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23D430-7848-4AE5-A4A5-4F50CBD36E3B}" type="datetimeFigureOut">
              <a:rPr lang="pt-PT" smtClean="0"/>
              <a:pPr/>
              <a:t>29-07-2015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FEB46D-BB30-4AA2-BE1F-038C1090FD26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MKMqv_78MYCFcnpFAod5RwOlQ&amp;url=http://www.portaldeangola.com/category/regioes/cunene/page/9/&amp;ei=wbewVYKoN8nTU-W5uKgJ&amp;bvm=bv.98476267,d.d24&amp;psig=AFQjCNEV8ZPE7jSsEIRIDZ9BZ3iDUceXkw&amp;ust=143773069555795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632782"/>
            <a:ext cx="83058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200" b="1" dirty="0" smtClean="0">
                <a:solidFill>
                  <a:schemeClr val="tx1"/>
                </a:solidFill>
                <a:latin typeface="+mn-lt"/>
              </a:rPr>
              <a:t>República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 de Angola </a:t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pt-PT" sz="2200" b="1" dirty="0" smtClean="0">
                <a:solidFill>
                  <a:schemeClr val="tx1"/>
                </a:solidFill>
                <a:latin typeface="+mn-lt"/>
              </a:rPr>
              <a:t>Governo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 Provincial do Cunene</a:t>
            </a:r>
            <a:br>
              <a:rPr lang="en-US" sz="2200" b="1" dirty="0" smtClean="0">
                <a:solidFill>
                  <a:schemeClr val="tx1"/>
                </a:solidFill>
                <a:latin typeface="+mn-lt"/>
              </a:rPr>
            </a:br>
            <a:r>
              <a:rPr lang="pt-PT" sz="2200" b="1" dirty="0" smtClean="0">
                <a:solidFill>
                  <a:schemeClr val="tx1"/>
                </a:solidFill>
                <a:latin typeface="+mn-lt"/>
              </a:rPr>
              <a:t>Direcção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 Provincial de </a:t>
            </a:r>
            <a:r>
              <a:rPr lang="pt-PT" sz="2200" b="1" dirty="0" smtClean="0">
                <a:solidFill>
                  <a:schemeClr val="tx1"/>
                </a:solidFill>
                <a:latin typeface="+mn-lt"/>
              </a:rPr>
              <a:t>Energia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pt-PT" sz="2200" b="1" dirty="0" smtClean="0">
                <a:solidFill>
                  <a:schemeClr val="tx1"/>
                </a:solidFill>
                <a:latin typeface="+mn-lt"/>
              </a:rPr>
              <a:t>Águas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sector de </a:t>
            </a:r>
            <a:r>
              <a:rPr lang="pt-PT" sz="2800" b="1" dirty="0" smtClean="0">
                <a:solidFill>
                  <a:schemeClr val="tx1"/>
                </a:solidFill>
                <a:latin typeface="+mn-lt"/>
              </a:rPr>
              <a:t>energia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00034" y="3714752"/>
            <a:ext cx="8305800" cy="3143248"/>
          </a:xfrm>
          <a:prstGeom prst="rect">
            <a:avLst/>
          </a:prstGeom>
        </p:spPr>
        <p:txBody>
          <a:bodyPr vert="horz" lIns="0" tIns="45720" rIns="0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dirty="0"/>
              <a:t>5º CONSELHO CONSULTIVO DO MINEA, 30 A 31 </a:t>
            </a:r>
            <a:r>
              <a:rPr lang="en-US" sz="3600" dirty="0" smtClean="0"/>
              <a:t>DE</a:t>
            </a:r>
            <a:br>
              <a:rPr lang="en-US" sz="3600" dirty="0" smtClean="0"/>
            </a:br>
            <a:endParaRPr lang="en-US" sz="3600" dirty="0" smtClean="0"/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dirty="0" smtClean="0"/>
              <a:t> </a:t>
            </a:r>
            <a:r>
              <a:rPr lang="en-US" sz="3600" dirty="0"/>
              <a:t>JULHO DE </a:t>
            </a:r>
            <a:r>
              <a:rPr lang="en-US" sz="3600" dirty="0" smtClean="0"/>
              <a:t>20 15 </a:t>
            </a:r>
            <a:r>
              <a:rPr lang="en-US" sz="3600" dirty="0"/>
              <a:t>- PROVÍNCIA DE LUANDA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800" dirty="0"/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dirty="0"/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300" dirty="0"/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700" dirty="0" err="1"/>
              <a:t>Por</a:t>
            </a:r>
            <a:r>
              <a:rPr lang="en-US" sz="2700" dirty="0"/>
              <a:t>: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700" smtClean="0"/>
              <a:t> </a:t>
            </a:r>
            <a:r>
              <a:rPr lang="pt-PT" sz="2700" dirty="0" smtClean="0"/>
              <a:t>João</a:t>
            </a:r>
            <a:r>
              <a:rPr lang="en-US" sz="2700" dirty="0" smtClean="0"/>
              <a:t> </a:t>
            </a:r>
            <a:r>
              <a:rPr lang="en-US" sz="2700" dirty="0"/>
              <a:t>da Silva Borges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PT" sz="2700" dirty="0" smtClean="0"/>
              <a:t>Director</a:t>
            </a:r>
            <a:r>
              <a:rPr lang="en-US" sz="2700" dirty="0" smtClean="0"/>
              <a:t> </a:t>
            </a:r>
            <a:r>
              <a:rPr lang="en-US" sz="2700" dirty="0"/>
              <a:t>Provincial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insignia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714356"/>
            <a:ext cx="928694" cy="104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000108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CONSTRUÇÃO DE RAMAIS DE ILUMINAÇÃO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PÚBLICA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 SEGUINTES </a:t>
            </a:r>
            <a:r>
              <a:rPr lang="pt-PT" sz="16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Á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REAS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Av.11 de Novembro, Rua de Alemanha, condomínio do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Cakuluvale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 14 ruas do casco urbano.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 CURSO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 PRESPECTIVA ATÉ 2017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-Extinção da rede de Media Tensão de 11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Kv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por se encontrar obsoleta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Continuação da expansão e requalificação das redes de Média e Baixa Tensão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CONSTRANGIMENTOS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Falta de meio de transporte para locomoção no campo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Falta de formação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contínua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RECOMENDAÇÕES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Aumento de potência nas Subestações Eléctricas de Ondjiva (10 MVA para 20 MVA)),Calueque (500 KVA para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50 Mw- 65  MVA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e localidade do Chitado (100 KVA para 1000 KVA)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articipação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dos técnicos da província na aprovação dos projectos do âmbito Central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CONCLUSÕES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grosso modo podemos afirmar que com a realização de todos itens acima mencionados teremos a província bem servida.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1132">
            <a:off x="681750" y="1659053"/>
            <a:ext cx="4261935" cy="301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rc_mi" descr="http://www.portaldeangola.com/wp-content/uploads/2014/02/077bed260-5eb4-4e34-8988-fc95a6e0f05c-r-NjQweDM0Mw1-205x13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476">
            <a:off x="4059206" y="3065987"/>
            <a:ext cx="4025984" cy="313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7624" y="3214686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MUITO </a:t>
            </a:r>
          </a:p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OBRIGADO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357298"/>
            <a:ext cx="835824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INTRODUÇÃO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 Província do </a:t>
            </a:r>
            <a:r>
              <a:rPr lang="pt-P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Cunene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situa-se nos paralelos 15º 10' S e 17º 24' S, e  os meridianos 13º 17'  E e 17º 23' E</a:t>
            </a:r>
            <a:r>
              <a:rPr lang="pt-P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pt-PT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Tem uma superfície de </a:t>
            </a:r>
            <a:r>
              <a:rPr lang="pt-PT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77.213 km</a:t>
            </a:r>
            <a:r>
              <a:rPr lang="pt-PT" sz="2000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Relativamente aos seus limites a Província confina a Norte com </a:t>
            </a:r>
            <a:r>
              <a:rPr lang="pt-P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Huíla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 Sul com a vizinha República da Namíbia, a Leste com o Cuando-Cubango e a Oeste com a </a:t>
            </a:r>
            <a:r>
              <a:rPr lang="pt-P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Namibe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A província do </a:t>
            </a:r>
            <a:r>
              <a:rPr lang="pt-PT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Cunene</a:t>
            </a:r>
            <a:r>
              <a:rPr lang="pt-PT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encontra-se numa região onde a topografia se apresenta quase sempre plana e na qual os rios assumem um carácter temporário 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000108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CARACTERIZAÇÃO DO SISTEMA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ELÉCTRICO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PROVÍNCIA 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PRODUÇÃO DE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ENERGIA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SEDE MUNICIPAL DO CUANHAMA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produção de energia eléctrica vem sendo garantida pelas seguintes fontes: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Central Térmica de Ondjiva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10.24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Mw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disponível = 9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Mw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24 por dia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512" y="3071810"/>
            <a:ext cx="87129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OUTRA FONTE DE ENERGIA: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Energia de produção Hídrica (Barragem do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Ruacaná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proveniente da subestação do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Efundja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Namíbia, por via da linha de Alta Tensão 132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Kv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conectada e transformada na Subestação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Ondjiva.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8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Mw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disponível = 7.4Mw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24 horas por dia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ILUMINAÇÃO PÚBLICA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Nº de focos luminosos = 2092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Potencia instalada = 1130 KVA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de alimentação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Mista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(Grupo Geradores e rede pública)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de Gestão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definido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876998"/>
            <a:ext cx="6901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PRODUÇÃO DE ENERGIA NA SEDE MUNICIPAL DO CUVELAI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produção de energia eléctrica vem sendo garantida pelas seguintes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fontes: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Grupos Geradores térmicos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810 KVA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disponível = 540 KVA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6 horas por dia (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dás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18h 00 as 00h00)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ILUMINAÇÃO PÚBLICA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Nº de focos luminosos = 67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instalada = 10 KVA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de alimentação = Grupo Gerador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de Gestão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definido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786190"/>
            <a:ext cx="72553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PRODUÇÃO DE ENERGIA NA SEDE MUNICIPAL DA CAHAMA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produção de energia eléctrica vem sendo garantida pelas seguintes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fontes: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Grupos Geradores térmicos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750 KVA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disponível = 750 KVA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6 horas por dia (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dás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18h 00 as 00h00)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ILUMINAÇÃO PÚBLICA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Nº de focos luminosos = 315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40 KVA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de alimentação = Grupo Gerador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de Gestão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definido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876998"/>
            <a:ext cx="68292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PRODUÇÃO DE ENERGIA NA SEDE MUNICIPAL DO CUROCA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produção de energia eléctrica vem sendo garantida pelas seguintes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fontes: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Grupos Geradores térmicos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420 KVA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disponível = 420 KVA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6 horas por dia (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dás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18h 00 as 00h00)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ILUMINAÇÃO PÚBLICA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Nº de focos luminosos = 122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instalada = 20 KVA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de alimentação = Grupo Gerador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de Gestão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definido 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3786190"/>
            <a:ext cx="88204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PRODUÇÃO DE ENERGIA NA SEDE MUNICIPAL DE OMBANDJA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produção de energia eléctrica vem sendo garantida pelas seguintes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fontes: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CENTRAL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TÉRMICA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4.1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Mw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disponível = 1.55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Mw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24 horas por dia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ILUMINAÇÃO PÚBLICA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Nº de focos luminosos = 812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instalada = 90 KVA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de alimentação = rede pública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de Gestão = não definido 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30777"/>
            <a:ext cx="86776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PRODUÇÃO DE ENERGIA NA SEDE MUNICIPAL DE NAMACUNDE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Sede Municipal de Namacunde é servida pela Central Térmica de Ondjiva através de uma linha de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Média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Tensão de 30 Kv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Instalada =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disponível =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Regime de funcionamento = 24 horas por dia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ILUMINAÇÃO PÚBLICA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Nº de focos luminosos = 72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Potência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instalada = 250 KVA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de alimentação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Rede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pública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Modelo de Gestão =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Não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definido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85720" y="1000108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INVESTIMENTOS REALIZADOS NO </a:t>
            </a:r>
            <a:r>
              <a:rPr lang="pt-PT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DOMÍNIO </a:t>
            </a:r>
            <a:r>
              <a:rPr lang="pt-PT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 ENERGIA 2013-2015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Projectos de âmbito local de produção, distribuição e Iluminação </a:t>
            </a:r>
            <a:r>
              <a:rPr lang="pt-P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Pública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REALIZADOS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Instalação de pequenos sistemas de produção de energia por Grupos Gerador e Iluminação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Pública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num total de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1230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KVA nas localidades de :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Sede comunal do </a:t>
            </a:r>
            <a:r>
              <a:rPr lang="pt-PT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Evale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110 </a:t>
            </a:r>
            <a:r>
              <a:rPr lang="pt-PT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Kva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Povoação de Bulunganga = 110 Kva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Missão da Môngua = 350 KVA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Sede Comunal de Ombala-yo-mongu = 220 KVA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Sede Comunal de Otchimjau = 220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KVA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Sede Comunal de Mucope = 110 KVA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Reabilitação e expansão da rede de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Média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(30 Kv) e Baixa tensão incluindo Iluminação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Pública 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montagem de 8 PTs de 250 KVA cada nos bairros de: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Pioneiro Zeca 3 PTs  , </a:t>
            </a:r>
            <a:r>
              <a:rPr lang="pt-PT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Castilhos 5 PTs 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PT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Requalificação parcial das redes de Baixa Tensão para os Bairros de(</a:t>
            </a:r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Okapale, </a:t>
            </a:r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Cakuluvale, </a:t>
            </a:r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cafito 1</a:t>
            </a:r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Castilhos</a:t>
            </a:r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Naipalala, Caxila 1</a:t>
            </a:r>
            <a:r>
              <a:rPr lang="pt-PT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Bangula</a:t>
            </a: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Construção de ramais de Media Tensão num total de 2.5 Km sendo:</a:t>
            </a: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Bairro Cakuluvale 1,2Km , Onahumba 0,5 Km, Namacunde 0,8 Km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29057"/>
              </p:ext>
            </p:extLst>
          </p:nvPr>
        </p:nvGraphicFramePr>
        <p:xfrm>
          <a:off x="395536" y="1916832"/>
          <a:ext cx="8267316" cy="3200400"/>
        </p:xfrm>
        <a:graphic>
          <a:graphicData uri="http://schemas.openxmlformats.org/drawingml/2006/table">
            <a:tbl>
              <a:tblPr/>
              <a:tblGrid>
                <a:gridCol w="1014372"/>
                <a:gridCol w="807909"/>
                <a:gridCol w="881355"/>
                <a:gridCol w="1028248"/>
                <a:gridCol w="863024"/>
                <a:gridCol w="899686"/>
                <a:gridCol w="881355"/>
                <a:gridCol w="881355"/>
                <a:gridCol w="1010012"/>
              </a:tblGrid>
              <a:tr h="137132">
                <a:tc gridSpan="9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PRODUÇÃO DE ENERGIA ELÉCTRICA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1412">
                <a:tc rowSpan="2"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+mj-lt"/>
                        </a:rPr>
                        <a:t>MUNICÍPIO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Numero de habitantes no Município em 2015</a:t>
                      </a:r>
                      <a:endParaRPr lang="pt-PT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Potência </a:t>
                      </a:r>
                      <a:r>
                        <a:rPr lang="pt-PT" sz="1200" dirty="0" smtClean="0">
                          <a:latin typeface="+mj-lt"/>
                        </a:rPr>
                        <a:t>instalada (MW)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Potência </a:t>
                      </a:r>
                      <a:r>
                        <a:rPr lang="pt-PT" sz="1200" dirty="0" smtClean="0">
                          <a:latin typeface="+mj-lt"/>
                        </a:rPr>
                        <a:t>disponível (MW)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 err="1" smtClean="0">
                          <a:latin typeface="+mj-lt"/>
                        </a:rPr>
                        <a:t>Pot</a:t>
                      </a:r>
                      <a:r>
                        <a:rPr lang="pt-PT" sz="1200" dirty="0" smtClean="0">
                          <a:latin typeface="+mj-lt"/>
                        </a:rPr>
                        <a:t>.</a:t>
                      </a:r>
                      <a:r>
                        <a:rPr lang="pt-PT" sz="1200" baseline="0" dirty="0" smtClean="0">
                          <a:latin typeface="+mj-lt"/>
                        </a:rPr>
                        <a:t> Reprimida Meio Urbano (MW)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 err="1" smtClean="0">
                          <a:latin typeface="+mj-lt"/>
                        </a:rPr>
                        <a:t>Pot</a:t>
                      </a:r>
                      <a:r>
                        <a:rPr lang="pt-PT" sz="1200" dirty="0" smtClean="0">
                          <a:latin typeface="+mj-lt"/>
                        </a:rPr>
                        <a:t>.</a:t>
                      </a:r>
                      <a:r>
                        <a:rPr lang="pt-PT" sz="1200" baseline="0" dirty="0" smtClean="0">
                          <a:latin typeface="+mj-lt"/>
                        </a:rPr>
                        <a:t> Reprimida Meio Rural (MW)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Demanda (MW)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Nível de Atendimento (%)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Meio Urbano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Meio Rural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19972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CUANHAMA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260.491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10,43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15,19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42,2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39,1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CUVELAI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1,33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4,26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6,1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8,2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CAHAMA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5,04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4,06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9,7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6,3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CUROCA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0,20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3,14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3,8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13,0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OMBANDJA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274.363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2,51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21,28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25,7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7,6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NAMACUNDE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114.899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4,67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7,98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12,7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0,0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latin typeface="+mj-lt"/>
                        </a:rPr>
                        <a:t>Total 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168,099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797,189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25,0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20,1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24,18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56,02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100,3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20,0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86139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PRODUÇÃO DE ENERGIA ELÉCTRICA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85914"/>
              </p:ext>
            </p:extLst>
          </p:nvPr>
        </p:nvGraphicFramePr>
        <p:xfrm>
          <a:off x="539552" y="1916832"/>
          <a:ext cx="8105422" cy="3356640"/>
        </p:xfrm>
        <a:graphic>
          <a:graphicData uri="http://schemas.openxmlformats.org/drawingml/2006/table">
            <a:tbl>
              <a:tblPr/>
              <a:tblGrid>
                <a:gridCol w="1282540"/>
                <a:gridCol w="1296144"/>
                <a:gridCol w="720080"/>
                <a:gridCol w="792088"/>
                <a:gridCol w="792088"/>
                <a:gridCol w="720080"/>
                <a:gridCol w="648072"/>
                <a:gridCol w="792088"/>
                <a:gridCol w="1062242"/>
              </a:tblGrid>
              <a:tr h="137132">
                <a:tc gridSpan="9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DISTRIBUIÇÃO DE ENERGIA ELÉCTRICA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MUNICÍPIO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Número </a:t>
                      </a:r>
                      <a:r>
                        <a:rPr kumimoji="0" lang="pt-PT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 habitantes no Município em 2015</a:t>
                      </a:r>
                    </a:p>
                    <a:p>
                      <a:pPr algn="ctr"/>
                      <a:endParaRPr lang="pt-PT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Consumidores MT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Consumidores BT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Taxa de electrificação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2013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2014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2015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2013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2014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2015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2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CUANHAMA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360.491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8952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11035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11528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19,2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CUVELAI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60.137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174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286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250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2,5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CAHAMA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69.094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199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199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299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2,6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CUROCA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41.750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100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155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155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2,2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OMBANDJA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290.077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431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1303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1388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2,9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NAMACUNDE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143.739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6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2152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2478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2510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10,5</a:t>
                      </a:r>
                      <a:endParaRPr lang="pt-PT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Total</a:t>
                      </a:r>
                      <a:endParaRPr lang="pt-PT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965.288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25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31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33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12.008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15.456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16.130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+mj-lt"/>
                        </a:rPr>
                        <a:t>10,0</a:t>
                      </a:r>
                      <a:endParaRPr lang="pt-PT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98072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DISTRIBUIÇÃO DE ENERGIA ELÉCTRICA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1144</Words>
  <Application>Microsoft Office PowerPoint</Application>
  <PresentationFormat>Apresentação na tela (4:3)</PresentationFormat>
  <Paragraphs>279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Fluxo</vt:lpstr>
      <vt:lpstr>República de Angola  Governo Provincial do Cunene Direcção Provincial de Energia e Águas sector de energia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GPC</dc:creator>
  <cp:lastModifiedBy>Anderson</cp:lastModifiedBy>
  <cp:revision>34</cp:revision>
  <dcterms:created xsi:type="dcterms:W3CDTF">2015-07-23T14:47:37Z</dcterms:created>
  <dcterms:modified xsi:type="dcterms:W3CDTF">2015-07-29T23:06:13Z</dcterms:modified>
</cp:coreProperties>
</file>