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1"/>
    <p:sldMasterId id="2147483930" r:id="rId2"/>
    <p:sldMasterId id="2147483942" r:id="rId3"/>
  </p:sldMasterIdLst>
  <p:notesMasterIdLst>
    <p:notesMasterId r:id="rId33"/>
  </p:notesMasterIdLst>
  <p:handoutMasterIdLst>
    <p:handoutMasterId r:id="rId34"/>
  </p:handoutMasterIdLst>
  <p:sldIdLst>
    <p:sldId id="256" r:id="rId4"/>
    <p:sldId id="577" r:id="rId5"/>
    <p:sldId id="578" r:id="rId6"/>
    <p:sldId id="579" r:id="rId7"/>
    <p:sldId id="624" r:id="rId8"/>
    <p:sldId id="625" r:id="rId9"/>
    <p:sldId id="626" r:id="rId10"/>
    <p:sldId id="580" r:id="rId11"/>
    <p:sldId id="628" r:id="rId12"/>
    <p:sldId id="581" r:id="rId13"/>
    <p:sldId id="582" r:id="rId14"/>
    <p:sldId id="583" r:id="rId15"/>
    <p:sldId id="584" r:id="rId16"/>
    <p:sldId id="585" r:id="rId17"/>
    <p:sldId id="586" r:id="rId18"/>
    <p:sldId id="632" r:id="rId19"/>
    <p:sldId id="610" r:id="rId20"/>
    <p:sldId id="620" r:id="rId21"/>
    <p:sldId id="633" r:id="rId22"/>
    <p:sldId id="611" r:id="rId23"/>
    <p:sldId id="612" r:id="rId24"/>
    <p:sldId id="634" r:id="rId25"/>
    <p:sldId id="635" r:id="rId26"/>
    <p:sldId id="636" r:id="rId27"/>
    <p:sldId id="637" r:id="rId28"/>
    <p:sldId id="638" r:id="rId29"/>
    <p:sldId id="639" r:id="rId30"/>
    <p:sldId id="641" r:id="rId31"/>
    <p:sldId id="640" r:id="rId32"/>
  </p:sldIdLst>
  <p:sldSz cx="9906000" cy="6858000" type="A4"/>
  <p:notesSz cx="9686925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40D8"/>
    <a:srgbClr val="96A464"/>
    <a:srgbClr val="2DE34B"/>
    <a:srgbClr val="DF6FCF"/>
    <a:srgbClr val="84E0EC"/>
    <a:srgbClr val="E8FC84"/>
    <a:srgbClr val="5F5F5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9" autoAdjust="0"/>
    <p:restoredTop sz="91221" autoAdjust="0"/>
  </p:normalViewPr>
  <p:slideViewPr>
    <p:cSldViewPr snapToGrid="0">
      <p:cViewPr>
        <p:scale>
          <a:sx n="66" d="100"/>
          <a:sy n="66" d="100"/>
        </p:scale>
        <p:origin x="-1062" y="-720"/>
      </p:cViewPr>
      <p:guideLst>
        <p:guide orient="horz" pos="862"/>
        <p:guide orient="horz" pos="678"/>
        <p:guide orient="horz" pos="583"/>
        <p:guide orient="horz" pos="4144"/>
        <p:guide orient="horz" pos="1346"/>
        <p:guide pos="3121"/>
        <p:guide pos="230"/>
        <p:guide pos="2139"/>
        <p:guide pos="6079"/>
        <p:guide pos="2085"/>
        <p:guide pos="22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uiTito\Documents\Estatistica%20Epal\EPAL%20-%20PROJEC&#199;&#213;ES%20ECON&#211;MICAS%20FINANCEIRAS%20(2010%20-%202013)\Evolu&#231;&#227;o%20Produ&#231;&#227;o%20Consumo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uiTito\Documents\Estatistica%20Epal\EPAL%20-%20PROJEC&#199;&#213;ES%20ECON&#211;MICAS%20FINANCEIRAS%20(2010%20-%202013)\Evolu&#231;&#227;o%20Produ&#231;&#227;o%20Consumo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plotArea>
      <c:layout>
        <c:manualLayout>
          <c:layoutTarget val="inner"/>
          <c:xMode val="edge"/>
          <c:yMode val="edge"/>
          <c:x val="0.13300492610837439"/>
          <c:y val="6.8452380952380973E-2"/>
          <c:w val="0.7323481116584567"/>
          <c:h val="0.73214285714285721"/>
        </c:manualLayout>
      </c:layout>
      <c:barChart>
        <c:barDir val="col"/>
        <c:grouping val="clustered"/>
        <c:ser>
          <c:idx val="0"/>
          <c:order val="0"/>
          <c:tx>
            <c:strRef>
              <c:f>Sheet1!$C$18</c:f>
              <c:strCache>
                <c:ptCount val="1"/>
                <c:pt idx="0">
                  <c:v>Produção Nominal (10^3 m3/ano) </c:v>
                </c:pt>
              </c:strCache>
            </c:strRef>
          </c:tx>
          <c:spPr>
            <a:solidFill>
              <a:srgbClr val="9999FF"/>
            </a:solidFill>
            <a:ln w="7200">
              <a:solidFill>
                <a:srgbClr val="000000"/>
              </a:solidFill>
              <a:prstDash val="solid"/>
            </a:ln>
          </c:spPr>
          <c:cat>
            <c:strRef>
              <c:f>Sheet1!$B$19:$B$23</c:f>
              <c:strCache>
                <c:ptCount val="5"/>
                <c:pt idx="0">
                  <c:v>Sistema 1</c:v>
                </c:pt>
                <c:pt idx="1">
                  <c:v>Sistema 2</c:v>
                </c:pt>
                <c:pt idx="2">
                  <c:v>Sistema 3</c:v>
                </c:pt>
                <c:pt idx="3">
                  <c:v>Kikuxi</c:v>
                </c:pt>
                <c:pt idx="4">
                  <c:v>Luanda Sul (edurb)</c:v>
                </c:pt>
              </c:strCache>
            </c:strRef>
          </c:cat>
          <c:val>
            <c:numRef>
              <c:f>Sheet1!$C$19:$C$22</c:f>
              <c:numCache>
                <c:formatCode>#,##0</c:formatCode>
                <c:ptCount val="4"/>
                <c:pt idx="0">
                  <c:v>11305.7211846708</c:v>
                </c:pt>
                <c:pt idx="1">
                  <c:v>50301.305654913805</c:v>
                </c:pt>
                <c:pt idx="2">
                  <c:v>45770.503273256632</c:v>
                </c:pt>
                <c:pt idx="3">
                  <c:v>5656.469887158748</c:v>
                </c:pt>
              </c:numCache>
            </c:numRef>
          </c:val>
        </c:ser>
        <c:ser>
          <c:idx val="1"/>
          <c:order val="1"/>
          <c:tx>
            <c:strRef>
              <c:f>Sheet1!$D$18</c:f>
              <c:strCache>
                <c:ptCount val="1"/>
                <c:pt idx="0">
                  <c:v>Produção Real  (10^3 m3/ano)</c:v>
                </c:pt>
              </c:strCache>
            </c:strRef>
          </c:tx>
          <c:spPr>
            <a:solidFill>
              <a:srgbClr val="993366"/>
            </a:solidFill>
            <a:ln w="7200">
              <a:solidFill>
                <a:srgbClr val="000000"/>
              </a:solidFill>
              <a:prstDash val="solid"/>
            </a:ln>
          </c:spPr>
          <c:cat>
            <c:strRef>
              <c:f>Sheet1!$B$19:$B$23</c:f>
              <c:strCache>
                <c:ptCount val="5"/>
                <c:pt idx="0">
                  <c:v>Sistema 1</c:v>
                </c:pt>
                <c:pt idx="1">
                  <c:v>Sistema 2</c:v>
                </c:pt>
                <c:pt idx="2">
                  <c:v>Sistema 3</c:v>
                </c:pt>
                <c:pt idx="3">
                  <c:v>Kikuxi</c:v>
                </c:pt>
                <c:pt idx="4">
                  <c:v>Luanda Sul (edurb)</c:v>
                </c:pt>
              </c:strCache>
            </c:strRef>
          </c:cat>
          <c:val>
            <c:numRef>
              <c:f>Sheet1!$D$19:$D$22</c:f>
              <c:numCache>
                <c:formatCode>#,##0</c:formatCode>
                <c:ptCount val="4"/>
                <c:pt idx="0">
                  <c:v>10665.79</c:v>
                </c:pt>
                <c:pt idx="1">
                  <c:v>47454.13</c:v>
                </c:pt>
                <c:pt idx="2">
                  <c:v>43179.781999999999</c:v>
                </c:pt>
                <c:pt idx="3">
                  <c:v>5336.3</c:v>
                </c:pt>
              </c:numCache>
            </c:numRef>
          </c:val>
        </c:ser>
        <c:dLbls/>
        <c:axId val="117576448"/>
        <c:axId val="117577984"/>
      </c:barChart>
      <c:catAx>
        <c:axId val="117576448"/>
        <c:scaling>
          <c:orientation val="minMax"/>
        </c:scaling>
        <c:axPos val="b"/>
        <c:numFmt formatCode="General" sourceLinked="1"/>
        <c:tickLblPos val="nextTo"/>
        <c:spPr>
          <a:ln w="18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9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PT"/>
          </a:p>
        </c:txPr>
        <c:crossAx val="117577984"/>
        <c:crosses val="autoZero"/>
        <c:auto val="1"/>
        <c:lblAlgn val="ctr"/>
        <c:lblOffset val="100"/>
        <c:tickLblSkip val="1"/>
        <c:tickMarkSkip val="1"/>
      </c:catAx>
      <c:valAx>
        <c:axId val="117577984"/>
        <c:scaling>
          <c:orientation val="minMax"/>
        </c:scaling>
        <c:axPos val="l"/>
        <c:majorGridlines>
          <c:spPr>
            <a:ln w="1800">
              <a:solidFill>
                <a:srgbClr val="000000"/>
              </a:solidFill>
              <a:prstDash val="solid"/>
            </a:ln>
          </c:spPr>
        </c:majorGridlines>
        <c:numFmt formatCode="#,##0" sourceLinked="1"/>
        <c:tickLblPos val="nextTo"/>
        <c:spPr>
          <a:ln w="18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9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PT"/>
          </a:p>
        </c:txPr>
        <c:crossAx val="117576448"/>
        <c:crosses val="autoZero"/>
        <c:crossBetween val="between"/>
      </c:valAx>
      <c:spPr>
        <a:solidFill>
          <a:srgbClr val="C0C0C0"/>
        </a:solidFill>
        <a:ln w="72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3.2840828499208968E-2"/>
          <c:y val="0.91964281638708223"/>
          <c:w val="0.85878477084128912"/>
          <c:h val="7.7381033892502643E-2"/>
        </c:manualLayout>
      </c:layout>
      <c:spPr>
        <a:solidFill>
          <a:srgbClr val="FFFFFF"/>
        </a:solidFill>
        <a:ln w="14399">
          <a:noFill/>
        </a:ln>
      </c:spPr>
      <c:txPr>
        <a:bodyPr/>
        <a:lstStyle/>
        <a:p>
          <a:pPr>
            <a:defRPr sz="521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PT"/>
        </a:p>
      </c:tx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59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P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lrMapOvr bg1="lt1" tx1="dk1" bg2="lt2" tx2="dk2" accent1="accent1" accent2="accent2" accent3="accent3" accent4="accent4" accent5="accent5" accent6="accent6" hlink="hlink" folHlink="folHlink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6655110819480901"/>
          <c:w val="0.41713941778104807"/>
          <c:h val="0.48136303649125789"/>
        </c:manualLayout>
      </c:layout>
      <c:pie3DChart>
        <c:varyColors val="1"/>
        <c:ser>
          <c:idx val="0"/>
          <c:order val="0"/>
          <c:tx>
            <c:strRef>
              <c:f>Produção!$BV$8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Produção!$BU$9:$BU$17</c:f>
              <c:strCache>
                <c:ptCount val="9"/>
                <c:pt idx="0">
                  <c:v>Sistema 1</c:v>
                </c:pt>
                <c:pt idx="1">
                  <c:v>Sistema 2</c:v>
                </c:pt>
                <c:pt idx="2">
                  <c:v>Sistema 3</c:v>
                </c:pt>
                <c:pt idx="3">
                  <c:v>   Luanda Sul</c:v>
                </c:pt>
                <c:pt idx="4">
                  <c:v>    Kikuxi</c:v>
                </c:pt>
                <c:pt idx="5">
                  <c:v>Sistema 4 (Bita)</c:v>
                </c:pt>
                <c:pt idx="6">
                  <c:v>Sistema 5(Quilonga)</c:v>
                </c:pt>
                <c:pt idx="7">
                  <c:v> Sequele</c:v>
                </c:pt>
                <c:pt idx="8">
                  <c:v>Dande</c:v>
                </c:pt>
              </c:strCache>
            </c:strRef>
          </c:cat>
          <c:val>
            <c:numRef>
              <c:f>Produção!$BV$9:$BV$17</c:f>
              <c:numCache>
                <c:formatCode>_-* #,##0\ _€_-;\-* #,##0\ _€_-;_-* "-"??\ _€_-;_-@_-</c:formatCode>
                <c:ptCount val="9"/>
                <c:pt idx="0">
                  <c:v>11586720.599999996</c:v>
                </c:pt>
                <c:pt idx="1">
                  <c:v>31334169.600000001</c:v>
                </c:pt>
                <c:pt idx="2">
                  <c:v>42431688</c:v>
                </c:pt>
                <c:pt idx="3">
                  <c:v>10107682.200000003</c:v>
                </c:pt>
                <c:pt idx="4">
                  <c:v>3959344.8000000003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lrMapOvr bg1="lt1" tx1="dk1" bg2="lt2" tx2="dk2" accent1="accent1" accent2="accent2" accent3="accent3" accent4="accent4" accent5="accent5" accent6="accent6" hlink="hlink" folHlink="folHlink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4782270951151946E-2"/>
          <c:y val="0.17822354530280421"/>
          <c:w val="0.52052876023238637"/>
          <c:h val="0.60514026072156468"/>
        </c:manualLayout>
      </c:layout>
      <c:pie3DChart>
        <c:varyColors val="1"/>
        <c:ser>
          <c:idx val="0"/>
          <c:order val="0"/>
          <c:tx>
            <c:strRef>
              <c:f>Produção!$BV$43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Produção!$BU$44:$BU$52</c:f>
              <c:strCache>
                <c:ptCount val="9"/>
                <c:pt idx="0">
                  <c:v>Sistema 1</c:v>
                </c:pt>
                <c:pt idx="1">
                  <c:v>Sistema 2</c:v>
                </c:pt>
                <c:pt idx="2">
                  <c:v>Sistema 3</c:v>
                </c:pt>
                <c:pt idx="3">
                  <c:v>   Luanda Sul</c:v>
                </c:pt>
                <c:pt idx="4">
                  <c:v>    Kikuxi</c:v>
                </c:pt>
                <c:pt idx="5">
                  <c:v>Sistema 4 (Bita)</c:v>
                </c:pt>
                <c:pt idx="6">
                  <c:v>Sistema 5(Quilonga)</c:v>
                </c:pt>
                <c:pt idx="7">
                  <c:v> Sequele</c:v>
                </c:pt>
                <c:pt idx="8">
                  <c:v>Dande</c:v>
                </c:pt>
              </c:strCache>
            </c:strRef>
          </c:cat>
          <c:val>
            <c:numRef>
              <c:f>Produção!$BV$44:$BV$52</c:f>
              <c:numCache>
                <c:formatCode>_-* #,##0\ _€_-;\-* #,##0\ _€_-;_-* "-"??\ _€_-;_-@_-</c:formatCode>
                <c:ptCount val="9"/>
                <c:pt idx="0">
                  <c:v>49607941.32</c:v>
                </c:pt>
                <c:pt idx="1">
                  <c:v>45537984</c:v>
                </c:pt>
                <c:pt idx="2">
                  <c:v>56090718</c:v>
                </c:pt>
                <c:pt idx="3">
                  <c:v>11005275.600000001</c:v>
                </c:pt>
                <c:pt idx="4">
                  <c:v>7470247.6800000006</c:v>
                </c:pt>
                <c:pt idx="5">
                  <c:v>89652906</c:v>
                </c:pt>
                <c:pt idx="6">
                  <c:v>0</c:v>
                </c:pt>
                <c:pt idx="7">
                  <c:v>4853390.3999999994</c:v>
                </c:pt>
                <c:pt idx="8">
                  <c:v>16986866.399999999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989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92750" y="0"/>
            <a:ext cx="41941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41989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92750" y="6515100"/>
            <a:ext cx="41941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4D55A80-290B-4F78-83C8-D11CDAB8C0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179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989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92750" y="0"/>
            <a:ext cx="41941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86088" y="514350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92225" y="3257550"/>
            <a:ext cx="71024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1989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92750" y="6515100"/>
            <a:ext cx="41941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83D0689-D9B2-4014-8CF3-B203006093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0545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A779065-3B7E-427F-AB9C-5FC3618C39E5}" type="slidenum">
              <a:rPr lang="en-US" sz="1200" b="0" smtClean="0"/>
              <a:pPr eaLnBrk="1" hangingPunct="1">
                <a:defRPr/>
              </a:pPr>
              <a:t>0</a:t>
            </a:fld>
            <a:endParaRPr lang="en-US" sz="1200" b="0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514350"/>
            <a:ext cx="3714750" cy="25717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9C04BB5B-AB8C-4EA9-845C-71B1BD341662}" type="slidenum">
              <a:rPr lang="en-US" sz="1200" b="0" smtClean="0"/>
              <a:pPr eaLnBrk="1" hangingPunct="1">
                <a:defRPr/>
              </a:pPr>
              <a:t>10</a:t>
            </a:fld>
            <a:endParaRPr lang="en-US" sz="1200" b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514350"/>
            <a:ext cx="3714750" cy="25717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5BE5320-BAF8-48D4-B19D-5861778DBE5C}" type="slidenum">
              <a:rPr lang="en-US" sz="1200" b="0" smtClean="0"/>
              <a:pPr eaLnBrk="1" hangingPunct="1">
                <a:defRPr/>
              </a:pPr>
              <a:t>11</a:t>
            </a:fld>
            <a:endParaRPr lang="en-US" sz="1200" b="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514350"/>
            <a:ext cx="3714750" cy="25717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99A771E-FCB5-448C-9F49-200006735D84}" type="slidenum">
              <a:rPr lang="en-US" sz="1200" b="0" smtClean="0"/>
              <a:pPr eaLnBrk="1" hangingPunct="1">
                <a:defRPr/>
              </a:pPr>
              <a:t>12</a:t>
            </a:fld>
            <a:endParaRPr lang="en-US" sz="1200" b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514350"/>
            <a:ext cx="3714750" cy="25717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69E2D29-EAD3-49D4-B6B6-1C53D2C093EF}" type="slidenum">
              <a:rPr lang="en-US" sz="1200" b="0" smtClean="0"/>
              <a:pPr eaLnBrk="1" hangingPunct="1">
                <a:defRPr/>
              </a:pPr>
              <a:t>13</a:t>
            </a:fld>
            <a:endParaRPr lang="en-US" sz="1200" b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514350"/>
            <a:ext cx="3714750" cy="257175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C3689DDD-D7F3-465A-B2D8-51C82DC5B8DF}" type="slidenum">
              <a:rPr lang="en-US" sz="1200" b="0" smtClean="0"/>
              <a:pPr eaLnBrk="1" hangingPunct="1">
                <a:defRPr/>
              </a:pPr>
              <a:t>14</a:t>
            </a:fld>
            <a:endParaRPr lang="en-US" sz="1200" b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514350"/>
            <a:ext cx="3714750" cy="257175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C2568C3-5B29-4CD7-BE5C-6A1C412A950E}" type="slidenum">
              <a:rPr lang="en-US" sz="1200" b="0" smtClean="0"/>
              <a:pPr eaLnBrk="1" hangingPunct="1">
                <a:defRPr/>
              </a:pPr>
              <a:t>16</a:t>
            </a:fld>
            <a:endParaRPr lang="en-US" sz="1200" b="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514350"/>
            <a:ext cx="3714750" cy="257175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86088" y="514350"/>
            <a:ext cx="3714750" cy="2571750"/>
          </a:xfrm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PT" smtClean="0">
              <a:latin typeface="Times New Roman" pitchFamily="18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03B460C-9F05-40F7-A2B7-9A62B5992D0B}" type="slidenum">
              <a:rPr lang="en-US" sz="1200" b="0" smtClean="0"/>
              <a:pPr eaLnBrk="1" hangingPunct="1">
                <a:defRPr/>
              </a:pPr>
              <a:t>17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86088" y="514350"/>
            <a:ext cx="371475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dirty="0" smtClean="0"/>
          </a:p>
        </p:txBody>
      </p:sp>
      <p:sp>
        <p:nvSpPr>
          <p:cNvPr id="8192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61490-6E2D-4CC4-84CB-A4FA091122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3743272D-7824-4C4C-B014-3FD56C4B102C}" type="slidenum">
              <a:rPr lang="en-US" sz="1200" b="0" smtClean="0"/>
              <a:pPr eaLnBrk="1" hangingPunct="1">
                <a:defRPr/>
              </a:pPr>
              <a:t>19</a:t>
            </a:fld>
            <a:endParaRPr lang="en-US" sz="1200" b="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514350"/>
            <a:ext cx="3714750" cy="257175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B642CE8-F367-4BD0-9A88-B2BA8D8CBCD4}" type="slidenum">
              <a:rPr lang="en-US" sz="1200" b="0" smtClean="0"/>
              <a:pPr eaLnBrk="1" hangingPunct="1">
                <a:defRPr/>
              </a:pPr>
              <a:t>20</a:t>
            </a:fld>
            <a:endParaRPr lang="en-US" sz="1200" b="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514350"/>
            <a:ext cx="3714750" cy="257175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DD7711D-E608-4469-804E-8CDC2C56627A}" type="slidenum">
              <a:rPr lang="en-US" sz="1200" b="0" smtClean="0"/>
              <a:pPr eaLnBrk="1" hangingPunct="1">
                <a:defRPr/>
              </a:pPr>
              <a:t>1</a:t>
            </a:fld>
            <a:endParaRPr lang="en-US" sz="1200" b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514350"/>
            <a:ext cx="3714750" cy="25717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86088" y="514350"/>
            <a:ext cx="371475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8397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D62097-83A6-4143-AE27-184361B735D1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86088" y="514350"/>
            <a:ext cx="371475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8397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A930E82-D3DA-4361-A7A7-64A1559D2075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86088" y="514350"/>
            <a:ext cx="371475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8602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DE06D84-CADB-4053-BA1D-190C9C86F881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86088" y="514350"/>
            <a:ext cx="371475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8602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17ED22D-4E1B-4FA5-81F9-AE8400AF3926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86088" y="514350"/>
            <a:ext cx="371475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9933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D4A70E5-15D5-4A05-AD5B-842AC0A5447B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F5BAB40-07E2-4BFD-9459-CC24F6DDDBD1}" type="slidenum">
              <a:rPr lang="en-US" sz="1200" b="0" smtClean="0"/>
              <a:pPr eaLnBrk="1" hangingPunct="1">
                <a:defRPr/>
              </a:pPr>
              <a:t>27</a:t>
            </a:fld>
            <a:endParaRPr lang="en-US" sz="1200" b="0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514350"/>
            <a:ext cx="3714750" cy="257175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86088" y="514350"/>
            <a:ext cx="371475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0035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837AD2D-72EA-4314-9F95-256BB60E8405}" type="slidenum">
              <a:rPr lang="en-US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93E75033-A4E2-4722-B8A6-4A71C44AC9C9}" type="slidenum">
              <a:rPr lang="en-US" sz="1200" b="0" smtClean="0"/>
              <a:pPr eaLnBrk="1" hangingPunct="1">
                <a:defRPr/>
              </a:pPr>
              <a:t>2</a:t>
            </a:fld>
            <a:endParaRPr lang="en-US" sz="1200" b="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514350"/>
            <a:ext cx="3714750" cy="257175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CE50140-CDE2-4D50-9FA9-51E5416C7EED}" type="slidenum">
              <a:rPr lang="en-US" sz="1200" b="0" smtClean="0"/>
              <a:pPr eaLnBrk="1" hangingPunct="1">
                <a:defRPr/>
              </a:pPr>
              <a:t>3</a:t>
            </a:fld>
            <a:endParaRPr lang="en-US" sz="1200" b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514350"/>
            <a:ext cx="3714750" cy="25717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86088" y="514350"/>
            <a:ext cx="371475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6042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5FC121-C0F0-42CA-98A1-87AFB01D3B20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86088" y="514350"/>
            <a:ext cx="371475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6144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AD621A-263D-4CA3-94B0-35F1718000C4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86088" y="514350"/>
            <a:ext cx="371475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624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DC0A258-6889-4A90-9067-56F707474F0E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278BD0E-D14C-4152-87D2-BC9505AF07C5}" type="slidenum">
              <a:rPr lang="en-US" sz="1200" b="0" smtClean="0"/>
              <a:pPr eaLnBrk="1" hangingPunct="1">
                <a:defRPr/>
              </a:pPr>
              <a:t>7</a:t>
            </a:fld>
            <a:endParaRPr lang="en-US" sz="1200" b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514350"/>
            <a:ext cx="3714750" cy="257175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0225F2B-E75D-4060-A30E-E4F2D51D6352}" type="slidenum">
              <a:rPr lang="en-US" sz="1200" b="0" smtClean="0"/>
              <a:pPr eaLnBrk="1" hangingPunct="1">
                <a:defRPr/>
              </a:pPr>
              <a:t>9</a:t>
            </a:fld>
            <a:endParaRPr lang="en-US" sz="1200" b="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514350"/>
            <a:ext cx="3714750" cy="257175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682751" y="2971800"/>
            <a:ext cx="7864475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00026" y="219076"/>
            <a:ext cx="3279775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GB" sz="1200" b="0">
                <a:latin typeface="Univers 55"/>
              </a:rPr>
              <a:t>Privado &amp; confidencial</a:t>
            </a:r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1682751" y="2971800"/>
            <a:ext cx="7864475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8450" y="2133600"/>
            <a:ext cx="8339138" cy="565150"/>
          </a:xfrm>
        </p:spPr>
        <p:txBody>
          <a:bodyPr anchor="t"/>
          <a:lstStyle>
            <a:lvl1pPr>
              <a:defRPr sz="2000"/>
            </a:lvl1pPr>
          </a:lstStyle>
          <a:p>
            <a:pPr lvl="0"/>
            <a:r>
              <a:rPr lang="en-GB" noProof="0" smtClean="0"/>
              <a:t>Click to edit Master title style</a:t>
            </a:r>
            <a:br>
              <a:rPr lang="en-GB" noProof="0" smtClean="0"/>
            </a:br>
            <a:endParaRPr lang="en-GB" noProof="0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8450" y="3205165"/>
            <a:ext cx="8339138" cy="446087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07410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92801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1700" y="152400"/>
            <a:ext cx="2295525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3538" y="152400"/>
            <a:ext cx="6735762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14368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52400"/>
            <a:ext cx="91836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3539" y="906465"/>
            <a:ext cx="3519487" cy="5297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5425" y="906463"/>
            <a:ext cx="3519488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5425" y="3630615"/>
            <a:ext cx="3519488" cy="257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27825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52400"/>
            <a:ext cx="91836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3539" y="906465"/>
            <a:ext cx="3519487" cy="5297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5425" y="906465"/>
            <a:ext cx="3519488" cy="5297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4732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D1E4E-A461-4ACE-83BA-D5AC8F0017C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1B60-5781-4859-98BE-EC5C723B53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992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5791-A887-47BB-A250-639BB9B6939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0976-D94C-4689-9E5D-8172873B3E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867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1D6F-1233-4222-AC26-71A3993C14C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F13AF-900E-4FFA-832E-2436052BC9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482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27995-06B9-408E-A85A-94BA76DC884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857EB-802B-40C7-BBFA-8764DE56E3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517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6247-047F-49E4-B621-E8537CEAF7C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733E-8712-4D6F-9FB6-FCE4574B6F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17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CCCE1-C08F-49EE-AD6E-24F09DCB144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76019-504A-4BF5-A7E4-C5773AED06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93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561582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17AA3-F6B0-45B7-B6C7-A17BE5A9A1C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43B9D-9260-4A1B-A973-6C18D4E3D5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595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91025-FDDC-4029-AC34-E3B32936F3E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54D0-6237-4719-9C2E-CF99FE0BEF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4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B08BF-81F0-40DE-BD08-92AA7DA1F64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F06B6-66EA-47BA-ADFD-F540760A56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964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ACC04-F50B-4433-8BEE-B163AA36537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2E3F9-FEF7-431E-8821-62D8E2E94B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318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2BEFB-CA91-42BD-8145-2EC3F9151C8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704E1-3DB0-4696-9573-070A391897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678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3EFF4-248A-4A19-B289-1CF78CC1D90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B3C1-37AD-4363-B519-5022EB4C3A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064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6992C-A0A5-430E-9F86-D303F68697A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8562-C382-49EA-8A0D-FCE3737C9D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003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9A1B6-D867-42E2-9E03-93646DE84EE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F37A-FDF0-4495-B8E5-0854A3D696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628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A3A9-07FA-4BA2-A8ED-7B15EC506A0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516BC-3705-4302-8B5B-45D19F4ABE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729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CCF8E-B086-4F56-B0C4-1672D4ACF6F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DEC1-DEFF-430B-A4B0-8A2E05AB01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70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54738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724A-9033-4412-8C6F-A92E44E3101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4D01-324A-4B97-AF84-04020F713D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376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0C2F6-4B70-4B28-886F-05173215DB0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6D85-182F-4B95-B041-6C58824A7B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85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046C-3C7B-4437-B137-4F56989B3C5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49370-5086-4F67-B867-722AEA8478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861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69CCB-226D-4A09-B76A-A162B51021E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B1097-EAE3-4912-BAFB-C2CB68A90B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50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D4ECD-312B-4503-99D0-5F309F897E8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7004B-6459-4132-84F8-6DCAD631BB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198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A1ACA-7479-401F-B786-31BECD51FC1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4DBA-1FA6-4082-A3DD-9269076AB9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26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39" y="906465"/>
            <a:ext cx="3519487" cy="5297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5425" y="906465"/>
            <a:ext cx="3519488" cy="5297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503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2198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4377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9070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0210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1739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152400"/>
            <a:ext cx="91836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906465"/>
            <a:ext cx="7191375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594600" y="52388"/>
            <a:ext cx="2055814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204" tIns="39889" rIns="81204" bIns="39889" anchor="ctr"/>
          <a:lstStyle/>
          <a:p>
            <a:pPr marL="512763" lvl="1" algn="r" defTabSz="684213" eaLnBrk="0" hangingPunct="0"/>
            <a:r>
              <a:rPr lang="en-GB" sz="900" b="0">
                <a:latin typeface="Univers 45 Light"/>
              </a:rPr>
              <a:t>    </a:t>
            </a:r>
            <a:fld id="{4502B42E-88CD-4A25-96D0-566B7F18E68E}" type="slidenum">
              <a:rPr lang="en-GB" sz="900" b="0">
                <a:latin typeface="Univers 45 Light"/>
              </a:rPr>
              <a:pPr marL="512763" lvl="1" algn="r" defTabSz="684213" eaLnBrk="0" hangingPunct="0"/>
              <a:t>‹nº›</a:t>
            </a:fld>
            <a:endParaRPr lang="en-GB" sz="900">
              <a:latin typeface="Univers 45 Light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63538" y="660400"/>
            <a:ext cx="9183688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7594600" y="52388"/>
            <a:ext cx="2055814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204" tIns="39889" rIns="81204" bIns="39889" anchor="ctr"/>
          <a:lstStyle/>
          <a:p>
            <a:pPr marL="512763" lvl="1" algn="r" defTabSz="684213" eaLnBrk="0" hangingPunct="0"/>
            <a:r>
              <a:rPr lang="en-GB" sz="900" b="0">
                <a:latin typeface="Univers 45 Light"/>
              </a:rPr>
              <a:t>  </a:t>
            </a:r>
            <a:r>
              <a:rPr lang="en-US" sz="900" b="0">
                <a:latin typeface="Univers 45 Light"/>
              </a:rPr>
              <a:t>  </a:t>
            </a:r>
            <a:fld id="{FD15E6F1-9F11-4427-A48B-5DB2754DDFC3}" type="slidenum">
              <a:rPr lang="en-US" sz="900" b="0">
                <a:latin typeface="Univers 45 Light"/>
              </a:rPr>
              <a:pPr marL="512763" lvl="1" algn="r" defTabSz="684213" eaLnBrk="0" hangingPunct="0"/>
              <a:t>‹nº›</a:t>
            </a:fld>
            <a:endParaRPr lang="en-US" sz="900">
              <a:latin typeface="Univers 45 Light"/>
            </a:endParaRPr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363538" y="660400"/>
            <a:ext cx="9183688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accent1"/>
          </a:solidFill>
          <a:latin typeface="Univers 45 Light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accent1"/>
          </a:solidFill>
          <a:latin typeface="Univers 45 Light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accent1"/>
          </a:solidFill>
          <a:latin typeface="Univers 45 Light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accent1"/>
          </a:solidFill>
          <a:latin typeface="Univers 45 Ligh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accent1"/>
          </a:solidFill>
          <a:latin typeface="Univers 45 Ligh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accent1"/>
          </a:solidFill>
          <a:latin typeface="Univers 45 Ligh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accent1"/>
          </a:solidFill>
          <a:latin typeface="Univers 45 Ligh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accent1"/>
          </a:solidFill>
          <a:latin typeface="Univers 45 Light" pitchFamily="2" charset="0"/>
        </a:defRPr>
      </a:lvl9pPr>
    </p:titleStyle>
    <p:bodyStyle>
      <a:lvl1pPr marL="285750" indent="-285750" algn="just" rtl="0" eaLnBrk="0" fontAlgn="base" hangingPunct="0">
        <a:spcBef>
          <a:spcPct val="55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n"/>
        <a:defRPr sz="10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050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 sz="900">
          <a:solidFill>
            <a:schemeClr val="tx1"/>
          </a:solidFill>
          <a:latin typeface="+mn-lt"/>
        </a:defRPr>
      </a:lvl2pPr>
      <a:lvl3pPr marL="1047750" indent="-19050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 sz="900">
          <a:solidFill>
            <a:schemeClr val="tx1"/>
          </a:solidFill>
          <a:latin typeface="+mn-lt"/>
        </a:defRPr>
      </a:lvl3pPr>
      <a:lvl4pPr marL="1428750" indent="-19050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 sz="900">
          <a:solidFill>
            <a:schemeClr val="tx1"/>
          </a:solidFill>
          <a:latin typeface="+mn-lt"/>
        </a:defRPr>
      </a:lvl4pPr>
      <a:lvl5pPr marL="1809750" indent="-19050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 sz="900">
          <a:solidFill>
            <a:schemeClr val="tx1"/>
          </a:solidFill>
          <a:latin typeface="+mn-lt"/>
        </a:defRPr>
      </a:lvl5pPr>
      <a:lvl6pPr marL="2266950" indent="-190500" algn="just" rtl="0" fontAlgn="base">
        <a:spcBef>
          <a:spcPct val="20000"/>
        </a:spcBef>
        <a:spcAft>
          <a:spcPct val="0"/>
        </a:spcAft>
        <a:buClr>
          <a:srgbClr val="000066"/>
        </a:buClr>
        <a:buChar char="–"/>
        <a:defRPr sz="900">
          <a:solidFill>
            <a:schemeClr val="tx1"/>
          </a:solidFill>
          <a:latin typeface="+mn-lt"/>
        </a:defRPr>
      </a:lvl6pPr>
      <a:lvl7pPr marL="2724150" indent="-190500" algn="just" rtl="0" fontAlgn="base">
        <a:spcBef>
          <a:spcPct val="20000"/>
        </a:spcBef>
        <a:spcAft>
          <a:spcPct val="0"/>
        </a:spcAft>
        <a:buClr>
          <a:srgbClr val="000066"/>
        </a:buClr>
        <a:buChar char="–"/>
        <a:defRPr sz="900">
          <a:solidFill>
            <a:schemeClr val="tx1"/>
          </a:solidFill>
          <a:latin typeface="+mn-lt"/>
        </a:defRPr>
      </a:lvl7pPr>
      <a:lvl8pPr marL="3181350" indent="-190500" algn="just" rtl="0" fontAlgn="base">
        <a:spcBef>
          <a:spcPct val="20000"/>
        </a:spcBef>
        <a:spcAft>
          <a:spcPct val="0"/>
        </a:spcAft>
        <a:buClr>
          <a:srgbClr val="000066"/>
        </a:buClr>
        <a:buChar char="–"/>
        <a:defRPr sz="900">
          <a:solidFill>
            <a:schemeClr val="tx1"/>
          </a:solidFill>
          <a:latin typeface="+mn-lt"/>
        </a:defRPr>
      </a:lvl8pPr>
      <a:lvl9pPr marL="3638550" indent="-190500" algn="just" rtl="0" fontAlgn="base">
        <a:spcBef>
          <a:spcPct val="20000"/>
        </a:spcBef>
        <a:spcAft>
          <a:spcPct val="0"/>
        </a:spcAft>
        <a:buClr>
          <a:srgbClr val="000066"/>
        </a:buClr>
        <a:buChar char="–"/>
        <a:defRPr sz="9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  <a:endParaRPr lang="en-US" smtClean="0"/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3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6589EE-694B-445E-A9BB-4EE2C0C14E41}" type="datetime1">
              <a:rPr lang="en-US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A58412-6276-47AE-8668-0EB47B7561FB}" type="slidenum">
              <a:rPr lang="en-US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37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  <a:endParaRPr lang="en-US" smtClean="0"/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159AF2-BD6E-4B1D-B376-98130BCEB91F}" type="datetime1">
              <a:rPr lang="en-US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9B2CAD-E1E8-465D-990F-B3674D3DC069}" type="slidenum">
              <a:rPr lang="en-US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45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http://www.detnews.com/pix/folios/dot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detnews.com/pix/folios/dot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detnews.com/pix/folios/dot.g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detnews.com/pix/folios/dot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detnews.com/pix/folios/dot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detnews.com/pix/folios/dot.gi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http://www.detnews.com/pix/folios/dot.gi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detnews.com/pix/folios/dot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http://www.detnews.com/pix/folios/dot.gi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http://www.detnews.com/pix/folios/dot.gi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Folha_de_C_lculo_do_Microsoft_Office_Excel2.xlsx"/><Relationship Id="rId5" Type="http://schemas.openxmlformats.org/officeDocument/2006/relationships/image" Target="http://www.detnews.com/pix/folios/dot.gif" TargetMode="Externa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detnews.com/pix/folios/dot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http://www.detnews.com/pix/folios/dot.gif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http://www.detnews.com/pix/folios/dot.gi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624013" y="2133600"/>
            <a:ext cx="833755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GB" sz="2000" dirty="0">
              <a:solidFill>
                <a:schemeClr val="accent1"/>
              </a:solidFill>
              <a:latin typeface="Univers 45 Light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624013" y="3205165"/>
            <a:ext cx="83375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hangingPunct="0"/>
            <a:endParaRPr lang="en-GB" sz="1400" b="0" dirty="0">
              <a:solidFill>
                <a:schemeClr val="accent1"/>
              </a:solidFill>
              <a:latin typeface="Univers 55"/>
            </a:endParaRPr>
          </a:p>
        </p:txBody>
      </p:sp>
      <p:sp>
        <p:nvSpPr>
          <p:cNvPr id="3076" name="Line 8"/>
          <p:cNvSpPr>
            <a:spLocks noChangeShapeType="1"/>
          </p:cNvSpPr>
          <p:nvPr/>
        </p:nvSpPr>
        <p:spPr bwMode="auto">
          <a:xfrm>
            <a:off x="1682751" y="2971800"/>
            <a:ext cx="7864475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 dirty="0"/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1597025" y="3822702"/>
            <a:ext cx="20142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pt-PT" sz="1800" b="0" dirty="0" smtClean="0">
                <a:latin typeface="Univers 55"/>
              </a:rPr>
              <a:t>23 Junho </a:t>
            </a:r>
            <a:r>
              <a:rPr lang="pt-PT" sz="1800" b="0" dirty="0" smtClean="0">
                <a:latin typeface="Univers 55"/>
              </a:rPr>
              <a:t>de 2011</a:t>
            </a:r>
            <a:endParaRPr lang="pt-PT" sz="1800" b="0" dirty="0">
              <a:latin typeface="Univers 55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8450" y="2133600"/>
            <a:ext cx="8337550" cy="736922"/>
          </a:xfrm>
        </p:spPr>
        <p:txBody>
          <a:bodyPr/>
          <a:lstStyle/>
          <a:p>
            <a:pPr algn="ctr"/>
            <a:r>
              <a:rPr lang="pt-PT" dirty="0" smtClean="0"/>
              <a:t>APRESENTAÇÃO EPAL EP – Novos Desafios no Abastecimento de Água à  Luanda </a:t>
            </a:r>
            <a:br>
              <a:rPr lang="pt-PT" dirty="0" smtClean="0"/>
            </a:b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eaLnBrk="1" hangingPunct="1"/>
            <a:r>
              <a:rPr lang="pt-PT" dirty="0" err="1" smtClean="0"/>
              <a:t>Epal</a:t>
            </a:r>
            <a:r>
              <a:rPr lang="pt-PT" dirty="0" smtClean="0"/>
              <a:t> </a:t>
            </a:r>
            <a:r>
              <a:rPr lang="pt-PT" dirty="0"/>
              <a:t>- </a:t>
            </a:r>
            <a:r>
              <a:rPr lang="pt-PT" dirty="0" smtClean="0"/>
              <a:t>apresentação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2589" y="906463"/>
            <a:ext cx="9224399" cy="3040504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PT" sz="1400" b="1" dirty="0" smtClean="0">
                <a:solidFill>
                  <a:schemeClr val="accent1"/>
                </a:solidFill>
                <a:latin typeface="Univers 45 Light"/>
              </a:rPr>
              <a:t>1.3 </a:t>
            </a:r>
            <a:r>
              <a:rPr lang="pt-PT" sz="1400" b="1" dirty="0" smtClean="0">
                <a:solidFill>
                  <a:schemeClr val="accent1"/>
                </a:solidFill>
                <a:ea typeface="MS PGothic" pitchFamily="34" charset="-128"/>
              </a:rPr>
              <a:t>Comercialização</a:t>
            </a:r>
          </a:p>
          <a:p>
            <a:pPr>
              <a:lnSpc>
                <a:spcPct val="90000"/>
              </a:lnSpc>
            </a:pPr>
            <a:endParaRPr lang="pt-PT" sz="1100" dirty="0" smtClean="0">
              <a:solidFill>
                <a:schemeClr val="accent1"/>
              </a:solidFill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pt-PT" sz="1800" dirty="0" smtClean="0">
                <a:solidFill>
                  <a:schemeClr val="accent1"/>
                </a:solidFill>
                <a:ea typeface="MS PGothic" pitchFamily="34" charset="-128"/>
              </a:rPr>
              <a:t>A empresa debate-se com índices muito elevados de perdas comerciais, derivados de ausências de contadores  e  ligações ilegais .</a:t>
            </a:r>
          </a:p>
          <a:p>
            <a:pPr>
              <a:lnSpc>
                <a:spcPct val="90000"/>
              </a:lnSpc>
            </a:pPr>
            <a:r>
              <a:rPr lang="pt-PT" sz="1800" dirty="0" smtClean="0">
                <a:solidFill>
                  <a:schemeClr val="accent1"/>
                </a:solidFill>
                <a:ea typeface="MS PGothic" pitchFamily="34" charset="-128"/>
              </a:rPr>
              <a:t>As perdas comerciais derivadas da não facturação,  ou facturação por estimativa, são consideráveis </a:t>
            </a:r>
          </a:p>
          <a:p>
            <a:pPr>
              <a:lnSpc>
                <a:spcPct val="90000"/>
              </a:lnSpc>
            </a:pPr>
            <a:r>
              <a:rPr lang="pt-PT" sz="1800" dirty="0" smtClean="0">
                <a:solidFill>
                  <a:schemeClr val="accent1"/>
                </a:solidFill>
                <a:ea typeface="MS PGothic" pitchFamily="34" charset="-128"/>
              </a:rPr>
              <a:t>O nível de inadimplência  é também muito elevado, representando um factor considerável que afecta a liquidez da empresa.</a:t>
            </a:r>
          </a:p>
          <a:p>
            <a:pPr>
              <a:lnSpc>
                <a:spcPct val="90000"/>
              </a:lnSpc>
            </a:pPr>
            <a:r>
              <a:rPr lang="pt-PT" sz="1800" dirty="0" smtClean="0">
                <a:solidFill>
                  <a:schemeClr val="accent1"/>
                </a:solidFill>
                <a:ea typeface="MS PGothic" pitchFamily="34" charset="-128"/>
              </a:rPr>
              <a:t>O número actual de clientes da EPAL é de cerca de 130.000.</a:t>
            </a:r>
          </a:p>
        </p:txBody>
      </p:sp>
      <p:pic>
        <p:nvPicPr>
          <p:cNvPr id="9220" name="Picture 4" descr="http://www.detnews.com/pix/folios/dot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714625"/>
            <a:ext cx="9525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35200" y="271462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PT"/>
          </a:p>
        </p:txBody>
      </p:sp>
      <p:graphicFrame>
        <p:nvGraphicFramePr>
          <p:cNvPr id="749574" name="Group 6"/>
          <p:cNvGraphicFramePr>
            <a:graphicFrameLocks noGrp="1"/>
          </p:cNvGraphicFramePr>
          <p:nvPr/>
        </p:nvGraphicFramePr>
        <p:xfrm>
          <a:off x="6704014" y="2714625"/>
          <a:ext cx="966787" cy="228600"/>
        </p:xfrm>
        <a:graphic>
          <a:graphicData uri="http://schemas.openxmlformats.org/drawingml/2006/table">
            <a:tbl>
              <a:tblPr/>
              <a:tblGrid>
                <a:gridCol w="966787"/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pt-P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 55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4976" y="906465"/>
            <a:ext cx="8975243" cy="54117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PT" sz="1400" b="1" dirty="0" smtClean="0">
                <a:solidFill>
                  <a:schemeClr val="accent1"/>
                </a:solidFill>
                <a:latin typeface="Univers 45 Light"/>
              </a:rPr>
              <a:t>2</a:t>
            </a:r>
            <a:r>
              <a:rPr lang="pt-PT" sz="2000" b="1" dirty="0" smtClean="0">
                <a:latin typeface="Univers 45 Light"/>
              </a:rPr>
              <a:t>. Principais Aspectos do Mercado (1)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PT" sz="1200" b="1" dirty="0" smtClean="0">
              <a:solidFill>
                <a:schemeClr val="accent1"/>
              </a:solidFill>
              <a:latin typeface="Univers 45 Light"/>
            </a:endParaRPr>
          </a:p>
          <a:p>
            <a:pPr>
              <a:lnSpc>
                <a:spcPct val="90000"/>
              </a:lnSpc>
            </a:pPr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Procura elevada de água em </a:t>
            </a:r>
            <a:r>
              <a:rPr lang="pt-BR" sz="1800" b="1" dirty="0" smtClean="0">
                <a:solidFill>
                  <a:schemeClr val="accent1"/>
                </a:solidFill>
                <a:ea typeface="MS PGothic" pitchFamily="34" charset="-128"/>
              </a:rPr>
              <a:t> Luanda</a:t>
            </a:r>
          </a:p>
          <a:p>
            <a:pPr>
              <a:lnSpc>
                <a:spcPct val="90000"/>
              </a:lnSpc>
            </a:pPr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O crescimento contínuo da cidade e da qualidade de vida dos seus habitantes</a:t>
            </a:r>
          </a:p>
          <a:p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Novas centralidades estão a ser  edificadas,  e haverá um forte impacto na procura de água</a:t>
            </a:r>
            <a:r>
              <a:rPr lang="pt-PT" sz="1800" b="1" dirty="0">
                <a:solidFill>
                  <a:schemeClr val="accent1"/>
                </a:solidFill>
                <a:ea typeface="MS PGothic" pitchFamily="34" charset="-128"/>
              </a:rPr>
              <a:t> </a:t>
            </a:r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de Luanda</a:t>
            </a:r>
          </a:p>
          <a:p>
            <a:pPr>
              <a:buNone/>
            </a:pPr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	</a:t>
            </a:r>
            <a:endParaRPr lang="pt-PT" sz="1100" dirty="0" smtClean="0">
              <a:solidFill>
                <a:schemeClr val="accent1"/>
              </a:solidFill>
              <a:ea typeface="MS PGothic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PT" sz="1100" dirty="0" smtClean="0">
                <a:solidFill>
                  <a:schemeClr val="accent1"/>
                </a:solidFill>
                <a:ea typeface="MS PGothic" pitchFamily="34" charset="-128"/>
              </a:rPr>
              <a:t>	</a:t>
            </a:r>
            <a:endParaRPr lang="pt-PT" sz="1200" dirty="0" smtClean="0">
              <a:solidFill>
                <a:schemeClr val="accent1"/>
              </a:solidFill>
              <a:ea typeface="MS PGothic" pitchFamily="34" charset="-12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eaLnBrk="1" hangingPunct="1"/>
            <a:r>
              <a:rPr lang="pt-PT" dirty="0" smtClean="0"/>
              <a:t> </a:t>
            </a:r>
            <a:r>
              <a:rPr lang="pt-PT" dirty="0" err="1"/>
              <a:t>Epal</a:t>
            </a:r>
            <a:r>
              <a:rPr lang="pt-PT" dirty="0"/>
              <a:t> - </a:t>
            </a:r>
            <a:r>
              <a:rPr lang="pt-PT" dirty="0" smtClean="0"/>
              <a:t>apresentação</a:t>
            </a:r>
          </a:p>
        </p:txBody>
      </p:sp>
      <p:pic>
        <p:nvPicPr>
          <p:cNvPr id="10246" name="Picture 6" descr="http://www.detnews.com/pix/folios/dot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714625"/>
            <a:ext cx="9525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235200" y="271462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PT"/>
          </a:p>
        </p:txBody>
      </p:sp>
      <p:graphicFrame>
        <p:nvGraphicFramePr>
          <p:cNvPr id="751624" name="Group 8"/>
          <p:cNvGraphicFramePr>
            <a:graphicFrameLocks noGrp="1"/>
          </p:cNvGraphicFramePr>
          <p:nvPr/>
        </p:nvGraphicFramePr>
        <p:xfrm>
          <a:off x="6704014" y="2714625"/>
          <a:ext cx="966787" cy="228600"/>
        </p:xfrm>
        <a:graphic>
          <a:graphicData uri="http://schemas.openxmlformats.org/drawingml/2006/table">
            <a:tbl>
              <a:tblPr/>
              <a:tblGrid>
                <a:gridCol w="966787"/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pt-P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 55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4976" y="906465"/>
            <a:ext cx="7191375" cy="54117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PT" sz="2000" b="1" dirty="0" smtClean="0">
                <a:latin typeface="Univers 45 Light"/>
              </a:rPr>
              <a:t>2. Principais Aspectos do Mercado (2)</a:t>
            </a:r>
          </a:p>
          <a:p>
            <a:pPr>
              <a:buNone/>
            </a:pPr>
            <a:endParaRPr lang="pt-PT" sz="1200" dirty="0" smtClean="0">
              <a:solidFill>
                <a:schemeClr val="accent1"/>
              </a:solidFill>
              <a:ea typeface="MS PGothic" pitchFamily="34" charset="-128"/>
            </a:endParaRPr>
          </a:p>
          <a:p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Urbanização do </a:t>
            </a:r>
            <a:r>
              <a:rPr lang="pt-PT" sz="1800" b="1" dirty="0" err="1" smtClean="0">
                <a:solidFill>
                  <a:schemeClr val="accent1"/>
                </a:solidFill>
                <a:ea typeface="MS PGothic" pitchFamily="34" charset="-128"/>
              </a:rPr>
              <a:t>Kilamba</a:t>
            </a:r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 </a:t>
            </a:r>
            <a:r>
              <a:rPr lang="pt-PT" sz="1800" b="1" dirty="0" err="1" smtClean="0">
                <a:solidFill>
                  <a:schemeClr val="accent1"/>
                </a:solidFill>
                <a:ea typeface="MS PGothic" pitchFamily="34" charset="-128"/>
              </a:rPr>
              <a:t>Kiaxi</a:t>
            </a:r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 </a:t>
            </a:r>
          </a:p>
          <a:p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Nova Urbanização do Zango </a:t>
            </a:r>
          </a:p>
          <a:p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Nova Urbanização de </a:t>
            </a:r>
            <a:r>
              <a:rPr lang="pt-PT" sz="1800" b="1" dirty="0" err="1" smtClean="0">
                <a:solidFill>
                  <a:schemeClr val="accent1"/>
                </a:solidFill>
                <a:ea typeface="MS PGothic" pitchFamily="34" charset="-128"/>
              </a:rPr>
              <a:t>Cacuaco</a:t>
            </a:r>
            <a:r>
              <a:rPr lang="pt-PT" sz="1800" b="1" dirty="0">
                <a:solidFill>
                  <a:schemeClr val="accent1"/>
                </a:solidFill>
                <a:ea typeface="MS PGothic" pitchFamily="34" charset="-128"/>
              </a:rPr>
              <a:t> </a:t>
            </a:r>
            <a:endParaRPr lang="pt-PT" sz="1800" b="1" dirty="0" smtClean="0">
              <a:solidFill>
                <a:schemeClr val="accent1"/>
              </a:solidFill>
              <a:ea typeface="MS PGothic" pitchFamily="34" charset="-128"/>
            </a:endParaRPr>
          </a:p>
          <a:p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Nova Urbanização de </a:t>
            </a:r>
            <a:r>
              <a:rPr lang="pt-PT" sz="1800" b="1" dirty="0" err="1" smtClean="0">
                <a:solidFill>
                  <a:schemeClr val="accent1"/>
                </a:solidFill>
                <a:ea typeface="MS PGothic" pitchFamily="34" charset="-128"/>
              </a:rPr>
              <a:t>Kapari</a:t>
            </a:r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 </a:t>
            </a:r>
          </a:p>
          <a:p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Nova Urbanização do Km 44</a:t>
            </a:r>
          </a:p>
          <a:p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Novas áreas Urbanas a Sul de Luanda</a:t>
            </a:r>
          </a:p>
          <a:p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Requalificação  da Zona mais antiga da cidade</a:t>
            </a:r>
          </a:p>
          <a:p>
            <a:pPr marL="0" indent="0">
              <a:buNone/>
            </a:pPr>
            <a:endParaRPr lang="pt-PT" sz="1800" b="1" dirty="0" smtClean="0">
              <a:solidFill>
                <a:schemeClr val="accent1"/>
              </a:solidFill>
              <a:ea typeface="MS PGothic" pitchFamily="34" charset="-128"/>
            </a:endParaRPr>
          </a:p>
          <a:p>
            <a:pPr>
              <a:buFont typeface="Wingdings" pitchFamily="2" charset="2"/>
              <a:buNone/>
            </a:pPr>
            <a:endParaRPr lang="pt-PT" sz="1800" b="1" dirty="0">
              <a:solidFill>
                <a:schemeClr val="accent1"/>
              </a:solidFill>
              <a:ea typeface="MS PGothic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pt-PT" sz="1100" dirty="0" smtClean="0">
                <a:solidFill>
                  <a:schemeClr val="accent1"/>
                </a:solidFill>
                <a:ea typeface="MS PGothic" pitchFamily="34" charset="-128"/>
              </a:rPr>
              <a:t>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eaLnBrk="1" hangingPunct="1"/>
            <a:r>
              <a:rPr lang="pt-PT" smtClean="0"/>
              <a:t>1. Sumário Executivo</a:t>
            </a:r>
          </a:p>
        </p:txBody>
      </p:sp>
      <p:pic>
        <p:nvPicPr>
          <p:cNvPr id="11270" name="Picture 6" descr="http://www.detnews.com/pix/folios/dot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714625"/>
            <a:ext cx="9525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35200" y="271462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PT"/>
          </a:p>
        </p:txBody>
      </p:sp>
      <p:graphicFrame>
        <p:nvGraphicFramePr>
          <p:cNvPr id="753672" name="Group 8"/>
          <p:cNvGraphicFramePr>
            <a:graphicFrameLocks noGrp="1"/>
          </p:cNvGraphicFramePr>
          <p:nvPr/>
        </p:nvGraphicFramePr>
        <p:xfrm>
          <a:off x="6704014" y="2714625"/>
          <a:ext cx="966787" cy="228600"/>
        </p:xfrm>
        <a:graphic>
          <a:graphicData uri="http://schemas.openxmlformats.org/drawingml/2006/table">
            <a:tbl>
              <a:tblPr/>
              <a:tblGrid>
                <a:gridCol w="966787"/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pt-P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 55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9264" y="906465"/>
            <a:ext cx="8567415" cy="54117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PT" sz="2000" b="1" dirty="0" smtClean="0">
                <a:latin typeface="Univers 45 Light"/>
              </a:rPr>
              <a:t>2. Principais aspectos do mercado (3)</a:t>
            </a:r>
          </a:p>
          <a:p>
            <a:pPr>
              <a:buFont typeface="Wingdings" pitchFamily="2" charset="2"/>
              <a:buNone/>
            </a:pPr>
            <a:endParaRPr lang="pt-PT" sz="1200" b="1" dirty="0" smtClean="0">
              <a:solidFill>
                <a:schemeClr val="accent1"/>
              </a:solidFill>
              <a:latin typeface="Univers 45 Light"/>
            </a:endParaRPr>
          </a:p>
          <a:p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Nova dinâmica no sector Industrial </a:t>
            </a:r>
          </a:p>
          <a:p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Aprovação de um fundo especial para o desenvolvimento das infra-estruturas ( em especial de energia e águas )</a:t>
            </a:r>
          </a:p>
          <a:p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Nova legislação e  incentivos  ao desenvolvimento de parcerias público privadas. </a:t>
            </a:r>
          </a:p>
          <a:p>
            <a:r>
              <a:rPr lang="pt-PT" sz="1800" b="1" dirty="0">
                <a:solidFill>
                  <a:schemeClr val="accent1"/>
                </a:solidFill>
                <a:ea typeface="MS PGothic" pitchFamily="34" charset="-128"/>
              </a:rPr>
              <a:t>A questão do abastecimento de água é prioritária nos programas do Executivo.</a:t>
            </a:r>
          </a:p>
          <a:p>
            <a:endParaRPr lang="pt-PT" sz="1800" b="1" dirty="0" smtClean="0">
              <a:solidFill>
                <a:schemeClr val="accent1"/>
              </a:solidFill>
              <a:ea typeface="MS PGothic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eaLnBrk="1" hangingPunct="1"/>
            <a:r>
              <a:rPr lang="pt-PT" dirty="0" err="1"/>
              <a:t>Epal</a:t>
            </a:r>
            <a:r>
              <a:rPr lang="pt-PT" dirty="0"/>
              <a:t> - apresentação</a:t>
            </a:r>
            <a:endParaRPr lang="pt-PT" dirty="0" smtClean="0"/>
          </a:p>
        </p:txBody>
      </p:sp>
      <p:pic>
        <p:nvPicPr>
          <p:cNvPr id="12294" name="Picture 6" descr="http://www.detnews.com/pix/folios/dot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714625"/>
            <a:ext cx="9525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235200" y="271462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PT"/>
          </a:p>
        </p:txBody>
      </p:sp>
      <p:graphicFrame>
        <p:nvGraphicFramePr>
          <p:cNvPr id="755720" name="Group 8"/>
          <p:cNvGraphicFramePr>
            <a:graphicFrameLocks noGrp="1"/>
          </p:cNvGraphicFramePr>
          <p:nvPr/>
        </p:nvGraphicFramePr>
        <p:xfrm>
          <a:off x="6704014" y="2714625"/>
          <a:ext cx="966787" cy="228600"/>
        </p:xfrm>
        <a:graphic>
          <a:graphicData uri="http://schemas.openxmlformats.org/drawingml/2006/table">
            <a:tbl>
              <a:tblPr/>
              <a:tblGrid>
                <a:gridCol w="966787"/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pt-P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 55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9264" y="906465"/>
            <a:ext cx="8798909" cy="51085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PT" sz="2000" b="1" dirty="0" smtClean="0">
                <a:latin typeface="Univers 45 Light"/>
              </a:rPr>
              <a:t>3 . Plano de Desenvolvimento Estratégico (1)</a:t>
            </a:r>
          </a:p>
          <a:p>
            <a:pPr>
              <a:buFont typeface="Wingdings" pitchFamily="2" charset="2"/>
              <a:buNone/>
            </a:pPr>
            <a:endParaRPr lang="pt-PT" dirty="0" smtClean="0">
              <a:solidFill>
                <a:schemeClr val="accent1"/>
              </a:solidFill>
              <a:ea typeface="MS PGothic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pt-PT" dirty="0" smtClean="0">
                <a:solidFill>
                  <a:schemeClr val="accent1"/>
                </a:solidFill>
                <a:ea typeface="MS PGothic" pitchFamily="34" charset="-128"/>
              </a:rPr>
              <a:t>	</a:t>
            </a:r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A EPAL elaborou um Plano Estratégico para o período de 2010-2015, no qual procura responder aos grandes desafios que tem pela frente, tais como:</a:t>
            </a:r>
          </a:p>
          <a:p>
            <a:pPr lvl="1">
              <a:buFont typeface="Wingdings" pitchFamily="2" charset="2"/>
              <a:buChar char="§"/>
            </a:pPr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O aumento da oferta de água, de  forma a cobrir a crescente procura;</a:t>
            </a:r>
          </a:p>
          <a:p>
            <a:pPr lvl="1">
              <a:buFont typeface="Wingdings" pitchFamily="2" charset="2"/>
              <a:buChar char="§"/>
            </a:pPr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O fornecimento de serviços de qualidade e fiabilidade, quando comparados aos  padrões internacionais;</a:t>
            </a:r>
          </a:p>
          <a:p>
            <a:pPr lvl="1">
              <a:buFont typeface="Wingdings" pitchFamily="2" charset="2"/>
              <a:buChar char="§"/>
            </a:pPr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O melhoramento da imagem da empresa junto dos clientes e fornecedores;</a:t>
            </a:r>
          </a:p>
          <a:p>
            <a:pPr lvl="1">
              <a:buFont typeface="Wingdings" pitchFamily="2" charset="2"/>
              <a:buChar char="§"/>
            </a:pPr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A criação de condições financeiras estáveis com base nos recursos próprios;</a:t>
            </a:r>
          </a:p>
          <a:p>
            <a:pPr lvl="1">
              <a:buFont typeface="Wingdings" pitchFamily="2" charset="2"/>
              <a:buChar char="§"/>
            </a:pPr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A realização de investimentos de grande vulto em novas infra-estruturas e na reabilitação das instalações existentes.</a:t>
            </a:r>
          </a:p>
          <a:p>
            <a:pPr lvl="1">
              <a:buFont typeface="Wingdings" pitchFamily="2" charset="2"/>
              <a:buNone/>
            </a:pPr>
            <a:endParaRPr lang="pt-PT" sz="1800" b="1" dirty="0" smtClean="0">
              <a:solidFill>
                <a:schemeClr val="accent1"/>
              </a:solidFill>
              <a:ea typeface="MS PGothic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eaLnBrk="1" hangingPunct="1"/>
            <a:r>
              <a:rPr lang="pt-PT" dirty="0" err="1"/>
              <a:t>Epal</a:t>
            </a:r>
            <a:r>
              <a:rPr lang="pt-PT" dirty="0"/>
              <a:t> - apresentação</a:t>
            </a:r>
            <a:endParaRPr lang="pt-PT" dirty="0" smtClean="0"/>
          </a:p>
        </p:txBody>
      </p:sp>
      <p:pic>
        <p:nvPicPr>
          <p:cNvPr id="13318" name="Picture 6" descr="http://www.detnews.com/pix/folios/dot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714625"/>
            <a:ext cx="9525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235200" y="271462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PT"/>
          </a:p>
        </p:txBody>
      </p:sp>
      <p:graphicFrame>
        <p:nvGraphicFramePr>
          <p:cNvPr id="757768" name="Group 8"/>
          <p:cNvGraphicFramePr>
            <a:graphicFrameLocks noGrp="1"/>
          </p:cNvGraphicFramePr>
          <p:nvPr/>
        </p:nvGraphicFramePr>
        <p:xfrm>
          <a:off x="6704014" y="2714625"/>
          <a:ext cx="966787" cy="228600"/>
        </p:xfrm>
        <a:graphic>
          <a:graphicData uri="http://schemas.openxmlformats.org/drawingml/2006/table">
            <a:tbl>
              <a:tblPr/>
              <a:tblGrid>
                <a:gridCol w="966787"/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pt-P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 55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eaLnBrk="1" hangingPunct="1"/>
            <a:r>
              <a:rPr lang="pt-PT" smtClean="0"/>
              <a:t>1. Sumário Executivo</a:t>
            </a:r>
          </a:p>
        </p:txBody>
      </p:sp>
      <p:pic>
        <p:nvPicPr>
          <p:cNvPr id="14342" name="Picture 6" descr="http://www.detnews.com/pix/folios/dot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714625"/>
            <a:ext cx="9525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235200" y="271462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PT"/>
          </a:p>
        </p:txBody>
      </p:sp>
      <p:graphicFrame>
        <p:nvGraphicFramePr>
          <p:cNvPr id="759816" name="Group 8"/>
          <p:cNvGraphicFramePr>
            <a:graphicFrameLocks noGrp="1"/>
          </p:cNvGraphicFramePr>
          <p:nvPr/>
        </p:nvGraphicFramePr>
        <p:xfrm>
          <a:off x="6704014" y="2714625"/>
          <a:ext cx="966787" cy="228600"/>
        </p:xfrm>
        <a:graphic>
          <a:graphicData uri="http://schemas.openxmlformats.org/drawingml/2006/table">
            <a:tbl>
              <a:tblPr/>
              <a:tblGrid>
                <a:gridCol w="966787"/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pt-P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 55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63539" y="906465"/>
            <a:ext cx="8896209" cy="5297487"/>
          </a:xfrm>
        </p:spPr>
        <p:txBody>
          <a:bodyPr/>
          <a:lstStyle/>
          <a:p>
            <a:r>
              <a:rPr lang="pt-PT" sz="1800" dirty="0"/>
              <a:t>Os principais objectivos do Plano Estratégico são os seguintes:</a:t>
            </a:r>
          </a:p>
          <a:p>
            <a:pPr lvl="1">
              <a:buFont typeface="Wingdings" pitchFamily="2" charset="2"/>
              <a:buChar char="§"/>
            </a:pPr>
            <a:endParaRPr lang="pt-PT" sz="1800" b="1" dirty="0" smtClean="0">
              <a:solidFill>
                <a:schemeClr val="accent1"/>
              </a:solidFill>
              <a:ea typeface="MS PGothic" pitchFamily="34" charset="-128"/>
            </a:endParaRPr>
          </a:p>
          <a:p>
            <a:pPr marL="476250" lvl="1" indent="0">
              <a:buNone/>
            </a:pPr>
            <a:endParaRPr lang="pt-PT" sz="1800" b="1" dirty="0">
              <a:solidFill>
                <a:schemeClr val="accent1"/>
              </a:solidFill>
              <a:ea typeface="MS PGothic" pitchFamily="34" charset="-128"/>
            </a:endParaRPr>
          </a:p>
          <a:p>
            <a:pPr lvl="1">
              <a:buFont typeface="Wingdings" pitchFamily="2" charset="2"/>
              <a:buChar char="§"/>
            </a:pPr>
            <a:r>
              <a:rPr lang="pt-PT" sz="1800" b="1" dirty="0">
                <a:solidFill>
                  <a:schemeClr val="accent1"/>
                </a:solidFill>
                <a:ea typeface="MS PGothic" pitchFamily="34" charset="-128"/>
              </a:rPr>
              <a:t>Aumento significativo da taxa de cobertura do serviço de abastecimento de água, de forma a torná-la capaz de </a:t>
            </a:r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satisfazer pelo menos 80</a:t>
            </a:r>
            <a:r>
              <a:rPr lang="pt-PT" sz="1800" b="1" dirty="0">
                <a:solidFill>
                  <a:schemeClr val="accent1"/>
                </a:solidFill>
                <a:ea typeface="MS PGothic" pitchFamily="34" charset="-128"/>
              </a:rPr>
              <a:t>% da população de Luanda até ao ano 2015;</a:t>
            </a:r>
          </a:p>
          <a:p>
            <a:pPr lvl="1">
              <a:buFont typeface="Wingdings" pitchFamily="2" charset="2"/>
              <a:buChar char="§"/>
            </a:pPr>
            <a:r>
              <a:rPr lang="pt-PT" sz="1800" b="1" dirty="0">
                <a:solidFill>
                  <a:schemeClr val="accent1"/>
                </a:solidFill>
                <a:ea typeface="MS PGothic" pitchFamily="34" charset="-128"/>
              </a:rPr>
              <a:t>Reabilitar e expandir as infra-estruturas e aumentar a sua disponibilidade e fiabilidade, de acordo com o Plano </a:t>
            </a:r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Director </a:t>
            </a:r>
            <a:r>
              <a:rPr lang="pt-PT" sz="1800" b="1" dirty="0">
                <a:solidFill>
                  <a:schemeClr val="accent1"/>
                </a:solidFill>
                <a:ea typeface="MS PGothic" pitchFamily="34" charset="-128"/>
              </a:rPr>
              <a:t>de Abastecimento de Água a Luanda 2005-2025 e Planos Integrados de Expansão Urbana de Luanda;</a:t>
            </a:r>
          </a:p>
          <a:p>
            <a:pPr lvl="1">
              <a:buFont typeface="Wingdings" pitchFamily="2" charset="2"/>
              <a:buChar char="§"/>
            </a:pPr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Melhoria  </a:t>
            </a:r>
            <a:r>
              <a:rPr lang="pt-PT" sz="1800" b="1" dirty="0">
                <a:solidFill>
                  <a:schemeClr val="accent1"/>
                </a:solidFill>
                <a:ea typeface="MS PGothic" pitchFamily="34" charset="-128"/>
              </a:rPr>
              <a:t>dos </a:t>
            </a:r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padrões de </a:t>
            </a:r>
            <a:r>
              <a:rPr lang="pt-PT" sz="1800" b="1" dirty="0">
                <a:solidFill>
                  <a:schemeClr val="accent1"/>
                </a:solidFill>
                <a:ea typeface="MS PGothic" pitchFamily="34" charset="-128"/>
              </a:rPr>
              <a:t>qualidade da água </a:t>
            </a:r>
            <a:r>
              <a:rPr lang="pt-PT" sz="1800" b="1" dirty="0" smtClean="0">
                <a:solidFill>
                  <a:schemeClr val="accent1"/>
                </a:solidFill>
                <a:ea typeface="MS PGothic" pitchFamily="34" charset="-128"/>
              </a:rPr>
              <a:t>fornecida para valores  </a:t>
            </a:r>
            <a:r>
              <a:rPr lang="pt-PT" sz="1800" b="1" dirty="0">
                <a:solidFill>
                  <a:schemeClr val="accent1"/>
                </a:solidFill>
                <a:ea typeface="MS PGothic" pitchFamily="34" charset="-128"/>
              </a:rPr>
              <a:t>reconhecidos internacionalmente </a:t>
            </a:r>
            <a:r>
              <a:rPr lang="pt-PT" sz="1800" dirty="0" smtClean="0"/>
              <a:t>;</a:t>
            </a:r>
            <a:endParaRPr lang="pt-PT" sz="1800" dirty="0"/>
          </a:p>
          <a:p>
            <a:pPr lvl="1" indent="-285750">
              <a:buFont typeface="Wingdings" pitchFamily="2" charset="2"/>
              <a:buChar char="§"/>
            </a:pPr>
            <a:r>
              <a:rPr lang="pt-PT" sz="1800" b="1" dirty="0">
                <a:solidFill>
                  <a:schemeClr val="accent1"/>
                </a:solidFill>
                <a:ea typeface="MS PGothic" pitchFamily="34" charset="-128"/>
              </a:rPr>
              <a:t>Melhorar os serviços de comercialização e Marketing;</a:t>
            </a:r>
          </a:p>
          <a:p>
            <a:pPr lvl="1" indent="-285750">
              <a:buFont typeface="Wingdings" pitchFamily="2" charset="2"/>
              <a:buChar char="§"/>
            </a:pPr>
            <a:r>
              <a:rPr lang="pt-PT" sz="1800" b="1" dirty="0">
                <a:solidFill>
                  <a:schemeClr val="accent1"/>
                </a:solidFill>
                <a:ea typeface="MS PGothic" pitchFamily="34" charset="-128"/>
              </a:rPr>
              <a:t>Reorganizar e reestruturar a empresa e criar uma nova cultura empresarial;</a:t>
            </a:r>
          </a:p>
          <a:p>
            <a:pPr lvl="1" indent="-285750">
              <a:buFont typeface="Wingdings" pitchFamily="2" charset="2"/>
              <a:buChar char="§"/>
            </a:pPr>
            <a:r>
              <a:rPr lang="pt-PT" sz="1800" b="1" dirty="0">
                <a:solidFill>
                  <a:schemeClr val="accent1"/>
                </a:solidFill>
                <a:ea typeface="MS PGothic" pitchFamily="34" charset="-128"/>
              </a:rPr>
              <a:t>Reorganizar a função de Recursos Humanos;</a:t>
            </a:r>
          </a:p>
          <a:p>
            <a:pPr lvl="1" indent="-285750">
              <a:buFont typeface="Wingdings" pitchFamily="2" charset="2"/>
              <a:buChar char="§"/>
            </a:pPr>
            <a:r>
              <a:rPr lang="pt-PT" sz="1800" b="1" dirty="0">
                <a:solidFill>
                  <a:schemeClr val="accent1"/>
                </a:solidFill>
                <a:ea typeface="MS PGothic" pitchFamily="34" charset="-128"/>
              </a:rPr>
              <a:t>Garantir a estabilidade financeira da empresa e controlar os investimentos.</a:t>
            </a:r>
          </a:p>
          <a:p>
            <a:pPr lvl="1" indent="-285750"/>
            <a:endParaRPr lang="pt-PT" sz="1800" b="1" dirty="0">
              <a:solidFill>
                <a:schemeClr val="accent1"/>
              </a:solidFill>
              <a:ea typeface="MS PGothic" pitchFamily="34" charset="-128"/>
            </a:endParaRP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3165183"/>
              </p:ext>
            </p:extLst>
          </p:nvPr>
        </p:nvGraphicFramePr>
        <p:xfrm>
          <a:off x="266218" y="277797"/>
          <a:ext cx="9468092" cy="6481264"/>
        </p:xfrm>
        <a:graphic>
          <a:graphicData uri="http://schemas.openxmlformats.org/drawingml/2006/table">
            <a:tbl>
              <a:tblPr/>
              <a:tblGrid>
                <a:gridCol w="2258987"/>
                <a:gridCol w="1109246"/>
                <a:gridCol w="1587030"/>
                <a:gridCol w="1194574"/>
                <a:gridCol w="1091336"/>
                <a:gridCol w="1179825"/>
                <a:gridCol w="1047094"/>
              </a:tblGrid>
              <a:tr h="475433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Fonte</a:t>
                      </a:r>
                    </a:p>
                  </a:txBody>
                  <a:tcPr marL="5536" marR="5536" marT="5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Sistema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ETA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Existência   </a:t>
                      </a:r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(m3)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1ª Fase (2015)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2ª Fase (2020)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Posterior (2033)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2403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Rio </a:t>
                      </a:r>
                      <a:r>
                        <a:rPr lang="pt-P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Bengo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"/>
                      </a:endParaRPr>
                    </a:p>
                  </a:txBody>
                  <a:tcPr marL="5536" marR="5536" marT="5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Sistemas   1 &amp; 2</a:t>
                      </a:r>
                    </a:p>
                  </a:txBody>
                  <a:tcPr marL="5536" marR="5536" marT="5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Candelabro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0,7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0,7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1,4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2,1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403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Kifangondo</a:t>
                      </a:r>
                      <a:endParaRPr lang="pt-PT" sz="1600" b="1" i="0" u="none" strike="noStrike" dirty="0">
                        <a:solidFill>
                          <a:srgbClr val="0000FF"/>
                        </a:solidFill>
                        <a:effectLst/>
                        <a:latin typeface="Courier"/>
                      </a:endParaRP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1,6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1,6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1,6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1,6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754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Sub-total</a:t>
                      </a:r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 Produção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2,3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2,3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3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3,7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75433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Rio Kwanza</a:t>
                      </a:r>
                    </a:p>
                  </a:txBody>
                  <a:tcPr marL="5536" marR="5536" marT="5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Sistema    3</a:t>
                      </a:r>
                    </a:p>
                  </a:txBody>
                  <a:tcPr marL="5536" marR="5536" marT="5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Luanda Sudeste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2,5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2,5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2,5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2,5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03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Luanda Sul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0,3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0,6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0,6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0,6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03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Kikuxi</a:t>
                      </a:r>
                      <a:endParaRPr lang="pt-PT" sz="1600" b="1" i="0" u="none" strike="noStrike" dirty="0">
                        <a:solidFill>
                          <a:srgbClr val="0000FF"/>
                        </a:solidFill>
                        <a:effectLst/>
                        <a:latin typeface="Courier"/>
                      </a:endParaRP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0,2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0,2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0,4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0,4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754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Sub-total</a:t>
                      </a:r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 Produção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3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3,3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3,5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3,5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03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Sistema 4</a:t>
                      </a:r>
                    </a:p>
                  </a:txBody>
                  <a:tcPr marL="5536" marR="5536" marT="5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PT" sz="1600" b="1" i="0" u="none" strike="noStrike" kern="1200" dirty="0" err="1">
                          <a:solidFill>
                            <a:srgbClr val="0000FF"/>
                          </a:solidFill>
                          <a:effectLst/>
                          <a:latin typeface="Courier"/>
                          <a:ea typeface="+mn-ea"/>
                          <a:cs typeface="+mn-cs"/>
                        </a:rPr>
                        <a:t>Bita</a:t>
                      </a:r>
                      <a:endParaRPr lang="pt-PT" sz="1600" b="1" i="0" u="none" strike="noStrike" kern="1200" dirty="0">
                        <a:solidFill>
                          <a:srgbClr val="0000FF"/>
                        </a:solidFill>
                        <a:effectLst/>
                        <a:latin typeface="Courier"/>
                        <a:ea typeface="+mn-ea"/>
                        <a:cs typeface="+mn-cs"/>
                      </a:endParaRP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0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3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6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9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54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Sub-total</a:t>
                      </a:r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 Produção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0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3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6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9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54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Sistema 5</a:t>
                      </a:r>
                    </a:p>
                  </a:txBody>
                  <a:tcPr marL="5536" marR="5536" marT="5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PT" sz="1600" b="1" i="0" u="none" strike="noStrike" kern="1200" dirty="0" err="1">
                          <a:solidFill>
                            <a:srgbClr val="0000FF"/>
                          </a:solidFill>
                          <a:effectLst/>
                          <a:latin typeface="Courier"/>
                          <a:ea typeface="+mn-ea"/>
                          <a:cs typeface="+mn-cs"/>
                        </a:rPr>
                        <a:t>Quilonga</a:t>
                      </a:r>
                      <a:r>
                        <a:rPr lang="pt-PT" sz="16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Courier"/>
                          <a:ea typeface="+mn-ea"/>
                          <a:cs typeface="+mn-cs"/>
                        </a:rPr>
                        <a:t> Grande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0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1,5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6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9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754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Sub-total</a:t>
                      </a:r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 Produção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0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1,5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6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9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03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Courier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0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0,4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1,2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ourier"/>
                        </a:rPr>
                        <a:t>1,2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638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Total </a:t>
                      </a:r>
                      <a:r>
                        <a:rPr lang="pt-P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Disponivel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"/>
                      </a:endParaRPr>
                    </a:p>
                  </a:txBody>
                  <a:tcPr marL="5536" marR="5536" marT="5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"/>
                      </a:endParaRP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5,3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10,5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19,7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26,4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Total Procura</a:t>
                      </a:r>
                    </a:p>
                  </a:txBody>
                  <a:tcPr marL="5536" marR="5536" marT="5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"/>
                      </a:endParaRP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5,66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8,46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20,43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25,17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Balanço</a:t>
                      </a:r>
                    </a:p>
                  </a:txBody>
                  <a:tcPr marL="5536" marR="5536" marT="5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"/>
                      </a:endParaRP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-0,36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2,04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-0,73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1,23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12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eaLnBrk="1" hangingPunct="1"/>
            <a:r>
              <a:rPr lang="pt-PT" dirty="0" err="1" smtClean="0"/>
              <a:t>Epal</a:t>
            </a:r>
            <a:r>
              <a:rPr lang="pt-PT" dirty="0" smtClean="0"/>
              <a:t> - apresentação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63539" y="883315"/>
            <a:ext cx="9051925" cy="954087"/>
          </a:xfrm>
        </p:spPr>
        <p:txBody>
          <a:bodyPr/>
          <a:lstStyle/>
          <a:p>
            <a:pPr marL="177800" indent="-177800">
              <a:buFont typeface="Wingdings" pitchFamily="2" charset="2"/>
              <a:buNone/>
            </a:pPr>
            <a:r>
              <a:rPr lang="pt-PT" sz="2000" b="1" dirty="0" smtClean="0">
                <a:latin typeface="Univers 45 Light"/>
              </a:rPr>
              <a:t>4. Metas (1)</a:t>
            </a:r>
            <a:endParaRPr lang="pt-PT" sz="2000" b="1" i="1" dirty="0" smtClean="0">
              <a:latin typeface="Univers 45 Light"/>
            </a:endParaRPr>
          </a:p>
          <a:p>
            <a:pPr marL="177800" indent="-177800">
              <a:buFont typeface="Wingdings" pitchFamily="2" charset="2"/>
              <a:buNone/>
            </a:pPr>
            <a:endParaRPr lang="pt-PT" sz="1200" b="1" dirty="0" smtClean="0">
              <a:solidFill>
                <a:schemeClr val="accent1"/>
              </a:solidFill>
              <a:latin typeface="Univers 45 Light"/>
            </a:endParaRPr>
          </a:p>
          <a:p>
            <a:pPr marL="177800" indent="-177800">
              <a:buFont typeface="Wingdings" pitchFamily="2" charset="2"/>
              <a:buNone/>
            </a:pPr>
            <a:r>
              <a:rPr lang="pt-PT" sz="1200" dirty="0" smtClean="0">
                <a:solidFill>
                  <a:schemeClr val="accent1"/>
                </a:solidFill>
                <a:ea typeface="MS PGothic" pitchFamily="34" charset="-128"/>
              </a:rPr>
              <a:t>	A implementação da estratégia definida para a EPAL é monitorizada através das metas que se expõem de seguida:</a:t>
            </a:r>
          </a:p>
        </p:txBody>
      </p:sp>
      <p:pic>
        <p:nvPicPr>
          <p:cNvPr id="50180" name="Picture 5" descr="http://www.detnews.com/pix/folios/dot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964" y="2825752"/>
            <a:ext cx="9525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2366964" y="282575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6738939" y="2825750"/>
            <a:ext cx="9429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55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pt-PT" sz="900" b="0">
              <a:latin typeface="Univers 55"/>
            </a:endParaRPr>
          </a:p>
        </p:txBody>
      </p:sp>
      <p:sp>
        <p:nvSpPr>
          <p:cNvPr id="50183" name="Line 8"/>
          <p:cNvSpPr>
            <a:spLocks noChangeShapeType="1"/>
          </p:cNvSpPr>
          <p:nvPr/>
        </p:nvSpPr>
        <p:spPr bwMode="auto">
          <a:xfrm>
            <a:off x="6738939" y="2825750"/>
            <a:ext cx="9429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0184" name="Line 9"/>
          <p:cNvSpPr>
            <a:spLocks noChangeShapeType="1"/>
          </p:cNvSpPr>
          <p:nvPr/>
        </p:nvSpPr>
        <p:spPr bwMode="auto">
          <a:xfrm>
            <a:off x="6738939" y="3043238"/>
            <a:ext cx="9429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0185" name="Line 10"/>
          <p:cNvSpPr>
            <a:spLocks noChangeShapeType="1"/>
          </p:cNvSpPr>
          <p:nvPr/>
        </p:nvSpPr>
        <p:spPr bwMode="auto">
          <a:xfrm>
            <a:off x="6738938" y="2825750"/>
            <a:ext cx="0" cy="2174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0186" name="Line 11"/>
          <p:cNvSpPr>
            <a:spLocks noChangeShapeType="1"/>
          </p:cNvSpPr>
          <p:nvPr/>
        </p:nvSpPr>
        <p:spPr bwMode="auto">
          <a:xfrm>
            <a:off x="7681913" y="2825750"/>
            <a:ext cx="0" cy="2174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0187" name="Rectangle 12"/>
          <p:cNvSpPr>
            <a:spLocks noChangeArrowheads="1"/>
          </p:cNvSpPr>
          <p:nvPr/>
        </p:nvSpPr>
        <p:spPr bwMode="auto">
          <a:xfrm>
            <a:off x="492126" y="2141538"/>
            <a:ext cx="4251325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7800" indent="-177800" algn="just" eaLnBrk="0" hangingPunct="0">
              <a:spcBef>
                <a:spcPct val="550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pt-BR" sz="1200" b="0">
                <a:solidFill>
                  <a:schemeClr val="accent1"/>
                </a:solidFill>
                <a:latin typeface="Univers 55"/>
                <a:ea typeface="MS PGothic" pitchFamily="34" charset="-128"/>
              </a:rPr>
              <a:t>Metas Operacionais: Área da Produção e Ambiente</a:t>
            </a:r>
            <a:endParaRPr lang="pt-PT" sz="1200" b="0">
              <a:solidFill>
                <a:schemeClr val="accent1"/>
              </a:solidFill>
              <a:latin typeface="Univers 55"/>
              <a:ea typeface="MS PGothic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925" y="3108327"/>
          <a:ext cx="4640264" cy="2298701"/>
        </p:xfrm>
        <a:graphic>
          <a:graphicData uri="http://schemas.openxmlformats.org/drawingml/2006/table">
            <a:tbl>
              <a:tblPr/>
              <a:tblGrid>
                <a:gridCol w="640037"/>
                <a:gridCol w="1084507"/>
                <a:gridCol w="728930"/>
                <a:gridCol w="728930"/>
                <a:gridCol w="728930"/>
                <a:gridCol w="728930"/>
              </a:tblGrid>
              <a:tr h="18541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pt-P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 de Produção de Água (m</a:t>
                      </a:r>
                      <a:r>
                        <a:rPr lang="pt-PT" sz="11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pt-P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/dia)</a:t>
                      </a:r>
                    </a:p>
                  </a:txBody>
                  <a:tcPr marL="7621" marR="7621" marT="76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2614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dos Sistemas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88">
                <a:tc>
                  <a:txBody>
                    <a:bodyPr/>
                    <a:lstStyle/>
                    <a:p>
                      <a:pPr algn="ctr" fontAlgn="t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453" marR="91453" marT="45729" marB="45729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  <a:tr h="160047">
                <a:tc>
                  <a:txBody>
                    <a:bodyPr/>
                    <a:lstStyle/>
                    <a:p>
                      <a:pPr algn="ctr" fontAlgn="t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148320"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1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Candelabro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30.073,68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36.741,60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86.930,93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125.897,59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20"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2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Quifangondo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81.181,44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84.428,70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83.943,48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113.598,72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20">
                <a:tc rowSpan="3"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3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Luanda Sudeste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114.987,60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129.729,60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136.857,60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148.716,00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2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Luanda Sul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26.644,46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28.547,64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30.450,82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28.547,64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2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Kikuxi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10.380,96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18.166,68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18.681,06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19.160,06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20"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4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Bita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232.696,80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20"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5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Quilonga Grande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20"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Sequele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10.575,36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12.597,12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20"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Dande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44.089,92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20"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263.268,14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297.614,22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360.389,00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635.374,41</a:t>
                      </a:r>
                    </a:p>
                  </a:txBody>
                  <a:tcPr marL="7621" marR="7621" marT="7617" marB="0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5728892" y="1770445"/>
          <a:ext cx="3472405" cy="181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5673706" y="3774312"/>
          <a:ext cx="4016414" cy="316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52425" y="141288"/>
            <a:ext cx="9183688" cy="762000"/>
          </a:xfrm>
        </p:spPr>
        <p:txBody>
          <a:bodyPr/>
          <a:lstStyle/>
          <a:p>
            <a:r>
              <a:rPr lang="pt-PT" dirty="0" err="1"/>
              <a:t>Epal</a:t>
            </a:r>
            <a:r>
              <a:rPr lang="pt-PT" dirty="0"/>
              <a:t> - apresentação</a:t>
            </a:r>
            <a:endParaRPr lang="pt-PT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3538" y="906463"/>
            <a:ext cx="4405312" cy="633412"/>
          </a:xfrm>
        </p:spPr>
        <p:txBody>
          <a:bodyPr/>
          <a:lstStyle/>
          <a:p>
            <a:pPr>
              <a:defRPr/>
            </a:pPr>
            <a:r>
              <a:rPr lang="pt-PT" sz="2000" b="1" dirty="0" smtClean="0">
                <a:latin typeface="Univers 45 Light" pitchFamily="2" charset="0"/>
              </a:rPr>
              <a:t>4. Metas (1)</a:t>
            </a:r>
            <a:endParaRPr lang="pt-PT" sz="2000" b="1" i="1" dirty="0" smtClean="0">
              <a:latin typeface="Univers 45 Light" pitchFamily="2" charset="0"/>
            </a:endParaRPr>
          </a:p>
          <a:p>
            <a:pPr>
              <a:defRPr/>
            </a:pPr>
            <a:r>
              <a:rPr lang="pt-PT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Adução e Reserva de Água</a:t>
            </a:r>
            <a:endParaRPr lang="pt-PT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598488" y="2281240"/>
          <a:ext cx="6473825" cy="2416175"/>
        </p:xfrm>
        <a:graphic>
          <a:graphicData uri="http://schemas.openxmlformats.org/drawingml/2006/table">
            <a:tbl>
              <a:tblPr/>
              <a:tblGrid>
                <a:gridCol w="3830605"/>
                <a:gridCol w="660805"/>
                <a:gridCol w="660805"/>
                <a:gridCol w="660805"/>
                <a:gridCol w="660805"/>
              </a:tblGrid>
              <a:tr h="20561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Adução e Reserva de Água</a:t>
                      </a:r>
                    </a:p>
                  </a:txBody>
                  <a:tcPr marL="4493" marR="4493" marT="4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7258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92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pt-PT" sz="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  <a:tr h="156892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254032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Horas de Intervenção nas Adutoras (Horas)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216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120 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72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24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32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Extensão das Adutoras [acima 800mm] (km)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67,9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67,9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90,9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225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32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Extensão das Adutoras [entre 300 a 700mm] (km)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52,8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74,5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97,5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104,8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32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Capacidade de Reserva (x1000m</a:t>
                      </a:r>
                      <a:r>
                        <a:rPr lang="pt-PT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)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162,5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187,5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342,5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757,5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32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Volume de Água Tratada Produzida (x1000m</a:t>
                      </a:r>
                      <a:r>
                        <a:rPr lang="pt-PT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/dia)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272,38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307,87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387,51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770,43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32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Racio</a:t>
                      </a:r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 Reserva de Água/Água Produzida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42%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47%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75%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78%</a:t>
                      </a:r>
                    </a:p>
                  </a:txBody>
                  <a:tcPr marL="4493" marR="4493" marT="4493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4294967295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605" y="613569"/>
            <a:ext cx="5960071" cy="624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19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eaLnBrk="1" hangingPunct="1"/>
            <a:r>
              <a:rPr lang="pt-PT" dirty="0" smtClean="0"/>
              <a:t>1. Sumário</a:t>
            </a:r>
            <a:br>
              <a:rPr lang="pt-PT" dirty="0" smtClean="0"/>
            </a:br>
            <a:endParaRPr lang="pt-PT" dirty="0" smtClean="0"/>
          </a:p>
        </p:txBody>
      </p:sp>
      <p:pic>
        <p:nvPicPr>
          <p:cNvPr id="5126" name="Picture 6" descr="http://www.detnews.com/pix/folios/dot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714625"/>
            <a:ext cx="9525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235200" y="271462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PT"/>
          </a:p>
        </p:txBody>
      </p:sp>
      <p:graphicFrame>
        <p:nvGraphicFramePr>
          <p:cNvPr id="741384" name="Group 8"/>
          <p:cNvGraphicFramePr>
            <a:graphicFrameLocks noGrp="1"/>
          </p:cNvGraphicFramePr>
          <p:nvPr/>
        </p:nvGraphicFramePr>
        <p:xfrm>
          <a:off x="6704014" y="2714625"/>
          <a:ext cx="966787" cy="228600"/>
        </p:xfrm>
        <a:graphic>
          <a:graphicData uri="http://schemas.openxmlformats.org/drawingml/2006/table">
            <a:tbl>
              <a:tblPr/>
              <a:tblGrid>
                <a:gridCol w="966787"/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pt-P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 55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400" dirty="0" smtClean="0"/>
              <a:t>1. Apresentação da Empresa</a:t>
            </a:r>
          </a:p>
          <a:p>
            <a:r>
              <a:rPr lang="pt-PT" sz="2400" dirty="0" smtClean="0"/>
              <a:t>2.Principais Aspectos do Mercado</a:t>
            </a:r>
          </a:p>
          <a:p>
            <a:r>
              <a:rPr lang="pt-PT" sz="2400" dirty="0" smtClean="0"/>
              <a:t>3. Plano Desenvolvimento Estratégico</a:t>
            </a:r>
          </a:p>
          <a:p>
            <a:r>
              <a:rPr lang="pt-PT" sz="2400" dirty="0" smtClean="0"/>
              <a:t>4. Principais Metas</a:t>
            </a:r>
          </a:p>
          <a:p>
            <a:r>
              <a:rPr lang="pt-PT" sz="2400" dirty="0" smtClean="0"/>
              <a:t>5. Plano de Investimentos</a:t>
            </a:r>
          </a:p>
          <a:p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eaLnBrk="1" hangingPunct="1"/>
            <a:r>
              <a:rPr lang="pt-PT" dirty="0" err="1"/>
              <a:t>Epal</a:t>
            </a:r>
            <a:r>
              <a:rPr lang="pt-PT" dirty="0"/>
              <a:t> - apresentação</a:t>
            </a:r>
            <a:endParaRPr lang="pt-PT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539" y="906465"/>
            <a:ext cx="9051925" cy="465137"/>
          </a:xfrm>
        </p:spPr>
        <p:txBody>
          <a:bodyPr/>
          <a:lstStyle/>
          <a:p>
            <a:pPr marL="177800" indent="-177800">
              <a:buFont typeface="Wingdings" pitchFamily="2" charset="2"/>
              <a:buNone/>
            </a:pPr>
            <a:r>
              <a:rPr lang="pt-PT" sz="2000" b="1" dirty="0" smtClean="0">
                <a:latin typeface="Univers 45 Light"/>
              </a:rPr>
              <a:t>4. Metas (2)</a:t>
            </a:r>
            <a:endParaRPr lang="pt-PT" sz="2000" b="1" i="1" dirty="0" smtClean="0">
              <a:latin typeface="Univers 45 Light"/>
            </a:endParaRPr>
          </a:p>
          <a:p>
            <a:pPr marL="177800" indent="-177800">
              <a:buFont typeface="Wingdings" pitchFamily="2" charset="2"/>
              <a:buNone/>
            </a:pPr>
            <a:endParaRPr lang="pt-PT" sz="1200" b="1" dirty="0" smtClean="0">
              <a:solidFill>
                <a:schemeClr val="accent1"/>
              </a:solidFill>
              <a:latin typeface="Univers 45 Light"/>
            </a:endParaRPr>
          </a:p>
        </p:txBody>
      </p:sp>
      <p:pic>
        <p:nvPicPr>
          <p:cNvPr id="52228" name="Picture 4" descr="http://www.detnews.com/pix/folios/dot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964" y="2825752"/>
            <a:ext cx="9525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2366964" y="282575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738939" y="2825750"/>
            <a:ext cx="9429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55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pt-PT" sz="900" b="0">
              <a:latin typeface="Univers 55"/>
            </a:endParaRP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6738939" y="2825750"/>
            <a:ext cx="9429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6738939" y="3043238"/>
            <a:ext cx="9429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6738938" y="2825750"/>
            <a:ext cx="0" cy="2174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7681913" y="2825750"/>
            <a:ext cx="0" cy="2174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454025" y="1684338"/>
            <a:ext cx="4251325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7800" indent="-177800" algn="just" eaLnBrk="0" hangingPunct="0">
              <a:spcBef>
                <a:spcPct val="550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pt-BR" sz="1200" b="0">
                <a:solidFill>
                  <a:schemeClr val="accent1"/>
                </a:solidFill>
                <a:latin typeface="Univers 55"/>
                <a:ea typeface="MS PGothic" pitchFamily="34" charset="-128"/>
              </a:rPr>
              <a:t>Metas Operacionais: Área de Distribuição</a:t>
            </a:r>
            <a:endParaRPr lang="pt-PT" sz="1200" b="0">
              <a:solidFill>
                <a:schemeClr val="accent1"/>
              </a:solidFill>
              <a:latin typeface="Univers 55"/>
              <a:ea typeface="MS PGothic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76588" y="2063752"/>
          <a:ext cx="5467351" cy="1741489"/>
        </p:xfrm>
        <a:graphic>
          <a:graphicData uri="http://schemas.openxmlformats.org/drawingml/2006/table">
            <a:tbl>
              <a:tblPr/>
              <a:tblGrid>
                <a:gridCol w="2326321"/>
                <a:gridCol w="628206"/>
                <a:gridCol w="628206"/>
                <a:gridCol w="628206"/>
                <a:gridCol w="628206"/>
                <a:gridCol w="628206"/>
              </a:tblGrid>
              <a:tr h="23582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 de Distribuição</a:t>
                      </a:r>
                    </a:p>
                  </a:txBody>
                  <a:tcPr marL="7622" marR="7622" marT="76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768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Un.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61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  <a:tr h="20861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21768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Procura de Água Potável em Luanda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(x1000m</a:t>
                      </a:r>
                      <a:r>
                        <a:rPr lang="pt-PT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589.930,00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618.659,25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656.338,05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811.555,54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8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Distribuição de Água  pela Epal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(x1000m</a:t>
                      </a:r>
                      <a:r>
                        <a:rPr lang="pt-PT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223.353,63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255.534,08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321.629,83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654.861,73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8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Perdas na Distribuição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(x1000m</a:t>
                      </a:r>
                      <a:r>
                        <a:rPr lang="pt-PT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8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Deficit de Água Potavel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(x1000m</a:t>
                      </a:r>
                      <a:r>
                        <a:rPr lang="pt-PT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62%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59%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7622" marR="7622" marT="7609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40039" y="4289427"/>
          <a:ext cx="6096000" cy="1885949"/>
        </p:xfrm>
        <a:graphic>
          <a:graphicData uri="http://schemas.openxmlformats.org/drawingml/2006/table">
            <a:tbl>
              <a:tblPr/>
              <a:tblGrid>
                <a:gridCol w="3562600"/>
                <a:gridCol w="633350"/>
                <a:gridCol w="633350"/>
                <a:gridCol w="633350"/>
                <a:gridCol w="633350"/>
              </a:tblGrid>
              <a:tr h="20574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Indicadores de Distribuição</a:t>
                      </a:r>
                    </a:p>
                  </a:txBody>
                  <a:tcPr marL="7621" marR="7621" marT="7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Extensão da rede de Distribuição             (metros)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1030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1630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2630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3500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de Dispositivos de Manobra em Activo Serrviço   (quant.)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2538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2792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3046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3360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de Rupturas na rede de Distribuição           (quant.)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4750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3325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2375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1425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Tempo de Reparação das Rupturas na rede de Distribuição (horas)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19000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18050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15200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12350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pt-PT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Tempo de Inactividade dos Centros de Distribuição           (horas)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2186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1967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1312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874</a:t>
                      </a:r>
                    </a:p>
                  </a:txBody>
                  <a:tcPr marL="7621" marR="7621" marT="7615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539" y="906465"/>
            <a:ext cx="9051925" cy="465137"/>
          </a:xfrm>
        </p:spPr>
        <p:txBody>
          <a:bodyPr/>
          <a:lstStyle/>
          <a:p>
            <a:pPr marL="177800" indent="-177800">
              <a:buFont typeface="Wingdings" pitchFamily="2" charset="2"/>
              <a:buNone/>
            </a:pPr>
            <a:r>
              <a:rPr lang="pt-PT" sz="2000" b="1" dirty="0" smtClean="0">
                <a:latin typeface="Univers 45 Light"/>
              </a:rPr>
              <a:t>4. Metas (3)</a:t>
            </a:r>
            <a:endParaRPr lang="pt-PT" sz="2000" b="1" i="1" dirty="0" smtClean="0">
              <a:latin typeface="Univers 45 Light"/>
            </a:endParaRPr>
          </a:p>
          <a:p>
            <a:pPr marL="177800" indent="-177800">
              <a:buFont typeface="Wingdings" pitchFamily="2" charset="2"/>
              <a:buNone/>
            </a:pPr>
            <a:endParaRPr lang="pt-PT" sz="1200" b="1" dirty="0" smtClean="0">
              <a:solidFill>
                <a:schemeClr val="accent1"/>
              </a:solidFill>
              <a:latin typeface="Univers 45 Light"/>
            </a:endParaRPr>
          </a:p>
        </p:txBody>
      </p:sp>
      <p:pic>
        <p:nvPicPr>
          <p:cNvPr id="53252" name="Picture 4" descr="http://www.detnews.com/pix/folios/dot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964" y="2825752"/>
            <a:ext cx="9525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366964" y="282575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738939" y="2825750"/>
            <a:ext cx="9429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55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pt-PT" sz="900" b="0">
              <a:latin typeface="Univers 55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6738939" y="2825750"/>
            <a:ext cx="9429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6738939" y="3043238"/>
            <a:ext cx="9429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6738938" y="2825750"/>
            <a:ext cx="0" cy="2174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7681913" y="2825750"/>
            <a:ext cx="0" cy="2174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454025" y="1684338"/>
            <a:ext cx="4251325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7800" indent="-177800" algn="just" eaLnBrk="0" hangingPunct="0">
              <a:spcBef>
                <a:spcPct val="550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pt-BR" sz="1200" b="0">
                <a:solidFill>
                  <a:schemeClr val="accent1"/>
                </a:solidFill>
                <a:latin typeface="Univers 55"/>
                <a:ea typeface="MS PGothic" pitchFamily="34" charset="-128"/>
              </a:rPr>
              <a:t>Metas Comerciais</a:t>
            </a:r>
            <a:endParaRPr lang="pt-PT" sz="1200" b="0">
              <a:solidFill>
                <a:schemeClr val="accent1"/>
              </a:solidFill>
              <a:latin typeface="Univers 55"/>
              <a:ea typeface="MS PGothic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1940198"/>
              </p:ext>
            </p:extLst>
          </p:nvPr>
        </p:nvGraphicFramePr>
        <p:xfrm>
          <a:off x="953205" y="2639029"/>
          <a:ext cx="7450015" cy="3363047"/>
        </p:xfrm>
        <a:graphic>
          <a:graphicData uri="http://schemas.openxmlformats.org/drawingml/2006/table">
            <a:tbl>
              <a:tblPr/>
              <a:tblGrid>
                <a:gridCol w="3334771"/>
                <a:gridCol w="1099764"/>
                <a:gridCol w="1005160"/>
                <a:gridCol w="1005160"/>
                <a:gridCol w="1005160"/>
              </a:tblGrid>
              <a:tr h="7569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Ligações</a:t>
                      </a:r>
                    </a:p>
                  </a:txBody>
                  <a:tcPr marL="7619" marR="7619" marT="7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3476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Descrição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769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  <a:tr h="334769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226651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Domiciliarios (0 a 10 m3)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56.466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68.606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76.229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90.046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51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Domiciliarios (10 a 30 m3)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33.879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45.737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66.701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90.046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51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Domiciliarios (acima de 30 m3)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22.586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38.114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47.643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77.182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51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Grandes Clientes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92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124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155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209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51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Comércio Indústria e serviços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3.159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4.264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5.330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7.195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51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Instituiçoes Publicas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836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1.128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1.410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1.903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51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Chafarizes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550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742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927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1.251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42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Girafas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9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12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15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20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59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Total Clientes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117.577   </a:t>
                      </a:r>
                    </a:p>
                  </a:txBody>
                  <a:tcPr marL="7619" marR="7619" marT="7622" marB="0" anchor="b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158.727   </a:t>
                      </a:r>
                    </a:p>
                  </a:txBody>
                  <a:tcPr marL="7619" marR="7619" marT="76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198.410   </a:t>
                      </a:r>
                    </a:p>
                  </a:txBody>
                  <a:tcPr marL="7619" marR="7619" marT="76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267.852   </a:t>
                      </a:r>
                    </a:p>
                  </a:txBody>
                  <a:tcPr marL="7619" marR="7619" marT="76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Epal</a:t>
            </a:r>
            <a:r>
              <a:rPr lang="pt-PT" dirty="0"/>
              <a:t> - apresentação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8814" y="152400"/>
            <a:ext cx="9183688" cy="762000"/>
          </a:xfrm>
        </p:spPr>
        <p:txBody>
          <a:bodyPr/>
          <a:lstStyle/>
          <a:p>
            <a:r>
              <a:rPr lang="pt-PT" dirty="0" err="1"/>
              <a:t>Epal</a:t>
            </a:r>
            <a:r>
              <a:rPr lang="pt-PT" dirty="0"/>
              <a:t> - apresentação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Picture 12" descr="Fig. 1.8.jpg"/>
          <p:cNvPicPr>
            <a:picLocks noChangeAspect="1"/>
          </p:cNvPicPr>
          <p:nvPr/>
        </p:nvPicPr>
        <p:blipFill>
          <a:blip r:embed="rId2" cstate="print"/>
          <a:srcRect l="6667" t="4167" r="4444" b="20833"/>
          <a:stretch>
            <a:fillRect/>
          </a:stretch>
        </p:blipFill>
        <p:spPr>
          <a:xfrm rot="16200000">
            <a:off x="1241192" y="-326791"/>
            <a:ext cx="5608320" cy="8090704"/>
          </a:xfrm>
          <a:prstGeom prst="roundRect">
            <a:avLst/>
          </a:prstGeom>
        </p:spPr>
      </p:pic>
      <p:sp>
        <p:nvSpPr>
          <p:cNvPr id="5" name="Rounded Rectangle 6"/>
          <p:cNvSpPr/>
          <p:nvPr/>
        </p:nvSpPr>
        <p:spPr>
          <a:xfrm>
            <a:off x="7928658" y="1180620"/>
            <a:ext cx="1724628" cy="38080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pt-PT" sz="1400" dirty="0">
              <a:solidFill>
                <a:schemeClr val="tx1"/>
              </a:solidFill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PT" sz="1400" dirty="0" smtClean="0">
                <a:solidFill>
                  <a:schemeClr val="tx1"/>
                </a:solidFill>
              </a:rPr>
              <a:t>Os estudos recomendam a  </a:t>
            </a:r>
            <a:r>
              <a:rPr lang="pt-PT" sz="1400" dirty="0">
                <a:solidFill>
                  <a:schemeClr val="tx1"/>
                </a:solidFill>
              </a:rPr>
              <a:t>imediata </a:t>
            </a:r>
            <a:r>
              <a:rPr lang="pt-PT" sz="1400" dirty="0" smtClean="0">
                <a:solidFill>
                  <a:schemeClr val="tx1"/>
                </a:solidFill>
              </a:rPr>
              <a:t>construção do </a:t>
            </a:r>
            <a:r>
              <a:rPr lang="pt-PT" sz="1400" dirty="0">
                <a:solidFill>
                  <a:schemeClr val="tx1"/>
                </a:solidFill>
              </a:rPr>
              <a:t>Sistema S4 (</a:t>
            </a:r>
            <a:r>
              <a:rPr lang="pt-PT" sz="1400" dirty="0" err="1">
                <a:solidFill>
                  <a:schemeClr val="tx1"/>
                </a:solidFill>
              </a:rPr>
              <a:t>Bita</a:t>
            </a:r>
            <a:r>
              <a:rPr lang="pt-PT" sz="1400" dirty="0">
                <a:solidFill>
                  <a:schemeClr val="tx1"/>
                </a:solidFill>
              </a:rPr>
              <a:t>) e a construção futura do Sistema S5 (</a:t>
            </a:r>
            <a:r>
              <a:rPr lang="pt-PT" sz="1400" dirty="0" smtClean="0">
                <a:solidFill>
                  <a:schemeClr val="tx1"/>
                </a:solidFill>
              </a:rPr>
              <a:t>Quilonga</a:t>
            </a:r>
            <a:r>
              <a:rPr lang="pt-PT" sz="1400" dirty="0">
                <a:solidFill>
                  <a:schemeClr val="tx1"/>
                </a:solidFill>
              </a:rPr>
              <a:t>) a partir do Rio Cuanza.</a:t>
            </a:r>
            <a:endParaRPr lang="en-US" sz="1400" dirty="0">
              <a:solidFill>
                <a:schemeClr val="tx1"/>
              </a:solidFill>
              <a:cs typeface="Arial" pitchFamily="34" charset="0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GB" sz="1400" dirty="0">
              <a:solidFill>
                <a:schemeClr val="tx1"/>
              </a:solidFill>
              <a:cs typeface="Arial" pitchFamily="34" charset="0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GB" sz="1400" dirty="0">
              <a:solidFill>
                <a:schemeClr val="tx1"/>
              </a:solidFill>
              <a:cs typeface="Arial" pitchFamily="34" charset="0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GB" sz="14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7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421188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b="1" i="1" dirty="0" smtClean="0">
                <a:solidFill>
                  <a:srgbClr val="000099"/>
                </a:solidFill>
              </a:rPr>
              <a:t>Sistemas </a:t>
            </a:r>
            <a:r>
              <a:rPr lang="en-US" b="1" i="1" dirty="0">
                <a:solidFill>
                  <a:srgbClr val="000099"/>
                </a:solidFill>
              </a:rPr>
              <a:t>IV (Bita) </a:t>
            </a:r>
            <a:r>
              <a:rPr lang="en-US" b="1" i="1" dirty="0" smtClean="0">
                <a:solidFill>
                  <a:srgbClr val="000099"/>
                </a:solidFill>
              </a:rPr>
              <a:t>e  </a:t>
            </a:r>
            <a:r>
              <a:rPr lang="en-US" b="1" i="1" dirty="0">
                <a:solidFill>
                  <a:srgbClr val="000099"/>
                </a:solidFill>
              </a:rPr>
              <a:t>V (Quilonga)  </a:t>
            </a:r>
            <a:br>
              <a:rPr lang="en-US" b="1" i="1" dirty="0">
                <a:solidFill>
                  <a:srgbClr val="000099"/>
                </a:solidFill>
              </a:rPr>
            </a:br>
            <a:r>
              <a:rPr lang="en-US" b="1" i="1" dirty="0" smtClean="0">
                <a:solidFill>
                  <a:srgbClr val="000099"/>
                </a:solidFill>
              </a:rPr>
              <a:t>Objectivos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0099"/>
                </a:solidFill>
              </a:rPr>
              <a:t>Aumentar a </a:t>
            </a:r>
            <a:r>
              <a:rPr lang="pt-PT" sz="2200" dirty="0" smtClean="0">
                <a:solidFill>
                  <a:srgbClr val="000099"/>
                </a:solidFill>
              </a:rPr>
              <a:t>quantidade e a fiabilidade do abastecimento de água potável à Cidade de Luanda.</a:t>
            </a:r>
            <a:r>
              <a:rPr lang="en-US" sz="2200" dirty="0" smtClean="0">
                <a:solidFill>
                  <a:srgbClr val="000099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2200" dirty="0" smtClean="0">
                <a:solidFill>
                  <a:srgbClr val="000099"/>
                </a:solidFill>
              </a:rPr>
              <a:t>Providenciar um serviço adequado de abastecimento de água potável às populações residentes na região sul de Luanda:</a:t>
            </a:r>
            <a:endParaRPr lang="en-US" sz="2200" dirty="0" smtClean="0">
              <a:solidFill>
                <a:srgbClr val="000099"/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>
                <a:solidFill>
                  <a:srgbClr val="000099"/>
                </a:solidFill>
              </a:rPr>
              <a:t>(Bita)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solidFill>
                  <a:srgbClr val="000099"/>
                </a:solidFill>
              </a:rPr>
              <a:t>CaboLombo, Ramiros, Benfica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solidFill>
                  <a:srgbClr val="000099"/>
                </a:solidFill>
              </a:rPr>
              <a:t>Kilamba Kiaxi,  Camama e Zango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solidFill>
                  <a:srgbClr val="000099"/>
                </a:solidFill>
              </a:rPr>
              <a:t>Reforço a Maianga , Morro Bento e  Futungo e Mussulo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PT" sz="2200" dirty="0" smtClean="0">
                <a:solidFill>
                  <a:srgbClr val="000099"/>
                </a:solidFill>
              </a:rPr>
              <a:t>Outras áreas urbanas vizinhas</a:t>
            </a:r>
            <a:r>
              <a:rPr lang="en-US" sz="2200" dirty="0" smtClean="0">
                <a:solidFill>
                  <a:srgbClr val="000099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0099"/>
              </a:solidFill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8026270" y="6092828"/>
          <a:ext cx="1879732" cy="765175"/>
        </p:xfrm>
        <a:graphic>
          <a:graphicData uri="http://schemas.openxmlformats.org/presentationml/2006/ole">
            <p:oleObj spid="_x0000_s59414" name="Imagem de mapa de bits" r:id="rId4" imgW="3238952" imgH="2305372" progId="PBrush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 bwMode="auto">
          <a:xfrm>
            <a:off x="437426" y="320937"/>
            <a:ext cx="8915400" cy="77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Epal</a:t>
            </a:r>
            <a:r>
              <a:rPr kumimoji="0" lang="pt-P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– apresentação </a:t>
            </a:r>
            <a:r>
              <a:rPr lang="pt-PT" sz="1800" kern="0" dirty="0" smtClean="0">
                <a:solidFill>
                  <a:sysClr val="windowText" lastClr="000000"/>
                </a:solidFill>
              </a:rPr>
              <a:t>__________________________________________________________________________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11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4211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3300" b="1" i="1" dirty="0">
                <a:solidFill>
                  <a:srgbClr val="000099"/>
                </a:solidFill>
              </a:rPr>
              <a:t/>
            </a:r>
            <a:br>
              <a:rPr lang="en-US" sz="3300" b="1" i="1" dirty="0">
                <a:solidFill>
                  <a:srgbClr val="000099"/>
                </a:solidFill>
              </a:rPr>
            </a:br>
            <a:r>
              <a:rPr lang="en-US" sz="3300" b="1" i="1" dirty="0" smtClean="0">
                <a:solidFill>
                  <a:srgbClr val="000099"/>
                </a:solidFill>
              </a:rPr>
              <a:t>Objectivos dos </a:t>
            </a:r>
            <a:r>
              <a:rPr lang="en-US" sz="3300" b="1" i="1" dirty="0" err="1" smtClean="0">
                <a:solidFill>
                  <a:srgbClr val="000099"/>
                </a:solidFill>
              </a:rPr>
              <a:t>Projectos</a:t>
            </a:r>
            <a:endParaRPr lang="en-US" sz="3300" b="1" i="1" dirty="0" smtClean="0">
              <a:solidFill>
                <a:srgbClr val="0000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000099"/>
                </a:solidFill>
              </a:rPr>
              <a:t>(Quilonga)</a:t>
            </a:r>
            <a:endParaRPr lang="en-US" dirty="0">
              <a:solidFill>
                <a:srgbClr val="000099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99"/>
                </a:solidFill>
              </a:rPr>
              <a:t>Novo  Aeroporto,  Urbanização do Km44, Zona Industrial de Viana,  Nova urbanização de Cacuaco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99"/>
                </a:solidFill>
              </a:rPr>
              <a:t>Reforço ao Cazenga,  Viana ,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PT" dirty="0" smtClean="0">
                <a:solidFill>
                  <a:srgbClr val="000099"/>
                </a:solidFill>
              </a:rPr>
              <a:t>Outras áreas urbanas vizinhas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0099"/>
              </a:solidFill>
            </a:endParaRP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026270" y="6092828"/>
          <a:ext cx="1879732" cy="765175"/>
        </p:xfrm>
        <a:graphic>
          <a:graphicData uri="http://schemas.openxmlformats.org/presentationml/2006/ole">
            <p:oleObj spid="_x0000_s60437" name="Imagem de mapa de bits" r:id="rId4" imgW="3238952" imgH="2305372" progId="PBrush">
              <p:embed/>
            </p:oleObj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Epal</a:t>
            </a:r>
            <a:r>
              <a:rPr kumimoji="0" lang="pt-P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– apresentação </a:t>
            </a:r>
            <a:r>
              <a:rPr lang="pt-PT" sz="1800" kern="0" dirty="0" smtClean="0">
                <a:solidFill>
                  <a:sysClr val="windowText" lastClr="000000"/>
                </a:solidFill>
              </a:rPr>
              <a:t>__________________________________________________________________________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28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4400" b="1" dirty="0">
                <a:solidFill>
                  <a:srgbClr val="0000CC"/>
                </a:solidFill>
              </a:rPr>
              <a:t>ESCOPO DOS PROJECTOS (sistemas IV e V)</a:t>
            </a:r>
            <a:endParaRPr lang="pt-PT" sz="4400" b="1" dirty="0" smtClean="0">
              <a:solidFill>
                <a:srgbClr val="0000C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b="1" dirty="0">
              <a:solidFill>
                <a:srgbClr val="0000C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b="1" dirty="0" smtClean="0">
                <a:solidFill>
                  <a:srgbClr val="0000CC"/>
                </a:solidFill>
              </a:rPr>
              <a:t>Os projectos serão </a:t>
            </a:r>
            <a:r>
              <a:rPr lang="pt-PT" b="1" dirty="0">
                <a:solidFill>
                  <a:srgbClr val="0000CC"/>
                </a:solidFill>
              </a:rPr>
              <a:t> </a:t>
            </a:r>
            <a:r>
              <a:rPr lang="pt-PT" b="1" dirty="0" smtClean="0">
                <a:solidFill>
                  <a:srgbClr val="0000CC"/>
                </a:solidFill>
              </a:rPr>
              <a:t>divididos em  componentes, como se segue:</a:t>
            </a:r>
            <a:endParaRPr lang="en-US" b="1" dirty="0">
              <a:solidFill>
                <a:srgbClr val="0000C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CC"/>
                </a:solidFill>
              </a:rPr>
              <a:t>Componente I </a:t>
            </a:r>
            <a:r>
              <a:rPr lang="en-US" b="1" dirty="0">
                <a:solidFill>
                  <a:srgbClr val="0000CC"/>
                </a:solidFill>
              </a:rPr>
              <a:t>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PT" sz="3200" b="1" dirty="0" smtClean="0">
                <a:solidFill>
                  <a:srgbClr val="0000CC"/>
                </a:solidFill>
              </a:rPr>
              <a:t>Estruturas de Captação de água</a:t>
            </a:r>
            <a:endParaRPr lang="en-US" sz="3200" b="1" dirty="0" smtClean="0">
              <a:solidFill>
                <a:srgbClr val="0000CC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PT" sz="3200" b="1" dirty="0" smtClean="0">
                <a:solidFill>
                  <a:srgbClr val="0000CC"/>
                </a:solidFill>
              </a:rPr>
              <a:t>Estações  de bombeamento de água bruta</a:t>
            </a:r>
            <a:endParaRPr lang="en-US" sz="3200" b="1" dirty="0">
              <a:solidFill>
                <a:srgbClr val="0000CC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PT" sz="3200" b="1" dirty="0" smtClean="0">
                <a:solidFill>
                  <a:srgbClr val="0000CC"/>
                </a:solidFill>
              </a:rPr>
              <a:t>Adutoras de água  para as novas Estações de Tratamento de Água</a:t>
            </a:r>
            <a:endParaRPr lang="en-US" sz="3200" b="1" dirty="0">
              <a:solidFill>
                <a:srgbClr val="0000CC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PT" sz="3200" b="1" dirty="0" smtClean="0">
                <a:solidFill>
                  <a:srgbClr val="0000CC"/>
                </a:solidFill>
              </a:rPr>
              <a:t>Novas Estações  de Tratamento de Água (ETA).</a:t>
            </a:r>
          </a:p>
          <a:p>
            <a:pPr marL="5715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PT" b="1" dirty="0" smtClean="0">
                <a:solidFill>
                  <a:srgbClr val="0000CC"/>
                </a:solidFill>
              </a:rPr>
              <a:t>		(BITA- 3m3/s + 3m3/s + 3m3/s)</a:t>
            </a:r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r>
              <a:rPr lang="pt-PT" b="1" dirty="0">
                <a:solidFill>
                  <a:srgbClr val="0000CC"/>
                </a:solidFill>
              </a:rPr>
              <a:t>	</a:t>
            </a:r>
            <a:r>
              <a:rPr lang="pt-PT" b="1" dirty="0" smtClean="0">
                <a:solidFill>
                  <a:srgbClr val="0000CC"/>
                </a:solidFill>
              </a:rPr>
              <a:t>	(Quilonga -</a:t>
            </a:r>
            <a:r>
              <a:rPr lang="pt-PT" b="1" dirty="0">
                <a:solidFill>
                  <a:srgbClr val="0000CC"/>
                </a:solidFill>
              </a:rPr>
              <a:t> </a:t>
            </a:r>
            <a:r>
              <a:rPr lang="pt-PT" b="1" dirty="0" smtClean="0">
                <a:solidFill>
                  <a:srgbClr val="0000CC"/>
                </a:solidFill>
              </a:rPr>
              <a:t> </a:t>
            </a:r>
            <a:r>
              <a:rPr lang="pt-PT" b="1" dirty="0">
                <a:solidFill>
                  <a:srgbClr val="0000CC"/>
                </a:solidFill>
              </a:rPr>
              <a:t>3m3/s + 3m3/s + 3m3/s</a:t>
            </a:r>
            <a:r>
              <a:rPr lang="pt-PT" b="1" dirty="0" smtClean="0">
                <a:solidFill>
                  <a:srgbClr val="0000CC"/>
                </a:solidFill>
              </a:rPr>
              <a:t> )</a:t>
            </a:r>
          </a:p>
          <a:p>
            <a:pPr marL="5715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PT" b="1" dirty="0">
              <a:solidFill>
                <a:srgbClr val="0000CC"/>
              </a:solidFill>
            </a:endParaRPr>
          </a:p>
          <a:p>
            <a:pPr marL="5715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PT" b="1" dirty="0" smtClean="0">
                <a:solidFill>
                  <a:srgbClr val="0000CC"/>
                </a:solidFill>
              </a:rPr>
              <a:t>    </a:t>
            </a:r>
            <a:r>
              <a:rPr lang="en-US" b="1" dirty="0" smtClean="0">
                <a:solidFill>
                  <a:srgbClr val="0000CC"/>
                </a:solidFill>
              </a:rPr>
              <a:t> Componente </a:t>
            </a:r>
            <a:r>
              <a:rPr lang="en-US" b="1" dirty="0">
                <a:solidFill>
                  <a:srgbClr val="0000CC"/>
                </a:solidFill>
              </a:rPr>
              <a:t>II 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PT" sz="3200" b="1" dirty="0" smtClean="0">
                <a:solidFill>
                  <a:srgbClr val="0000CC"/>
                </a:solidFill>
              </a:rPr>
              <a:t>Adutoras  de água tratada da ETA para os  Centros de Distribuição </a:t>
            </a:r>
            <a:endParaRPr lang="en-US" sz="3200" b="1" dirty="0">
              <a:solidFill>
                <a:srgbClr val="0000C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Componente III </a:t>
            </a:r>
            <a:r>
              <a:rPr lang="en-US" b="1" dirty="0">
                <a:solidFill>
                  <a:srgbClr val="0000CC"/>
                </a:solidFill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PT" sz="3200" b="1" dirty="0" smtClean="0">
                <a:solidFill>
                  <a:srgbClr val="0000CC"/>
                </a:solidFill>
              </a:rPr>
              <a:t>Centros de Distribuição  contendo Reservatório de Armazenamento de água, Estação de bombagem ,  Reservatório   Elevado e redes primárias de Distribuição.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pt-PT" sz="3200" b="1" dirty="0" smtClean="0">
              <a:solidFill>
                <a:srgbClr val="0000CC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Epal</a:t>
            </a:r>
            <a:r>
              <a:rPr kumimoji="0" lang="pt-P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– apresentação </a:t>
            </a:r>
            <a:r>
              <a:rPr lang="pt-PT" sz="1800" kern="0" dirty="0" smtClean="0">
                <a:solidFill>
                  <a:sysClr val="windowText" lastClr="000000"/>
                </a:solidFill>
              </a:rPr>
              <a:t>__________________________________________________________________________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8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pt-PT" sz="2400" b="1" dirty="0">
                <a:solidFill>
                  <a:srgbClr val="0000CC"/>
                </a:solidFill>
              </a:rPr>
              <a:t>ESCOPO DOS PROJECTOS (Redes de Distribuição)</a:t>
            </a:r>
          </a:p>
          <a:p>
            <a:pPr eaLnBrk="1" hangingPunct="1">
              <a:buFont typeface="Arial" charset="0"/>
              <a:buNone/>
            </a:pPr>
            <a:r>
              <a:rPr lang="pt-PT" b="1" dirty="0" smtClean="0">
                <a:solidFill>
                  <a:srgbClr val="0000CC"/>
                </a:solidFill>
              </a:rPr>
              <a:t>As urbanizações  e condomínios em referencia  já possuem redes internas de distribuição, construídas pelos  promotores .</a:t>
            </a:r>
            <a:endParaRPr lang="en-US" dirty="0" smtClean="0">
              <a:solidFill>
                <a:srgbClr val="0000CC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Epal</a:t>
            </a:r>
            <a:r>
              <a:rPr kumimoji="0" lang="pt-P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– apresentação </a:t>
            </a:r>
            <a:r>
              <a:rPr lang="pt-PT" sz="1800" kern="0" dirty="0" smtClean="0">
                <a:solidFill>
                  <a:sysClr val="windowText" lastClr="000000"/>
                </a:solidFill>
              </a:rPr>
              <a:t>__________________________________________________________________________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3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pt-PT" sz="2800" i="1" dirty="0">
                <a:solidFill>
                  <a:srgbClr val="000099"/>
                </a:solidFill>
              </a:rPr>
              <a:t>Próximas </a:t>
            </a:r>
            <a:r>
              <a:rPr lang="pt-PT" sz="2800" i="1" dirty="0" smtClean="0">
                <a:solidFill>
                  <a:srgbClr val="000099"/>
                </a:solidFill>
              </a:rPr>
              <a:t>etapas</a:t>
            </a:r>
          </a:p>
          <a:p>
            <a:pPr eaLnBrk="1" hangingPunct="1"/>
            <a:r>
              <a:rPr lang="pt-PT" sz="2400" dirty="0" smtClean="0">
                <a:solidFill>
                  <a:srgbClr val="000099"/>
                </a:solidFill>
              </a:rPr>
              <a:t>Aprovação dos processos de concurso dos Sistema IV (</a:t>
            </a:r>
            <a:r>
              <a:rPr lang="pt-PT" sz="2400" dirty="0" err="1" smtClean="0">
                <a:solidFill>
                  <a:srgbClr val="000099"/>
                </a:solidFill>
              </a:rPr>
              <a:t>Bita</a:t>
            </a:r>
            <a:r>
              <a:rPr lang="pt-PT" sz="2400" dirty="0" smtClean="0">
                <a:solidFill>
                  <a:srgbClr val="000099"/>
                </a:solidFill>
              </a:rPr>
              <a:t>) e Sistema V (Quilonga) considerando a divisão das empreitadas em lotes( 3  a 6 meses);</a:t>
            </a:r>
          </a:p>
          <a:p>
            <a:pPr eaLnBrk="1" hangingPunct="1"/>
            <a:r>
              <a:rPr lang="pt-PT" sz="2400" dirty="0" smtClean="0">
                <a:solidFill>
                  <a:srgbClr val="000099"/>
                </a:solidFill>
              </a:rPr>
              <a:t>Lançamento do concurso público  e adjudicação das obras (antes do Fim do ano);</a:t>
            </a:r>
          </a:p>
          <a:p>
            <a:pPr eaLnBrk="1" hangingPunct="1"/>
            <a:r>
              <a:rPr lang="pt-PT" sz="2400" dirty="0" smtClean="0">
                <a:solidFill>
                  <a:srgbClr val="000099"/>
                </a:solidFill>
              </a:rPr>
              <a:t>Inicio da empreitada (Inicio de 2012- 24 meses)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rgbClr val="000099"/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149" name="Object 2"/>
          <p:cNvGraphicFramePr>
            <a:graphicFrameLocks noChangeAspect="1"/>
          </p:cNvGraphicFramePr>
          <p:nvPr/>
        </p:nvGraphicFramePr>
        <p:xfrm>
          <a:off x="8026270" y="6092828"/>
          <a:ext cx="1879732" cy="765175"/>
        </p:xfrm>
        <a:graphic>
          <a:graphicData uri="http://schemas.openxmlformats.org/presentationml/2006/ole">
            <p:oleObj spid="_x0000_s61461" name="Imagem de mapa de bits" r:id="rId4" imgW="3238952" imgH="2305372" progId="PBrush">
              <p:embed/>
            </p:oleObj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Epal</a:t>
            </a:r>
            <a:r>
              <a:rPr kumimoji="0" lang="pt-P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– apresentação </a:t>
            </a:r>
            <a:r>
              <a:rPr lang="pt-PT" sz="1800" kern="0" dirty="0" smtClean="0">
                <a:solidFill>
                  <a:sysClr val="windowText" lastClr="000000"/>
                </a:solidFill>
              </a:rPr>
              <a:t>__________________________________________________________________________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1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1965" y="995423"/>
            <a:ext cx="9150851" cy="625034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PT" sz="2000" b="1" dirty="0" smtClean="0">
                <a:latin typeface="Univers 45 Light"/>
              </a:rPr>
              <a:t>5. Plano de Investimentos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PT" sz="1200" b="1" dirty="0" smtClean="0">
              <a:solidFill>
                <a:srgbClr val="FF0000"/>
              </a:solidFill>
              <a:latin typeface="Univers 45 Ligh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PT" sz="1400" dirty="0" smtClean="0">
                <a:solidFill>
                  <a:schemeClr val="accent1"/>
                </a:solidFill>
                <a:latin typeface="Univers 45 Light"/>
              </a:rPr>
              <a:t>O plano de investimentos da EPAL para o período 2010-2013 contempla as acções necessária a modernização e expansão da capacidade de produção e distribuição,  </a:t>
            </a:r>
          </a:p>
        </p:txBody>
      </p:sp>
      <p:pic>
        <p:nvPicPr>
          <p:cNvPr id="64516" name="Picture 4" descr="http://www.detnews.com/pix/folios/dot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714625"/>
            <a:ext cx="9525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235200" y="271462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PT"/>
          </a:p>
        </p:txBody>
      </p:sp>
      <p:graphicFrame>
        <p:nvGraphicFramePr>
          <p:cNvPr id="703494" name="Group 6"/>
          <p:cNvGraphicFramePr>
            <a:graphicFrameLocks noGrp="1"/>
          </p:cNvGraphicFramePr>
          <p:nvPr/>
        </p:nvGraphicFramePr>
        <p:xfrm>
          <a:off x="6704014" y="2714625"/>
          <a:ext cx="966787" cy="228600"/>
        </p:xfrm>
        <a:graphic>
          <a:graphicData uri="http://schemas.openxmlformats.org/drawingml/2006/table">
            <a:tbl>
              <a:tblPr/>
              <a:tblGrid>
                <a:gridCol w="966787"/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pt-P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 55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Objec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38158672"/>
              </p:ext>
            </p:extLst>
          </p:nvPr>
        </p:nvGraphicFramePr>
        <p:xfrm>
          <a:off x="511880" y="2048718"/>
          <a:ext cx="8574248" cy="4433513"/>
        </p:xfrm>
        <a:graphic>
          <a:graphicData uri="http://schemas.openxmlformats.org/presentationml/2006/ole">
            <p:oleObj spid="_x0000_s63507" name="Folha de Cálculo" r:id="rId6" imgW="9555575" imgH="5753160" progId="Excel.Sheet.12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57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Epal</a:t>
            </a:r>
            <a:r>
              <a:rPr kumimoji="0" lang="pt-P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– apresentação </a:t>
            </a:r>
            <a:r>
              <a:rPr lang="pt-PT" sz="1800" kern="0" dirty="0" smtClean="0">
                <a:solidFill>
                  <a:sysClr val="windowText" lastClr="000000"/>
                </a:solidFill>
              </a:rPr>
              <a:t>__________________________________________________________________________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7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7171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PT" smtClean="0">
              <a:solidFill>
                <a:srgbClr val="000099"/>
              </a:solidFill>
            </a:endParaRPr>
          </a:p>
          <a:p>
            <a:pPr eaLnBrk="1" hangingPunct="1"/>
            <a:endParaRPr lang="pt-PT" smtClean="0">
              <a:solidFill>
                <a:srgbClr val="000099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pt-PT" smtClean="0">
                <a:solidFill>
                  <a:srgbClr val="000099"/>
                </a:solidFill>
              </a:rPr>
              <a:t>Muito Obrigado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173" name="Object 2"/>
          <p:cNvGraphicFramePr>
            <a:graphicFrameLocks noChangeAspect="1"/>
          </p:cNvGraphicFramePr>
          <p:nvPr/>
        </p:nvGraphicFramePr>
        <p:xfrm>
          <a:off x="3704433" y="5778500"/>
          <a:ext cx="2653639" cy="1079500"/>
        </p:xfrm>
        <a:graphic>
          <a:graphicData uri="http://schemas.openxmlformats.org/presentationml/2006/ole">
            <p:oleObj spid="_x0000_s62484" name="Imagem de mapa de bits" r:id="rId4" imgW="3238952" imgH="2305372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777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5441" y="941188"/>
            <a:ext cx="9006904" cy="51800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PT" sz="1800" b="1" dirty="0" smtClean="0">
                <a:solidFill>
                  <a:schemeClr val="accent1"/>
                </a:solidFill>
                <a:latin typeface="Univers 45 Light"/>
              </a:rPr>
              <a:t>1.1 Apresentação da Empresa </a:t>
            </a:r>
          </a:p>
          <a:p>
            <a:pPr>
              <a:buFont typeface="Wingdings" pitchFamily="2" charset="2"/>
              <a:buNone/>
            </a:pPr>
            <a:endParaRPr lang="pt-PT" sz="1800" b="1" dirty="0" smtClean="0">
              <a:solidFill>
                <a:schemeClr val="accent1"/>
              </a:solidFill>
              <a:latin typeface="Univers 45 Light"/>
            </a:endParaRPr>
          </a:p>
          <a:p>
            <a:r>
              <a:rPr lang="pt-PT" sz="1800" dirty="0" smtClean="0">
                <a:solidFill>
                  <a:schemeClr val="accent1"/>
                </a:solidFill>
                <a:ea typeface="MS PGothic" pitchFamily="34" charset="-128"/>
              </a:rPr>
              <a:t>	A EPAL,EP  foi criada através do Decreto nº 72-A/01 de 5 de Outubro, como resultado da transformação da E.P.A.L-U.E.E., Empresa de Águas de Luanda,  em empresa pública.</a:t>
            </a:r>
          </a:p>
          <a:p>
            <a:r>
              <a:rPr lang="pt-PT" sz="1800" dirty="0" smtClean="0">
                <a:solidFill>
                  <a:schemeClr val="accent1"/>
                </a:solidFill>
                <a:ea typeface="MS PGothic" pitchFamily="34" charset="-128"/>
              </a:rPr>
              <a:t>	Tem por objecto principal a realização de estudos, projectos, operação e manutenção de sistemas de captação, tratamento, adução e distribuição de águas, em regime  de serviço público, nos termos das concessões e licenças outorgadas pelas entidades competentes.</a:t>
            </a:r>
          </a:p>
          <a:p>
            <a:r>
              <a:rPr lang="pt-PT" sz="1800" dirty="0" smtClean="0">
                <a:solidFill>
                  <a:schemeClr val="accent1"/>
                </a:solidFill>
                <a:ea typeface="MS PGothic" pitchFamily="34" charset="-128"/>
              </a:rPr>
              <a:t>	A EPAL capta, trata, transporta, distribui e comercializa água para  consumo humano na  cidade de Luanda, para uso doméstico, da indústria, comércio e serviços diversos,  sob regime de concessão.</a:t>
            </a:r>
          </a:p>
          <a:p>
            <a:pPr>
              <a:buFont typeface="Wingdings" pitchFamily="2" charset="2"/>
              <a:buNone/>
            </a:pPr>
            <a:endParaRPr lang="pt-PT" sz="1800" dirty="0">
              <a:solidFill>
                <a:schemeClr val="accent1"/>
              </a:solidFill>
              <a:ea typeface="MS PGothic" pitchFamily="34" charset="-128"/>
            </a:endParaRPr>
          </a:p>
          <a:p>
            <a:r>
              <a:rPr lang="pt-PT" sz="1800" dirty="0" smtClean="0">
                <a:solidFill>
                  <a:schemeClr val="accent1"/>
                </a:solidFill>
                <a:ea typeface="MS PGothic" pitchFamily="34" charset="-128"/>
              </a:rPr>
              <a:t>	A cidade de Luanda tem uma população estimada em mais de 6 000 000 de habitantes</a:t>
            </a:r>
          </a:p>
          <a:p>
            <a:pPr>
              <a:buFont typeface="Wingdings" pitchFamily="2" charset="2"/>
              <a:buNone/>
            </a:pPr>
            <a:r>
              <a:rPr lang="pt-PT" sz="1800" dirty="0" smtClean="0">
                <a:solidFill>
                  <a:schemeClr val="accent1"/>
                </a:solidFill>
                <a:ea typeface="MS PGothic" pitchFamily="34" charset="-128"/>
              </a:rPr>
              <a:t>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eaLnBrk="1" hangingPunct="1"/>
            <a:r>
              <a:rPr lang="pt-PT" dirty="0" err="1" smtClean="0"/>
              <a:t>Epal</a:t>
            </a:r>
            <a:r>
              <a:rPr lang="pt-PT" dirty="0" smtClean="0"/>
              <a:t> - apresentação</a:t>
            </a:r>
          </a:p>
        </p:txBody>
      </p:sp>
      <p:pic>
        <p:nvPicPr>
          <p:cNvPr id="6150" name="Picture 6" descr="http://www.detnews.com/pix/folios/dot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714625"/>
            <a:ext cx="9525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235200" y="271462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PT"/>
          </a:p>
        </p:txBody>
      </p:sp>
      <p:graphicFrame>
        <p:nvGraphicFramePr>
          <p:cNvPr id="743432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3573278"/>
              </p:ext>
            </p:extLst>
          </p:nvPr>
        </p:nvGraphicFramePr>
        <p:xfrm>
          <a:off x="6704014" y="2688221"/>
          <a:ext cx="966787" cy="228600"/>
        </p:xfrm>
        <a:graphic>
          <a:graphicData uri="http://schemas.openxmlformats.org/drawingml/2006/table">
            <a:tbl>
              <a:tblPr/>
              <a:tblGrid>
                <a:gridCol w="966787"/>
              </a:tblGrid>
              <a:tr h="2021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pt-P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 55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eaLnBrk="1" hangingPunct="1"/>
            <a:r>
              <a:rPr lang="pt-PT" dirty="0" err="1"/>
              <a:t>Epal</a:t>
            </a:r>
            <a:r>
              <a:rPr lang="pt-PT" dirty="0"/>
              <a:t> - apresentação</a:t>
            </a:r>
            <a:endParaRPr lang="pt-PT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9245" y="1004890"/>
            <a:ext cx="5805487" cy="87661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PT" sz="1600" b="1" dirty="0" smtClean="0">
                <a:solidFill>
                  <a:schemeClr val="accent1"/>
                </a:solidFill>
                <a:latin typeface="Univers 45 Light"/>
              </a:rPr>
              <a:t>1.2  Sistemas de Produção</a:t>
            </a:r>
          </a:p>
          <a:p>
            <a:pPr>
              <a:buFont typeface="Wingdings" pitchFamily="2" charset="2"/>
              <a:buNone/>
            </a:pPr>
            <a:endParaRPr lang="pt-PT" b="1" dirty="0" smtClean="0">
              <a:solidFill>
                <a:schemeClr val="accent1"/>
              </a:solidFill>
              <a:latin typeface="Univers 45 Light"/>
            </a:endParaRPr>
          </a:p>
          <a:p>
            <a:pPr>
              <a:buFont typeface="Wingdings" pitchFamily="2" charset="2"/>
              <a:buNone/>
            </a:pPr>
            <a:r>
              <a:rPr lang="pt-PT" dirty="0" smtClean="0">
                <a:solidFill>
                  <a:schemeClr val="accent1"/>
                </a:solidFill>
                <a:ea typeface="MS PGothic" pitchFamily="34" charset="-128"/>
              </a:rPr>
              <a:t>	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26276" y="1717675"/>
          <a:ext cx="2670175" cy="152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3" name="Picture 5" descr="http://www.detnews.com/pix/folios/dot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714625"/>
            <a:ext cx="9525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235200" y="271462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PT"/>
          </a:p>
        </p:txBody>
      </p:sp>
      <p:graphicFrame>
        <p:nvGraphicFramePr>
          <p:cNvPr id="745479" name="Group 7"/>
          <p:cNvGraphicFramePr>
            <a:graphicFrameLocks noGrp="1"/>
          </p:cNvGraphicFramePr>
          <p:nvPr/>
        </p:nvGraphicFramePr>
        <p:xfrm>
          <a:off x="6704014" y="2714625"/>
          <a:ext cx="966787" cy="228600"/>
        </p:xfrm>
        <a:graphic>
          <a:graphicData uri="http://schemas.openxmlformats.org/drawingml/2006/table">
            <a:tbl>
              <a:tblPr/>
              <a:tblGrid>
                <a:gridCol w="966787"/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pt-P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 55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7328068" y="1004888"/>
            <a:ext cx="20665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PT" sz="1000">
                <a:solidFill>
                  <a:schemeClr val="accent1"/>
                </a:solidFill>
                <a:latin typeface="Univers 55"/>
                <a:ea typeface="MS PGothic" pitchFamily="34" charset="-128"/>
              </a:rPr>
              <a:t>Capacidade Produção de Água</a:t>
            </a:r>
            <a:br>
              <a:rPr lang="pt-PT" sz="1000">
                <a:solidFill>
                  <a:schemeClr val="accent1"/>
                </a:solidFill>
                <a:latin typeface="Univers 55"/>
                <a:ea typeface="MS PGothic" pitchFamily="34" charset="-128"/>
              </a:rPr>
            </a:br>
            <a:r>
              <a:rPr lang="pt-PT" sz="1000">
                <a:solidFill>
                  <a:schemeClr val="accent1"/>
                </a:solidFill>
                <a:latin typeface="Univers 55"/>
                <a:ea typeface="MS PGothic" pitchFamily="34" charset="-128"/>
              </a:rPr>
              <a:t>EPAL 2009</a:t>
            </a:r>
            <a:endParaRPr lang="pt-PT" sz="1000" b="0">
              <a:solidFill>
                <a:schemeClr val="accent1"/>
              </a:solidFill>
              <a:latin typeface="Univers 55"/>
              <a:ea typeface="MS PGothic" pitchFamily="34" charset="-128"/>
            </a:endParaRPr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>
            <a:off x="6699250" y="877888"/>
            <a:ext cx="0" cy="4423317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graphicFrame>
        <p:nvGraphicFramePr>
          <p:cNvPr id="745487" name="Group 15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3940952561"/>
              </p:ext>
            </p:extLst>
          </p:nvPr>
        </p:nvGraphicFramePr>
        <p:xfrm>
          <a:off x="1110105" y="1579899"/>
          <a:ext cx="5093926" cy="4133404"/>
        </p:xfrm>
        <a:graphic>
          <a:graphicData uri="http://schemas.openxmlformats.org/drawingml/2006/table">
            <a:tbl>
              <a:tblPr/>
              <a:tblGrid>
                <a:gridCol w="2300259"/>
                <a:gridCol w="2793667"/>
              </a:tblGrid>
              <a:tr h="7325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Sistemas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Capacidade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Instalada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( m3/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Sistema 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30.000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7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Sistema 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140.000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Sistema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3 (Luanda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Sudeste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216.000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Kikuxi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8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           Luanda </a:t>
                      </a: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Sul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(</a:t>
                      </a: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edurb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28.000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8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Total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410.000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ângulo 2"/>
          <p:cNvSpPr/>
          <p:nvPr/>
        </p:nvSpPr>
        <p:spPr>
          <a:xfrm>
            <a:off x="1167113" y="5729468"/>
            <a:ext cx="7884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dirty="0">
                <a:solidFill>
                  <a:schemeClr val="accent1"/>
                </a:solidFill>
                <a:ea typeface="MS PGothic" pitchFamily="34" charset="-128"/>
              </a:rPr>
              <a:t>Actualmente, regista-se um </a:t>
            </a:r>
            <a:r>
              <a:rPr lang="pt-PT" dirty="0" smtClean="0">
                <a:solidFill>
                  <a:schemeClr val="accent1"/>
                </a:solidFill>
                <a:ea typeface="MS PGothic" pitchFamily="34" charset="-128"/>
              </a:rPr>
              <a:t>deficit </a:t>
            </a:r>
            <a:r>
              <a:rPr lang="pt-PT" dirty="0">
                <a:solidFill>
                  <a:schemeClr val="accent1"/>
                </a:solidFill>
                <a:ea typeface="MS PGothic" pitchFamily="34" charset="-128"/>
              </a:rPr>
              <a:t>superior  </a:t>
            </a:r>
            <a:r>
              <a:rPr lang="pt-PT" dirty="0" smtClean="0">
                <a:solidFill>
                  <a:schemeClr val="accent1"/>
                </a:solidFill>
                <a:ea typeface="MS PGothic" pitchFamily="34" charset="-128"/>
              </a:rPr>
              <a:t>a </a:t>
            </a:r>
            <a:r>
              <a:rPr lang="pt-PT" dirty="0">
                <a:solidFill>
                  <a:schemeClr val="accent1"/>
                </a:solidFill>
                <a:ea typeface="MS PGothic" pitchFamily="34" charset="-128"/>
              </a:rPr>
              <a:t>50% </a:t>
            </a:r>
            <a:r>
              <a:rPr lang="pt-PT" dirty="0" smtClean="0">
                <a:solidFill>
                  <a:schemeClr val="accent1"/>
                </a:solidFill>
                <a:ea typeface="MS PGothic" pitchFamily="34" charset="-128"/>
              </a:rPr>
              <a:t>, </a:t>
            </a:r>
            <a:r>
              <a:rPr lang="pt-PT" dirty="0">
                <a:solidFill>
                  <a:schemeClr val="accent1"/>
                </a:solidFill>
                <a:ea typeface="MS PGothic" pitchFamily="34" charset="-128"/>
              </a:rPr>
              <a:t>na satisfação da  procura de água em </a:t>
            </a:r>
            <a:r>
              <a:rPr lang="pt-PT" dirty="0" smtClean="0">
                <a:solidFill>
                  <a:schemeClr val="accent1"/>
                </a:solidFill>
                <a:ea typeface="MS PGothic" pitchFamily="34" charset="-128"/>
              </a:rPr>
              <a:t>Luanda</a:t>
            </a:r>
            <a:endParaRPr lang="pt-PT" dirty="0">
              <a:solidFill>
                <a:schemeClr val="accent1"/>
              </a:solidFill>
              <a:ea typeface="MS PGothic" pitchFamily="34" charset="-128"/>
            </a:endParaRPr>
          </a:p>
          <a:p>
            <a:pPr>
              <a:buNone/>
            </a:pPr>
            <a:r>
              <a:rPr lang="pt-BR" dirty="0">
                <a:solidFill>
                  <a:schemeClr val="accent1"/>
                </a:solidFill>
                <a:ea typeface="MS PGothic" pitchFamily="34" charset="-128"/>
              </a:rPr>
              <a:t>	</a:t>
            </a:r>
            <a:endParaRPr lang="pt-PT" dirty="0">
              <a:solidFill>
                <a:schemeClr val="accent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896012" y="896938"/>
            <a:ext cx="826875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PT" smtClean="0">
                <a:solidFill>
                  <a:prstClr val="black"/>
                </a:solidFill>
                <a:latin typeface="Bodoni MT Black" pitchFamily="18" charset="0"/>
              </a:rPr>
              <a:t>ESTAÇÕES DE CAPTAÇÃO E TRATAMENTO DE ÁGUA NO RIO BENGO</a:t>
            </a:r>
          </a:p>
        </p:txBody>
      </p:sp>
      <p:pic>
        <p:nvPicPr>
          <p:cNvPr id="3" name="Picture 1087" descr="MVC-034S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8455" y="1956312"/>
            <a:ext cx="5791554" cy="447241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18" descr="DSC00741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9723" y="3140968"/>
            <a:ext cx="4609899" cy="329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CaixaDeTexto 1"/>
          <p:cNvSpPr txBox="1">
            <a:spLocks noChangeArrowheads="1"/>
          </p:cNvSpPr>
          <p:nvPr/>
        </p:nvSpPr>
        <p:spPr bwMode="auto">
          <a:xfrm>
            <a:off x="896015" y="2349500"/>
            <a:ext cx="428916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1800" b="0" smtClean="0">
                <a:solidFill>
                  <a:srgbClr val="FFFF00"/>
                </a:solidFill>
                <a:latin typeface="Calibri" pitchFamily="34" charset="0"/>
              </a:rPr>
              <a:t>ETA KIFANGONDO (SISTEMA 2)</a:t>
            </a:r>
          </a:p>
        </p:txBody>
      </p:sp>
      <p:sp>
        <p:nvSpPr>
          <p:cNvPr id="10246" name="CaixaDeTexto 3"/>
          <p:cNvSpPr txBox="1">
            <a:spLocks noChangeArrowheads="1"/>
          </p:cNvSpPr>
          <p:nvPr/>
        </p:nvSpPr>
        <p:spPr bwMode="auto">
          <a:xfrm>
            <a:off x="5577285" y="2393955"/>
            <a:ext cx="413437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PT" sz="1800" b="0" smtClean="0">
                <a:solidFill>
                  <a:prstClr val="black"/>
                </a:solidFill>
                <a:latin typeface="Calibri" pitchFamily="34" charset="0"/>
              </a:rPr>
              <a:t>ETA CANDELABRO </a:t>
            </a:r>
          </a:p>
          <a:p>
            <a:pPr algn="ctr" eaLnBrk="1" hangingPunct="1"/>
            <a:r>
              <a:rPr lang="pt-PT" sz="1800" b="0" smtClean="0">
                <a:solidFill>
                  <a:prstClr val="black"/>
                </a:solidFill>
                <a:latin typeface="Calibri" pitchFamily="34" charset="0"/>
              </a:rPr>
              <a:t>(SISTEMA 1 RECONVERTIDO )</a:t>
            </a:r>
          </a:p>
        </p:txBody>
      </p:sp>
      <p:graphicFrame>
        <p:nvGraphicFramePr>
          <p:cNvPr id="10247" name="Objecto 1"/>
          <p:cNvGraphicFramePr>
            <a:graphicFrameLocks noChangeAspect="1"/>
          </p:cNvGraphicFramePr>
          <p:nvPr/>
        </p:nvGraphicFramePr>
        <p:xfrm>
          <a:off x="8721064" y="6315075"/>
          <a:ext cx="990600" cy="457200"/>
        </p:xfrm>
        <a:graphic>
          <a:graphicData uri="http://schemas.openxmlformats.org/presentationml/2006/ole">
            <p:oleObj spid="_x0000_s56344" name="Imagem de mapa de bits" r:id="rId6" imgW="3238952" imgH="2305372" progId="PBrush">
              <p:embed/>
            </p:oleObj>
          </a:graphicData>
        </a:graphic>
      </p:graphicFrame>
      <p:sp>
        <p:nvSpPr>
          <p:cNvPr id="10248" name="Rectângulo 3"/>
          <p:cNvSpPr>
            <a:spLocks noChangeArrowheads="1"/>
          </p:cNvSpPr>
          <p:nvPr/>
        </p:nvSpPr>
        <p:spPr bwMode="auto">
          <a:xfrm>
            <a:off x="4649373" y="6308730"/>
            <a:ext cx="3945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PT" sz="1800" smtClean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Empresa Pública  de Água Luanda </a:t>
            </a:r>
            <a:r>
              <a:rPr lang="pt-PT" smtClean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9057639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ângulo 1"/>
          <p:cNvSpPr>
            <a:spLocks noChangeArrowheads="1"/>
          </p:cNvSpPr>
          <p:nvPr/>
        </p:nvSpPr>
        <p:spPr bwMode="auto">
          <a:xfrm>
            <a:off x="818623" y="908050"/>
            <a:ext cx="795747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PT" smtClean="0">
                <a:solidFill>
                  <a:prstClr val="black"/>
                </a:solidFill>
                <a:latin typeface="Bodoni MT Black" pitchFamily="18" charset="0"/>
                <a:cs typeface="Arial" charset="0"/>
              </a:rPr>
              <a:t>ESTAÇÕES DE CAPTAÇÃO E TRATAMENTO DE ÁGUA NO RIO KWANZA</a:t>
            </a:r>
          </a:p>
        </p:txBody>
      </p:sp>
      <p:pic>
        <p:nvPicPr>
          <p:cNvPr id="3" name="Picture 1086" descr="ETA Sudeste Fotos Aereas 069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80199" y="1738313"/>
            <a:ext cx="6285367" cy="46049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1268" name="Objecto 1"/>
          <p:cNvGraphicFramePr>
            <a:graphicFrameLocks noChangeAspect="1"/>
          </p:cNvGraphicFramePr>
          <p:nvPr/>
        </p:nvGraphicFramePr>
        <p:xfrm>
          <a:off x="8750300" y="6248400"/>
          <a:ext cx="990600" cy="457200"/>
        </p:xfrm>
        <a:graphic>
          <a:graphicData uri="http://schemas.openxmlformats.org/presentationml/2006/ole">
            <p:oleObj spid="_x0000_s57368" name="Imagem de mapa de bits" r:id="rId5" imgW="3238952" imgH="2305372" progId="PBrush">
              <p:embed/>
            </p:oleObj>
          </a:graphicData>
        </a:graphic>
      </p:graphicFrame>
      <p:sp>
        <p:nvSpPr>
          <p:cNvPr id="11269" name="Rectângulo 4"/>
          <p:cNvSpPr>
            <a:spLocks noChangeArrowheads="1"/>
          </p:cNvSpPr>
          <p:nvPr/>
        </p:nvSpPr>
        <p:spPr bwMode="auto">
          <a:xfrm>
            <a:off x="4737083" y="6308730"/>
            <a:ext cx="3945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PT" sz="1800" smtClean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Empresa Pública  de Água Luanda </a:t>
            </a:r>
            <a:r>
              <a:rPr lang="pt-PT" smtClean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 </a:t>
            </a:r>
          </a:p>
        </p:txBody>
      </p:sp>
      <p:pic>
        <p:nvPicPr>
          <p:cNvPr id="12294" name="Picture 6" descr="C:\Users\Viegas\Desktop\Fotos\CIMG0183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913763" y="1729558"/>
            <a:ext cx="343238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295" name="Picture 7" descr="C:\Users\Viegas\Desktop\Fotos\CIMG0187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5947946" y="3866837"/>
            <a:ext cx="3373542" cy="24380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1272" name="CaixaDeTexto 1"/>
          <p:cNvSpPr txBox="1">
            <a:spLocks noChangeArrowheads="1"/>
          </p:cNvSpPr>
          <p:nvPr/>
        </p:nvSpPr>
        <p:spPr bwMode="auto">
          <a:xfrm>
            <a:off x="1129904" y="1989138"/>
            <a:ext cx="436999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1800" b="0" smtClean="0">
                <a:solidFill>
                  <a:srgbClr val="FFFF00"/>
                </a:solidFill>
                <a:latin typeface="Calibri" pitchFamily="34" charset="0"/>
              </a:rPr>
              <a:t>ETA  SUDESTE</a:t>
            </a:r>
          </a:p>
        </p:txBody>
      </p:sp>
      <p:sp>
        <p:nvSpPr>
          <p:cNvPr id="11273" name="CaixaDeTexto 3"/>
          <p:cNvSpPr txBox="1">
            <a:spLocks noChangeArrowheads="1"/>
          </p:cNvSpPr>
          <p:nvPr/>
        </p:nvSpPr>
        <p:spPr bwMode="auto">
          <a:xfrm>
            <a:off x="6435461" y="1773238"/>
            <a:ext cx="249541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1800" b="0" smtClean="0">
                <a:solidFill>
                  <a:prstClr val="black"/>
                </a:solidFill>
                <a:latin typeface="Calibri" pitchFamily="34" charset="0"/>
              </a:rPr>
              <a:t>ETA LUANDA SUL</a:t>
            </a:r>
          </a:p>
        </p:txBody>
      </p:sp>
      <p:sp>
        <p:nvSpPr>
          <p:cNvPr id="11274" name="CaixaDeTexto 4"/>
          <p:cNvSpPr txBox="1">
            <a:spLocks noChangeArrowheads="1"/>
          </p:cNvSpPr>
          <p:nvPr/>
        </p:nvSpPr>
        <p:spPr bwMode="auto">
          <a:xfrm>
            <a:off x="6356352" y="4024313"/>
            <a:ext cx="257452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1800" b="0" smtClean="0">
                <a:solidFill>
                  <a:prstClr val="black"/>
                </a:solidFill>
                <a:latin typeface="Calibri" pitchFamily="34" charset="0"/>
              </a:rPr>
              <a:t>ETA KIKUXE</a:t>
            </a:r>
          </a:p>
        </p:txBody>
      </p:sp>
    </p:spTree>
    <p:extLst>
      <p:ext uri="{BB962C8B-B14F-4D97-AF65-F5344CB8AC3E}">
        <p14:creationId xmlns:p14="http://schemas.microsoft.com/office/powerpoint/2010/main" xmlns="" val="1671449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D Palanca Fotos Aereas 111"/>
          <p:cNvPicPr>
            <a:picLocks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84514" y="1124744"/>
            <a:ext cx="5694633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Picture 3" descr="CD Palanca Fotos Aereas 003"/>
          <p:cNvPicPr>
            <a:picLocks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524971" y="3212976"/>
            <a:ext cx="518655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2" descr="4423-CD Viana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187028" y="1196751"/>
            <a:ext cx="4524503" cy="30955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1028" descr="CD Maianga 1E 002"/>
          <p:cNvPicPr>
            <a:picLocks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77544" y="4793722"/>
            <a:ext cx="3023850" cy="17860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318" name="Picture 2" descr="cartao de visitas fotos 016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7449280" y="4941168"/>
            <a:ext cx="2228158" cy="162267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2295" name="CaixaDeTexto 5"/>
          <p:cNvSpPr txBox="1">
            <a:spLocks noChangeArrowheads="1"/>
          </p:cNvSpPr>
          <p:nvPr/>
        </p:nvSpPr>
        <p:spPr bwMode="auto">
          <a:xfrm>
            <a:off x="1150544" y="781050"/>
            <a:ext cx="787836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PT" smtClean="0">
                <a:solidFill>
                  <a:prstClr val="black"/>
                </a:solidFill>
                <a:latin typeface="Bodoni MT Black" pitchFamily="18" charset="0"/>
              </a:rPr>
              <a:t>CENTROS DE DISTRIBUIÇÃO</a:t>
            </a:r>
          </a:p>
          <a:p>
            <a:pPr algn="ctr" eaLnBrk="1" hangingPunct="1"/>
            <a:r>
              <a:rPr lang="pt-PT" smtClean="0">
                <a:solidFill>
                  <a:prstClr val="black"/>
                </a:solidFill>
                <a:latin typeface="Bodoni MT Black" pitchFamily="18" charset="0"/>
              </a:rPr>
              <a:t>DE ÁGUA </a:t>
            </a:r>
          </a:p>
          <a:p>
            <a:pPr algn="ctr" eaLnBrk="1" hangingPunct="1"/>
            <a:endParaRPr lang="pt-PT" smtClean="0">
              <a:solidFill>
                <a:prstClr val="black"/>
              </a:solidFill>
              <a:latin typeface="Bodoni MT Black" pitchFamily="18" charset="0"/>
            </a:endParaRPr>
          </a:p>
        </p:txBody>
      </p:sp>
      <p:sp>
        <p:nvSpPr>
          <p:cNvPr id="12296" name="CaixaDeTexto 6"/>
          <p:cNvSpPr txBox="1">
            <a:spLocks noChangeArrowheads="1"/>
          </p:cNvSpPr>
          <p:nvPr/>
        </p:nvSpPr>
        <p:spPr bwMode="auto">
          <a:xfrm>
            <a:off x="7419184" y="1338268"/>
            <a:ext cx="208782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1600" smtClean="0">
                <a:solidFill>
                  <a:srgbClr val="FFFF00"/>
                </a:solidFill>
                <a:latin typeface="Calibri" pitchFamily="34" charset="0"/>
              </a:rPr>
              <a:t>CD VIANA</a:t>
            </a:r>
          </a:p>
        </p:txBody>
      </p:sp>
      <p:sp>
        <p:nvSpPr>
          <p:cNvPr id="12297" name="CaixaDeTexto 7"/>
          <p:cNvSpPr txBox="1">
            <a:spLocks noChangeArrowheads="1"/>
          </p:cNvSpPr>
          <p:nvPr/>
        </p:nvSpPr>
        <p:spPr bwMode="auto">
          <a:xfrm>
            <a:off x="2457585" y="3689350"/>
            <a:ext cx="272930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1600" smtClean="0">
                <a:solidFill>
                  <a:srgbClr val="FFFF00"/>
                </a:solidFill>
                <a:latin typeface="Calibri" pitchFamily="34" charset="0"/>
              </a:rPr>
              <a:t>CD CAZENGA</a:t>
            </a:r>
          </a:p>
        </p:txBody>
      </p:sp>
      <p:sp>
        <p:nvSpPr>
          <p:cNvPr id="12298" name="CaixaDeTexto 8"/>
          <p:cNvSpPr txBox="1">
            <a:spLocks noChangeArrowheads="1"/>
          </p:cNvSpPr>
          <p:nvPr/>
        </p:nvSpPr>
        <p:spPr bwMode="auto">
          <a:xfrm>
            <a:off x="975125" y="4868868"/>
            <a:ext cx="211534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PT" sz="1400" smtClean="0">
                <a:solidFill>
                  <a:srgbClr val="FFFF00"/>
                </a:solidFill>
                <a:latin typeface="Calibri" pitchFamily="34" charset="0"/>
              </a:rPr>
              <a:t>CD MAIANGA</a:t>
            </a:r>
          </a:p>
        </p:txBody>
      </p:sp>
      <p:sp>
        <p:nvSpPr>
          <p:cNvPr id="12299" name="CaixaDeTexto 9"/>
          <p:cNvSpPr txBox="1">
            <a:spLocks noChangeArrowheads="1"/>
          </p:cNvSpPr>
          <p:nvPr/>
        </p:nvSpPr>
        <p:spPr bwMode="auto">
          <a:xfrm>
            <a:off x="4875613" y="4149725"/>
            <a:ext cx="218413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1800" smtClean="0">
                <a:solidFill>
                  <a:srgbClr val="FFFF00"/>
                </a:solidFill>
                <a:latin typeface="Calibri" pitchFamily="34" charset="0"/>
              </a:rPr>
              <a:t>CD GOLF</a:t>
            </a:r>
          </a:p>
        </p:txBody>
      </p:sp>
      <p:sp>
        <p:nvSpPr>
          <p:cNvPr id="12300" name="CaixaDeTexto 10"/>
          <p:cNvSpPr txBox="1">
            <a:spLocks noChangeArrowheads="1"/>
          </p:cNvSpPr>
          <p:nvPr/>
        </p:nvSpPr>
        <p:spPr bwMode="auto">
          <a:xfrm>
            <a:off x="7604919" y="5022850"/>
            <a:ext cx="190209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1600" smtClean="0">
                <a:solidFill>
                  <a:srgbClr val="FFFF00"/>
                </a:solidFill>
                <a:latin typeface="Calibri" pitchFamily="34" charset="0"/>
              </a:rPr>
              <a:t>CD BENFICA</a:t>
            </a:r>
          </a:p>
        </p:txBody>
      </p:sp>
      <p:pic>
        <p:nvPicPr>
          <p:cNvPr id="13" name="Picture 42" descr="cartao de visitas fotos 005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781471" y="1124744"/>
            <a:ext cx="2662541" cy="165897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2302" name="Rectângulo 11"/>
          <p:cNvSpPr>
            <a:spLocks noChangeArrowheads="1"/>
          </p:cNvSpPr>
          <p:nvPr/>
        </p:nvSpPr>
        <p:spPr bwMode="auto">
          <a:xfrm>
            <a:off x="584729" y="1692275"/>
            <a:ext cx="1255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PT" sz="160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CD  MARÇAL</a:t>
            </a:r>
          </a:p>
        </p:txBody>
      </p:sp>
      <p:sp>
        <p:nvSpPr>
          <p:cNvPr id="14" name="Oval 13"/>
          <p:cNvSpPr/>
          <p:nvPr/>
        </p:nvSpPr>
        <p:spPr>
          <a:xfrm>
            <a:off x="770466" y="2428875"/>
            <a:ext cx="1783425" cy="6302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800" b="0" dirty="0">
                <a:solidFill>
                  <a:prstClr val="white"/>
                </a:solidFill>
              </a:rPr>
              <a:t> S</a:t>
            </a:r>
            <a:r>
              <a:rPr lang="pt-PT" sz="1800" b="0" dirty="0">
                <a:solidFill>
                  <a:prstClr val="black"/>
                </a:solidFill>
              </a:rPr>
              <a:t>SI /SII</a:t>
            </a:r>
            <a:endParaRPr lang="pt-PT" sz="1800" b="0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71030" y="3462338"/>
            <a:ext cx="2184135" cy="7921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0" dirty="0">
                <a:solidFill>
                  <a:prstClr val="black"/>
                </a:solidFill>
              </a:rPr>
              <a:t>SIII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0" dirty="0">
                <a:solidFill>
                  <a:prstClr val="black"/>
                </a:solidFill>
              </a:rPr>
              <a:t>KIKUXE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0" dirty="0">
                <a:solidFill>
                  <a:prstClr val="black"/>
                </a:solidFill>
              </a:rPr>
              <a:t>LUANDA SUL</a:t>
            </a:r>
          </a:p>
        </p:txBody>
      </p:sp>
      <p:graphicFrame>
        <p:nvGraphicFramePr>
          <p:cNvPr id="12305" name="Objecto 15"/>
          <p:cNvGraphicFramePr>
            <a:graphicFrameLocks noChangeAspect="1"/>
          </p:cNvGraphicFramePr>
          <p:nvPr/>
        </p:nvGraphicFramePr>
        <p:xfrm>
          <a:off x="8686668" y="6351588"/>
          <a:ext cx="990600" cy="457200"/>
        </p:xfrm>
        <a:graphic>
          <a:graphicData uri="http://schemas.openxmlformats.org/presentationml/2006/ole">
            <p:oleObj spid="_x0000_s58392" name="Imagem de mapa de bits" r:id="rId10" imgW="3238952" imgH="2305372" progId="PBrush">
              <p:embed/>
            </p:oleObj>
          </a:graphicData>
        </a:graphic>
      </p:graphicFrame>
      <p:sp>
        <p:nvSpPr>
          <p:cNvPr id="12306" name="Rectângulo 16"/>
          <p:cNvSpPr>
            <a:spLocks noChangeArrowheads="1"/>
          </p:cNvSpPr>
          <p:nvPr/>
        </p:nvSpPr>
        <p:spPr bwMode="auto">
          <a:xfrm>
            <a:off x="4678609" y="6332542"/>
            <a:ext cx="3945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PT" sz="1800" smtClean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Empresa Pública  de Água Luanda </a:t>
            </a:r>
            <a:r>
              <a:rPr lang="pt-PT" smtClean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5580604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eaLnBrk="1" hangingPunct="1"/>
            <a:r>
              <a:rPr lang="pt-PT" dirty="0" smtClean="0"/>
              <a:t>1. </a:t>
            </a:r>
            <a:r>
              <a:rPr lang="pt-PT" dirty="0" err="1"/>
              <a:t>Epal</a:t>
            </a:r>
            <a:r>
              <a:rPr lang="pt-PT" dirty="0"/>
              <a:t> - </a:t>
            </a:r>
            <a:r>
              <a:rPr lang="pt-PT" dirty="0" smtClean="0"/>
              <a:t>apresentação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906463"/>
            <a:ext cx="9215438" cy="5208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PT" sz="1800" b="1" dirty="0" smtClean="0">
                <a:solidFill>
                  <a:schemeClr val="accent1"/>
                </a:solidFill>
                <a:latin typeface="Univers 45 Light"/>
              </a:rPr>
              <a:t>1.2 </a:t>
            </a:r>
            <a:r>
              <a:rPr lang="pt-PT" sz="1800" b="1" dirty="0">
                <a:solidFill>
                  <a:schemeClr val="accent1"/>
                </a:solidFill>
                <a:latin typeface="Univers 45 Light"/>
              </a:rPr>
              <a:t> </a:t>
            </a:r>
            <a:r>
              <a:rPr lang="pt-PT" sz="1800" b="1" dirty="0" smtClean="0">
                <a:solidFill>
                  <a:schemeClr val="accent1"/>
                </a:solidFill>
                <a:latin typeface="Univers 45 Light"/>
              </a:rPr>
              <a:t>Distribuição</a:t>
            </a:r>
          </a:p>
          <a:p>
            <a:pPr>
              <a:buFont typeface="Wingdings" pitchFamily="2" charset="2"/>
              <a:buNone/>
            </a:pPr>
            <a:endParaRPr lang="pt-PT" sz="1800" b="1" dirty="0">
              <a:solidFill>
                <a:schemeClr val="accent1"/>
              </a:solidFill>
              <a:latin typeface="Univers 45 Light"/>
            </a:endParaRPr>
          </a:p>
          <a:p>
            <a:r>
              <a:rPr lang="pt-PT" sz="1800" dirty="0" smtClean="0">
                <a:solidFill>
                  <a:schemeClr val="accent1"/>
                </a:solidFill>
                <a:ea typeface="MS PGothic" pitchFamily="34" charset="-128"/>
              </a:rPr>
              <a:t>A rede de distribuição de água da EPAL é bastante antiga e </a:t>
            </a:r>
            <a:r>
              <a:rPr lang="pt-PT" sz="1800" dirty="0">
                <a:solidFill>
                  <a:schemeClr val="accent1"/>
                </a:solidFill>
                <a:ea typeface="MS PGothic" pitchFamily="34" charset="-128"/>
              </a:rPr>
              <a:t> </a:t>
            </a:r>
            <a:r>
              <a:rPr lang="pt-PT" sz="1800" dirty="0" smtClean="0">
                <a:solidFill>
                  <a:schemeClr val="accent1"/>
                </a:solidFill>
                <a:ea typeface="MS PGothic" pitchFamily="34" charset="-128"/>
              </a:rPr>
              <a:t>cobre  apenas as áreas estruturadas da cidade</a:t>
            </a:r>
          </a:p>
          <a:p>
            <a:r>
              <a:rPr lang="pt-PT" sz="1800" dirty="0" smtClean="0">
                <a:solidFill>
                  <a:schemeClr val="accent1"/>
                </a:solidFill>
                <a:ea typeface="MS PGothic" pitchFamily="34" charset="-128"/>
              </a:rPr>
              <a:t>Existe uma vasta área sem rede de distribuição (zonas </a:t>
            </a:r>
            <a:r>
              <a:rPr lang="pt-PT" sz="1800" dirty="0" err="1" smtClean="0">
                <a:solidFill>
                  <a:schemeClr val="accent1"/>
                </a:solidFill>
                <a:ea typeface="MS PGothic" pitchFamily="34" charset="-128"/>
              </a:rPr>
              <a:t>periurbanas</a:t>
            </a:r>
            <a:r>
              <a:rPr lang="pt-PT" sz="1800" dirty="0" smtClean="0">
                <a:solidFill>
                  <a:schemeClr val="accent1"/>
                </a:solidFill>
                <a:ea typeface="MS PGothic" pitchFamily="34" charset="-128"/>
              </a:rPr>
              <a:t>)</a:t>
            </a:r>
          </a:p>
          <a:p>
            <a:r>
              <a:rPr lang="pt-PT" sz="1800" dirty="0" smtClean="0">
                <a:solidFill>
                  <a:schemeClr val="accent1"/>
                </a:solidFill>
                <a:ea typeface="MS PGothic" pitchFamily="34" charset="-128"/>
              </a:rPr>
              <a:t>Nível de perdas técnicas elevado  e  inúmeras ligações clandestinas e actos de vandalismo</a:t>
            </a:r>
          </a:p>
          <a:p>
            <a:r>
              <a:rPr lang="pt-PT" sz="1800" dirty="0" smtClean="0">
                <a:solidFill>
                  <a:schemeClr val="accent1"/>
                </a:solidFill>
                <a:ea typeface="MS PGothic" pitchFamily="34" charset="-128"/>
              </a:rPr>
              <a:t>A capacidade de reserva a nível dos centros de distribuição está muito longe do que é habitualmente aceite em sistemas do género,.</a:t>
            </a:r>
          </a:p>
          <a:p>
            <a:pPr>
              <a:buFont typeface="Wingdings" pitchFamily="2" charset="2"/>
              <a:buNone/>
            </a:pPr>
            <a:endParaRPr lang="pt-PT" sz="1800" dirty="0" smtClean="0">
              <a:solidFill>
                <a:schemeClr val="accent1"/>
              </a:solidFill>
              <a:ea typeface="MS PGothic" pitchFamily="34" charset="-128"/>
            </a:endParaRPr>
          </a:p>
          <a:p>
            <a:pPr>
              <a:buFont typeface="Wingdings" pitchFamily="2" charset="2"/>
              <a:buNone/>
            </a:pPr>
            <a:endParaRPr lang="pt-PT" dirty="0" smtClean="0">
              <a:solidFill>
                <a:schemeClr val="accent1"/>
              </a:solidFill>
              <a:ea typeface="MS PGothic" pitchFamily="34" charset="-128"/>
            </a:endParaRPr>
          </a:p>
          <a:p>
            <a:pPr>
              <a:buFont typeface="Wingdings" pitchFamily="2" charset="2"/>
              <a:buNone/>
            </a:pPr>
            <a:endParaRPr lang="pt-PT" dirty="0" smtClean="0">
              <a:solidFill>
                <a:schemeClr val="accent1"/>
              </a:solidFill>
              <a:ea typeface="MS PGothic" pitchFamily="34" charset="-128"/>
            </a:endParaRPr>
          </a:p>
          <a:p>
            <a:pPr>
              <a:buFont typeface="Wingdings" pitchFamily="2" charset="2"/>
              <a:buNone/>
            </a:pPr>
            <a:endParaRPr lang="pt-PT" dirty="0" smtClean="0">
              <a:solidFill>
                <a:schemeClr val="accent1"/>
              </a:solidFill>
              <a:ea typeface="MS PGothic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pt-PT" dirty="0" smtClean="0">
                <a:solidFill>
                  <a:schemeClr val="accent1"/>
                </a:solidFill>
                <a:ea typeface="MS PGothic" pitchFamily="34" charset="-128"/>
              </a:rPr>
              <a:t>	</a:t>
            </a:r>
          </a:p>
        </p:txBody>
      </p:sp>
      <p:pic>
        <p:nvPicPr>
          <p:cNvPr id="8196" name="Picture 4" descr="http://www.detnews.com/pix/folios/dot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714625"/>
            <a:ext cx="9525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235200" y="271462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PT"/>
          </a:p>
        </p:txBody>
      </p:sp>
      <p:graphicFrame>
        <p:nvGraphicFramePr>
          <p:cNvPr id="747526" name="Group 6"/>
          <p:cNvGraphicFramePr>
            <a:graphicFrameLocks noGrp="1"/>
          </p:cNvGraphicFramePr>
          <p:nvPr/>
        </p:nvGraphicFramePr>
        <p:xfrm>
          <a:off x="6704014" y="2714625"/>
          <a:ext cx="966787" cy="228600"/>
        </p:xfrm>
        <a:graphic>
          <a:graphicData uri="http://schemas.openxmlformats.org/drawingml/2006/table">
            <a:tbl>
              <a:tblPr/>
              <a:tblGrid>
                <a:gridCol w="966787"/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pt-P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nivers 55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1" y="903150"/>
            <a:ext cx="7879976" cy="557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83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ual Memo">
  <a:themeElements>
    <a:clrScheme name="Factual Memo 8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163E7B"/>
      </a:accent1>
      <a:accent2>
        <a:srgbClr val="FF8000"/>
      </a:accent2>
      <a:accent3>
        <a:srgbClr val="FFFFFF"/>
      </a:accent3>
      <a:accent4>
        <a:srgbClr val="000000"/>
      </a:accent4>
      <a:accent5>
        <a:srgbClr val="ABAFBF"/>
      </a:accent5>
      <a:accent6>
        <a:srgbClr val="E77300"/>
      </a:accent6>
      <a:hlink>
        <a:srgbClr val="3EE8FF"/>
      </a:hlink>
      <a:folHlink>
        <a:srgbClr val="919191"/>
      </a:folHlink>
    </a:clrScheme>
    <a:fontScheme name="Factual Memo">
      <a:majorFont>
        <a:latin typeface="Univers 45 Light"/>
        <a:ea typeface=""/>
        <a:cs typeface=""/>
      </a:majorFont>
      <a:minorFont>
        <a:latin typeface="Univers 55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Factual Mem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ual Mem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ual Mem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ual Mem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ual Me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ual Me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ual Me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ual Memo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163E7B"/>
        </a:accent1>
        <a:accent2>
          <a:srgbClr val="FF8000"/>
        </a:accent2>
        <a:accent3>
          <a:srgbClr val="FFFFFF"/>
        </a:accent3>
        <a:accent4>
          <a:srgbClr val="000000"/>
        </a:accent4>
        <a:accent5>
          <a:srgbClr val="ABAFBF"/>
        </a:accent5>
        <a:accent6>
          <a:srgbClr val="E77300"/>
        </a:accent6>
        <a:hlink>
          <a:srgbClr val="3EE8FF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actual Memo 8">
    <a:dk1>
      <a:srgbClr val="000000"/>
    </a:dk1>
    <a:lt1>
      <a:srgbClr val="FFFFFF"/>
    </a:lt1>
    <a:dk2>
      <a:srgbClr val="000000"/>
    </a:dk2>
    <a:lt2>
      <a:srgbClr val="919191"/>
    </a:lt2>
    <a:accent1>
      <a:srgbClr val="163E7B"/>
    </a:accent1>
    <a:accent2>
      <a:srgbClr val="FF8000"/>
    </a:accent2>
    <a:accent3>
      <a:srgbClr val="FFFFFF"/>
    </a:accent3>
    <a:accent4>
      <a:srgbClr val="000000"/>
    </a:accent4>
    <a:accent5>
      <a:srgbClr val="ABAFBF"/>
    </a:accent5>
    <a:accent6>
      <a:srgbClr val="E77300"/>
    </a:accent6>
    <a:hlink>
      <a:srgbClr val="3EE8FF"/>
    </a:hlink>
    <a:folHlink>
      <a:srgbClr val="919191"/>
    </a:folHlink>
  </a:clrScheme>
  <a:fontScheme name="Factual Memo">
    <a:majorFont>
      <a:latin typeface="Univers 45 Light"/>
      <a:ea typeface=""/>
      <a:cs typeface=""/>
    </a:majorFont>
    <a:minorFont>
      <a:latin typeface="Univers 55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actual Memo 8">
    <a:dk1>
      <a:srgbClr val="000000"/>
    </a:dk1>
    <a:lt1>
      <a:srgbClr val="FFFFFF"/>
    </a:lt1>
    <a:dk2>
      <a:srgbClr val="000000"/>
    </a:dk2>
    <a:lt2>
      <a:srgbClr val="919191"/>
    </a:lt2>
    <a:accent1>
      <a:srgbClr val="163E7B"/>
    </a:accent1>
    <a:accent2>
      <a:srgbClr val="FF8000"/>
    </a:accent2>
    <a:accent3>
      <a:srgbClr val="FFFFFF"/>
    </a:accent3>
    <a:accent4>
      <a:srgbClr val="000000"/>
    </a:accent4>
    <a:accent5>
      <a:srgbClr val="ABAFBF"/>
    </a:accent5>
    <a:accent6>
      <a:srgbClr val="E77300"/>
    </a:accent6>
    <a:hlink>
      <a:srgbClr val="3EE8FF"/>
    </a:hlink>
    <a:folHlink>
      <a:srgbClr val="919191"/>
    </a:folHlink>
  </a:clrScheme>
  <a:fontScheme name="Factual Memo">
    <a:majorFont>
      <a:latin typeface="Univers 45 Light"/>
      <a:ea typeface=""/>
      <a:cs typeface=""/>
    </a:majorFont>
    <a:minorFont>
      <a:latin typeface="Univers 55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20139</TotalTime>
  <Words>1489</Words>
  <Application>Microsoft Office PowerPoint</Application>
  <PresentationFormat>Papel A4 (210x297 mm)</PresentationFormat>
  <Paragraphs>584</Paragraphs>
  <Slides>29</Slides>
  <Notes>26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29</vt:i4>
      </vt:variant>
    </vt:vector>
  </HeadingPairs>
  <TitlesOfParts>
    <vt:vector size="34" baseType="lpstr">
      <vt:lpstr>Factual Memo</vt:lpstr>
      <vt:lpstr>Tema do Office</vt:lpstr>
      <vt:lpstr>1_Tema do Office</vt:lpstr>
      <vt:lpstr>Imagem de mapa de bits</vt:lpstr>
      <vt:lpstr>Folha de Cálculo</vt:lpstr>
      <vt:lpstr>APRESENTAÇÃO EPAL EP – Novos Desafios no Abastecimento de Água à  Luanda  </vt:lpstr>
      <vt:lpstr>1. Sumário </vt:lpstr>
      <vt:lpstr>Epal - apresentação</vt:lpstr>
      <vt:lpstr>Epal - apresentação</vt:lpstr>
      <vt:lpstr>Diapositivo 4</vt:lpstr>
      <vt:lpstr>Diapositivo 5</vt:lpstr>
      <vt:lpstr>Diapositivo 6</vt:lpstr>
      <vt:lpstr>1. Epal - apresentação</vt:lpstr>
      <vt:lpstr>Diapositivo 8</vt:lpstr>
      <vt:lpstr>Epal - apresentação</vt:lpstr>
      <vt:lpstr> Epal - apresentação</vt:lpstr>
      <vt:lpstr>1. Sumário Executivo</vt:lpstr>
      <vt:lpstr>Epal - apresentação</vt:lpstr>
      <vt:lpstr>Epal - apresentação</vt:lpstr>
      <vt:lpstr>1. Sumário Executivo</vt:lpstr>
      <vt:lpstr>Diapositivo 15</vt:lpstr>
      <vt:lpstr>Epal - apresentação</vt:lpstr>
      <vt:lpstr>Epal - apresentação</vt:lpstr>
      <vt:lpstr>Diapositivo 18</vt:lpstr>
      <vt:lpstr>Epal - apresentação</vt:lpstr>
      <vt:lpstr>Epal - apresentação</vt:lpstr>
      <vt:lpstr>Epal - apresentação</vt:lpstr>
      <vt:lpstr>Epal – apresentação __________________________________________________________________________</vt:lpstr>
      <vt:lpstr>Epal – apresentação __________________________________________________________________________</vt:lpstr>
      <vt:lpstr>Epal – apresentação __________________________________________________________________________</vt:lpstr>
      <vt:lpstr>Epal – apresentação __________________________________________________________________________</vt:lpstr>
      <vt:lpstr>Epal – apresentação __________________________________________________________________________</vt:lpstr>
      <vt:lpstr>Epal – apresentação __________________________________________________________________________</vt:lpstr>
      <vt:lpstr>Diapositivo 28</vt:lpstr>
    </vt:vector>
  </TitlesOfParts>
  <Company>KPMG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Sgreenaway</dc:creator>
  <cp:lastModifiedBy> </cp:lastModifiedBy>
  <cp:revision>618</cp:revision>
  <cp:lastPrinted>2010-10-08T12:10:49Z</cp:lastPrinted>
  <dcterms:created xsi:type="dcterms:W3CDTF">2000-08-05T16:20:13Z</dcterms:created>
  <dcterms:modified xsi:type="dcterms:W3CDTF">2011-06-10T09:27:12Z</dcterms:modified>
</cp:coreProperties>
</file>