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0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72" r:id="rId11"/>
    <p:sldId id="265" r:id="rId12"/>
    <p:sldId id="264" r:id="rId13"/>
    <p:sldId id="271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MOÇÂMEDES</c:v>
                </c:pt>
              </c:strCache>
            </c:strRef>
          </c:tx>
          <c:xVal>
            <c:numRef>
              <c:f>Sheet1!$A$3:$A$8</c:f>
              <c:numCache>
                <c:formatCode>General</c:formatCode>
                <c:ptCount val="6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</c:numCache>
            </c:numRef>
          </c:xVal>
          <c:yVal>
            <c:numRef>
              <c:f>Sheet1!$B$3:$B$8</c:f>
              <c:numCache>
                <c:formatCode>0%</c:formatCode>
                <c:ptCount val="6"/>
                <c:pt idx="0">
                  <c:v>0.3</c:v>
                </c:pt>
                <c:pt idx="1">
                  <c:v>0.36</c:v>
                </c:pt>
                <c:pt idx="2">
                  <c:v>0.4</c:v>
                </c:pt>
                <c:pt idx="3">
                  <c:v>0.48</c:v>
                </c:pt>
                <c:pt idx="4">
                  <c:v>0.7</c:v>
                </c:pt>
                <c:pt idx="5">
                  <c:v>0.72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TÔMBWA</c:v>
                </c:pt>
              </c:strCache>
            </c:strRef>
          </c:tx>
          <c:xVal>
            <c:numRef>
              <c:f>Sheet1!$A$3:$A$8</c:f>
              <c:numCache>
                <c:formatCode>General</c:formatCode>
                <c:ptCount val="6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</c:numCache>
            </c:numRef>
          </c:xVal>
          <c:yVal>
            <c:numRef>
              <c:f>Sheet1!$C$3:$C$8</c:f>
              <c:numCache>
                <c:formatCode>0%</c:formatCode>
                <c:ptCount val="6"/>
                <c:pt idx="0">
                  <c:v>0.68</c:v>
                </c:pt>
                <c:pt idx="1">
                  <c:v>0.53</c:v>
                </c:pt>
                <c:pt idx="2">
                  <c:v>0.43</c:v>
                </c:pt>
                <c:pt idx="3">
                  <c:v>0.4</c:v>
                </c:pt>
                <c:pt idx="4">
                  <c:v>0.37</c:v>
                </c:pt>
                <c:pt idx="5">
                  <c:v>0.3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VIREI</c:v>
                </c:pt>
              </c:strCache>
            </c:strRef>
          </c:tx>
          <c:xVal>
            <c:numRef>
              <c:f>Sheet1!$A$3:$A$8</c:f>
              <c:numCache>
                <c:formatCode>General</c:formatCode>
                <c:ptCount val="6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</c:numCache>
            </c:numRef>
          </c:xVal>
          <c:yVal>
            <c:numRef>
              <c:f>Sheet1!$D$3:$D$8</c:f>
              <c:numCache>
                <c:formatCode>0%</c:formatCode>
                <c:ptCount val="6"/>
                <c:pt idx="0">
                  <c:v>0.32</c:v>
                </c:pt>
                <c:pt idx="1">
                  <c:v>0.4</c:v>
                </c:pt>
                <c:pt idx="2">
                  <c:v>0.46</c:v>
                </c:pt>
                <c:pt idx="3">
                  <c:v>0.58</c:v>
                </c:pt>
                <c:pt idx="4">
                  <c:v>0.5</c:v>
                </c:pt>
                <c:pt idx="5">
                  <c:v>0.48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BIBABALA</c:v>
                </c:pt>
              </c:strCache>
            </c:strRef>
          </c:tx>
          <c:xVal>
            <c:numRef>
              <c:f>Sheet1!$A$3:$A$8</c:f>
              <c:numCache>
                <c:formatCode>General</c:formatCode>
                <c:ptCount val="6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</c:numCache>
            </c:numRef>
          </c:xVal>
          <c:yVal>
            <c:numRef>
              <c:f>Sheet1!$E$3:$E$8</c:f>
              <c:numCache>
                <c:formatCode>0%</c:formatCode>
                <c:ptCount val="6"/>
                <c:pt idx="0">
                  <c:v>0.2</c:v>
                </c:pt>
                <c:pt idx="1">
                  <c:v>0.21</c:v>
                </c:pt>
                <c:pt idx="2">
                  <c:v>0.27</c:v>
                </c:pt>
                <c:pt idx="3">
                  <c:v>0.22</c:v>
                </c:pt>
                <c:pt idx="4">
                  <c:v>0.19</c:v>
                </c:pt>
                <c:pt idx="5">
                  <c:v>0.19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CAMUCUIO</c:v>
                </c:pt>
              </c:strCache>
            </c:strRef>
          </c:tx>
          <c:xVal>
            <c:numRef>
              <c:f>Sheet1!$A$3:$A$8</c:f>
              <c:numCache>
                <c:formatCode>General</c:formatCode>
                <c:ptCount val="6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</c:numCache>
            </c:numRef>
          </c:xVal>
          <c:yVal>
            <c:numRef>
              <c:f>Sheet1!$F$3:$F$8</c:f>
              <c:numCache>
                <c:formatCode>0%</c:formatCode>
                <c:ptCount val="6"/>
                <c:pt idx="0">
                  <c:v>0.12</c:v>
                </c:pt>
                <c:pt idx="1">
                  <c:v>0.15</c:v>
                </c:pt>
                <c:pt idx="2">
                  <c:v>0.18</c:v>
                </c:pt>
                <c:pt idx="3">
                  <c:v>0.16</c:v>
                </c:pt>
                <c:pt idx="4">
                  <c:v>0.1</c:v>
                </c:pt>
                <c:pt idx="5">
                  <c:v>0.11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2522296"/>
        <c:axId val="2142519032"/>
      </c:scatterChart>
      <c:valAx>
        <c:axId val="2142522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2519032"/>
        <c:crosses val="autoZero"/>
        <c:crossBetween val="midCat"/>
      </c:valAx>
      <c:valAx>
        <c:axId val="214251903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2142522296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29B49-64E0-AE46-8049-6B142BEE2DA3}" type="datetimeFigureOut">
              <a:rPr lang="en-US" smtClean="0"/>
              <a:t>05/06/17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34235-BA78-3E43-8E5E-A0727DBB2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383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213E9-BE0E-474A-A8B3-6DD3EC0AC3B2}" type="datetimeFigureOut">
              <a:rPr lang="en-US" smtClean="0"/>
              <a:t>05/06/17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1C374-A6FD-1643-B0AA-354FB50FE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693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1C374-A6FD-1643-B0AA-354FB50FE6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24FD-C070-854E-82AC-538CDDC6D473}" type="datetime1">
              <a:rPr lang="pt-PT" smtClean="0"/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9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E7AD-28E8-E446-9E1B-72723103A983}" type="datetime1">
              <a:rPr lang="pt-PT" smtClean="0"/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5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6E8A-B97E-EB4F-8E8B-0DDE124BB2E2}" type="datetime1">
              <a:rPr lang="pt-PT" smtClean="0"/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1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E899-E5F4-F146-8BAE-BBB9ACAE771B}" type="datetime1">
              <a:rPr lang="pt-PT" smtClean="0"/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5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1E44-A298-2B46-8FB9-C4822BEEAF48}" type="datetime1">
              <a:rPr lang="pt-PT" smtClean="0"/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2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DDCE-4C34-4B4F-A31A-D58745E3AB43}" type="datetime1">
              <a:rPr lang="pt-PT" smtClean="0"/>
              <a:t>05/06/17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7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08CC-03A6-E942-8BA7-D63ECCA7DC76}" type="datetime1">
              <a:rPr lang="pt-PT" smtClean="0"/>
              <a:t>05/06/17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8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F2C2-AB9C-8742-A0C7-C279DE9B0163}" type="datetime1">
              <a:rPr lang="pt-PT" smtClean="0"/>
              <a:t>05/06/17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9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21C0-EE13-2843-A9AE-F82CC55F89F2}" type="datetime1">
              <a:rPr lang="pt-PT" smtClean="0"/>
              <a:t>05/06/17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1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46EB-F895-9645-8174-372A9829063F}" type="datetime1">
              <a:rPr lang="pt-PT" smtClean="0"/>
              <a:t>05/06/17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A1EF-3224-3342-8EDE-A3F96C3F6643}" type="datetime1">
              <a:rPr lang="pt-PT" smtClean="0"/>
              <a:t>05/06/17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2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782E-4465-7448-8DB6-874057315575}" type="datetime1">
              <a:rPr lang="pt-PT" smtClean="0"/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6A810-F8FB-FD48-A7A4-083812CC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7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87330"/>
            <a:ext cx="2133600" cy="365125"/>
          </a:xfrm>
        </p:spPr>
        <p:txBody>
          <a:bodyPr/>
          <a:lstStyle/>
          <a:p>
            <a:fld id="{A356A810-F8FB-FD48-A7A4-083812CCDE6A}" type="slidenum">
              <a:rPr lang="en-US" smtClean="0"/>
              <a:t>0</a:t>
            </a:fld>
            <a:endParaRPr lang="en-US"/>
          </a:p>
        </p:txBody>
      </p:sp>
      <p:pic>
        <p:nvPicPr>
          <p:cNvPr id="5" name="Picture 4" descr="IMG_665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334" y="3190848"/>
            <a:ext cx="5978546" cy="2992071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64334" y="1409549"/>
            <a:ext cx="5978546" cy="1781299"/>
          </a:xfrm>
          <a:solidFill>
            <a:srgbClr val="FCD5B5"/>
          </a:solidFill>
        </p:spPr>
        <p:txBody>
          <a:bodyPr>
            <a:noAutofit/>
          </a:bodyPr>
          <a:lstStyle/>
          <a:p>
            <a:r>
              <a:rPr lang="en-US" sz="2800" b="1" dirty="0" smtClean="0"/>
              <a:t>7º CONSELHO CONSULTIVO DO MINISTÉRIO DE ENRGIA E ÁGUAS</a:t>
            </a:r>
            <a:br>
              <a:rPr lang="en-US" sz="2800" b="1" dirty="0" smtClean="0"/>
            </a:br>
            <a:r>
              <a:rPr lang="en-US" sz="2800" b="1" dirty="0" smtClean="0"/>
              <a:t>RELATÓRIO </a:t>
            </a:r>
            <a:r>
              <a:rPr lang="en-US" sz="2800" b="1" dirty="0"/>
              <a:t>DE BALANÇO 2012 </a:t>
            </a:r>
            <a:r>
              <a:rPr lang="en-US" sz="2800" b="1" dirty="0" smtClean="0"/>
              <a:t>– </a:t>
            </a:r>
            <a:r>
              <a:rPr lang="en-US" sz="2800" b="1" dirty="0"/>
              <a:t>2017</a:t>
            </a:r>
            <a:br>
              <a:rPr lang="en-US" sz="2800" b="1" dirty="0"/>
            </a:br>
            <a:endParaRPr lang="en-US" sz="2800" b="1" dirty="0"/>
          </a:p>
        </p:txBody>
      </p:sp>
      <p:pic>
        <p:nvPicPr>
          <p:cNvPr id="7" name="Imagem 1" descr="Insígnia da República Angola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99494" y="38172"/>
            <a:ext cx="50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286000" y="56204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/>
              <a:t>REPUBLICA DE ANGOLA</a:t>
            </a:r>
            <a:br>
              <a:rPr lang="en-US" sz="1200" dirty="0"/>
            </a:br>
            <a:r>
              <a:rPr lang="en-US" sz="1200" dirty="0" smtClean="0"/>
              <a:t>GOVERNO </a:t>
            </a:r>
            <a:r>
              <a:rPr lang="en-US" sz="1200" dirty="0"/>
              <a:t>PROVINCIAL </a:t>
            </a:r>
            <a:r>
              <a:rPr lang="en-US" sz="1200" dirty="0" smtClean="0"/>
              <a:t>DO NAMIBE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2692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REFORÇO DE ÁGUA</a:t>
            </a:r>
            <a:endParaRPr lang="en-US" sz="2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564147"/>
              </p:ext>
            </p:extLst>
          </p:nvPr>
        </p:nvGraphicFramePr>
        <p:xfrm>
          <a:off x="114227" y="2730938"/>
          <a:ext cx="888457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6443"/>
                <a:gridCol w="2956443"/>
                <a:gridCol w="2971684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CAPTAÇÕES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CAPACIDADE INSTALADA m3/h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CAPACIDADE DE PRODUÇÃO m3/h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BENFICA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 430 PARA 1500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 430 PARA 1100 </a:t>
                      </a:r>
                    </a:p>
                    <a:p>
                      <a:r>
                        <a:rPr lang="en-US" dirty="0" smtClean="0"/>
                        <a:t>RESERVA 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BOA-VISTA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 60  PARA 180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 60 PARA 180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97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CD5B5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PROGRAMA ÁGUA PARA TODOS (PAT)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7561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 Intervenções Do Pat, Incidiram Na Preservação Das Acções Rurais De Abastecimento E  Comtemplam Também  81 Acções De Reabilitação Em 4 Municipíos, Virei Camucuio Bibala E Moçâmedes.</a:t>
            </a:r>
          </a:p>
          <a:p>
            <a:r>
              <a:rPr lang="en-US" sz="2400" dirty="0" smtClean="0"/>
              <a:t>Na Execução Do Planejamento Estratégico </a:t>
            </a:r>
            <a:r>
              <a:rPr lang="en-US" sz="2400" b="1" dirty="0" smtClean="0"/>
              <a:t>2012-2017 </a:t>
            </a:r>
            <a:r>
              <a:rPr lang="en-US" sz="2400" dirty="0" smtClean="0"/>
              <a:t>Foi Marcado Pela Adequação Do Escopo De Iniciativas Com O Objectivo De Melhorar E Aumentar O Nível De Execução Dos Projectos.</a:t>
            </a:r>
          </a:p>
          <a:p>
            <a:r>
              <a:rPr lang="en-US" sz="2400" dirty="0" smtClean="0"/>
              <a:t>Na Extensão Das Acções Do Pat, Independentemente Das Acções Viradas Para A Sedentação De Gados E Água Para O Consumo Humano, Ressaltamos Os Resultados Satisfatórios, Obtidos Na Na Agricultura Na Provincia Do Namibe.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87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89"/>
            <a:ext cx="9144000" cy="1278232"/>
          </a:xfrm>
          <a:solidFill>
            <a:srgbClr val="FCD5B5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ABASTECIMENTO DE ÁGUA </a:t>
            </a:r>
            <a:br>
              <a:rPr lang="en-US" b="1" dirty="0" smtClean="0"/>
            </a:br>
            <a:r>
              <a:rPr lang="en-US" b="1" dirty="0" smtClean="0"/>
              <a:t>2016-2017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Obras de acabamento do </a:t>
            </a:r>
            <a:r>
              <a:rPr lang="en-US" dirty="0"/>
              <a:t>P</a:t>
            </a:r>
            <a:r>
              <a:rPr lang="en-US" dirty="0" smtClean="0"/>
              <a:t>rojecto de </a:t>
            </a:r>
            <a:r>
              <a:rPr lang="en-US" dirty="0"/>
              <a:t>R</a:t>
            </a:r>
            <a:r>
              <a:rPr lang="en-US" dirty="0" smtClean="0"/>
              <a:t>eforço de Água e </a:t>
            </a:r>
            <a:r>
              <a:rPr lang="en-US" dirty="0"/>
              <a:t>R</a:t>
            </a:r>
            <a:r>
              <a:rPr lang="en-US" dirty="0" smtClean="0"/>
              <a:t>eabilitação dos </a:t>
            </a:r>
            <a:r>
              <a:rPr lang="en-US" dirty="0"/>
              <a:t>S</a:t>
            </a:r>
            <a:r>
              <a:rPr lang="en-US" dirty="0" smtClean="0"/>
              <a:t>istemas de </a:t>
            </a:r>
            <a:r>
              <a:rPr lang="en-US" dirty="0"/>
              <a:t>A</a:t>
            </a:r>
            <a:r>
              <a:rPr lang="en-US" dirty="0" smtClean="0"/>
              <a:t>bastecimento   da cidade de </a:t>
            </a:r>
            <a:r>
              <a:rPr lang="en-US" dirty="0"/>
              <a:t>M</a:t>
            </a:r>
            <a:r>
              <a:rPr lang="en-US" dirty="0" smtClean="0"/>
              <a:t>oçâmedes.</a:t>
            </a:r>
          </a:p>
          <a:p>
            <a:r>
              <a:rPr lang="en-US" dirty="0" smtClean="0"/>
              <a:t>Acabamento das obras do sistema de águas residuais da cidade de Moçâmedes.</a:t>
            </a:r>
          </a:p>
          <a:p>
            <a:r>
              <a:rPr lang="en-US" dirty="0" smtClean="0"/>
              <a:t>Novos cadastramentos</a:t>
            </a:r>
          </a:p>
          <a:p>
            <a:r>
              <a:rPr lang="en-US" dirty="0" smtClean="0"/>
              <a:t>Melhorias da qualidade de água</a:t>
            </a:r>
          </a:p>
          <a:p>
            <a:r>
              <a:rPr lang="en-US" dirty="0" smtClean="0"/>
              <a:t>Continuidade dos serviços de abastecimento.</a:t>
            </a:r>
          </a:p>
          <a:p>
            <a:r>
              <a:rPr lang="en-US" dirty="0" smtClean="0"/>
              <a:t>Atendimento: 124.000 habitantes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34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21"/>
            <a:ext cx="9144000" cy="1143000"/>
          </a:xfrm>
          <a:solidFill>
            <a:srgbClr val="FCD5B5"/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DEMONSTRAÇÃO GRÁFICA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043757"/>
              </p:ext>
            </p:extLst>
          </p:nvPr>
        </p:nvGraphicFramePr>
        <p:xfrm>
          <a:off x="0" y="1600200"/>
          <a:ext cx="9144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66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45728"/>
          </a:xfrm>
          <a:solidFill>
            <a:srgbClr val="FCD5B5"/>
          </a:solidFill>
        </p:spPr>
        <p:txBody>
          <a:bodyPr>
            <a:noAutofit/>
          </a:bodyPr>
          <a:lstStyle/>
          <a:p>
            <a:r>
              <a:rPr lang="en-US" sz="2800" b="1" dirty="0" smtClean="0"/>
              <a:t>APROVEITAMENTO HIDRICO DAS  BACIAS HIDROGRÁFICAS DA</a:t>
            </a:r>
            <a:br>
              <a:rPr lang="en-US" sz="2800" b="1" dirty="0" smtClean="0"/>
            </a:br>
            <a:r>
              <a:rPr lang="en-US" sz="2800" b="1" dirty="0" smtClean="0"/>
              <a:t>PROVÍNCIA DO NAMIBE</a:t>
            </a:r>
            <a:br>
              <a:rPr lang="en-US" sz="2800" b="1" dirty="0" smtClean="0"/>
            </a:br>
            <a:r>
              <a:rPr lang="en-US" sz="2800" b="1" dirty="0" smtClean="0"/>
              <a:t>2012-2017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62838"/>
            <a:ext cx="9144000" cy="3237317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Considerando Importante A Retenção De Água, Através De Construção De Barragens, Foram Visitados Os Rios Intermitentes Mais Importantes Na Provincia Do Namibe, Tais Como;</a:t>
            </a:r>
          </a:p>
          <a:p>
            <a:pPr algn="just"/>
            <a:r>
              <a:rPr lang="en-US" sz="2400" dirty="0" smtClean="0"/>
              <a:t>Rios, Bentiaba, Bero, Kuroca, Giraúl, Inamangando E Barril. </a:t>
            </a:r>
          </a:p>
          <a:p>
            <a:pPr algn="just"/>
            <a:r>
              <a:rPr lang="en-US" sz="2400" dirty="0" smtClean="0"/>
              <a:t>Salientam-se Os Trabalhos (Relatório De Estudos De Recursos Hidricos Das Bacias Do Giraúl E Inamangando), Realizados Até Ao Momento À Fim De Viabilazar Os Projectos De Aproveitando destes Recursos.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76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CD5B5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AGRADECIMENTOS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30938"/>
            <a:ext cx="9144000" cy="2953728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Agradecemos Ao Governo Provincial, Ao Ministério De Energia E Águas, À DNA, Administração Municipal De Moçâmedes E Colaboradores  Pelo Desempenho e Comprometimento Demonstrado que Viabilizaram  o Crescimento Sustentável E Fortalecimento Dos Sistemas De Abastecimento Na Provincia Do Namibe.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86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CD5B5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PROVINCIA DO NAMIBE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 marL="0" indent="0" algn="ctr">
              <a:buNone/>
            </a:pPr>
            <a:r>
              <a:rPr lang="en-US" sz="2800" b="1" dirty="0" smtClean="0"/>
              <a:t>MUITO OBRIGADO </a:t>
            </a:r>
          </a:p>
          <a:p>
            <a:pPr marL="0" indent="0" algn="ctr">
              <a:buNone/>
            </a:pPr>
            <a:r>
              <a:rPr lang="en-US" sz="2800" b="1" dirty="0" smtClean="0"/>
              <a:t>PELA ATENÇÃO DE TODOS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u="sng" dirty="0" smtClean="0"/>
              <a:t>NAMIBE TERRA DA FELICIDADE</a:t>
            </a:r>
            <a:endParaRPr lang="en-US" sz="28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2183"/>
          </a:xfrm>
          <a:solidFill>
            <a:srgbClr val="FCD5B5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ÍNDICE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435"/>
            <a:ext cx="8229600" cy="48198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2900" dirty="0" smtClean="0"/>
              <a:t> </a:t>
            </a:r>
            <a:r>
              <a:rPr lang="en-US" sz="2900" b="1" dirty="0" smtClean="0"/>
              <a:t> RELATÓRIO DE BALANÇO 2012-2017</a:t>
            </a:r>
          </a:p>
          <a:p>
            <a:pPr marL="0" indent="0">
              <a:buNone/>
            </a:pPr>
            <a:r>
              <a:rPr lang="en-US" sz="2900" b="1" dirty="0" smtClean="0"/>
              <a:t>	     DOMINÍNIOS DE ENERGIA E ÁGUAS</a:t>
            </a:r>
          </a:p>
          <a:p>
            <a:pPr marL="0" indent="0">
              <a:buNone/>
            </a:pPr>
            <a:r>
              <a:rPr lang="en-US" sz="2900" b="1" dirty="0" smtClean="0"/>
              <a:t>02/15    CARACTERIZAÇÃO DA PROVÍNCIA DO NAMIBE</a:t>
            </a:r>
          </a:p>
          <a:p>
            <a:pPr marL="0" indent="0">
              <a:buNone/>
            </a:pPr>
            <a:r>
              <a:rPr lang="en-US" sz="2900" b="1" dirty="0" smtClean="0"/>
              <a:t>03-15     </a:t>
            </a:r>
            <a:r>
              <a:rPr lang="en-US" sz="2900" b="1" dirty="0"/>
              <a:t>PRODUÇÃO </a:t>
            </a:r>
            <a:r>
              <a:rPr lang="en-US" sz="2900" b="1" dirty="0" smtClean="0"/>
              <a:t>DE ENERGIA</a:t>
            </a:r>
          </a:p>
          <a:p>
            <a:pPr marL="0" indent="0">
              <a:buNone/>
            </a:pPr>
            <a:r>
              <a:rPr lang="en-US" sz="2900" b="1" dirty="0" smtClean="0"/>
              <a:t>04/15     DISTRIBUIÇÃO DE ENERGIA</a:t>
            </a:r>
          </a:p>
          <a:p>
            <a:pPr marL="0" indent="0">
              <a:buNone/>
            </a:pPr>
            <a:r>
              <a:rPr lang="en-US" sz="2900" b="1" dirty="0" smtClean="0"/>
              <a:t>05/15     2012</a:t>
            </a:r>
            <a:r>
              <a:rPr lang="en-US" sz="2900" b="1" dirty="0"/>
              <a:t>-2013</a:t>
            </a:r>
          </a:p>
          <a:p>
            <a:pPr marL="0" indent="0">
              <a:buNone/>
            </a:pPr>
            <a:r>
              <a:rPr lang="en-US" sz="2900" b="1" dirty="0" smtClean="0"/>
              <a:t>                ABASTECIMENTO DE ÁGUA NO BAIRRO 4 DE MARÇO.</a:t>
            </a:r>
          </a:p>
          <a:p>
            <a:pPr marL="0" indent="0">
              <a:buNone/>
            </a:pPr>
            <a:r>
              <a:rPr lang="en-US" sz="2900" b="1" dirty="0"/>
              <a:t> </a:t>
            </a:r>
            <a:r>
              <a:rPr lang="en-US" sz="2900" b="1" dirty="0" smtClean="0"/>
              <a:t>06/15    ABASTECIMENTO AO BAIRRO CAMBONGUE</a:t>
            </a:r>
          </a:p>
          <a:p>
            <a:pPr marL="0" indent="0">
              <a:buNone/>
            </a:pPr>
            <a:r>
              <a:rPr lang="en-US" sz="2900" b="1" dirty="0"/>
              <a:t> </a:t>
            </a:r>
            <a:r>
              <a:rPr lang="en-US" sz="2900" b="1" dirty="0" smtClean="0"/>
              <a:t>               ABASTECIMENTO AO BAIRRO DA JUVENTUDE</a:t>
            </a:r>
          </a:p>
          <a:p>
            <a:pPr marL="0" indent="0">
              <a:buNone/>
            </a:pPr>
            <a:r>
              <a:rPr lang="en-US" sz="2900" b="1" dirty="0"/>
              <a:t> </a:t>
            </a:r>
            <a:r>
              <a:rPr lang="en-US" sz="2900" b="1" dirty="0" smtClean="0"/>
              <a:t>               ABASTECIMENTO AO BAIRRO SACO-MAR</a:t>
            </a:r>
          </a:p>
          <a:p>
            <a:pPr marL="0" indent="0">
              <a:buNone/>
            </a:pPr>
            <a:r>
              <a:rPr lang="en-US" sz="2900" b="1" dirty="0" smtClean="0"/>
              <a:t>07/15     2013-2014</a:t>
            </a:r>
          </a:p>
          <a:p>
            <a:pPr marL="0" indent="0">
              <a:buNone/>
            </a:pPr>
            <a:r>
              <a:rPr lang="en-US" sz="2900" b="1" dirty="0"/>
              <a:t> </a:t>
            </a:r>
            <a:r>
              <a:rPr lang="en-US" sz="2900" b="1" dirty="0" smtClean="0"/>
              <a:t>               REABILITAÇÃO DOS SISTEMAS DE PROTEÇÃO ELÉCTRIA NAS PRINCIPAIS CAPTAÇÕES DE ÁGUA </a:t>
            </a:r>
          </a:p>
          <a:p>
            <a:pPr marL="0" indent="0">
              <a:buNone/>
            </a:pPr>
            <a:r>
              <a:rPr lang="en-US" sz="2900" b="1" dirty="0" smtClean="0"/>
              <a:t>08/15     2014-2015</a:t>
            </a:r>
          </a:p>
          <a:p>
            <a:pPr marL="0" indent="0">
              <a:buNone/>
            </a:pPr>
            <a:r>
              <a:rPr lang="en-US" sz="2900" b="1" dirty="0"/>
              <a:t> </a:t>
            </a:r>
            <a:r>
              <a:rPr lang="en-US" sz="2900" b="1" dirty="0" smtClean="0"/>
              <a:t>               ABASTECIMENTO DE ÁGUA</a:t>
            </a:r>
          </a:p>
          <a:p>
            <a:pPr marL="0" indent="0">
              <a:buNone/>
            </a:pPr>
            <a:r>
              <a:rPr lang="en-US" sz="2900" b="1" dirty="0" smtClean="0"/>
              <a:t>09/15    REFORÇO DE ÁGUA</a:t>
            </a:r>
          </a:p>
          <a:p>
            <a:pPr marL="0" indent="0">
              <a:buNone/>
            </a:pPr>
            <a:r>
              <a:rPr lang="en-US" sz="2900" b="1" dirty="0" smtClean="0"/>
              <a:t>10/15     2016-2017, ABASTECIMENTO DE ÁGUA</a:t>
            </a:r>
          </a:p>
          <a:p>
            <a:pPr marL="0" indent="0">
              <a:buNone/>
            </a:pPr>
            <a:r>
              <a:rPr lang="en-US" sz="2900" b="1" dirty="0" smtClean="0"/>
              <a:t>11/15     PROGRAMA ÁGUA PARA TODOS (PAT)</a:t>
            </a:r>
          </a:p>
          <a:p>
            <a:pPr marL="0" indent="0">
              <a:buNone/>
            </a:pPr>
            <a:r>
              <a:rPr lang="en-US" sz="2900" b="1" dirty="0" smtClean="0"/>
              <a:t>12/15     DEMONSTRAÇÃO GRÁFICA DO COMPORTAMENTO NO ABASTECIMENTO</a:t>
            </a:r>
          </a:p>
          <a:p>
            <a:pPr marL="0" indent="0">
              <a:buNone/>
            </a:pPr>
            <a:r>
              <a:rPr lang="en-US" sz="2900" b="1" dirty="0" smtClean="0"/>
              <a:t>13/15     APROVEITAMENTO DAS BACIAS HIDROGRÁFICAS DA PROVINCIA DO NAMIBE</a:t>
            </a:r>
          </a:p>
          <a:p>
            <a:pPr marL="0" indent="0">
              <a:buNone/>
            </a:pPr>
            <a:r>
              <a:rPr lang="en-US" sz="2900" b="1" dirty="0" smtClean="0"/>
              <a:t>14/15     AGRADECIMENTOS</a:t>
            </a:r>
          </a:p>
          <a:p>
            <a:pPr marL="0" indent="0">
              <a:buNone/>
            </a:pPr>
            <a:r>
              <a:rPr lang="en-US" sz="2900" b="1" dirty="0" smtClean="0"/>
              <a:t>            </a:t>
            </a:r>
          </a:p>
          <a:p>
            <a:endParaRPr lang="en-US" sz="2000" b="1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1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380"/>
            <a:ext cx="9144000" cy="1143000"/>
          </a:xfrm>
          <a:solidFill>
            <a:srgbClr val="FCD5B5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CARACTERIZAÇÃO DA PROVÍNCIA DO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100" dirty="0" smtClean="0"/>
              <a:t>NAMIBE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8152"/>
            <a:ext cx="8229600" cy="41280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/>
              <a:t>Namibe, é uma provincia de </a:t>
            </a:r>
            <a:r>
              <a:rPr lang="en-US" sz="2800" dirty="0"/>
              <a:t>A</a:t>
            </a:r>
            <a:r>
              <a:rPr lang="en-US" sz="2800" dirty="0" smtClean="0"/>
              <a:t>ngola, dividida em 5 </a:t>
            </a:r>
            <a:r>
              <a:rPr lang="en-US" sz="2800" dirty="0"/>
              <a:t>M</a:t>
            </a:r>
            <a:r>
              <a:rPr lang="en-US" sz="2800" dirty="0" smtClean="0"/>
              <a:t>unicipíos.</a:t>
            </a:r>
          </a:p>
          <a:p>
            <a:pPr marL="0" indent="0" algn="just">
              <a:buNone/>
            </a:pPr>
            <a:r>
              <a:rPr lang="en-US" sz="2800" dirty="0" smtClean="0"/>
              <a:t>Tem uma área de 57091Km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e sua população é de </a:t>
            </a:r>
            <a:r>
              <a:rPr lang="en-US" sz="2800" b="1" dirty="0" smtClean="0"/>
              <a:t>471613</a:t>
            </a:r>
            <a:r>
              <a:rPr lang="en-US" sz="2800" dirty="0" smtClean="0"/>
              <a:t> habitantes. A capital da </a:t>
            </a:r>
            <a:r>
              <a:rPr lang="en-US" sz="2800" dirty="0"/>
              <a:t>P</a:t>
            </a:r>
            <a:r>
              <a:rPr lang="en-US" sz="2800" dirty="0" smtClean="0"/>
              <a:t>rovíncia  é a cidade de </a:t>
            </a:r>
            <a:r>
              <a:rPr lang="en-US" sz="2800" dirty="0"/>
              <a:t>M</a:t>
            </a:r>
            <a:r>
              <a:rPr lang="en-US" sz="2800" dirty="0" smtClean="0"/>
              <a:t>oçâmedes com 314000 </a:t>
            </a:r>
            <a:r>
              <a:rPr lang="en-US" sz="2800" dirty="0"/>
              <a:t>H</a:t>
            </a:r>
            <a:r>
              <a:rPr lang="en-US" sz="2800" dirty="0" smtClean="0"/>
              <a:t>abitantes.</a:t>
            </a:r>
          </a:p>
          <a:p>
            <a:pPr marL="0" indent="0" algn="just">
              <a:buNone/>
            </a:pPr>
            <a:r>
              <a:rPr lang="en-US" sz="2800" dirty="0" smtClean="0"/>
              <a:t>Os cinco Municipíos são: </a:t>
            </a:r>
            <a:r>
              <a:rPr lang="en-US" sz="2800" dirty="0"/>
              <a:t>M</a:t>
            </a:r>
            <a:r>
              <a:rPr lang="en-US" sz="2800" dirty="0" smtClean="0"/>
              <a:t>oçâmedes, </a:t>
            </a:r>
            <a:r>
              <a:rPr lang="en-US" sz="2800" dirty="0"/>
              <a:t>B</a:t>
            </a:r>
            <a:r>
              <a:rPr lang="en-US" sz="2800" dirty="0" smtClean="0"/>
              <a:t>ibala, Virei, Camucuio e </a:t>
            </a:r>
            <a:r>
              <a:rPr lang="en-US" sz="2800" dirty="0"/>
              <a:t>T</a:t>
            </a:r>
            <a:r>
              <a:rPr lang="en-US" sz="2800" dirty="0" smtClean="0"/>
              <a:t>ômbwa.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393961" y="32218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5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91"/>
            <a:ext cx="9144000" cy="1143000"/>
          </a:xfrm>
          <a:solidFill>
            <a:srgbClr val="FCD5B5"/>
          </a:solidFill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PRODUÇÃO DE ENERGIA</a:t>
            </a:r>
            <a:br>
              <a:rPr lang="en-US" sz="2800" b="1" dirty="0" smtClean="0"/>
            </a:br>
            <a:endParaRPr lang="en-US" sz="2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349427"/>
              </p:ext>
            </p:extLst>
          </p:nvPr>
        </p:nvGraphicFramePr>
        <p:xfrm>
          <a:off x="330465" y="1758408"/>
          <a:ext cx="8356335" cy="291084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601053"/>
                <a:gridCol w="1293716"/>
                <a:gridCol w="1293716"/>
                <a:gridCol w="1293716"/>
                <a:gridCol w="1293716"/>
                <a:gridCol w="1580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MUNICIPÍO</a:t>
                      </a:r>
                      <a:endParaRPr lang="en-US" sz="13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POTÊNCIA INSTALADA (MW)</a:t>
                      </a:r>
                      <a:endParaRPr lang="en-US" sz="13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POTÊNCIA DISPONÍVEL (MW)</a:t>
                      </a:r>
                      <a:endParaRPr lang="en-US" sz="13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POTÊNCIA REPRIMIDA (MW)</a:t>
                      </a:r>
                      <a:endParaRPr lang="en-US" sz="13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DEMANDA (MW)</a:t>
                      </a:r>
                      <a:endParaRPr lang="en-US" sz="13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/>
                        <a:t>NÍVEL DE ATENDIMENTO (%)</a:t>
                      </a:r>
                      <a:endParaRPr lang="en-US" sz="13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MOÇÂMEDES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23,0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15,7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34,962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50,07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31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TÔMBWA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7,2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3,2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10,917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14,01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22,7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VIREI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1,0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1,0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9,735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10,7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9,0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BIBALA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0,9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0,2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18,134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18,3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CAMUCUIO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1,2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1,0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16,323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17,3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33,2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21,0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90,070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111,1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18,9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0463" y="5710019"/>
            <a:ext cx="836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ESTÃO EM CURSO AS ACÇÕES PARA MELHORIA DO PRESENTE QUADRO, QUE CONSISTE </a:t>
            </a:r>
          </a:p>
          <a:p>
            <a:r>
              <a:rPr lang="en-US" dirty="0" smtClean="0"/>
              <a:t>NO AUMENTO DE PRODUÇÃIO DE ENERGIA NA CIDADE DE MOÇÂMEDES.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66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89"/>
            <a:ext cx="9144000" cy="1143000"/>
          </a:xfrm>
          <a:solidFill>
            <a:srgbClr val="FCD5B5"/>
          </a:solidFill>
        </p:spPr>
        <p:txBody>
          <a:bodyPr>
            <a:noAutofit/>
          </a:bodyPr>
          <a:lstStyle/>
          <a:p>
            <a:r>
              <a:rPr lang="en-US" sz="2800" b="1" dirty="0"/>
              <a:t>	</a:t>
            </a:r>
            <a:br>
              <a:rPr lang="en-US" sz="2800" b="1" dirty="0"/>
            </a:br>
            <a:r>
              <a:rPr lang="en-US" sz="2800" b="1" dirty="0" smtClean="0"/>
              <a:t>DISTRIBUIÇÃO DE ENERGIA ELÉCTRICA</a:t>
            </a:r>
            <a:br>
              <a:rPr lang="en-US" sz="2800" b="1" dirty="0" smtClean="0"/>
            </a:br>
            <a:endParaRPr lang="en-US" sz="2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05224"/>
              </p:ext>
            </p:extLst>
          </p:nvPr>
        </p:nvGraphicFramePr>
        <p:xfrm>
          <a:off x="263304" y="1887457"/>
          <a:ext cx="8534139" cy="3771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220"/>
                <a:gridCol w="646416"/>
                <a:gridCol w="459949"/>
                <a:gridCol w="447518"/>
                <a:gridCol w="435087"/>
                <a:gridCol w="435087"/>
                <a:gridCol w="435088"/>
                <a:gridCol w="435088"/>
                <a:gridCol w="515959"/>
                <a:gridCol w="485789"/>
                <a:gridCol w="485789"/>
                <a:gridCol w="472660"/>
                <a:gridCol w="551437"/>
                <a:gridCol w="564566"/>
                <a:gridCol w="1063486"/>
              </a:tblGrid>
              <a:tr h="860183">
                <a:tc rowSpan="2">
                  <a:txBody>
                    <a:bodyPr/>
                    <a:lstStyle/>
                    <a:p>
                      <a:r>
                        <a:rPr lang="en-US" sz="1200" b="1" dirty="0" smtClean="0"/>
                        <a:t>MUNICIPIO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NÚMERO DE HAB. NO MUNICIPIO EM 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CONSUMIDORES MT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CONSUMIDORES DE BAIXA TENSÃO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TAXA DE ELECTRIFICA</a:t>
                      </a:r>
                    </a:p>
                    <a:p>
                      <a:pPr algn="ctr"/>
                      <a:r>
                        <a:rPr lang="en-US" sz="900" b="1" dirty="0" smtClean="0"/>
                        <a:t>ÇÃO</a:t>
                      </a:r>
                    </a:p>
                    <a:p>
                      <a:pPr algn="ctr"/>
                      <a:r>
                        <a:rPr lang="en-US" sz="900" b="1" dirty="0" smtClean="0"/>
                        <a:t>(%)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498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2015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2012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2013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2014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2015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2016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2012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2013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2014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2015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2016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2017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649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MOÇÂMEDES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282056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57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60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62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70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69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77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16659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18909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20652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21187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21262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21911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7,8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37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TÔMBWA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54873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3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3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2057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2294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2604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2988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3121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3791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6,9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37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VIREI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29975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224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224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224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0,7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37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BIBALA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55399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259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259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344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0,6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37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CAMUCUIO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49310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217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217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217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0,4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49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TOTAL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471613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57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60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62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72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72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80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18716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21203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23256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24875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25149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26,487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5,6</a:t>
                      </a:r>
                      <a:endParaRPr lang="en-US" sz="9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8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CD5B5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ABASTECIMENTO DE ÁGUA</a:t>
            </a:r>
            <a:br>
              <a:rPr lang="en-US" b="1" dirty="0" smtClean="0"/>
            </a:br>
            <a:r>
              <a:rPr lang="en-US" b="1" dirty="0" smtClean="0"/>
              <a:t>2012-2013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1632"/>
            <a:ext cx="9144000" cy="4525963"/>
          </a:xfrm>
        </p:spPr>
        <p:txBody>
          <a:bodyPr>
            <a:normAutofit/>
          </a:bodyPr>
          <a:lstStyle/>
          <a:p>
            <a:pPr algn="just"/>
            <a:r>
              <a:rPr lang="en-US" sz="2800" b="1" u="sng" dirty="0" smtClean="0"/>
              <a:t>Bairro 4 de </a:t>
            </a:r>
            <a:r>
              <a:rPr lang="en-US" sz="2800" b="1" u="sng" dirty="0"/>
              <a:t>M</a:t>
            </a:r>
            <a:r>
              <a:rPr lang="en-US" sz="2800" b="1" u="sng" dirty="0" smtClean="0"/>
              <a:t>arço</a:t>
            </a:r>
          </a:p>
          <a:p>
            <a:pPr algn="just"/>
            <a:r>
              <a:rPr lang="en-US" sz="2800" dirty="0" smtClean="0"/>
              <a:t>Construção do </a:t>
            </a:r>
            <a:r>
              <a:rPr lang="en-US" sz="2800" dirty="0"/>
              <a:t>S</a:t>
            </a:r>
            <a:r>
              <a:rPr lang="en-US" sz="2800" dirty="0" smtClean="0"/>
              <a:t>istema de abastecimento. </a:t>
            </a:r>
          </a:p>
          <a:p>
            <a:pPr algn="just"/>
            <a:r>
              <a:rPr lang="en-US" sz="2800" dirty="0" smtClean="0"/>
              <a:t>A população do </a:t>
            </a:r>
            <a:r>
              <a:rPr lang="en-US" sz="2800" dirty="0"/>
              <a:t>B</a:t>
            </a:r>
            <a:r>
              <a:rPr lang="en-US" sz="2800" dirty="0" smtClean="0"/>
              <a:t>airro 4 de </a:t>
            </a:r>
            <a:r>
              <a:rPr lang="en-US" sz="2800" dirty="0"/>
              <a:t>M</a:t>
            </a:r>
            <a:r>
              <a:rPr lang="en-US" sz="2800" dirty="0" smtClean="0"/>
              <a:t>arço é abastecida através de  fontanários.</a:t>
            </a:r>
          </a:p>
          <a:p>
            <a:pPr algn="just"/>
            <a:r>
              <a:rPr lang="en-US" sz="2800" dirty="0" smtClean="0"/>
              <a:t>Energia Eléctrica proveniente de grupo gerador de 100kva</a:t>
            </a:r>
          </a:p>
          <a:p>
            <a:pPr algn="just"/>
            <a:r>
              <a:rPr lang="en-US" sz="2800" dirty="0" smtClean="0"/>
              <a:t>População: 3600 habitantes</a:t>
            </a: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7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0320"/>
          </a:xfrm>
          <a:solidFill>
            <a:srgbClr val="FCD5B5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BAIRRO DA JUVENTUDE, CAMBONGUE E   SACOMAR</a:t>
            </a:r>
            <a:br>
              <a:rPr lang="en-US" sz="2800" b="1" dirty="0" smtClean="0"/>
            </a:br>
            <a:r>
              <a:rPr lang="en-US" sz="2800" b="1" dirty="0" smtClean="0"/>
              <a:t>2012 - 2013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86009"/>
            <a:ext cx="91440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Construção do sistema de abastecimento da Boa-Vista.</a:t>
            </a:r>
          </a:p>
          <a:p>
            <a:pPr algn="just"/>
            <a:r>
              <a:rPr lang="en-US" sz="2800" dirty="0" smtClean="0"/>
              <a:t>Abastecimento através da rede domiciliar.</a:t>
            </a:r>
          </a:p>
          <a:p>
            <a:pPr algn="just"/>
            <a:r>
              <a:rPr lang="en-US" sz="2800" dirty="0" smtClean="0"/>
              <a:t>Atendimento:  população aproximada de 7000 habitantes</a:t>
            </a:r>
          </a:p>
          <a:p>
            <a:pPr algn="just"/>
            <a:r>
              <a:rPr lang="en-US" sz="2800" dirty="0" smtClean="0"/>
              <a:t>Energia: rede pública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2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89"/>
            <a:ext cx="9144000" cy="1143000"/>
          </a:xfrm>
          <a:solidFill>
            <a:srgbClr val="FCD5B5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REABILITAÇÃO DOS SISTEMAS DE PROTECÇÃO DAS CAPTAÇÕES DE ÁGUA 2013-2014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2279"/>
            <a:ext cx="9144000" cy="41512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Garantir: </a:t>
            </a:r>
          </a:p>
          <a:p>
            <a:pPr algn="just">
              <a:buFontTx/>
              <a:buChar char="-"/>
            </a:pPr>
            <a:r>
              <a:rPr lang="en-US" sz="2800" dirty="0" smtClean="0"/>
              <a:t>Maior vida útil dos equipamentos em utilização nas distintas </a:t>
            </a:r>
          </a:p>
          <a:p>
            <a:pPr algn="just">
              <a:buFontTx/>
              <a:buChar char="-"/>
            </a:pPr>
            <a:r>
              <a:rPr lang="en-US" sz="2800" dirty="0" smtClean="0"/>
              <a:t>captações.</a:t>
            </a:r>
          </a:p>
          <a:p>
            <a:pPr algn="just">
              <a:buFontTx/>
              <a:buChar char="-"/>
            </a:pPr>
            <a:r>
              <a:rPr lang="en-US" sz="2800" dirty="0"/>
              <a:t>A</a:t>
            </a:r>
            <a:r>
              <a:rPr lang="en-US" sz="2800" dirty="0" smtClean="0"/>
              <a:t>umento das horas de funcionamento dos sistemas de </a:t>
            </a:r>
          </a:p>
          <a:p>
            <a:pPr algn="just">
              <a:buFontTx/>
              <a:buChar char="-"/>
            </a:pPr>
            <a:r>
              <a:rPr lang="en-US" sz="2800" dirty="0" smtClean="0"/>
              <a:t>abastecimento devido ao crescimento demográfico registado  em Moçâmedes.</a:t>
            </a:r>
          </a:p>
          <a:p>
            <a:pPr algn="just">
              <a:buFontTx/>
              <a:buChar char="-"/>
            </a:pPr>
            <a:r>
              <a:rPr lang="en-US" sz="2800" dirty="0" smtClean="0"/>
              <a:t>Atendimento: 54.000 habitantes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CD5B5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ABASTECIMENTO DE ÁGUA</a:t>
            </a:r>
            <a:br>
              <a:rPr lang="en-US" sz="2800" b="1" dirty="0" smtClean="0"/>
            </a:br>
            <a:r>
              <a:rPr lang="en-US" sz="2800" b="1" dirty="0" smtClean="0"/>
              <a:t> 2014-2015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0586"/>
            <a:ext cx="9143999" cy="4084466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/>
              <a:t>Projecto de Reabilitação e Reforço de Água  dos sistemas de abastecimento de </a:t>
            </a:r>
            <a:r>
              <a:rPr lang="en-US" sz="2600" dirty="0"/>
              <a:t>M</a:t>
            </a:r>
            <a:r>
              <a:rPr lang="en-US" sz="2600" dirty="0" smtClean="0"/>
              <a:t>oçâmedes.</a:t>
            </a:r>
          </a:p>
          <a:p>
            <a:pPr algn="just"/>
            <a:r>
              <a:rPr lang="en-US" sz="2600" dirty="0" smtClean="0"/>
              <a:t>Expansão da rede de abastecimento de 36km para 116km.</a:t>
            </a:r>
          </a:p>
          <a:p>
            <a:pPr algn="just"/>
            <a:r>
              <a:rPr lang="en-US" sz="2600" dirty="0" smtClean="0"/>
              <a:t>Aumento do volume de armazenamento de 6000m</a:t>
            </a:r>
            <a:r>
              <a:rPr lang="en-US" sz="2600" baseline="30000" dirty="0" smtClean="0"/>
              <a:t>3 </a:t>
            </a:r>
            <a:r>
              <a:rPr lang="en-US" sz="2600" dirty="0" smtClean="0"/>
              <a:t>para 26000m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600" dirty="0" smtClean="0"/>
              <a:t>Reforço de água das captações do Benfica, Boa-Vista, e Comandante </a:t>
            </a:r>
            <a:r>
              <a:rPr lang="en-US" sz="2600" dirty="0"/>
              <a:t>K</a:t>
            </a:r>
            <a:r>
              <a:rPr lang="en-US" sz="2600" dirty="0" smtClean="0"/>
              <a:t>ussy.</a:t>
            </a:r>
          </a:p>
          <a:p>
            <a:pPr algn="just"/>
            <a:r>
              <a:rPr lang="en-US" dirty="0" smtClean="0"/>
              <a:t>Atendimento: 84.000 habitantes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A810-F8FB-FD48-A7A4-083812CCDE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11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788</Words>
  <Application>Microsoft Macintosh PowerPoint</Application>
  <PresentationFormat>On-screen Show (4:3)</PresentationFormat>
  <Paragraphs>239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7º CONSELHO CONSULTIVO DO MINISTÉRIO DE ENRGIA E ÁGUAS RELATÓRIO DE BALANÇO 2012 – 2017 </vt:lpstr>
      <vt:lpstr>ÍNDICE</vt:lpstr>
      <vt:lpstr>CARACTERIZAÇÃO DA PROVÍNCIA DO  NAMIBE</vt:lpstr>
      <vt:lpstr> PRODUÇÃO DE ENERGIA </vt:lpstr>
      <vt:lpstr>  DISTRIBUIÇÃO DE ENERGIA ELÉCTRICA </vt:lpstr>
      <vt:lpstr>ABASTECIMENTO DE ÁGUA 2012-2013</vt:lpstr>
      <vt:lpstr>BAIRRO DA JUVENTUDE, CAMBONGUE E   SACOMAR 2012 - 2013</vt:lpstr>
      <vt:lpstr>REABILITAÇÃO DOS SISTEMAS DE PROTECÇÃO DAS CAPTAÇÕES DE ÁGUA 2013-2014</vt:lpstr>
      <vt:lpstr>ABASTECIMENTO DE ÁGUA  2014-2015</vt:lpstr>
      <vt:lpstr>REFORÇO DE ÁGUA</vt:lpstr>
      <vt:lpstr>PROGRAMA ÁGUA PARA TODOS (PAT)</vt:lpstr>
      <vt:lpstr> ABASTECIMENTO DE ÁGUA  2016-2017 </vt:lpstr>
      <vt:lpstr>DEMONSTRAÇÃO GRÁFICA</vt:lpstr>
      <vt:lpstr>APROVEITAMENTO HIDRICO DAS  BACIAS HIDROGRÁFICAS DA PROVÍNCIA DO NAMIBE 2012-2017</vt:lpstr>
      <vt:lpstr>AGRADECIMENTOS</vt:lpstr>
      <vt:lpstr>PROVINCIA DO NAMIBE</vt:lpstr>
    </vt:vector>
  </TitlesOfParts>
  <Company>Arlindo Mendes Tavares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Arlindo Mendes Tavares</dc:creator>
  <cp:lastModifiedBy>Arlindo Mendes Tavares</cp:lastModifiedBy>
  <cp:revision>85</cp:revision>
  <cp:lastPrinted>2017-06-01T11:09:47Z</cp:lastPrinted>
  <dcterms:created xsi:type="dcterms:W3CDTF">2017-05-21T07:42:12Z</dcterms:created>
  <dcterms:modified xsi:type="dcterms:W3CDTF">2017-06-05T08:01:59Z</dcterms:modified>
</cp:coreProperties>
</file>