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9144000" cy="6858000"/>
  <p:notesSz cx="6858000" cy="9144000"/>
  <p:defaultTextStyle>
    <a:lvl1pPr>
      <a:defRPr>
        <a:latin typeface="+mn-lt"/>
        <a:ea typeface="+mn-ea"/>
        <a:cs typeface="+mn-cs"/>
        <a:sym typeface="Helvetica"/>
      </a:defRPr>
    </a:lvl1pPr>
    <a:lvl2pPr>
      <a:defRPr>
        <a:latin typeface="+mn-lt"/>
        <a:ea typeface="+mn-ea"/>
        <a:cs typeface="+mn-cs"/>
        <a:sym typeface="Helvetica"/>
      </a:defRPr>
    </a:lvl2pPr>
    <a:lvl3pPr>
      <a:defRPr>
        <a:latin typeface="+mn-lt"/>
        <a:ea typeface="+mn-ea"/>
        <a:cs typeface="+mn-cs"/>
        <a:sym typeface="Helvetica"/>
      </a:defRPr>
    </a:lvl3pPr>
    <a:lvl4pPr>
      <a:defRPr>
        <a:latin typeface="+mn-lt"/>
        <a:ea typeface="+mn-ea"/>
        <a:cs typeface="+mn-cs"/>
        <a:sym typeface="Helvetica"/>
      </a:defRPr>
    </a:lvl4pPr>
    <a:lvl5pPr>
      <a:defRPr>
        <a:latin typeface="+mn-lt"/>
        <a:ea typeface="+mn-ea"/>
        <a:cs typeface="+mn-cs"/>
        <a:sym typeface="Helvetica"/>
      </a:defRPr>
    </a:lvl5pPr>
    <a:lvl6pPr>
      <a:defRPr>
        <a:latin typeface="+mn-lt"/>
        <a:ea typeface="+mn-ea"/>
        <a:cs typeface="+mn-cs"/>
        <a:sym typeface="Helvetica"/>
      </a:defRPr>
    </a:lvl6pPr>
    <a:lvl7pPr>
      <a:defRPr>
        <a:latin typeface="+mn-lt"/>
        <a:ea typeface="+mn-ea"/>
        <a:cs typeface="+mn-cs"/>
        <a:sym typeface="Helvetica"/>
      </a:defRPr>
    </a:lvl7pPr>
    <a:lvl8pPr>
      <a:defRPr>
        <a:latin typeface="+mn-lt"/>
        <a:ea typeface="+mn-ea"/>
        <a:cs typeface="+mn-cs"/>
        <a:sym typeface="Helvetica"/>
      </a:defRPr>
    </a:lvl8pPr>
    <a:lvl9pPr>
      <a:defRPr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ED2CE"/>
          </a:solidFill>
        </a:fill>
      </a:tcStyle>
    </a:wholeTbl>
    <a:band2H>
      <a:tcTxStyle b="def" i="def"/>
      <a:tcStyle>
        <a:tcBdr/>
        <a:fill>
          <a:solidFill>
            <a:srgbClr val="F7EAE8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16349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16349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16349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5D1D7"/>
              </a:solidFill>
              <a:prstDash val="solid"/>
              <a:bevel/>
            </a:ln>
          </a:left>
          <a:right>
            <a:ln w="12700" cap="flat">
              <a:solidFill>
                <a:srgbClr val="C5D1D7"/>
              </a:solidFill>
              <a:prstDash val="solid"/>
              <a:bevel/>
            </a:ln>
          </a:right>
          <a:top>
            <a:ln w="12700" cap="flat">
              <a:solidFill>
                <a:srgbClr val="C5D1D7"/>
              </a:solidFill>
              <a:prstDash val="solid"/>
              <a:bevel/>
            </a:ln>
          </a:top>
          <a:bottom>
            <a:ln w="12700" cap="flat">
              <a:solidFill>
                <a:srgbClr val="C5D1D7"/>
              </a:solidFill>
              <a:prstDash val="solid"/>
              <a:bevel/>
            </a:ln>
          </a:bottom>
          <a:insideH>
            <a:ln w="12700" cap="flat">
              <a:solidFill>
                <a:srgbClr val="C5D1D7"/>
              </a:solidFill>
              <a:prstDash val="solid"/>
              <a:bevel/>
            </a:ln>
          </a:insideH>
          <a:insideV>
            <a:ln w="12700" cap="flat">
              <a:solidFill>
                <a:srgbClr val="C5D1D7"/>
              </a:solidFill>
              <a:prstDash val="solid"/>
              <a:bevel/>
            </a:ln>
          </a:insideV>
        </a:tcBdr>
        <a:fill>
          <a:solidFill>
            <a:srgbClr val="EED2CE"/>
          </a:solidFill>
        </a:fill>
      </a:tcStyle>
    </a:wholeTbl>
    <a:band2H>
      <a:tcTxStyle b="def" i="def"/>
      <a:tcStyle>
        <a:tcBdr/>
        <a:fill>
          <a:solidFill>
            <a:srgbClr val="F7EAE8"/>
          </a:solidFill>
        </a:fill>
      </a:tcStyle>
    </a:band2H>
    <a:firstCol>
      <a:tcTxStyle b="on" i="on">
        <a:fontRef idx="minor">
          <a:srgbClr val="C5D1D7"/>
        </a:fontRef>
        <a:srgbClr val="C5D1D7"/>
      </a:tcTxStyle>
      <a:tcStyle>
        <a:tcBdr>
          <a:left>
            <a:ln w="12700" cap="flat">
              <a:solidFill>
                <a:srgbClr val="C5D1D7"/>
              </a:solidFill>
              <a:prstDash val="solid"/>
              <a:bevel/>
            </a:ln>
          </a:left>
          <a:right>
            <a:ln w="12700" cap="flat">
              <a:solidFill>
                <a:srgbClr val="C5D1D7"/>
              </a:solidFill>
              <a:prstDash val="solid"/>
              <a:bevel/>
            </a:ln>
          </a:right>
          <a:top>
            <a:ln w="12700" cap="flat">
              <a:solidFill>
                <a:srgbClr val="C5D1D7"/>
              </a:solidFill>
              <a:prstDash val="solid"/>
              <a:bevel/>
            </a:ln>
          </a:top>
          <a:bottom>
            <a:ln w="12700" cap="flat">
              <a:solidFill>
                <a:srgbClr val="C5D1D7"/>
              </a:solidFill>
              <a:prstDash val="solid"/>
              <a:bevel/>
            </a:ln>
          </a:bottom>
          <a:insideH>
            <a:ln w="12700" cap="flat">
              <a:solidFill>
                <a:srgbClr val="C5D1D7"/>
              </a:solidFill>
              <a:prstDash val="solid"/>
              <a:bevel/>
            </a:ln>
          </a:insideH>
          <a:insideV>
            <a:ln w="12700" cap="flat">
              <a:solidFill>
                <a:srgbClr val="C5D1D7"/>
              </a:solidFill>
              <a:prstDash val="solid"/>
              <a:bevel/>
            </a:ln>
          </a:insideV>
        </a:tcBdr>
        <a:fill>
          <a:solidFill>
            <a:srgbClr val="D16349"/>
          </a:solidFill>
        </a:fill>
      </a:tcStyle>
    </a:firstCol>
    <a:lastRow>
      <a:tcTxStyle b="on" i="on">
        <a:fontRef idx="minor">
          <a:srgbClr val="C5D1D7"/>
        </a:fontRef>
        <a:srgbClr val="C5D1D7"/>
      </a:tcTxStyle>
      <a:tcStyle>
        <a:tcBdr>
          <a:left>
            <a:ln w="12700" cap="flat">
              <a:solidFill>
                <a:srgbClr val="C5D1D7"/>
              </a:solidFill>
              <a:prstDash val="solid"/>
              <a:bevel/>
            </a:ln>
          </a:left>
          <a:right>
            <a:ln w="12700" cap="flat">
              <a:solidFill>
                <a:srgbClr val="C5D1D7"/>
              </a:solidFill>
              <a:prstDash val="solid"/>
              <a:bevel/>
            </a:ln>
          </a:right>
          <a:top>
            <a:ln w="38100" cap="flat">
              <a:solidFill>
                <a:srgbClr val="C5D1D7"/>
              </a:solidFill>
              <a:prstDash val="solid"/>
              <a:bevel/>
            </a:ln>
          </a:top>
          <a:bottom>
            <a:ln w="12700" cap="flat">
              <a:solidFill>
                <a:srgbClr val="C5D1D7"/>
              </a:solidFill>
              <a:prstDash val="solid"/>
              <a:bevel/>
            </a:ln>
          </a:bottom>
          <a:insideH>
            <a:ln w="12700" cap="flat">
              <a:solidFill>
                <a:srgbClr val="C5D1D7"/>
              </a:solidFill>
              <a:prstDash val="solid"/>
              <a:bevel/>
            </a:ln>
          </a:insideH>
          <a:insideV>
            <a:ln w="12700" cap="flat">
              <a:solidFill>
                <a:srgbClr val="C5D1D7"/>
              </a:solidFill>
              <a:prstDash val="solid"/>
              <a:bevel/>
            </a:ln>
          </a:insideV>
        </a:tcBdr>
        <a:fill>
          <a:solidFill>
            <a:srgbClr val="D16349"/>
          </a:solidFill>
        </a:fill>
      </a:tcStyle>
    </a:lastRow>
    <a:firstRow>
      <a:tcTxStyle b="on" i="on">
        <a:fontRef idx="minor">
          <a:srgbClr val="C5D1D7"/>
        </a:fontRef>
        <a:srgbClr val="C5D1D7"/>
      </a:tcTxStyle>
      <a:tcStyle>
        <a:tcBdr>
          <a:left>
            <a:ln w="12700" cap="flat">
              <a:solidFill>
                <a:srgbClr val="C5D1D7"/>
              </a:solidFill>
              <a:prstDash val="solid"/>
              <a:bevel/>
            </a:ln>
          </a:left>
          <a:right>
            <a:ln w="12700" cap="flat">
              <a:solidFill>
                <a:srgbClr val="C5D1D7"/>
              </a:solidFill>
              <a:prstDash val="solid"/>
              <a:bevel/>
            </a:ln>
          </a:right>
          <a:top>
            <a:ln w="12700" cap="flat">
              <a:solidFill>
                <a:srgbClr val="C5D1D7"/>
              </a:solidFill>
              <a:prstDash val="solid"/>
              <a:bevel/>
            </a:ln>
          </a:top>
          <a:bottom>
            <a:ln w="38100" cap="flat">
              <a:solidFill>
                <a:srgbClr val="C5D1D7"/>
              </a:solidFill>
              <a:prstDash val="solid"/>
              <a:bevel/>
            </a:ln>
          </a:bottom>
          <a:insideH>
            <a:ln w="12700" cap="flat">
              <a:solidFill>
                <a:srgbClr val="C5D1D7"/>
              </a:solidFill>
              <a:prstDash val="solid"/>
              <a:bevel/>
            </a:ln>
          </a:insideH>
          <a:insideV>
            <a:ln w="12700" cap="flat">
              <a:solidFill>
                <a:srgbClr val="C5D1D7"/>
              </a:solidFill>
              <a:prstDash val="solid"/>
              <a:bevel/>
            </a:ln>
          </a:insideV>
        </a:tcBdr>
        <a:fill>
          <a:solidFill>
            <a:srgbClr val="D16349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5D1D7"/>
              </a:solidFill>
              <a:prstDash val="solid"/>
              <a:bevel/>
            </a:ln>
          </a:left>
          <a:right>
            <a:ln w="12700" cap="flat">
              <a:solidFill>
                <a:srgbClr val="C5D1D7"/>
              </a:solidFill>
              <a:prstDash val="solid"/>
              <a:bevel/>
            </a:ln>
          </a:right>
          <a:top>
            <a:ln w="12700" cap="flat">
              <a:solidFill>
                <a:srgbClr val="C5D1D7"/>
              </a:solidFill>
              <a:prstDash val="solid"/>
              <a:bevel/>
            </a:ln>
          </a:top>
          <a:bottom>
            <a:ln w="12700" cap="flat">
              <a:solidFill>
                <a:srgbClr val="C5D1D7"/>
              </a:solidFill>
              <a:prstDash val="solid"/>
              <a:bevel/>
            </a:ln>
          </a:bottom>
          <a:insideH>
            <a:ln w="12700" cap="flat">
              <a:solidFill>
                <a:srgbClr val="C5D1D7"/>
              </a:solidFill>
              <a:prstDash val="solid"/>
              <a:bevel/>
            </a:ln>
          </a:insideH>
          <a:insideV>
            <a:ln w="12700" cap="flat">
              <a:solidFill>
                <a:srgbClr val="C5D1D7"/>
              </a:solidFill>
              <a:prstDash val="solid"/>
              <a:bevel/>
            </a:ln>
          </a:insideV>
        </a:tcBdr>
        <a:fill>
          <a:solidFill>
            <a:srgbClr val="DBDBDB"/>
          </a:solidFill>
        </a:fill>
      </a:tcStyle>
    </a:wholeTbl>
    <a:band2H>
      <a:tcTxStyle b="def" i="def"/>
      <a:tcStyle>
        <a:tcBdr/>
        <a:fill>
          <a:solidFill>
            <a:srgbClr val="EEEEEE"/>
          </a:solidFill>
        </a:fill>
      </a:tcStyle>
    </a:band2H>
    <a:firstCol>
      <a:tcTxStyle b="on" i="on">
        <a:fontRef idx="minor">
          <a:srgbClr val="C5D1D7"/>
        </a:fontRef>
        <a:srgbClr val="C5D1D7"/>
      </a:tcTxStyle>
      <a:tcStyle>
        <a:tcBdr>
          <a:left>
            <a:ln w="12700" cap="flat">
              <a:solidFill>
                <a:srgbClr val="C5D1D7"/>
              </a:solidFill>
              <a:prstDash val="solid"/>
              <a:bevel/>
            </a:ln>
          </a:left>
          <a:right>
            <a:ln w="12700" cap="flat">
              <a:solidFill>
                <a:srgbClr val="C5D1D7"/>
              </a:solidFill>
              <a:prstDash val="solid"/>
              <a:bevel/>
            </a:ln>
          </a:right>
          <a:top>
            <a:ln w="12700" cap="flat">
              <a:solidFill>
                <a:srgbClr val="C5D1D7"/>
              </a:solidFill>
              <a:prstDash val="solid"/>
              <a:bevel/>
            </a:ln>
          </a:top>
          <a:bottom>
            <a:ln w="12700" cap="flat">
              <a:solidFill>
                <a:srgbClr val="C5D1D7"/>
              </a:solidFill>
              <a:prstDash val="solid"/>
              <a:bevel/>
            </a:ln>
          </a:bottom>
          <a:insideH>
            <a:ln w="12700" cap="flat">
              <a:solidFill>
                <a:srgbClr val="C5D1D7"/>
              </a:solidFill>
              <a:prstDash val="solid"/>
              <a:bevel/>
            </a:ln>
          </a:insideH>
          <a:insideV>
            <a:ln w="12700" cap="flat">
              <a:solidFill>
                <a:srgbClr val="C5D1D7"/>
              </a:solidFill>
              <a:prstDash val="solid"/>
              <a:bevel/>
            </a:ln>
          </a:insideV>
        </a:tcBdr>
        <a:fill>
          <a:solidFill>
            <a:srgbClr val="8F8F8F"/>
          </a:solidFill>
        </a:fill>
      </a:tcStyle>
    </a:firstCol>
    <a:lastRow>
      <a:tcTxStyle b="on" i="on">
        <a:fontRef idx="minor">
          <a:srgbClr val="C5D1D7"/>
        </a:fontRef>
        <a:srgbClr val="C5D1D7"/>
      </a:tcTxStyle>
      <a:tcStyle>
        <a:tcBdr>
          <a:left>
            <a:ln w="12700" cap="flat">
              <a:solidFill>
                <a:srgbClr val="C5D1D7"/>
              </a:solidFill>
              <a:prstDash val="solid"/>
              <a:bevel/>
            </a:ln>
          </a:left>
          <a:right>
            <a:ln w="12700" cap="flat">
              <a:solidFill>
                <a:srgbClr val="C5D1D7"/>
              </a:solidFill>
              <a:prstDash val="solid"/>
              <a:bevel/>
            </a:ln>
          </a:right>
          <a:top>
            <a:ln w="38100" cap="flat">
              <a:solidFill>
                <a:srgbClr val="C5D1D7"/>
              </a:solidFill>
              <a:prstDash val="solid"/>
              <a:bevel/>
            </a:ln>
          </a:top>
          <a:bottom>
            <a:ln w="12700" cap="flat">
              <a:solidFill>
                <a:srgbClr val="C5D1D7"/>
              </a:solidFill>
              <a:prstDash val="solid"/>
              <a:bevel/>
            </a:ln>
          </a:bottom>
          <a:insideH>
            <a:ln w="12700" cap="flat">
              <a:solidFill>
                <a:srgbClr val="C5D1D7"/>
              </a:solidFill>
              <a:prstDash val="solid"/>
              <a:bevel/>
            </a:ln>
          </a:insideH>
          <a:insideV>
            <a:ln w="12700" cap="flat">
              <a:solidFill>
                <a:srgbClr val="C5D1D7"/>
              </a:solidFill>
              <a:prstDash val="solid"/>
              <a:bevel/>
            </a:ln>
          </a:insideV>
        </a:tcBdr>
        <a:fill>
          <a:solidFill>
            <a:srgbClr val="8F8F8F"/>
          </a:solidFill>
        </a:fill>
      </a:tcStyle>
    </a:lastRow>
    <a:firstRow>
      <a:tcTxStyle b="on" i="on">
        <a:fontRef idx="minor">
          <a:srgbClr val="C5D1D7"/>
        </a:fontRef>
        <a:srgbClr val="C5D1D7"/>
      </a:tcTxStyle>
      <a:tcStyle>
        <a:tcBdr>
          <a:left>
            <a:ln w="12700" cap="flat">
              <a:solidFill>
                <a:srgbClr val="C5D1D7"/>
              </a:solidFill>
              <a:prstDash val="solid"/>
              <a:bevel/>
            </a:ln>
          </a:left>
          <a:right>
            <a:ln w="12700" cap="flat">
              <a:solidFill>
                <a:srgbClr val="C5D1D7"/>
              </a:solidFill>
              <a:prstDash val="solid"/>
              <a:bevel/>
            </a:ln>
          </a:right>
          <a:top>
            <a:ln w="12700" cap="flat">
              <a:solidFill>
                <a:srgbClr val="C5D1D7"/>
              </a:solidFill>
              <a:prstDash val="solid"/>
              <a:bevel/>
            </a:ln>
          </a:top>
          <a:bottom>
            <a:ln w="38100" cap="flat">
              <a:solidFill>
                <a:srgbClr val="C5D1D7"/>
              </a:solidFill>
              <a:prstDash val="solid"/>
              <a:bevel/>
            </a:ln>
          </a:bottom>
          <a:insideH>
            <a:ln w="12700" cap="flat">
              <a:solidFill>
                <a:srgbClr val="C5D1D7"/>
              </a:solidFill>
              <a:prstDash val="solid"/>
              <a:bevel/>
            </a:ln>
          </a:insideH>
          <a:insideV>
            <a:ln w="12700" cap="flat">
              <a:solidFill>
                <a:srgbClr val="C5D1D7"/>
              </a:solidFill>
              <a:prstDash val="solid"/>
              <a:bevel/>
            </a:ln>
          </a:insideV>
        </a:tcBdr>
        <a:fill>
          <a:solidFill>
            <a:srgbClr val="8F8F8F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5D1D7"/>
              </a:solidFill>
              <a:prstDash val="solid"/>
              <a:bevel/>
            </a:ln>
          </a:left>
          <a:right>
            <a:ln w="12700" cap="flat">
              <a:solidFill>
                <a:srgbClr val="C5D1D7"/>
              </a:solidFill>
              <a:prstDash val="solid"/>
              <a:bevel/>
            </a:ln>
          </a:right>
          <a:top>
            <a:ln w="12700" cap="flat">
              <a:solidFill>
                <a:srgbClr val="C5D1D7"/>
              </a:solidFill>
              <a:prstDash val="solid"/>
              <a:bevel/>
            </a:ln>
          </a:top>
          <a:bottom>
            <a:ln w="12700" cap="flat">
              <a:solidFill>
                <a:srgbClr val="C5D1D7"/>
              </a:solidFill>
              <a:prstDash val="solid"/>
              <a:bevel/>
            </a:ln>
          </a:bottom>
          <a:insideH>
            <a:ln w="12700" cap="flat">
              <a:solidFill>
                <a:srgbClr val="C5D1D7"/>
              </a:solidFill>
              <a:prstDash val="solid"/>
              <a:bevel/>
            </a:ln>
          </a:insideH>
          <a:insideV>
            <a:ln w="12700" cap="flat">
              <a:solidFill>
                <a:srgbClr val="C5D1D7"/>
              </a:solidFill>
              <a:prstDash val="solid"/>
              <a:bevel/>
            </a:ln>
          </a:insideV>
        </a:tcBdr>
        <a:fill>
          <a:solidFill>
            <a:srgbClr val="E6E0CA"/>
          </a:solidFill>
        </a:fill>
      </a:tcStyle>
    </a:wholeTbl>
    <a:band2H>
      <a:tcTxStyle b="def" i="def"/>
      <a:tcStyle>
        <a:tcBdr/>
        <a:fill>
          <a:solidFill>
            <a:srgbClr val="F3F0E6"/>
          </a:solidFill>
        </a:fill>
      </a:tcStyle>
    </a:band2H>
    <a:firstCol>
      <a:tcTxStyle b="on" i="on">
        <a:fontRef idx="minor">
          <a:srgbClr val="C5D1D7"/>
        </a:fontRef>
        <a:srgbClr val="C5D1D7"/>
      </a:tcTxStyle>
      <a:tcStyle>
        <a:tcBdr>
          <a:left>
            <a:ln w="12700" cap="flat">
              <a:solidFill>
                <a:srgbClr val="C5D1D7"/>
              </a:solidFill>
              <a:prstDash val="solid"/>
              <a:bevel/>
            </a:ln>
          </a:left>
          <a:right>
            <a:ln w="12700" cap="flat">
              <a:solidFill>
                <a:srgbClr val="C5D1D7"/>
              </a:solidFill>
              <a:prstDash val="solid"/>
              <a:bevel/>
            </a:ln>
          </a:right>
          <a:top>
            <a:ln w="12700" cap="flat">
              <a:solidFill>
                <a:srgbClr val="C5D1D7"/>
              </a:solidFill>
              <a:prstDash val="solid"/>
              <a:bevel/>
            </a:ln>
          </a:top>
          <a:bottom>
            <a:ln w="12700" cap="flat">
              <a:solidFill>
                <a:srgbClr val="C5D1D7"/>
              </a:solidFill>
              <a:prstDash val="solid"/>
              <a:bevel/>
            </a:ln>
          </a:bottom>
          <a:insideH>
            <a:ln w="12700" cap="flat">
              <a:solidFill>
                <a:srgbClr val="C5D1D7"/>
              </a:solidFill>
              <a:prstDash val="solid"/>
              <a:bevel/>
            </a:ln>
          </a:insideH>
          <a:insideV>
            <a:ln w="12700" cap="flat">
              <a:solidFill>
                <a:srgbClr val="C5D1D7"/>
              </a:solidFill>
              <a:prstDash val="solid"/>
              <a:bevel/>
            </a:ln>
          </a:insideV>
        </a:tcBdr>
        <a:fill>
          <a:solidFill>
            <a:srgbClr val="B9A300"/>
          </a:solidFill>
        </a:fill>
      </a:tcStyle>
    </a:firstCol>
    <a:lastRow>
      <a:tcTxStyle b="on" i="on">
        <a:fontRef idx="minor">
          <a:srgbClr val="C5D1D7"/>
        </a:fontRef>
        <a:srgbClr val="C5D1D7"/>
      </a:tcTxStyle>
      <a:tcStyle>
        <a:tcBdr>
          <a:left>
            <a:ln w="12700" cap="flat">
              <a:solidFill>
                <a:srgbClr val="C5D1D7"/>
              </a:solidFill>
              <a:prstDash val="solid"/>
              <a:bevel/>
            </a:ln>
          </a:left>
          <a:right>
            <a:ln w="12700" cap="flat">
              <a:solidFill>
                <a:srgbClr val="C5D1D7"/>
              </a:solidFill>
              <a:prstDash val="solid"/>
              <a:bevel/>
            </a:ln>
          </a:right>
          <a:top>
            <a:ln w="38100" cap="flat">
              <a:solidFill>
                <a:srgbClr val="C5D1D7"/>
              </a:solidFill>
              <a:prstDash val="solid"/>
              <a:bevel/>
            </a:ln>
          </a:top>
          <a:bottom>
            <a:ln w="12700" cap="flat">
              <a:solidFill>
                <a:srgbClr val="C5D1D7"/>
              </a:solidFill>
              <a:prstDash val="solid"/>
              <a:bevel/>
            </a:ln>
          </a:bottom>
          <a:insideH>
            <a:ln w="12700" cap="flat">
              <a:solidFill>
                <a:srgbClr val="C5D1D7"/>
              </a:solidFill>
              <a:prstDash val="solid"/>
              <a:bevel/>
            </a:ln>
          </a:insideH>
          <a:insideV>
            <a:ln w="12700" cap="flat">
              <a:solidFill>
                <a:srgbClr val="C5D1D7"/>
              </a:solidFill>
              <a:prstDash val="solid"/>
              <a:bevel/>
            </a:ln>
          </a:insideV>
        </a:tcBdr>
        <a:fill>
          <a:solidFill>
            <a:srgbClr val="B9A300"/>
          </a:solidFill>
        </a:fill>
      </a:tcStyle>
    </a:lastRow>
    <a:firstRow>
      <a:tcTxStyle b="on" i="on">
        <a:fontRef idx="minor">
          <a:srgbClr val="C5D1D7"/>
        </a:fontRef>
        <a:srgbClr val="C5D1D7"/>
      </a:tcTxStyle>
      <a:tcStyle>
        <a:tcBdr>
          <a:left>
            <a:ln w="12700" cap="flat">
              <a:solidFill>
                <a:srgbClr val="C5D1D7"/>
              </a:solidFill>
              <a:prstDash val="solid"/>
              <a:bevel/>
            </a:ln>
          </a:left>
          <a:right>
            <a:ln w="12700" cap="flat">
              <a:solidFill>
                <a:srgbClr val="C5D1D7"/>
              </a:solidFill>
              <a:prstDash val="solid"/>
              <a:bevel/>
            </a:ln>
          </a:right>
          <a:top>
            <a:ln w="12700" cap="flat">
              <a:solidFill>
                <a:srgbClr val="C5D1D7"/>
              </a:solidFill>
              <a:prstDash val="solid"/>
              <a:bevel/>
            </a:ln>
          </a:top>
          <a:bottom>
            <a:ln w="38100" cap="flat">
              <a:solidFill>
                <a:srgbClr val="C5D1D7"/>
              </a:solidFill>
              <a:prstDash val="solid"/>
              <a:bevel/>
            </a:ln>
          </a:bottom>
          <a:insideH>
            <a:ln w="12700" cap="flat">
              <a:solidFill>
                <a:srgbClr val="C5D1D7"/>
              </a:solidFill>
              <a:prstDash val="solid"/>
              <a:bevel/>
            </a:ln>
          </a:insideH>
          <a:insideV>
            <a:ln w="12700" cap="flat">
              <a:solidFill>
                <a:srgbClr val="C5D1D7"/>
              </a:solidFill>
              <a:prstDash val="solid"/>
              <a:bevel/>
            </a:ln>
          </a:insideV>
        </a:tcBdr>
        <a:fill>
          <a:solidFill>
            <a:srgbClr val="B9A300"/>
          </a:solidFill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C5D1D7"/>
          </a:solidFill>
        </a:fill>
      </a:tcStyle>
    </a:band2H>
    <a:firstCol>
      <a:tcTxStyle b="on" i="on">
        <a:fontRef idx="minor">
          <a:srgbClr val="C5D1D7"/>
        </a:fontRef>
        <a:srgbClr val="C5D1D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16349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D1D7"/>
          </a:solidFill>
        </a:fill>
      </a:tcStyle>
    </a:lastRow>
    <a:firstRow>
      <a:tcTxStyle b="on" i="on">
        <a:fontRef idx="minor">
          <a:srgbClr val="C5D1D7"/>
        </a:fontRef>
        <a:srgbClr val="C5D1D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1634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36" name="Shape 13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-2" y="6705600"/>
            <a:ext cx="9144004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7" name="Shape 17"/>
          <p:cNvSpPr/>
          <p:nvPr/>
        </p:nvSpPr>
        <p:spPr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8" name="Shape 18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9" name="Shape 19"/>
          <p:cNvSpPr/>
          <p:nvPr/>
        </p:nvSpPr>
        <p:spPr>
          <a:xfrm>
            <a:off x="-2" y="0"/>
            <a:ext cx="9144004" cy="2514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20" name="Shape 20"/>
          <p:cNvSpPr/>
          <p:nvPr/>
        </p:nvSpPr>
        <p:spPr>
          <a:xfrm>
            <a:off x="146050" y="6391274"/>
            <a:ext cx="8832850" cy="309565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21" name="Shape 21"/>
          <p:cNvSpPr/>
          <p:nvPr/>
        </p:nvSpPr>
        <p:spPr>
          <a:xfrm>
            <a:off x="155575" y="2419350"/>
            <a:ext cx="8832851" cy="0"/>
          </a:xfrm>
          <a:prstGeom prst="line">
            <a:avLst/>
          </a:prstGeom>
          <a:ln w="11430">
            <a:solidFill>
              <a:srgbClr val="7B9899"/>
            </a:solidFill>
            <a:prstDash val="sysDash"/>
            <a:round/>
          </a:ln>
        </p:spPr>
        <p:txBody>
          <a:bodyPr lIns="0" tIns="0" rIns="0" bIns="0"/>
          <a:lstStyle/>
          <a:p>
            <a:pPr lvl="0" defTabSz="457200">
              <a:defRPr sz="1200"/>
            </a:pPr>
          </a:p>
        </p:txBody>
      </p:sp>
      <p:sp>
        <p:nvSpPr>
          <p:cNvPr id="22" name="Shape 22"/>
          <p:cNvSpPr/>
          <p:nvPr/>
        </p:nvSpPr>
        <p:spPr>
          <a:xfrm>
            <a:off x="152400" y="152400"/>
            <a:ext cx="8832850" cy="6546850"/>
          </a:xfrm>
          <a:prstGeom prst="rect">
            <a:avLst/>
          </a:prstGeom>
          <a:ln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23" name="Shape 23"/>
          <p:cNvSpPr/>
          <p:nvPr/>
        </p:nvSpPr>
        <p:spPr>
          <a:xfrm>
            <a:off x="4267191" y="2114541"/>
            <a:ext cx="609587" cy="609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24" name="Shape 24"/>
          <p:cNvSpPr/>
          <p:nvPr/>
        </p:nvSpPr>
        <p:spPr>
          <a:xfrm>
            <a:off x="4362443" y="2209793"/>
            <a:ext cx="419091" cy="420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50800" cap="rnd"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25" name="Shape 25"/>
          <p:cNvSpPr/>
          <p:nvPr>
            <p:ph type="sldNum" sz="quarter" idx="2"/>
          </p:nvPr>
        </p:nvSpPr>
        <p:spPr>
          <a:xfrm>
            <a:off x="4343400" y="2252978"/>
            <a:ext cx="457200" cy="332739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-2" y="6705600"/>
            <a:ext cx="9144004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24" name="Shape 124"/>
          <p:cNvSpPr/>
          <p:nvPr/>
        </p:nvSpPr>
        <p:spPr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25" name="Shape 125"/>
          <p:cNvSpPr/>
          <p:nvPr/>
        </p:nvSpPr>
        <p:spPr>
          <a:xfrm>
            <a:off x="-2" y="0"/>
            <a:ext cx="9144004" cy="1555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26" name="Shape 126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27" name="Shape 127"/>
          <p:cNvSpPr/>
          <p:nvPr/>
        </p:nvSpPr>
        <p:spPr>
          <a:xfrm>
            <a:off x="146050" y="6391274"/>
            <a:ext cx="8832850" cy="309565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28" name="Shape 128"/>
          <p:cNvSpPr/>
          <p:nvPr/>
        </p:nvSpPr>
        <p:spPr>
          <a:xfrm>
            <a:off x="152400" y="155575"/>
            <a:ext cx="8832850" cy="6546850"/>
          </a:xfrm>
          <a:prstGeom prst="rect">
            <a:avLst/>
          </a:prstGeom>
          <a:ln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29" name="Shape 129"/>
          <p:cNvSpPr/>
          <p:nvPr/>
        </p:nvSpPr>
        <p:spPr>
          <a:xfrm flipH="1">
            <a:off x="7144384" y="156209"/>
            <a:ext cx="2" cy="6245228"/>
          </a:xfrm>
          <a:prstGeom prst="line">
            <a:avLst/>
          </a:prstGeom>
          <a:ln>
            <a:solidFill>
              <a:srgbClr val="7B9899"/>
            </a:solidFill>
            <a:prstDash val="sysDash"/>
            <a:round/>
          </a:ln>
        </p:spPr>
        <p:txBody>
          <a:bodyPr lIns="0" tIns="0" rIns="0" bIns="0"/>
          <a:lstStyle/>
          <a:p>
            <a:pPr lvl="0" defTabSz="457200">
              <a:defRPr sz="1200"/>
            </a:pPr>
          </a:p>
        </p:txBody>
      </p:sp>
      <p:sp>
        <p:nvSpPr>
          <p:cNvPr id="130" name="Shape 130"/>
          <p:cNvSpPr/>
          <p:nvPr/>
        </p:nvSpPr>
        <p:spPr>
          <a:xfrm>
            <a:off x="6838941" y="2925754"/>
            <a:ext cx="609587" cy="609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31" name="Shape 131"/>
          <p:cNvSpPr/>
          <p:nvPr/>
        </p:nvSpPr>
        <p:spPr>
          <a:xfrm>
            <a:off x="6934193" y="3021006"/>
            <a:ext cx="420680" cy="419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50800" cap="rnd"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32" name="Shape 1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7B9899"/>
                </a:solidFill>
              </a:rPr>
              <a:t>Texto do título</a:t>
            </a:r>
          </a:p>
        </p:txBody>
      </p:sp>
      <p:sp>
        <p:nvSpPr>
          <p:cNvPr id="133" name="Shape 1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Nível um</a:t>
            </a:r>
            <a:endParaRPr sz="2700"/>
          </a:p>
          <a:p>
            <a:pPr lvl="1">
              <a:defRPr sz="1800"/>
            </a:pPr>
            <a:r>
              <a:rPr sz="2700"/>
              <a:t>Nível dois</a:t>
            </a:r>
            <a:endParaRPr sz="2700"/>
          </a:p>
          <a:p>
            <a:pPr lvl="2">
              <a:defRPr sz="1800"/>
            </a:pPr>
            <a:r>
              <a:rPr sz="2700"/>
              <a:t>Nível três</a:t>
            </a:r>
            <a:endParaRPr sz="2700"/>
          </a:p>
          <a:p>
            <a:pPr lvl="3">
              <a:defRPr sz="1800"/>
            </a:pPr>
            <a:r>
              <a:rPr sz="2700"/>
              <a:t>Nível quatro</a:t>
            </a:r>
            <a:endParaRPr sz="2700"/>
          </a:p>
          <a:p>
            <a:pPr lvl="4">
              <a:defRPr sz="1800"/>
            </a:pPr>
            <a:r>
              <a:rPr sz="2700"/>
              <a:t>Nível cinco</a:t>
            </a:r>
          </a:p>
        </p:txBody>
      </p:sp>
      <p:sp>
        <p:nvSpPr>
          <p:cNvPr id="134" name="Shape 134"/>
          <p:cNvSpPr/>
          <p:nvPr>
            <p:ph type="sldNum" sz="quarter" idx="2"/>
          </p:nvPr>
        </p:nvSpPr>
        <p:spPr>
          <a:xfrm>
            <a:off x="6915150" y="3064192"/>
            <a:ext cx="457200" cy="332739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-2" y="6705600"/>
            <a:ext cx="9144004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28" name="Shape 28"/>
          <p:cNvSpPr/>
          <p:nvPr/>
        </p:nvSpPr>
        <p:spPr>
          <a:xfrm>
            <a:off x="-2" y="0"/>
            <a:ext cx="9144004" cy="13938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29" name="Shape 29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30" name="Shape 30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31" name="Shape 31"/>
          <p:cNvSpPr/>
          <p:nvPr/>
        </p:nvSpPr>
        <p:spPr>
          <a:xfrm>
            <a:off x="149225" y="6388099"/>
            <a:ext cx="8832850" cy="309565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32" name="Shape 32"/>
          <p:cNvSpPr/>
          <p:nvPr/>
        </p:nvSpPr>
        <p:spPr>
          <a:xfrm>
            <a:off x="152400" y="155575"/>
            <a:ext cx="8832850" cy="6546850"/>
          </a:xfrm>
          <a:prstGeom prst="rect">
            <a:avLst/>
          </a:prstGeom>
          <a:ln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33" name="Shape 33"/>
          <p:cNvSpPr/>
          <p:nvPr/>
        </p:nvSpPr>
        <p:spPr>
          <a:xfrm>
            <a:off x="152400" y="1276350"/>
            <a:ext cx="8832851" cy="0"/>
          </a:xfrm>
          <a:prstGeom prst="line">
            <a:avLst/>
          </a:prstGeom>
          <a:ln>
            <a:solidFill>
              <a:srgbClr val="7B9899"/>
            </a:solidFill>
            <a:prstDash val="sysDash"/>
            <a:round/>
          </a:ln>
        </p:spPr>
        <p:txBody>
          <a:bodyPr lIns="0" tIns="0" rIns="0" bIns="0"/>
          <a:lstStyle/>
          <a:p>
            <a:pPr lvl="0" defTabSz="457200">
              <a:defRPr sz="1200"/>
            </a:pPr>
          </a:p>
        </p:txBody>
      </p:sp>
      <p:sp>
        <p:nvSpPr>
          <p:cNvPr id="34" name="Shape 34"/>
          <p:cNvSpPr/>
          <p:nvPr/>
        </p:nvSpPr>
        <p:spPr>
          <a:xfrm>
            <a:off x="4267191" y="955666"/>
            <a:ext cx="609587" cy="609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35" name="Shape 35"/>
          <p:cNvSpPr/>
          <p:nvPr/>
        </p:nvSpPr>
        <p:spPr>
          <a:xfrm>
            <a:off x="4362443" y="1050918"/>
            <a:ext cx="419091" cy="420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50800" cap="rnd"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36" name="Shape 36"/>
          <p:cNvSpPr/>
          <p:nvPr>
            <p:ph type="sldNum" sz="quarter" idx="2"/>
          </p:nvPr>
        </p:nvSpPr>
        <p:spPr>
          <a:xfrm>
            <a:off x="4362450" y="1081403"/>
            <a:ext cx="457200" cy="332739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7B9899"/>
                </a:solidFill>
              </a:rPr>
              <a:t>Texto do título</a:t>
            </a:r>
          </a:p>
        </p:txBody>
      </p:sp>
      <p:sp>
        <p:nvSpPr>
          <p:cNvPr id="39" name="Shape 3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Nível um</a:t>
            </a:r>
            <a:endParaRPr sz="2700"/>
          </a:p>
          <a:p>
            <a:pPr lvl="1">
              <a:defRPr sz="1800"/>
            </a:pPr>
            <a:r>
              <a:rPr sz="2700"/>
              <a:t>Nível dois</a:t>
            </a:r>
            <a:endParaRPr sz="2700"/>
          </a:p>
          <a:p>
            <a:pPr lvl="2">
              <a:defRPr sz="1800"/>
            </a:pPr>
            <a:r>
              <a:rPr sz="2700"/>
              <a:t>Nível três</a:t>
            </a:r>
            <a:endParaRPr sz="2700"/>
          </a:p>
          <a:p>
            <a:pPr lvl="3">
              <a:defRPr sz="1800"/>
            </a:pPr>
            <a:r>
              <a:rPr sz="2700"/>
              <a:t>Nível quatro</a:t>
            </a:r>
            <a:endParaRPr sz="2700"/>
          </a:p>
          <a:p>
            <a:pPr lvl="4">
              <a:defRPr sz="1800"/>
            </a:pPr>
            <a:r>
              <a:rPr sz="2700"/>
              <a:t>Nível cinco</a:t>
            </a: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 flipV="1">
            <a:off x="4572000" y="2200274"/>
            <a:ext cx="0" cy="4187826"/>
          </a:xfrm>
          <a:prstGeom prst="line">
            <a:avLst/>
          </a:prstGeom>
          <a:ln>
            <a:solidFill>
              <a:srgbClr val="646B86"/>
            </a:solidFill>
            <a:prstDash val="sysDash"/>
            <a:round/>
          </a:ln>
        </p:spPr>
        <p:txBody>
          <a:bodyPr lIns="0" tIns="0" rIns="0" bIns="0"/>
          <a:lstStyle/>
          <a:p>
            <a:pPr lvl="0" defTabSz="457200">
              <a:defRPr sz="1200"/>
            </a:pPr>
          </a:p>
        </p:txBody>
      </p:sp>
      <p:sp>
        <p:nvSpPr>
          <p:cNvPr id="43" name="Shape 43"/>
          <p:cNvSpPr/>
          <p:nvPr/>
        </p:nvSpPr>
        <p:spPr>
          <a:xfrm>
            <a:off x="-2" y="0"/>
            <a:ext cx="9144004" cy="1447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44" name="Shape 44"/>
          <p:cNvSpPr/>
          <p:nvPr/>
        </p:nvSpPr>
        <p:spPr>
          <a:xfrm>
            <a:off x="-2" y="6705600"/>
            <a:ext cx="9144004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45" name="Shape 45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46" name="Shape 46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47" name="Shape 47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rgbClr val="D163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48" name="Shape 48"/>
          <p:cNvSpPr/>
          <p:nvPr/>
        </p:nvSpPr>
        <p:spPr>
          <a:xfrm>
            <a:off x="146050" y="6391275"/>
            <a:ext cx="8832850" cy="311150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49" name="Shape 49"/>
          <p:cNvSpPr/>
          <p:nvPr/>
        </p:nvSpPr>
        <p:spPr>
          <a:xfrm>
            <a:off x="152400" y="1279525"/>
            <a:ext cx="8832851" cy="0"/>
          </a:xfrm>
          <a:prstGeom prst="line">
            <a:avLst/>
          </a:prstGeom>
          <a:ln w="11430">
            <a:solidFill>
              <a:srgbClr val="7B9899"/>
            </a:solidFill>
            <a:prstDash val="sysDash"/>
            <a:round/>
          </a:ln>
        </p:spPr>
        <p:txBody>
          <a:bodyPr lIns="0" tIns="0" rIns="0" bIns="0"/>
          <a:lstStyle/>
          <a:p>
            <a:pPr lvl="0" defTabSz="457200">
              <a:defRPr sz="1200"/>
            </a:pPr>
          </a:p>
        </p:txBody>
      </p:sp>
      <p:sp>
        <p:nvSpPr>
          <p:cNvPr id="50" name="Shape 50"/>
          <p:cNvSpPr/>
          <p:nvPr/>
        </p:nvSpPr>
        <p:spPr>
          <a:xfrm>
            <a:off x="152400" y="155575"/>
            <a:ext cx="8832850" cy="6546850"/>
          </a:xfrm>
          <a:prstGeom prst="rect">
            <a:avLst/>
          </a:prstGeom>
          <a:ln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51" name="Shape 51"/>
          <p:cNvSpPr/>
          <p:nvPr/>
        </p:nvSpPr>
        <p:spPr>
          <a:xfrm>
            <a:off x="4267191" y="955666"/>
            <a:ext cx="609587" cy="609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52" name="Shape 52"/>
          <p:cNvSpPr/>
          <p:nvPr/>
        </p:nvSpPr>
        <p:spPr>
          <a:xfrm>
            <a:off x="4362443" y="1050918"/>
            <a:ext cx="419091" cy="420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50800" cap="rnd"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7B9899"/>
                </a:solidFill>
              </a:rPr>
              <a:t>Texto do título</a:t>
            </a:r>
          </a:p>
        </p:txBody>
      </p:sp>
      <p:sp>
        <p:nvSpPr>
          <p:cNvPr id="54" name="Shape 5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Nível um</a:t>
            </a:r>
            <a:endParaRPr sz="2700"/>
          </a:p>
          <a:p>
            <a:pPr lvl="1">
              <a:defRPr sz="1800"/>
            </a:pPr>
            <a:r>
              <a:rPr sz="2700"/>
              <a:t>Nível dois</a:t>
            </a:r>
            <a:endParaRPr sz="2700"/>
          </a:p>
          <a:p>
            <a:pPr lvl="2">
              <a:defRPr sz="1800"/>
            </a:pPr>
            <a:r>
              <a:rPr sz="2700"/>
              <a:t>Nível três</a:t>
            </a:r>
            <a:endParaRPr sz="2700"/>
          </a:p>
          <a:p>
            <a:pPr lvl="3">
              <a:defRPr sz="1800"/>
            </a:pPr>
            <a:r>
              <a:rPr sz="2700"/>
              <a:t>Nível quatro</a:t>
            </a:r>
            <a:endParaRPr sz="2700"/>
          </a:p>
          <a:p>
            <a:pPr lvl="4">
              <a:defRPr sz="1800"/>
            </a:pPr>
            <a:r>
              <a:rPr sz="2700"/>
              <a:t>Nível cinco</a:t>
            </a:r>
          </a:p>
        </p:txBody>
      </p:sp>
      <p:sp>
        <p:nvSpPr>
          <p:cNvPr id="55" name="Shape 55"/>
          <p:cNvSpPr/>
          <p:nvPr>
            <p:ph type="sldNum" sz="quarter" idx="2"/>
          </p:nvPr>
        </p:nvSpPr>
        <p:spPr>
          <a:xfrm>
            <a:off x="4343400" y="1097278"/>
            <a:ext cx="457200" cy="332739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-2" y="6705600"/>
            <a:ext cx="9144004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58" name="Shape 58"/>
          <p:cNvSpPr/>
          <p:nvPr/>
        </p:nvSpPr>
        <p:spPr>
          <a:xfrm>
            <a:off x="-2" y="0"/>
            <a:ext cx="9144004" cy="13938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59" name="Shape 59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60" name="Shape 60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61" name="Shape 61"/>
          <p:cNvSpPr/>
          <p:nvPr/>
        </p:nvSpPr>
        <p:spPr>
          <a:xfrm>
            <a:off x="149225" y="6388099"/>
            <a:ext cx="8832850" cy="309565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62" name="Shape 62"/>
          <p:cNvSpPr/>
          <p:nvPr/>
        </p:nvSpPr>
        <p:spPr>
          <a:xfrm>
            <a:off x="152400" y="155575"/>
            <a:ext cx="8832850" cy="6546850"/>
          </a:xfrm>
          <a:prstGeom prst="rect">
            <a:avLst/>
          </a:prstGeom>
          <a:ln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63" name="Shape 63"/>
          <p:cNvSpPr/>
          <p:nvPr/>
        </p:nvSpPr>
        <p:spPr>
          <a:xfrm>
            <a:off x="152400" y="1276350"/>
            <a:ext cx="8832851" cy="0"/>
          </a:xfrm>
          <a:prstGeom prst="line">
            <a:avLst/>
          </a:prstGeom>
          <a:ln>
            <a:solidFill>
              <a:srgbClr val="7B9899"/>
            </a:solidFill>
            <a:prstDash val="sysDash"/>
            <a:round/>
          </a:ln>
        </p:spPr>
        <p:txBody>
          <a:bodyPr lIns="0" tIns="0" rIns="0" bIns="0"/>
          <a:lstStyle/>
          <a:p>
            <a:pPr lvl="0" defTabSz="457200">
              <a:defRPr sz="1200"/>
            </a:pPr>
          </a:p>
        </p:txBody>
      </p:sp>
      <p:sp>
        <p:nvSpPr>
          <p:cNvPr id="64" name="Shape 64"/>
          <p:cNvSpPr/>
          <p:nvPr/>
        </p:nvSpPr>
        <p:spPr>
          <a:xfrm>
            <a:off x="4267191" y="955666"/>
            <a:ext cx="609587" cy="609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65" name="Shape 65"/>
          <p:cNvSpPr/>
          <p:nvPr/>
        </p:nvSpPr>
        <p:spPr>
          <a:xfrm>
            <a:off x="4362443" y="1050918"/>
            <a:ext cx="419091" cy="420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50800" cap="rnd"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7B9899"/>
                </a:solidFill>
              </a:rPr>
              <a:t>Texto do título</a:t>
            </a:r>
          </a:p>
        </p:txBody>
      </p:sp>
      <p:sp>
        <p:nvSpPr>
          <p:cNvPr id="67" name="Shape 6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Nível um</a:t>
            </a:r>
            <a:endParaRPr sz="2700"/>
          </a:p>
          <a:p>
            <a:pPr lvl="1">
              <a:defRPr sz="1800"/>
            </a:pPr>
            <a:r>
              <a:rPr sz="2700"/>
              <a:t>Nível dois</a:t>
            </a:r>
            <a:endParaRPr sz="2700"/>
          </a:p>
          <a:p>
            <a:pPr lvl="2">
              <a:defRPr sz="1800"/>
            </a:pPr>
            <a:r>
              <a:rPr sz="2700"/>
              <a:t>Nível três</a:t>
            </a:r>
            <a:endParaRPr sz="2700"/>
          </a:p>
          <a:p>
            <a:pPr lvl="3">
              <a:defRPr sz="1800"/>
            </a:pPr>
            <a:r>
              <a:rPr sz="2700"/>
              <a:t>Nível quatro</a:t>
            </a:r>
            <a:endParaRPr sz="2700"/>
          </a:p>
          <a:p>
            <a:pPr lvl="4">
              <a:defRPr sz="1800"/>
            </a:pPr>
            <a:r>
              <a:rPr sz="2700"/>
              <a:t>Nível cinco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xfrm>
            <a:off x="4343400" y="1090928"/>
            <a:ext cx="457200" cy="332739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-2" y="6705600"/>
            <a:ext cx="9144004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71" name="Shape 71"/>
          <p:cNvSpPr/>
          <p:nvPr/>
        </p:nvSpPr>
        <p:spPr>
          <a:xfrm>
            <a:off x="-2" y="0"/>
            <a:ext cx="9144004" cy="1555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72" name="Shape 72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73" name="Shape 73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74" name="Shape 74"/>
          <p:cNvSpPr/>
          <p:nvPr/>
        </p:nvSpPr>
        <p:spPr>
          <a:xfrm>
            <a:off x="146050" y="6391274"/>
            <a:ext cx="8832850" cy="309565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75" name="Shape 75"/>
          <p:cNvSpPr/>
          <p:nvPr/>
        </p:nvSpPr>
        <p:spPr>
          <a:xfrm>
            <a:off x="152400" y="158750"/>
            <a:ext cx="8832850" cy="6546850"/>
          </a:xfrm>
          <a:prstGeom prst="rect">
            <a:avLst/>
          </a:prstGeom>
          <a:ln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76" name="Shape 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7B9899"/>
                </a:solidFill>
              </a:rPr>
              <a:t>Texto do título</a:t>
            </a:r>
          </a:p>
        </p:txBody>
      </p:sp>
      <p:sp>
        <p:nvSpPr>
          <p:cNvPr id="77" name="Shape 7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Nível um</a:t>
            </a:r>
            <a:endParaRPr sz="2700"/>
          </a:p>
          <a:p>
            <a:pPr lvl="1">
              <a:defRPr sz="1800"/>
            </a:pPr>
            <a:r>
              <a:rPr sz="2700"/>
              <a:t>Nível dois</a:t>
            </a:r>
            <a:endParaRPr sz="2700"/>
          </a:p>
          <a:p>
            <a:pPr lvl="2">
              <a:defRPr sz="1800"/>
            </a:pPr>
            <a:r>
              <a:rPr sz="2700"/>
              <a:t>Nível três</a:t>
            </a:r>
            <a:endParaRPr sz="2700"/>
          </a:p>
          <a:p>
            <a:pPr lvl="3">
              <a:defRPr sz="1800"/>
            </a:pPr>
            <a:r>
              <a:rPr sz="2700"/>
              <a:t>Nível quatro</a:t>
            </a:r>
            <a:endParaRPr sz="2700"/>
          </a:p>
          <a:p>
            <a:pPr lvl="4">
              <a:defRPr sz="1800"/>
            </a:pPr>
            <a:r>
              <a:rPr sz="2700"/>
              <a:t>Nível cinco</a:t>
            </a:r>
          </a:p>
        </p:txBody>
      </p:sp>
      <p:sp>
        <p:nvSpPr>
          <p:cNvPr id="78" name="Shape 78"/>
          <p:cNvSpPr/>
          <p:nvPr>
            <p:ph type="sldNum" sz="quarter" idx="2"/>
          </p:nvPr>
        </p:nvSpPr>
        <p:spPr>
          <a:xfrm>
            <a:off x="4267200" y="6378892"/>
            <a:ext cx="609600" cy="3327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/>
        </p:nvSpPr>
        <p:spPr>
          <a:xfrm>
            <a:off x="152400" y="152400"/>
            <a:ext cx="8832850" cy="304800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81" name="Shape 81"/>
          <p:cNvSpPr/>
          <p:nvPr/>
        </p:nvSpPr>
        <p:spPr>
          <a:xfrm>
            <a:off x="-2" y="6705600"/>
            <a:ext cx="9144004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82" name="Shape 82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83" name="Shape 83"/>
          <p:cNvSpPr/>
          <p:nvPr/>
        </p:nvSpPr>
        <p:spPr>
          <a:xfrm>
            <a:off x="-2" y="0"/>
            <a:ext cx="9144004" cy="1190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84" name="Shape 84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85" name="Shape 85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rgbClr val="D163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86" name="Shape 86"/>
          <p:cNvSpPr/>
          <p:nvPr/>
        </p:nvSpPr>
        <p:spPr>
          <a:xfrm>
            <a:off x="152400" y="152400"/>
            <a:ext cx="8832850" cy="6546850"/>
          </a:xfrm>
          <a:prstGeom prst="rect">
            <a:avLst/>
          </a:prstGeom>
          <a:ln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87" name="Shape 87"/>
          <p:cNvSpPr/>
          <p:nvPr/>
        </p:nvSpPr>
        <p:spPr>
          <a:xfrm>
            <a:off x="152400" y="533400"/>
            <a:ext cx="8832851" cy="0"/>
          </a:xfrm>
          <a:prstGeom prst="line">
            <a:avLst/>
          </a:prstGeom>
          <a:ln w="11430">
            <a:solidFill>
              <a:srgbClr val="7B9899"/>
            </a:solidFill>
            <a:prstDash val="sysDash"/>
            <a:round/>
          </a:ln>
        </p:spPr>
        <p:txBody>
          <a:bodyPr lIns="0" tIns="0" rIns="0" bIns="0"/>
          <a:lstStyle/>
          <a:p>
            <a:pPr lvl="0" defTabSz="457200">
              <a:defRPr sz="1200"/>
            </a:pPr>
          </a:p>
        </p:txBody>
      </p:sp>
      <p:sp>
        <p:nvSpPr>
          <p:cNvPr id="88" name="Shape 88"/>
          <p:cNvSpPr/>
          <p:nvPr/>
        </p:nvSpPr>
        <p:spPr>
          <a:xfrm>
            <a:off x="1295391" y="228591"/>
            <a:ext cx="609587" cy="609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89" name="Shape 89"/>
          <p:cNvSpPr/>
          <p:nvPr/>
        </p:nvSpPr>
        <p:spPr>
          <a:xfrm>
            <a:off x="1390643" y="323843"/>
            <a:ext cx="419092" cy="419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50800" cap="rnd"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90" name="Shape 90"/>
          <p:cNvSpPr/>
          <p:nvPr/>
        </p:nvSpPr>
        <p:spPr>
          <a:xfrm>
            <a:off x="149225" y="6388099"/>
            <a:ext cx="8832850" cy="309565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91" name="Shape 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7B9899"/>
                </a:solidFill>
              </a:rPr>
              <a:t>Texto do título</a:t>
            </a:r>
          </a:p>
        </p:txBody>
      </p:sp>
      <p:sp>
        <p:nvSpPr>
          <p:cNvPr id="92" name="Shape 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Nível um</a:t>
            </a:r>
            <a:endParaRPr sz="2700"/>
          </a:p>
          <a:p>
            <a:pPr lvl="1">
              <a:defRPr sz="1800"/>
            </a:pPr>
            <a:r>
              <a:rPr sz="2700"/>
              <a:t>Nível dois</a:t>
            </a:r>
            <a:endParaRPr sz="2700"/>
          </a:p>
          <a:p>
            <a:pPr lvl="2">
              <a:defRPr sz="1800"/>
            </a:pPr>
            <a:r>
              <a:rPr sz="2700"/>
              <a:t>Nível três</a:t>
            </a:r>
            <a:endParaRPr sz="2700"/>
          </a:p>
          <a:p>
            <a:pPr lvl="3">
              <a:defRPr sz="1800"/>
            </a:pPr>
            <a:r>
              <a:rPr sz="2700"/>
              <a:t>Nível quatro</a:t>
            </a:r>
            <a:endParaRPr sz="2700"/>
          </a:p>
          <a:p>
            <a:pPr lvl="4">
              <a:defRPr sz="1800"/>
            </a:pPr>
            <a:r>
              <a:rPr sz="2700"/>
              <a:t>Nível cinco</a:t>
            </a:r>
          </a:p>
        </p:txBody>
      </p:sp>
      <p:sp>
        <p:nvSpPr>
          <p:cNvPr id="93" name="Shape 93"/>
          <p:cNvSpPr/>
          <p:nvPr>
            <p:ph type="sldNum" sz="quarter" idx="2"/>
          </p:nvPr>
        </p:nvSpPr>
        <p:spPr>
          <a:xfrm>
            <a:off x="1371600" y="367029"/>
            <a:ext cx="457200" cy="332739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152400" y="533400"/>
            <a:ext cx="8832851" cy="0"/>
          </a:xfrm>
          <a:prstGeom prst="line">
            <a:avLst/>
          </a:prstGeom>
          <a:ln w="11430">
            <a:solidFill>
              <a:srgbClr val="7B9899"/>
            </a:solidFill>
            <a:prstDash val="sysDash"/>
            <a:round/>
          </a:ln>
        </p:spPr>
        <p:txBody>
          <a:bodyPr lIns="0" tIns="0" rIns="0" bIns="0"/>
          <a:lstStyle/>
          <a:p>
            <a:pPr lvl="0" defTabSz="457200">
              <a:defRPr sz="1200"/>
            </a:pPr>
          </a:p>
        </p:txBody>
      </p:sp>
      <p:sp>
        <p:nvSpPr>
          <p:cNvPr id="96" name="Shape 96"/>
          <p:cNvSpPr/>
          <p:nvPr/>
        </p:nvSpPr>
        <p:spPr>
          <a:xfrm>
            <a:off x="-2" y="6705600"/>
            <a:ext cx="9144004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97" name="Shape 97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98" name="Shape 98"/>
          <p:cNvSpPr/>
          <p:nvPr/>
        </p:nvSpPr>
        <p:spPr>
          <a:xfrm>
            <a:off x="-2" y="0"/>
            <a:ext cx="9144004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99" name="Shape 99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00" name="Shape 100"/>
          <p:cNvSpPr/>
          <p:nvPr/>
        </p:nvSpPr>
        <p:spPr>
          <a:xfrm>
            <a:off x="152400" y="152400"/>
            <a:ext cx="8832850" cy="301625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01" name="Shape 101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rgbClr val="D163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02" name="Shape 102"/>
          <p:cNvSpPr/>
          <p:nvPr/>
        </p:nvSpPr>
        <p:spPr>
          <a:xfrm>
            <a:off x="152400" y="155575"/>
            <a:ext cx="8832850" cy="6546850"/>
          </a:xfrm>
          <a:prstGeom prst="rect">
            <a:avLst/>
          </a:prstGeom>
          <a:ln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03" name="Shape 103"/>
          <p:cNvSpPr/>
          <p:nvPr/>
        </p:nvSpPr>
        <p:spPr>
          <a:xfrm>
            <a:off x="1295391" y="228591"/>
            <a:ext cx="609587" cy="609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04" name="Shape 104"/>
          <p:cNvSpPr/>
          <p:nvPr/>
        </p:nvSpPr>
        <p:spPr>
          <a:xfrm>
            <a:off x="1390643" y="323843"/>
            <a:ext cx="419092" cy="419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50800" cap="rnd"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05" name="Shape 105"/>
          <p:cNvSpPr/>
          <p:nvPr/>
        </p:nvSpPr>
        <p:spPr>
          <a:xfrm>
            <a:off x="149225" y="6388099"/>
            <a:ext cx="8832850" cy="309565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06" name="Shape 10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7B9899"/>
                </a:solidFill>
              </a:rPr>
              <a:t>Texto do título</a:t>
            </a:r>
          </a:p>
        </p:txBody>
      </p:sp>
      <p:sp>
        <p:nvSpPr>
          <p:cNvPr id="107" name="Shape 10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Nível um</a:t>
            </a:r>
            <a:endParaRPr sz="2700"/>
          </a:p>
          <a:p>
            <a:pPr lvl="1">
              <a:defRPr sz="1800"/>
            </a:pPr>
            <a:r>
              <a:rPr sz="2700"/>
              <a:t>Nível dois</a:t>
            </a:r>
            <a:endParaRPr sz="2700"/>
          </a:p>
          <a:p>
            <a:pPr lvl="2">
              <a:defRPr sz="1800"/>
            </a:pPr>
            <a:r>
              <a:rPr sz="2700"/>
              <a:t>Nível três</a:t>
            </a:r>
            <a:endParaRPr sz="2700"/>
          </a:p>
          <a:p>
            <a:pPr lvl="3">
              <a:defRPr sz="1800"/>
            </a:pPr>
            <a:r>
              <a:rPr sz="2700"/>
              <a:t>Nível quatro</a:t>
            </a:r>
            <a:endParaRPr sz="2700"/>
          </a:p>
          <a:p>
            <a:pPr lvl="4">
              <a:defRPr sz="1800"/>
            </a:pPr>
            <a:r>
              <a:rPr sz="2700"/>
              <a:t>Nível cinco</a:t>
            </a:r>
          </a:p>
        </p:txBody>
      </p:sp>
      <p:sp>
        <p:nvSpPr>
          <p:cNvPr id="108" name="Shape 108"/>
          <p:cNvSpPr/>
          <p:nvPr>
            <p:ph type="sldNum" sz="quarter" idx="2"/>
          </p:nvPr>
        </p:nvSpPr>
        <p:spPr>
          <a:xfrm>
            <a:off x="1371600" y="367029"/>
            <a:ext cx="457200" cy="332739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-2" y="6705600"/>
            <a:ext cx="9144004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11" name="Shape 111"/>
          <p:cNvSpPr/>
          <p:nvPr/>
        </p:nvSpPr>
        <p:spPr>
          <a:xfrm>
            <a:off x="-2" y="0"/>
            <a:ext cx="9144004" cy="13938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12" name="Shape 112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13" name="Shape 113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14" name="Shape 114"/>
          <p:cNvSpPr/>
          <p:nvPr/>
        </p:nvSpPr>
        <p:spPr>
          <a:xfrm>
            <a:off x="149225" y="6388099"/>
            <a:ext cx="8832850" cy="309565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15" name="Shape 115"/>
          <p:cNvSpPr/>
          <p:nvPr/>
        </p:nvSpPr>
        <p:spPr>
          <a:xfrm>
            <a:off x="152400" y="155575"/>
            <a:ext cx="8832850" cy="6546850"/>
          </a:xfrm>
          <a:prstGeom prst="rect">
            <a:avLst/>
          </a:prstGeom>
          <a:ln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16" name="Shape 116"/>
          <p:cNvSpPr/>
          <p:nvPr/>
        </p:nvSpPr>
        <p:spPr>
          <a:xfrm>
            <a:off x="152400" y="1276350"/>
            <a:ext cx="8832851" cy="0"/>
          </a:xfrm>
          <a:prstGeom prst="line">
            <a:avLst/>
          </a:prstGeom>
          <a:ln>
            <a:solidFill>
              <a:srgbClr val="7B9899"/>
            </a:solidFill>
            <a:prstDash val="sysDash"/>
            <a:round/>
          </a:ln>
        </p:spPr>
        <p:txBody>
          <a:bodyPr lIns="0" tIns="0" rIns="0" bIns="0"/>
          <a:lstStyle/>
          <a:p>
            <a:pPr lvl="0" defTabSz="457200">
              <a:defRPr sz="1200"/>
            </a:pPr>
          </a:p>
        </p:txBody>
      </p:sp>
      <p:sp>
        <p:nvSpPr>
          <p:cNvPr id="117" name="Shape 117"/>
          <p:cNvSpPr/>
          <p:nvPr/>
        </p:nvSpPr>
        <p:spPr>
          <a:xfrm>
            <a:off x="4267191" y="955666"/>
            <a:ext cx="609587" cy="609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18" name="Shape 118"/>
          <p:cNvSpPr/>
          <p:nvPr/>
        </p:nvSpPr>
        <p:spPr>
          <a:xfrm>
            <a:off x="4362443" y="1050918"/>
            <a:ext cx="419091" cy="420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50800" cap="rnd"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19" name="Shape 1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7B9899"/>
                </a:solidFill>
              </a:rPr>
              <a:t>Texto do título</a:t>
            </a:r>
          </a:p>
        </p:txBody>
      </p:sp>
      <p:sp>
        <p:nvSpPr>
          <p:cNvPr id="120" name="Shape 1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Nível um</a:t>
            </a:r>
            <a:endParaRPr sz="2700"/>
          </a:p>
          <a:p>
            <a:pPr lvl="1">
              <a:defRPr sz="1800"/>
            </a:pPr>
            <a:r>
              <a:rPr sz="2700"/>
              <a:t>Nível dois</a:t>
            </a:r>
            <a:endParaRPr sz="2700"/>
          </a:p>
          <a:p>
            <a:pPr lvl="2">
              <a:defRPr sz="1800"/>
            </a:pPr>
            <a:r>
              <a:rPr sz="2700"/>
              <a:t>Nível três</a:t>
            </a:r>
            <a:endParaRPr sz="2700"/>
          </a:p>
          <a:p>
            <a:pPr lvl="3">
              <a:defRPr sz="1800"/>
            </a:pPr>
            <a:r>
              <a:rPr sz="2700"/>
              <a:t>Nível quatro</a:t>
            </a:r>
            <a:endParaRPr sz="2700"/>
          </a:p>
          <a:p>
            <a:pPr lvl="4">
              <a:defRPr sz="1800"/>
            </a:pPr>
            <a:r>
              <a:rPr sz="2700"/>
              <a:t>Nível cinco</a:t>
            </a:r>
          </a:p>
        </p:txBody>
      </p:sp>
      <p:sp>
        <p:nvSpPr>
          <p:cNvPr id="121" name="Shape 12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2" y="6705600"/>
            <a:ext cx="9144004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-2" y="0"/>
            <a:ext cx="9144004" cy="13938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4" name="Shape 4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5" name="Shape 5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6" name="Shape 6"/>
          <p:cNvSpPr/>
          <p:nvPr/>
        </p:nvSpPr>
        <p:spPr>
          <a:xfrm>
            <a:off x="149225" y="6388099"/>
            <a:ext cx="8832850" cy="309565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7" name="Shape 7"/>
          <p:cNvSpPr/>
          <p:nvPr/>
        </p:nvSpPr>
        <p:spPr>
          <a:xfrm>
            <a:off x="152400" y="155575"/>
            <a:ext cx="8832850" cy="6546850"/>
          </a:xfrm>
          <a:prstGeom prst="rect">
            <a:avLst/>
          </a:prstGeom>
          <a:ln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8" name="Shape 8"/>
          <p:cNvSpPr/>
          <p:nvPr/>
        </p:nvSpPr>
        <p:spPr>
          <a:xfrm>
            <a:off x="152400" y="1276350"/>
            <a:ext cx="8832851" cy="0"/>
          </a:xfrm>
          <a:prstGeom prst="line">
            <a:avLst/>
          </a:prstGeom>
          <a:ln>
            <a:solidFill>
              <a:srgbClr val="7B9899"/>
            </a:solidFill>
            <a:prstDash val="sysDash"/>
            <a:round/>
          </a:ln>
        </p:spPr>
        <p:txBody>
          <a:bodyPr lIns="0" tIns="0" rIns="0" bIns="0"/>
          <a:lstStyle/>
          <a:p>
            <a:pPr lvl="0" defTabSz="457200">
              <a:defRPr sz="1200"/>
            </a:pPr>
          </a:p>
        </p:txBody>
      </p:sp>
      <p:sp>
        <p:nvSpPr>
          <p:cNvPr id="9" name="Shape 9"/>
          <p:cNvSpPr/>
          <p:nvPr/>
        </p:nvSpPr>
        <p:spPr>
          <a:xfrm>
            <a:off x="4267191" y="955666"/>
            <a:ext cx="609587" cy="609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0" name="Shape 10"/>
          <p:cNvSpPr/>
          <p:nvPr/>
        </p:nvSpPr>
        <p:spPr>
          <a:xfrm>
            <a:off x="4362443" y="1050918"/>
            <a:ext cx="419091" cy="420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50800" cap="rnd"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1" name="Shape 11"/>
          <p:cNvSpPr/>
          <p:nvPr/>
        </p:nvSpPr>
        <p:spPr>
          <a:xfrm flipV="1">
            <a:off x="4562473" y="1576387"/>
            <a:ext cx="9528" cy="4818065"/>
          </a:xfrm>
          <a:prstGeom prst="line">
            <a:avLst/>
          </a:prstGeom>
          <a:ln>
            <a:solidFill>
              <a:srgbClr val="646B86"/>
            </a:solidFill>
            <a:prstDash val="sysDash"/>
            <a:round/>
          </a:ln>
        </p:spPr>
        <p:txBody>
          <a:bodyPr lIns="0" tIns="0" rIns="0" bIns="0"/>
          <a:lstStyle/>
          <a:p>
            <a:pPr lvl="0" defTabSz="457200">
              <a:defRPr sz="1200"/>
            </a:pPr>
          </a:p>
        </p:txBody>
      </p:sp>
      <p:sp>
        <p:nvSpPr>
          <p:cNvPr id="12" name="Shape 12"/>
          <p:cNvSpPr/>
          <p:nvPr>
            <p:ph type="title"/>
          </p:nvPr>
        </p:nvSpPr>
        <p:spPr>
          <a:xfrm>
            <a:off x="301625" y="0"/>
            <a:ext cx="8534400" cy="98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7B9899"/>
                </a:solidFill>
              </a:rPr>
              <a:t>Texto do título</a:t>
            </a:r>
          </a:p>
        </p:txBody>
      </p:sp>
      <p:sp>
        <p:nvSpPr>
          <p:cNvPr id="13" name="Shape 13"/>
          <p:cNvSpPr/>
          <p:nvPr>
            <p:ph type="body" idx="1"/>
          </p:nvPr>
        </p:nvSpPr>
        <p:spPr>
          <a:xfrm>
            <a:off x="301625" y="1524000"/>
            <a:ext cx="8534400" cy="533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 lvl="0">
              <a:defRPr sz="1800"/>
            </a:pPr>
            <a:r>
              <a:rPr sz="2700"/>
              <a:t>Nível um</a:t>
            </a:r>
            <a:endParaRPr sz="2700"/>
          </a:p>
          <a:p>
            <a:pPr lvl="1">
              <a:defRPr sz="1800"/>
            </a:pPr>
            <a:r>
              <a:rPr sz="2700"/>
              <a:t>Nível dois</a:t>
            </a:r>
            <a:endParaRPr sz="2700"/>
          </a:p>
          <a:p>
            <a:pPr lvl="2">
              <a:defRPr sz="1800"/>
            </a:pPr>
            <a:r>
              <a:rPr sz="2700"/>
              <a:t>Nível três</a:t>
            </a:r>
            <a:endParaRPr sz="2700"/>
          </a:p>
          <a:p>
            <a:pPr lvl="3">
              <a:defRPr sz="1800"/>
            </a:pPr>
            <a:r>
              <a:rPr sz="2700"/>
              <a:t>Nível quatro</a:t>
            </a:r>
            <a:endParaRPr sz="2700"/>
          </a:p>
          <a:p>
            <a:pPr lvl="4">
              <a:defRPr sz="1800"/>
            </a:pPr>
            <a:r>
              <a:rPr sz="2700"/>
              <a:t>Nível cinco</a:t>
            </a:r>
          </a:p>
        </p:txBody>
      </p:sp>
      <p:sp>
        <p:nvSpPr>
          <p:cNvPr id="14" name="Shape 14"/>
          <p:cNvSpPr/>
          <p:nvPr>
            <p:ph type="sldNum" sz="quarter" idx="2"/>
          </p:nvPr>
        </p:nvSpPr>
        <p:spPr>
          <a:xfrm>
            <a:off x="4343400" y="1094103"/>
            <a:ext cx="457200" cy="3327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ctr">
              <a:defRPr sz="1600">
                <a:solidFill>
                  <a:srgbClr val="7B9899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 advClick="1"/>
  <p:txStyles>
    <p:titleStyle>
      <a:lvl1pPr algn="ctr">
        <a:defRPr sz="3300">
          <a:solidFill>
            <a:srgbClr val="7B9899"/>
          </a:solidFill>
          <a:latin typeface="Georgia"/>
          <a:ea typeface="Georgia"/>
          <a:cs typeface="Georgia"/>
          <a:sym typeface="Georgia"/>
        </a:defRPr>
      </a:lvl1pPr>
      <a:lvl2pPr algn="ctr">
        <a:defRPr sz="3300">
          <a:solidFill>
            <a:srgbClr val="7B9899"/>
          </a:solidFill>
          <a:latin typeface="Georgia"/>
          <a:ea typeface="Georgia"/>
          <a:cs typeface="Georgia"/>
          <a:sym typeface="Georgia"/>
        </a:defRPr>
      </a:lvl2pPr>
      <a:lvl3pPr algn="ctr">
        <a:defRPr sz="3300">
          <a:solidFill>
            <a:srgbClr val="7B9899"/>
          </a:solidFill>
          <a:latin typeface="Georgia"/>
          <a:ea typeface="Georgia"/>
          <a:cs typeface="Georgia"/>
          <a:sym typeface="Georgia"/>
        </a:defRPr>
      </a:lvl3pPr>
      <a:lvl4pPr algn="ctr">
        <a:defRPr sz="3300">
          <a:solidFill>
            <a:srgbClr val="7B9899"/>
          </a:solidFill>
          <a:latin typeface="Georgia"/>
          <a:ea typeface="Georgia"/>
          <a:cs typeface="Georgia"/>
          <a:sym typeface="Georgia"/>
        </a:defRPr>
      </a:lvl4pPr>
      <a:lvl5pPr algn="ctr">
        <a:defRPr sz="3300">
          <a:solidFill>
            <a:srgbClr val="7B9899"/>
          </a:solidFill>
          <a:latin typeface="Georgia"/>
          <a:ea typeface="Georgia"/>
          <a:cs typeface="Georgia"/>
          <a:sym typeface="Georgia"/>
        </a:defRPr>
      </a:lvl5pPr>
      <a:lvl6pPr algn="ctr">
        <a:defRPr sz="3300">
          <a:solidFill>
            <a:srgbClr val="7B9899"/>
          </a:solidFill>
          <a:latin typeface="Georgia"/>
          <a:ea typeface="Georgia"/>
          <a:cs typeface="Georgia"/>
          <a:sym typeface="Georgia"/>
        </a:defRPr>
      </a:lvl6pPr>
      <a:lvl7pPr algn="ctr">
        <a:defRPr sz="3300">
          <a:solidFill>
            <a:srgbClr val="7B9899"/>
          </a:solidFill>
          <a:latin typeface="Georgia"/>
          <a:ea typeface="Georgia"/>
          <a:cs typeface="Georgia"/>
          <a:sym typeface="Georgia"/>
        </a:defRPr>
      </a:lvl7pPr>
      <a:lvl8pPr algn="ctr">
        <a:defRPr sz="3300">
          <a:solidFill>
            <a:srgbClr val="7B9899"/>
          </a:solidFill>
          <a:latin typeface="Georgia"/>
          <a:ea typeface="Georgia"/>
          <a:cs typeface="Georgia"/>
          <a:sym typeface="Georgia"/>
        </a:defRPr>
      </a:lvl8pPr>
      <a:lvl9pPr algn="ctr">
        <a:defRPr sz="3300">
          <a:solidFill>
            <a:srgbClr val="7B9899"/>
          </a:solidFill>
          <a:latin typeface="Georgia"/>
          <a:ea typeface="Georgia"/>
          <a:cs typeface="Georgia"/>
          <a:sym typeface="Georgia"/>
        </a:defRPr>
      </a:lvl9pPr>
    </p:titleStyle>
    <p:bodyStyle>
      <a:lvl1pPr marL="273050" indent="-273050">
        <a:spcBef>
          <a:spcPts val="600"/>
        </a:spcBef>
        <a:buClr>
          <a:srgbClr val="D16349"/>
        </a:buClr>
        <a:buSzPct val="85000"/>
        <a:buFont typeface="Wingdings 2"/>
        <a:buChar char="•"/>
        <a:defRPr sz="2700">
          <a:latin typeface="Georgia"/>
          <a:ea typeface="Georgia"/>
          <a:cs typeface="Georgia"/>
          <a:sym typeface="Georgia"/>
        </a:defRPr>
      </a:lvl1pPr>
      <a:lvl2pPr marL="609743" indent="-335105">
        <a:spcBef>
          <a:spcPts val="600"/>
        </a:spcBef>
        <a:buClr>
          <a:srgbClr val="D16349"/>
        </a:buClr>
        <a:buSzPct val="70000"/>
        <a:buFont typeface="Wingdings 2"/>
        <a:buChar char="○"/>
        <a:defRPr sz="2700">
          <a:latin typeface="Georgia"/>
          <a:ea typeface="Georgia"/>
          <a:cs typeface="Georgia"/>
          <a:sym typeface="Georgia"/>
        </a:defRPr>
      </a:lvl2pPr>
      <a:lvl3pPr marL="902335" indent="-308609">
        <a:spcBef>
          <a:spcPts val="600"/>
        </a:spcBef>
        <a:buClr>
          <a:srgbClr val="D16349"/>
        </a:buClr>
        <a:buSzPct val="75000"/>
        <a:buFont typeface="Wingdings 2"/>
        <a:buChar char=""/>
        <a:defRPr sz="2700">
          <a:latin typeface="Georgia"/>
          <a:ea typeface="Georgia"/>
          <a:cs typeface="Georgia"/>
          <a:sym typeface="Georgia"/>
        </a:defRPr>
      </a:lvl3pPr>
      <a:lvl4pPr marL="1211262" indent="-342900">
        <a:spcBef>
          <a:spcPts val="600"/>
        </a:spcBef>
        <a:buClr>
          <a:srgbClr val="D16349"/>
        </a:buClr>
        <a:buSzPct val="70000"/>
        <a:buFont typeface="Wingdings 2"/>
        <a:buChar char="○"/>
        <a:defRPr sz="2700">
          <a:latin typeface="Georgia"/>
          <a:ea typeface="Georgia"/>
          <a:cs typeface="Georgia"/>
          <a:sym typeface="Georgia"/>
        </a:defRPr>
      </a:lvl4pPr>
      <a:lvl5pPr marL="1485900" indent="-342900">
        <a:spcBef>
          <a:spcPts val="600"/>
        </a:spcBef>
        <a:buClr>
          <a:srgbClr val="D16349"/>
        </a:buClr>
        <a:buSzPct val="100000"/>
        <a:buFont typeface="Wingdings 2"/>
        <a:buChar char="•"/>
        <a:defRPr sz="2700">
          <a:latin typeface="Georgia"/>
          <a:ea typeface="Georgia"/>
          <a:cs typeface="Georgia"/>
          <a:sym typeface="Georgia"/>
        </a:defRPr>
      </a:lvl5pPr>
      <a:lvl6pPr marL="1943100" indent="-342900">
        <a:spcBef>
          <a:spcPts val="600"/>
        </a:spcBef>
        <a:buClr>
          <a:srgbClr val="D16349"/>
        </a:buClr>
        <a:buSzPct val="100000"/>
        <a:buFont typeface="Wingdings 2"/>
        <a:buChar char="•"/>
        <a:defRPr sz="2700">
          <a:latin typeface="Georgia"/>
          <a:ea typeface="Georgia"/>
          <a:cs typeface="Georgia"/>
          <a:sym typeface="Georgia"/>
        </a:defRPr>
      </a:lvl6pPr>
      <a:lvl7pPr marL="2400300" indent="-342900">
        <a:spcBef>
          <a:spcPts val="600"/>
        </a:spcBef>
        <a:buClr>
          <a:srgbClr val="D16349"/>
        </a:buClr>
        <a:buSzPct val="100000"/>
        <a:buFont typeface="Wingdings 2"/>
        <a:buChar char="•"/>
        <a:defRPr sz="2700">
          <a:latin typeface="Georgia"/>
          <a:ea typeface="Georgia"/>
          <a:cs typeface="Georgia"/>
          <a:sym typeface="Georgia"/>
        </a:defRPr>
      </a:lvl7pPr>
      <a:lvl8pPr marL="2857500" indent="-342900">
        <a:spcBef>
          <a:spcPts val="600"/>
        </a:spcBef>
        <a:buClr>
          <a:srgbClr val="D16349"/>
        </a:buClr>
        <a:buSzPct val="100000"/>
        <a:buFont typeface="Wingdings 2"/>
        <a:buChar char="•"/>
        <a:defRPr sz="2700">
          <a:latin typeface="Georgia"/>
          <a:ea typeface="Georgia"/>
          <a:cs typeface="Georgia"/>
          <a:sym typeface="Georgia"/>
        </a:defRPr>
      </a:lvl8pPr>
      <a:lvl9pPr marL="3314700" indent="-342900">
        <a:spcBef>
          <a:spcPts val="600"/>
        </a:spcBef>
        <a:buClr>
          <a:srgbClr val="D16349"/>
        </a:buClr>
        <a:buSzPct val="100000"/>
        <a:buFont typeface="Wingdings 2"/>
        <a:buChar char="•"/>
        <a:defRPr sz="2700">
          <a:latin typeface="Georgia"/>
          <a:ea typeface="Georgia"/>
          <a:cs typeface="Georgia"/>
          <a:sym typeface="Georgia"/>
        </a:defRPr>
      </a:lvl9pPr>
    </p:bodyStyle>
    <p:otherStyle>
      <a:lvl1pPr algn="ctr">
        <a:defRPr sz="1600">
          <a:solidFill>
            <a:schemeClr val="tx1"/>
          </a:solidFill>
          <a:latin typeface="+mn-lt"/>
          <a:ea typeface="+mn-ea"/>
          <a:cs typeface="+mn-cs"/>
          <a:sym typeface="Georgia"/>
        </a:defRPr>
      </a:lvl1pPr>
      <a:lvl2pPr algn="ctr">
        <a:defRPr sz="1600">
          <a:solidFill>
            <a:schemeClr val="tx1"/>
          </a:solidFill>
          <a:latin typeface="+mn-lt"/>
          <a:ea typeface="+mn-ea"/>
          <a:cs typeface="+mn-cs"/>
          <a:sym typeface="Georgia"/>
        </a:defRPr>
      </a:lvl2pPr>
      <a:lvl3pPr algn="ctr">
        <a:defRPr sz="1600">
          <a:solidFill>
            <a:schemeClr val="tx1"/>
          </a:solidFill>
          <a:latin typeface="+mn-lt"/>
          <a:ea typeface="+mn-ea"/>
          <a:cs typeface="+mn-cs"/>
          <a:sym typeface="Georgia"/>
        </a:defRPr>
      </a:lvl3pPr>
      <a:lvl4pPr algn="ctr">
        <a:defRPr sz="1600">
          <a:solidFill>
            <a:schemeClr val="tx1"/>
          </a:solidFill>
          <a:latin typeface="+mn-lt"/>
          <a:ea typeface="+mn-ea"/>
          <a:cs typeface="+mn-cs"/>
          <a:sym typeface="Georgia"/>
        </a:defRPr>
      </a:lvl4pPr>
      <a:lvl5pPr algn="ctr">
        <a:defRPr sz="1600">
          <a:solidFill>
            <a:schemeClr val="tx1"/>
          </a:solidFill>
          <a:latin typeface="+mn-lt"/>
          <a:ea typeface="+mn-ea"/>
          <a:cs typeface="+mn-cs"/>
          <a:sym typeface="Georgia"/>
        </a:defRPr>
      </a:lvl5pPr>
      <a:lvl6pPr algn="ctr">
        <a:defRPr sz="1600">
          <a:solidFill>
            <a:schemeClr val="tx1"/>
          </a:solidFill>
          <a:latin typeface="+mn-lt"/>
          <a:ea typeface="+mn-ea"/>
          <a:cs typeface="+mn-cs"/>
          <a:sym typeface="Georgia"/>
        </a:defRPr>
      </a:lvl6pPr>
      <a:lvl7pPr algn="ctr">
        <a:defRPr sz="1600">
          <a:solidFill>
            <a:schemeClr val="tx1"/>
          </a:solidFill>
          <a:latin typeface="+mn-lt"/>
          <a:ea typeface="+mn-ea"/>
          <a:cs typeface="+mn-cs"/>
          <a:sym typeface="Georgia"/>
        </a:defRPr>
      </a:lvl7pPr>
      <a:lvl8pPr algn="ctr">
        <a:defRPr sz="1600">
          <a:solidFill>
            <a:schemeClr val="tx1"/>
          </a:solidFill>
          <a:latin typeface="+mn-lt"/>
          <a:ea typeface="+mn-ea"/>
          <a:cs typeface="+mn-cs"/>
          <a:sym typeface="Georgia"/>
        </a:defRPr>
      </a:lvl8pPr>
      <a:lvl9pPr algn="ctr">
        <a:defRPr sz="1600">
          <a:solidFill>
            <a:schemeClr val="tx1"/>
          </a:solidFill>
          <a:latin typeface="+mn-lt"/>
          <a:ea typeface="+mn-ea"/>
          <a:cs typeface="+mn-cs"/>
          <a:sym typeface="Georgia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8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body" idx="4294967295"/>
          </p:nvPr>
        </p:nvSpPr>
        <p:spPr>
          <a:xfrm>
            <a:off x="1187450" y="5661025"/>
            <a:ext cx="7065963" cy="431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0" indent="0" algn="ctr">
              <a:spcBef>
                <a:spcPts val="400"/>
              </a:spcBef>
              <a:buSzTx/>
              <a:buNone/>
              <a:defRPr sz="1800"/>
            </a:pPr>
            <a:r>
              <a:rPr sz="2000">
                <a:latin typeface="Georgia Bold"/>
                <a:ea typeface="Georgia Bold"/>
                <a:cs typeface="Georgia Bold"/>
                <a:sym typeface="Georgia Bold"/>
              </a:rPr>
              <a:t>BENGUELA, JU</a:t>
            </a:r>
            <a:r>
              <a:rPr sz="2000">
                <a:latin typeface="Georgia Bold"/>
                <a:ea typeface="Georgia Bold"/>
                <a:cs typeface="Georgia Bold"/>
                <a:sym typeface="Georgia Bold"/>
              </a:rPr>
              <a:t>NH</a:t>
            </a:r>
            <a:r>
              <a:rPr sz="2000">
                <a:latin typeface="Georgia Bold"/>
                <a:ea typeface="Georgia Bold"/>
                <a:cs typeface="Georgia Bold"/>
                <a:sym typeface="Georgia Bold"/>
              </a:rPr>
              <a:t>O DE 201</a:t>
            </a:r>
            <a:r>
              <a:rPr sz="2000">
                <a:latin typeface="Georgia Bold"/>
                <a:ea typeface="Georgia Bold"/>
                <a:cs typeface="Georgia Bold"/>
                <a:sym typeface="Georgia Bold"/>
              </a:rPr>
              <a:t>7</a:t>
            </a:r>
          </a:p>
        </p:txBody>
      </p:sp>
      <p:sp>
        <p:nvSpPr>
          <p:cNvPr id="139" name="Shape 139"/>
          <p:cNvSpPr/>
          <p:nvPr>
            <p:ph type="title" idx="4294967295"/>
          </p:nvPr>
        </p:nvSpPr>
        <p:spPr>
          <a:xfrm>
            <a:off x="323849" y="2924175"/>
            <a:ext cx="8351840" cy="16573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sz="4200">
                <a:solidFill>
                  <a:srgbClr val="D1634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D16349"/>
                </a:solidFill>
              </a:rPr>
              <a:t>CONSELHO CONSULTIVO  Balanço do sector </a:t>
            </a:r>
          </a:p>
        </p:txBody>
      </p:sp>
      <p:pic>
        <p:nvPicPr>
          <p:cNvPr id="140" name="image1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6962" y="304800"/>
            <a:ext cx="1655764" cy="747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500" y="828675"/>
            <a:ext cx="8362950" cy="1311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188912" y="1412776"/>
            <a:ext cx="8502651" cy="5445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marL="242711" indent="-242711" algn="just">
              <a:lnSpc>
                <a:spcPct val="150000"/>
              </a:lnSpc>
              <a:spcBef>
                <a:spcPts val="6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600">
                <a:latin typeface="Georgia Bold"/>
                <a:ea typeface="Georgia Bold"/>
                <a:cs typeface="Georgia Bold"/>
                <a:sym typeface="Georgia Bold"/>
              </a:rPr>
              <a:t>A) Estado da Rede de Transporte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273050" indent="-273050" algn="just">
              <a:lnSpc>
                <a:spcPct val="150000"/>
              </a:lnSpc>
              <a:spcBef>
                <a:spcPts val="500"/>
              </a:spcBef>
            </a:pPr>
            <a:r>
              <a:rPr cap="all" sz="1600">
                <a:latin typeface="Georgia"/>
                <a:ea typeface="Georgia"/>
                <a:cs typeface="Georgia"/>
                <a:sym typeface="Georgia"/>
              </a:rPr>
              <a:t>A rede de transporte É estável nO período DE INVERNO DEVIDO O BAIXO CONSUMO E INSTÁVEL NO VERÃO POR AUMENTO DO CONSUMO, nos 60 KV, carecendo apenas atenção relativamente ao circuito Catumbela-Cavaco com relação ao 30 KV. estão em serviço mas com exploração no limite das capacidades;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242711" indent="-242711" algn="just">
              <a:lnSpc>
                <a:spcPct val="150000"/>
              </a:lnSpc>
              <a:spcBef>
                <a:spcPts val="6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600">
                <a:latin typeface="Georgia Bold"/>
                <a:ea typeface="Georgia Bold"/>
                <a:cs typeface="Georgia Bold"/>
                <a:sym typeface="Georgia Bold"/>
              </a:rPr>
              <a:t>B) Estado da Rede da Mt e BT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273050" indent="-273050" algn="just">
              <a:lnSpc>
                <a:spcPct val="150000"/>
              </a:lnSpc>
              <a:spcBef>
                <a:spcPts val="500"/>
              </a:spcBef>
            </a:pPr>
            <a:r>
              <a:rPr cap="all" sz="1600">
                <a:latin typeface="Georgia"/>
                <a:ea typeface="Georgia"/>
                <a:cs typeface="Georgia"/>
                <a:sym typeface="Georgia"/>
              </a:rPr>
              <a:t>A rede de MT apresenta poucas preocupações nO período de inverno, pós as cargas estão relativamente baixas, outrossim tem a ver com elevado efeito da humidade que provoca por vezes defeito a terra, NO VERÃO MAIS PREOCUPAÇÕES POR AUMENTO DAS CARGAS, A rede de BT, apresenta mais preocupações, uma vez parte dela estar Obsoleta e carecendo de melhorias, o que temos feito a medida das necessidades e disponibilidades.</a:t>
            </a:r>
          </a:p>
        </p:txBody>
      </p:sp>
      <p:graphicFrame>
        <p:nvGraphicFramePr>
          <p:cNvPr id="172" name="Table 172"/>
          <p:cNvGraphicFramePr/>
          <p:nvPr/>
        </p:nvGraphicFramePr>
        <p:xfrm>
          <a:off x="2267742" y="404664"/>
          <a:ext cx="4536506" cy="51816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4536504"/>
              </a:tblGrid>
              <a:tr h="518160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2800">
                          <a:solidFill>
                            <a:srgbClr val="7B9899"/>
                          </a:solidFill>
                          <a:latin typeface="Georgia"/>
                          <a:ea typeface="Georgia"/>
                          <a:cs typeface="Georgia"/>
                        </a:rPr>
                        <a:t>Distribuição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sldNum" sz="quarter" idx="2"/>
          </p:nvPr>
        </p:nvSpPr>
        <p:spPr>
          <a:xfrm>
            <a:off x="4362450" y="1081403"/>
            <a:ext cx="457200" cy="33274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905255">
              <a:defRPr sz="158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584">
                <a:solidFill>
                  <a:srgbClr val="7B9899"/>
                </a:solidFill>
              </a:rPr>
            </a:fld>
          </a:p>
        </p:txBody>
      </p:sp>
      <p:pic>
        <p:nvPicPr>
          <p:cNvPr id="175" name="image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2450" y="1700808"/>
            <a:ext cx="4488954" cy="4536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3527" y="1700808"/>
            <a:ext cx="4038924" cy="453650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77" name="Table 177"/>
          <p:cNvGraphicFramePr/>
          <p:nvPr/>
        </p:nvGraphicFramePr>
        <p:xfrm>
          <a:off x="1475655" y="476672"/>
          <a:ext cx="6096001" cy="51816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096000"/>
              </a:tblGrid>
              <a:tr h="518160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2800">
                          <a:solidFill>
                            <a:srgbClr val="7B9899"/>
                          </a:solidFill>
                          <a:latin typeface="Georgia"/>
                          <a:ea typeface="Georgia"/>
                          <a:cs typeface="Georgia"/>
                        </a:rPr>
                        <a:t>Distribuição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title" idx="4294967295"/>
          </p:nvPr>
        </p:nvSpPr>
        <p:spPr>
          <a:xfrm>
            <a:off x="395287" y="260350"/>
            <a:ext cx="8318501" cy="8636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cap="all" sz="2400">
                <a:latin typeface="Georgia Bold"/>
                <a:ea typeface="Georgia Bold"/>
                <a:cs typeface="Georgia Bold"/>
                <a:sym typeface="Georgia Bold"/>
              </a:rPr>
              <a:t>Ligações Domiciliares Efetuadas no Período de 201</a:t>
            </a:r>
            <a:r>
              <a:rPr cap="all" sz="2400">
                <a:latin typeface="Georgia Bold"/>
                <a:ea typeface="Georgia Bold"/>
                <a:cs typeface="Georgia Bold"/>
                <a:sym typeface="Georgia Bold"/>
              </a:rPr>
              <a:t>2</a:t>
            </a:r>
            <a:r>
              <a:rPr cap="all" sz="2400">
                <a:latin typeface="Georgia Bold"/>
                <a:ea typeface="Georgia Bold"/>
                <a:cs typeface="Georgia Bold"/>
                <a:sym typeface="Georgia Bold"/>
              </a:rPr>
              <a:t> a 201</a:t>
            </a:r>
            <a:r>
              <a:rPr cap="all" sz="2400">
                <a:latin typeface="Georgia Bold"/>
                <a:ea typeface="Georgia Bold"/>
                <a:cs typeface="Georgia Bold"/>
                <a:sym typeface="Georgia Bold"/>
              </a:rPr>
              <a:t>7</a:t>
            </a:r>
          </a:p>
        </p:txBody>
      </p:sp>
      <p:graphicFrame>
        <p:nvGraphicFramePr>
          <p:cNvPr id="180" name="Table 180"/>
          <p:cNvGraphicFramePr/>
          <p:nvPr/>
        </p:nvGraphicFramePr>
        <p:xfrm>
          <a:off x="179511" y="1844824"/>
          <a:ext cx="8738724" cy="36004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249893"/>
                <a:gridCol w="1137503"/>
                <a:gridCol w="1270059"/>
                <a:gridCol w="1271091"/>
                <a:gridCol w="1270059"/>
                <a:gridCol w="1270059"/>
                <a:gridCol w="1270059"/>
              </a:tblGrid>
              <a:tr h="775706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Municípios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2012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2013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2014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2015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2016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2017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</a:tr>
              <a:tr h="775706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Benguela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5.143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2.164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1.669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734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1.000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2.338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497576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Lobito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2.844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2.593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2.627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791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2.615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1.502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775706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Catumbela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1.632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1</a:t>
                      </a:r>
                      <a:r>
                        <a:rPr cap="all" sz="1600">
                          <a:sym typeface="Helvetica"/>
                        </a:rPr>
                        <a:t>.</a:t>
                      </a:r>
                      <a:r>
                        <a:rPr cap="all" sz="1600">
                          <a:sym typeface="Helvetica"/>
                        </a:rPr>
                        <a:t>596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1</a:t>
                      </a:r>
                      <a:r>
                        <a:rPr cap="all" sz="1600">
                          <a:sym typeface="Helvetica"/>
                        </a:rPr>
                        <a:t>.</a:t>
                      </a:r>
                      <a:r>
                        <a:rPr cap="all" sz="1600">
                          <a:sym typeface="Helvetica"/>
                        </a:rPr>
                        <a:t>650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655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986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712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775706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Baia-Farta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413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342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230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187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124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1" name="Table 181"/>
          <p:cNvGraphicFramePr/>
          <p:nvPr/>
        </p:nvGraphicFramePr>
        <p:xfrm>
          <a:off x="179511" y="5445223"/>
          <a:ext cx="8712968" cy="5791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224136"/>
                <a:gridCol w="1137061"/>
                <a:gridCol w="1270354"/>
                <a:gridCol w="1270354"/>
                <a:gridCol w="1290783"/>
                <a:gridCol w="1249925"/>
                <a:gridCol w="1270354"/>
              </a:tblGrid>
              <a:tr h="579120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TOTAL</a:t>
                      </a:r>
                      <a:endParaRPr sz="1600">
                        <a:sym typeface="Helvetica"/>
                      </a:endParaRPr>
                    </a:p>
                  </a:txBody>
                  <a:tcPr marL="45720" marR="45720" marT="45720" marB="45720" anchor="t" anchorCtr="0" horzOverflow="overflow">
                    <a:solidFill>
                      <a:srgbClr val="E3B7B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600">
                          <a:sym typeface="Helvetica"/>
                        </a:rPr>
                        <a:t>10.032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3B7B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600">
                          <a:sym typeface="Helvetica"/>
                        </a:rPr>
                        <a:t>6.695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3B7B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600">
                          <a:sym typeface="Helvetica"/>
                        </a:rPr>
                        <a:t>6.176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3B7B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600">
                          <a:sym typeface="Helvetica"/>
                        </a:rPr>
                        <a:t>2.367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3B7B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600">
                          <a:sym typeface="Helvetica"/>
                        </a:rPr>
                        <a:t>4.725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3B7B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600">
                          <a:sym typeface="Helvetica"/>
                        </a:rPr>
                        <a:t>4.552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3B7B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title" idx="4294967295"/>
          </p:nvPr>
        </p:nvSpPr>
        <p:spPr>
          <a:xfrm>
            <a:off x="250825" y="260350"/>
            <a:ext cx="8534400" cy="7588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cap="all" sz="2400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cap="none" sz="1800"/>
            </a:pPr>
            <a:r>
              <a:rPr cap="all" sz="2400"/>
              <a:t>Produção de Energia Eléctrica</a:t>
            </a:r>
          </a:p>
        </p:txBody>
      </p:sp>
      <p:grpSp>
        <p:nvGrpSpPr>
          <p:cNvPr id="383" name="Group 383"/>
          <p:cNvGrpSpPr/>
          <p:nvPr/>
        </p:nvGrpSpPr>
        <p:grpSpPr>
          <a:xfrm>
            <a:off x="197641" y="1854991"/>
            <a:ext cx="8640768" cy="3697293"/>
            <a:chOff x="0" y="0"/>
            <a:chExt cx="8640766" cy="3697291"/>
          </a:xfrm>
        </p:grpSpPr>
        <p:grpSp>
          <p:nvGrpSpPr>
            <p:cNvPr id="186" name="Group 186"/>
            <p:cNvGrpSpPr/>
            <p:nvPr/>
          </p:nvGrpSpPr>
          <p:grpSpPr>
            <a:xfrm>
              <a:off x="0" y="-1"/>
              <a:ext cx="985840" cy="917577"/>
              <a:chOff x="0" y="0"/>
              <a:chExt cx="985839" cy="917575"/>
            </a:xfrm>
          </p:grpSpPr>
          <p:sp>
            <p:nvSpPr>
              <p:cNvPr id="184" name="Shape 184"/>
              <p:cNvSpPr/>
              <p:nvPr/>
            </p:nvSpPr>
            <p:spPr>
              <a:xfrm>
                <a:off x="-1" y="0"/>
                <a:ext cx="985841" cy="917576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0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-1" y="-1"/>
                <a:ext cx="985841" cy="2311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0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000">
                    <a:solidFill>
                      <a:srgbClr val="FFFFFF"/>
                    </a:solidFill>
                  </a:rPr>
                  <a:t>Município</a:t>
                </a:r>
              </a:p>
            </p:txBody>
          </p:sp>
        </p:grpSp>
        <p:grpSp>
          <p:nvGrpSpPr>
            <p:cNvPr id="189" name="Group 189"/>
            <p:cNvGrpSpPr/>
            <p:nvPr/>
          </p:nvGrpSpPr>
          <p:grpSpPr>
            <a:xfrm>
              <a:off x="985838" y="-1"/>
              <a:ext cx="1893890" cy="482602"/>
              <a:chOff x="0" y="0"/>
              <a:chExt cx="1893888" cy="482601"/>
            </a:xfrm>
          </p:grpSpPr>
          <p:sp>
            <p:nvSpPr>
              <p:cNvPr id="187" name="Shape 187"/>
              <p:cNvSpPr/>
              <p:nvPr/>
            </p:nvSpPr>
            <p:spPr>
              <a:xfrm>
                <a:off x="0" y="-1"/>
                <a:ext cx="1893889" cy="482603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0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</a:p>
            </p:txBody>
          </p:sp>
          <p:sp>
            <p:nvSpPr>
              <p:cNvPr id="188" name="Shape 188"/>
              <p:cNvSpPr/>
              <p:nvPr/>
            </p:nvSpPr>
            <p:spPr>
              <a:xfrm>
                <a:off x="0" y="0"/>
                <a:ext cx="1893889" cy="3708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0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000">
                    <a:solidFill>
                      <a:srgbClr val="FFFFFF"/>
                    </a:solidFill>
                  </a:rPr>
                  <a:t>Numero de Habitantes no Município em 2015</a:t>
                </a:r>
              </a:p>
            </p:txBody>
          </p:sp>
        </p:grpSp>
        <p:grpSp>
          <p:nvGrpSpPr>
            <p:cNvPr id="192" name="Group 192"/>
            <p:cNvGrpSpPr/>
            <p:nvPr/>
          </p:nvGrpSpPr>
          <p:grpSpPr>
            <a:xfrm>
              <a:off x="2879726" y="-1"/>
              <a:ext cx="1008065" cy="917577"/>
              <a:chOff x="0" y="0"/>
              <a:chExt cx="1008064" cy="917575"/>
            </a:xfrm>
          </p:grpSpPr>
          <p:sp>
            <p:nvSpPr>
              <p:cNvPr id="190" name="Shape 190"/>
              <p:cNvSpPr/>
              <p:nvPr/>
            </p:nvSpPr>
            <p:spPr>
              <a:xfrm>
                <a:off x="-1" y="0"/>
                <a:ext cx="1008065" cy="917576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0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-1" y="0"/>
                <a:ext cx="1008065" cy="3708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0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000">
                    <a:solidFill>
                      <a:srgbClr val="FFFFFF"/>
                    </a:solidFill>
                  </a:rPr>
                  <a:t>Potencia Instalada</a:t>
                </a:r>
              </a:p>
            </p:txBody>
          </p:sp>
        </p:grpSp>
        <p:grpSp>
          <p:nvGrpSpPr>
            <p:cNvPr id="195" name="Group 195"/>
            <p:cNvGrpSpPr/>
            <p:nvPr/>
          </p:nvGrpSpPr>
          <p:grpSpPr>
            <a:xfrm>
              <a:off x="3887789" y="-1"/>
              <a:ext cx="1008065" cy="917577"/>
              <a:chOff x="0" y="0"/>
              <a:chExt cx="1008064" cy="917575"/>
            </a:xfrm>
          </p:grpSpPr>
          <p:sp>
            <p:nvSpPr>
              <p:cNvPr id="193" name="Shape 193"/>
              <p:cNvSpPr/>
              <p:nvPr/>
            </p:nvSpPr>
            <p:spPr>
              <a:xfrm>
                <a:off x="-1" y="0"/>
                <a:ext cx="1008065" cy="917576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0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</a:p>
            </p:txBody>
          </p:sp>
          <p:sp>
            <p:nvSpPr>
              <p:cNvPr id="194" name="Shape 194"/>
              <p:cNvSpPr/>
              <p:nvPr/>
            </p:nvSpPr>
            <p:spPr>
              <a:xfrm>
                <a:off x="-1" y="0"/>
                <a:ext cx="1008065" cy="3708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0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000">
                    <a:solidFill>
                      <a:srgbClr val="FFFFFF"/>
                    </a:solidFill>
                  </a:rPr>
                  <a:t>Potencia Disponível</a:t>
                </a:r>
              </a:p>
            </p:txBody>
          </p:sp>
        </p:grpSp>
        <p:grpSp>
          <p:nvGrpSpPr>
            <p:cNvPr id="198" name="Group 198"/>
            <p:cNvGrpSpPr/>
            <p:nvPr/>
          </p:nvGrpSpPr>
          <p:grpSpPr>
            <a:xfrm>
              <a:off x="4895852" y="-1"/>
              <a:ext cx="858840" cy="917577"/>
              <a:chOff x="0" y="0"/>
              <a:chExt cx="858839" cy="917575"/>
            </a:xfrm>
          </p:grpSpPr>
          <p:sp>
            <p:nvSpPr>
              <p:cNvPr id="196" name="Shape 196"/>
              <p:cNvSpPr/>
              <p:nvPr/>
            </p:nvSpPr>
            <p:spPr>
              <a:xfrm>
                <a:off x="-1" y="0"/>
                <a:ext cx="858841" cy="917576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0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</a:p>
            </p:txBody>
          </p:sp>
          <p:sp>
            <p:nvSpPr>
              <p:cNvPr id="197" name="Shape 197"/>
              <p:cNvSpPr/>
              <p:nvPr/>
            </p:nvSpPr>
            <p:spPr>
              <a:xfrm>
                <a:off x="-1" y="-1"/>
                <a:ext cx="858841" cy="6502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0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000">
                    <a:solidFill>
                      <a:srgbClr val="FFFFFF"/>
                    </a:solidFill>
                  </a:rPr>
                  <a:t>Potencia Reprimida Meio Urbano</a:t>
                </a:r>
              </a:p>
            </p:txBody>
          </p:sp>
        </p:grpSp>
        <p:grpSp>
          <p:nvGrpSpPr>
            <p:cNvPr id="201" name="Group 201"/>
            <p:cNvGrpSpPr/>
            <p:nvPr/>
          </p:nvGrpSpPr>
          <p:grpSpPr>
            <a:xfrm>
              <a:off x="5754689" y="-1"/>
              <a:ext cx="938215" cy="917577"/>
              <a:chOff x="0" y="0"/>
              <a:chExt cx="938214" cy="917575"/>
            </a:xfrm>
          </p:grpSpPr>
          <p:sp>
            <p:nvSpPr>
              <p:cNvPr id="199" name="Shape 199"/>
              <p:cNvSpPr/>
              <p:nvPr/>
            </p:nvSpPr>
            <p:spPr>
              <a:xfrm>
                <a:off x="-1" y="0"/>
                <a:ext cx="938215" cy="917576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0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</a:p>
            </p:txBody>
          </p:sp>
          <p:sp>
            <p:nvSpPr>
              <p:cNvPr id="200" name="Shape 200"/>
              <p:cNvSpPr/>
              <p:nvPr/>
            </p:nvSpPr>
            <p:spPr>
              <a:xfrm>
                <a:off x="-1" y="0"/>
                <a:ext cx="938215" cy="5105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0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000">
                    <a:solidFill>
                      <a:srgbClr val="FFFFFF"/>
                    </a:solidFill>
                  </a:rPr>
                  <a:t>Potencia Reprimida Meio Rural</a:t>
                </a:r>
              </a:p>
            </p:txBody>
          </p:sp>
        </p:grpSp>
        <p:grpSp>
          <p:nvGrpSpPr>
            <p:cNvPr id="204" name="Group 204"/>
            <p:cNvGrpSpPr/>
            <p:nvPr/>
          </p:nvGrpSpPr>
          <p:grpSpPr>
            <a:xfrm>
              <a:off x="6692902" y="-1"/>
              <a:ext cx="868365" cy="917577"/>
              <a:chOff x="0" y="0"/>
              <a:chExt cx="868364" cy="917575"/>
            </a:xfrm>
          </p:grpSpPr>
          <p:sp>
            <p:nvSpPr>
              <p:cNvPr id="202" name="Shape 202"/>
              <p:cNvSpPr/>
              <p:nvPr/>
            </p:nvSpPr>
            <p:spPr>
              <a:xfrm>
                <a:off x="-1" y="0"/>
                <a:ext cx="868365" cy="917576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0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</a:p>
            </p:txBody>
          </p:sp>
          <p:sp>
            <p:nvSpPr>
              <p:cNvPr id="203" name="Shape 203"/>
              <p:cNvSpPr/>
              <p:nvPr/>
            </p:nvSpPr>
            <p:spPr>
              <a:xfrm>
                <a:off x="-1" y="-1"/>
                <a:ext cx="868365" cy="2311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0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000">
                    <a:solidFill>
                      <a:srgbClr val="FFFFFF"/>
                    </a:solidFill>
                  </a:rPr>
                  <a:t>Demanda</a:t>
                </a:r>
              </a:p>
            </p:txBody>
          </p:sp>
        </p:grpSp>
        <p:grpSp>
          <p:nvGrpSpPr>
            <p:cNvPr id="207" name="Group 207"/>
            <p:cNvGrpSpPr/>
            <p:nvPr/>
          </p:nvGrpSpPr>
          <p:grpSpPr>
            <a:xfrm>
              <a:off x="7561265" y="-1"/>
              <a:ext cx="1079502" cy="917577"/>
              <a:chOff x="0" y="0"/>
              <a:chExt cx="1079500" cy="917575"/>
            </a:xfrm>
          </p:grpSpPr>
          <p:sp>
            <p:nvSpPr>
              <p:cNvPr id="205" name="Shape 205"/>
              <p:cNvSpPr/>
              <p:nvPr/>
            </p:nvSpPr>
            <p:spPr>
              <a:xfrm>
                <a:off x="0" y="0"/>
                <a:ext cx="1079501" cy="917576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0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</a:p>
            </p:txBody>
          </p:sp>
          <p:sp>
            <p:nvSpPr>
              <p:cNvPr id="206" name="Shape 206"/>
              <p:cNvSpPr/>
              <p:nvPr/>
            </p:nvSpPr>
            <p:spPr>
              <a:xfrm>
                <a:off x="0" y="0"/>
                <a:ext cx="1079501" cy="5105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0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000">
                    <a:solidFill>
                      <a:srgbClr val="FFFFFF"/>
                    </a:solidFill>
                  </a:rPr>
                  <a:t>Nível de atendimento(%)</a:t>
                </a:r>
              </a:p>
            </p:txBody>
          </p:sp>
        </p:grpSp>
        <p:grpSp>
          <p:nvGrpSpPr>
            <p:cNvPr id="210" name="Group 210"/>
            <p:cNvGrpSpPr/>
            <p:nvPr/>
          </p:nvGrpSpPr>
          <p:grpSpPr>
            <a:xfrm>
              <a:off x="985838" y="482600"/>
              <a:ext cx="885827" cy="434977"/>
              <a:chOff x="0" y="0"/>
              <a:chExt cx="885825" cy="434976"/>
            </a:xfrm>
          </p:grpSpPr>
          <p:sp>
            <p:nvSpPr>
              <p:cNvPr id="208" name="Shape 208"/>
              <p:cNvSpPr/>
              <p:nvPr/>
            </p:nvSpPr>
            <p:spPr>
              <a:xfrm>
                <a:off x="0" y="-1"/>
                <a:ext cx="885826" cy="434978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</a:p>
            </p:txBody>
          </p:sp>
          <p:sp>
            <p:nvSpPr>
              <p:cNvPr id="209" name="Shape 209"/>
              <p:cNvSpPr/>
              <p:nvPr/>
            </p:nvSpPr>
            <p:spPr>
              <a:xfrm>
                <a:off x="0" y="-1"/>
                <a:ext cx="885826" cy="3962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1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100">
                    <a:solidFill>
                      <a:srgbClr val="FFFFFF"/>
                    </a:solidFill>
                  </a:rPr>
                  <a:t>Meio Urbano</a:t>
                </a:r>
              </a:p>
            </p:txBody>
          </p:sp>
        </p:grpSp>
        <p:grpSp>
          <p:nvGrpSpPr>
            <p:cNvPr id="213" name="Group 213"/>
            <p:cNvGrpSpPr/>
            <p:nvPr/>
          </p:nvGrpSpPr>
          <p:grpSpPr>
            <a:xfrm>
              <a:off x="1871663" y="482600"/>
              <a:ext cx="1008065" cy="434977"/>
              <a:chOff x="0" y="0"/>
              <a:chExt cx="1008064" cy="434976"/>
            </a:xfrm>
          </p:grpSpPr>
          <p:sp>
            <p:nvSpPr>
              <p:cNvPr id="211" name="Shape 211"/>
              <p:cNvSpPr/>
              <p:nvPr/>
            </p:nvSpPr>
            <p:spPr>
              <a:xfrm>
                <a:off x="-1" y="-1"/>
                <a:ext cx="1008065" cy="434978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</a:p>
            </p:txBody>
          </p:sp>
          <p:sp>
            <p:nvSpPr>
              <p:cNvPr id="212" name="Shape 212"/>
              <p:cNvSpPr/>
              <p:nvPr/>
            </p:nvSpPr>
            <p:spPr>
              <a:xfrm>
                <a:off x="-1" y="-1"/>
                <a:ext cx="1008065" cy="2438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1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100">
                    <a:solidFill>
                      <a:srgbClr val="FFFFFF"/>
                    </a:solidFill>
                  </a:rPr>
                  <a:t>Meio Rural</a:t>
                </a:r>
              </a:p>
            </p:txBody>
          </p:sp>
        </p:grpSp>
        <p:grpSp>
          <p:nvGrpSpPr>
            <p:cNvPr id="216" name="Group 216"/>
            <p:cNvGrpSpPr/>
            <p:nvPr/>
          </p:nvGrpSpPr>
          <p:grpSpPr>
            <a:xfrm>
              <a:off x="0" y="917575"/>
              <a:ext cx="985840" cy="436566"/>
              <a:chOff x="0" y="0"/>
              <a:chExt cx="985839" cy="436565"/>
            </a:xfrm>
          </p:grpSpPr>
          <p:sp>
            <p:nvSpPr>
              <p:cNvPr id="214" name="Shape 214"/>
              <p:cNvSpPr/>
              <p:nvPr/>
            </p:nvSpPr>
            <p:spPr>
              <a:xfrm>
                <a:off x="-1" y="0"/>
                <a:ext cx="985841" cy="436566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15" name="Shape 215"/>
              <p:cNvSpPr/>
              <p:nvPr/>
            </p:nvSpPr>
            <p:spPr>
              <a:xfrm>
                <a:off x="-1" y="0"/>
                <a:ext cx="985841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Benguela</a:t>
                </a:r>
              </a:p>
            </p:txBody>
          </p:sp>
        </p:grpSp>
        <p:grpSp>
          <p:nvGrpSpPr>
            <p:cNvPr id="219" name="Group 219"/>
            <p:cNvGrpSpPr/>
            <p:nvPr/>
          </p:nvGrpSpPr>
          <p:grpSpPr>
            <a:xfrm>
              <a:off x="985838" y="917575"/>
              <a:ext cx="885827" cy="436566"/>
              <a:chOff x="0" y="0"/>
              <a:chExt cx="885825" cy="436565"/>
            </a:xfrm>
          </p:grpSpPr>
          <p:sp>
            <p:nvSpPr>
              <p:cNvPr id="217" name="Shape 217"/>
              <p:cNvSpPr/>
              <p:nvPr/>
            </p:nvSpPr>
            <p:spPr>
              <a:xfrm>
                <a:off x="0" y="0"/>
                <a:ext cx="885826" cy="436566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18" name="Shape 218"/>
              <p:cNvSpPr/>
              <p:nvPr/>
            </p:nvSpPr>
            <p:spPr>
              <a:xfrm>
                <a:off x="0" y="0"/>
                <a:ext cx="885826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308,064</a:t>
                </a:r>
              </a:p>
            </p:txBody>
          </p:sp>
        </p:grpSp>
        <p:grpSp>
          <p:nvGrpSpPr>
            <p:cNvPr id="222" name="Group 222"/>
            <p:cNvGrpSpPr/>
            <p:nvPr/>
          </p:nvGrpSpPr>
          <p:grpSpPr>
            <a:xfrm>
              <a:off x="1871663" y="917575"/>
              <a:ext cx="1008065" cy="436566"/>
              <a:chOff x="0" y="0"/>
              <a:chExt cx="1008064" cy="436565"/>
            </a:xfrm>
          </p:grpSpPr>
          <p:sp>
            <p:nvSpPr>
              <p:cNvPr id="220" name="Shape 220"/>
              <p:cNvSpPr/>
              <p:nvPr/>
            </p:nvSpPr>
            <p:spPr>
              <a:xfrm>
                <a:off x="-1" y="0"/>
                <a:ext cx="1008065" cy="436566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21" name="Shape 221"/>
              <p:cNvSpPr/>
              <p:nvPr/>
            </p:nvSpPr>
            <p:spPr>
              <a:xfrm>
                <a:off x="-1" y="0"/>
                <a:ext cx="1008065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205,376</a:t>
                </a:r>
              </a:p>
            </p:txBody>
          </p:sp>
        </p:grpSp>
        <p:grpSp>
          <p:nvGrpSpPr>
            <p:cNvPr id="225" name="Group 225"/>
            <p:cNvGrpSpPr/>
            <p:nvPr/>
          </p:nvGrpSpPr>
          <p:grpSpPr>
            <a:xfrm>
              <a:off x="2879726" y="917575"/>
              <a:ext cx="1008065" cy="436566"/>
              <a:chOff x="0" y="0"/>
              <a:chExt cx="1008064" cy="436565"/>
            </a:xfrm>
          </p:grpSpPr>
          <p:sp>
            <p:nvSpPr>
              <p:cNvPr id="223" name="Shape 223"/>
              <p:cNvSpPr/>
              <p:nvPr/>
            </p:nvSpPr>
            <p:spPr>
              <a:xfrm>
                <a:off x="-1" y="0"/>
                <a:ext cx="1008065" cy="436566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24" name="Shape 224"/>
              <p:cNvSpPr/>
              <p:nvPr/>
            </p:nvSpPr>
            <p:spPr>
              <a:xfrm>
                <a:off x="-1" y="0"/>
                <a:ext cx="1008065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20,0</a:t>
                </a:r>
              </a:p>
            </p:txBody>
          </p:sp>
        </p:grpSp>
        <p:grpSp>
          <p:nvGrpSpPr>
            <p:cNvPr id="228" name="Group 228"/>
            <p:cNvGrpSpPr/>
            <p:nvPr/>
          </p:nvGrpSpPr>
          <p:grpSpPr>
            <a:xfrm>
              <a:off x="3887789" y="917575"/>
              <a:ext cx="1008065" cy="436566"/>
              <a:chOff x="0" y="0"/>
              <a:chExt cx="1008064" cy="436565"/>
            </a:xfrm>
          </p:grpSpPr>
          <p:sp>
            <p:nvSpPr>
              <p:cNvPr id="226" name="Shape 226"/>
              <p:cNvSpPr/>
              <p:nvPr/>
            </p:nvSpPr>
            <p:spPr>
              <a:xfrm>
                <a:off x="-1" y="0"/>
                <a:ext cx="1008065" cy="436566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27" name="Shape 227"/>
              <p:cNvSpPr/>
              <p:nvPr/>
            </p:nvSpPr>
            <p:spPr>
              <a:xfrm>
                <a:off x="-1" y="0"/>
                <a:ext cx="1008065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12,0</a:t>
                </a:r>
              </a:p>
            </p:txBody>
          </p:sp>
        </p:grpSp>
        <p:grpSp>
          <p:nvGrpSpPr>
            <p:cNvPr id="231" name="Group 231"/>
            <p:cNvGrpSpPr/>
            <p:nvPr/>
          </p:nvGrpSpPr>
          <p:grpSpPr>
            <a:xfrm>
              <a:off x="4895852" y="917575"/>
              <a:ext cx="858840" cy="436566"/>
              <a:chOff x="0" y="0"/>
              <a:chExt cx="858839" cy="436565"/>
            </a:xfrm>
          </p:grpSpPr>
          <p:sp>
            <p:nvSpPr>
              <p:cNvPr id="229" name="Shape 229"/>
              <p:cNvSpPr/>
              <p:nvPr/>
            </p:nvSpPr>
            <p:spPr>
              <a:xfrm>
                <a:off x="-1" y="0"/>
                <a:ext cx="858841" cy="436566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30" name="Shape 230"/>
              <p:cNvSpPr/>
              <p:nvPr/>
            </p:nvSpPr>
            <p:spPr>
              <a:xfrm>
                <a:off x="-1" y="0"/>
                <a:ext cx="858841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26,86</a:t>
                </a:r>
              </a:p>
            </p:txBody>
          </p:sp>
        </p:grpSp>
        <p:grpSp>
          <p:nvGrpSpPr>
            <p:cNvPr id="234" name="Group 234"/>
            <p:cNvGrpSpPr/>
            <p:nvPr/>
          </p:nvGrpSpPr>
          <p:grpSpPr>
            <a:xfrm>
              <a:off x="5754689" y="917575"/>
              <a:ext cx="938215" cy="436566"/>
              <a:chOff x="0" y="0"/>
              <a:chExt cx="938214" cy="436565"/>
            </a:xfrm>
          </p:grpSpPr>
          <p:sp>
            <p:nvSpPr>
              <p:cNvPr id="232" name="Shape 232"/>
              <p:cNvSpPr/>
              <p:nvPr/>
            </p:nvSpPr>
            <p:spPr>
              <a:xfrm>
                <a:off x="-1" y="0"/>
                <a:ext cx="938215" cy="436566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33" name="Shape 233"/>
              <p:cNvSpPr/>
              <p:nvPr/>
            </p:nvSpPr>
            <p:spPr>
              <a:xfrm>
                <a:off x="-1" y="0"/>
                <a:ext cx="938215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-1,89</a:t>
                </a:r>
              </a:p>
            </p:txBody>
          </p:sp>
        </p:grpSp>
        <p:grpSp>
          <p:nvGrpSpPr>
            <p:cNvPr id="237" name="Group 237"/>
            <p:cNvGrpSpPr/>
            <p:nvPr/>
          </p:nvGrpSpPr>
          <p:grpSpPr>
            <a:xfrm>
              <a:off x="6692902" y="917575"/>
              <a:ext cx="868365" cy="436566"/>
              <a:chOff x="0" y="0"/>
              <a:chExt cx="868364" cy="436565"/>
            </a:xfrm>
          </p:grpSpPr>
          <p:sp>
            <p:nvSpPr>
              <p:cNvPr id="235" name="Shape 235"/>
              <p:cNvSpPr/>
              <p:nvPr/>
            </p:nvSpPr>
            <p:spPr>
              <a:xfrm>
                <a:off x="-1" y="0"/>
                <a:ext cx="868365" cy="436566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36" name="Shape 236"/>
              <p:cNvSpPr/>
              <p:nvPr/>
            </p:nvSpPr>
            <p:spPr>
              <a:xfrm>
                <a:off x="-1" y="0"/>
                <a:ext cx="868365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37,0</a:t>
                </a:r>
              </a:p>
            </p:txBody>
          </p:sp>
        </p:grpSp>
        <p:grpSp>
          <p:nvGrpSpPr>
            <p:cNvPr id="240" name="Group 240"/>
            <p:cNvGrpSpPr/>
            <p:nvPr/>
          </p:nvGrpSpPr>
          <p:grpSpPr>
            <a:xfrm>
              <a:off x="7561265" y="917575"/>
              <a:ext cx="1079502" cy="436566"/>
              <a:chOff x="0" y="0"/>
              <a:chExt cx="1079500" cy="436565"/>
            </a:xfrm>
          </p:grpSpPr>
          <p:sp>
            <p:nvSpPr>
              <p:cNvPr id="238" name="Shape 238"/>
              <p:cNvSpPr/>
              <p:nvPr/>
            </p:nvSpPr>
            <p:spPr>
              <a:xfrm>
                <a:off x="0" y="0"/>
                <a:ext cx="1079501" cy="436566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39" name="Shape 239"/>
              <p:cNvSpPr/>
              <p:nvPr/>
            </p:nvSpPr>
            <p:spPr>
              <a:xfrm>
                <a:off x="0" y="0"/>
                <a:ext cx="1079501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32,5%</a:t>
                </a:r>
              </a:p>
            </p:txBody>
          </p:sp>
        </p:grpSp>
        <p:grpSp>
          <p:nvGrpSpPr>
            <p:cNvPr id="243" name="Group 243"/>
            <p:cNvGrpSpPr/>
            <p:nvPr/>
          </p:nvGrpSpPr>
          <p:grpSpPr>
            <a:xfrm>
              <a:off x="0" y="1354138"/>
              <a:ext cx="985840" cy="504827"/>
              <a:chOff x="0" y="0"/>
              <a:chExt cx="985839" cy="504826"/>
            </a:xfrm>
          </p:grpSpPr>
          <p:sp>
            <p:nvSpPr>
              <p:cNvPr id="241" name="Shape 241"/>
              <p:cNvSpPr/>
              <p:nvPr/>
            </p:nvSpPr>
            <p:spPr>
              <a:xfrm>
                <a:off x="-1" y="-1"/>
                <a:ext cx="985841" cy="50482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42" name="Shape 242"/>
              <p:cNvSpPr/>
              <p:nvPr/>
            </p:nvSpPr>
            <p:spPr>
              <a:xfrm>
                <a:off x="-1" y="-1"/>
                <a:ext cx="985841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Lobito</a:t>
                </a:r>
              </a:p>
            </p:txBody>
          </p:sp>
        </p:grpSp>
        <p:grpSp>
          <p:nvGrpSpPr>
            <p:cNvPr id="246" name="Group 246"/>
            <p:cNvGrpSpPr/>
            <p:nvPr/>
          </p:nvGrpSpPr>
          <p:grpSpPr>
            <a:xfrm>
              <a:off x="985838" y="1354138"/>
              <a:ext cx="885827" cy="504827"/>
              <a:chOff x="0" y="0"/>
              <a:chExt cx="885825" cy="504826"/>
            </a:xfrm>
          </p:grpSpPr>
          <p:sp>
            <p:nvSpPr>
              <p:cNvPr id="244" name="Shape 244"/>
              <p:cNvSpPr/>
              <p:nvPr/>
            </p:nvSpPr>
            <p:spPr>
              <a:xfrm>
                <a:off x="0" y="-1"/>
                <a:ext cx="885826" cy="50482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45" name="Shape 245"/>
              <p:cNvSpPr/>
              <p:nvPr/>
            </p:nvSpPr>
            <p:spPr>
              <a:xfrm>
                <a:off x="0" y="0"/>
                <a:ext cx="885826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/>
              <a:p>
                <a:pPr lvl="0"/>
                <a:r>
                  <a:rPr sz="1400">
                    <a:latin typeface="Georgia"/>
                    <a:ea typeface="Georgia"/>
                    <a:cs typeface="Georgia"/>
                    <a:sym typeface="Georgia"/>
                  </a:rPr>
                  <a:t>194,79</a:t>
                </a:r>
                <a:r>
                  <a:rPr sz="1400">
                    <a:latin typeface="Georgia"/>
                    <a:ea typeface="Georgia"/>
                    <a:cs typeface="Georgia"/>
                    <a:sym typeface="Georgia"/>
                  </a:rPr>
                  <a:t>0</a:t>
                </a:r>
              </a:p>
            </p:txBody>
          </p:sp>
        </p:grpSp>
        <p:grpSp>
          <p:nvGrpSpPr>
            <p:cNvPr id="249" name="Group 249"/>
            <p:cNvGrpSpPr/>
            <p:nvPr/>
          </p:nvGrpSpPr>
          <p:grpSpPr>
            <a:xfrm>
              <a:off x="1871663" y="1354138"/>
              <a:ext cx="1008065" cy="504827"/>
              <a:chOff x="0" y="0"/>
              <a:chExt cx="1008064" cy="504826"/>
            </a:xfrm>
          </p:grpSpPr>
          <p:sp>
            <p:nvSpPr>
              <p:cNvPr id="247" name="Shape 247"/>
              <p:cNvSpPr/>
              <p:nvPr/>
            </p:nvSpPr>
            <p:spPr>
              <a:xfrm>
                <a:off x="-1" y="-1"/>
                <a:ext cx="1008065" cy="50482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48" name="Shape 248"/>
              <p:cNvSpPr/>
              <p:nvPr/>
            </p:nvSpPr>
            <p:spPr>
              <a:xfrm>
                <a:off x="-1" y="-1"/>
                <a:ext cx="1008065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129,860</a:t>
                </a:r>
              </a:p>
            </p:txBody>
          </p:sp>
        </p:grpSp>
        <p:grpSp>
          <p:nvGrpSpPr>
            <p:cNvPr id="252" name="Group 252"/>
            <p:cNvGrpSpPr/>
            <p:nvPr/>
          </p:nvGrpSpPr>
          <p:grpSpPr>
            <a:xfrm>
              <a:off x="2879726" y="1354138"/>
              <a:ext cx="1008065" cy="504827"/>
              <a:chOff x="0" y="0"/>
              <a:chExt cx="1008064" cy="504826"/>
            </a:xfrm>
          </p:grpSpPr>
          <p:sp>
            <p:nvSpPr>
              <p:cNvPr id="250" name="Shape 250"/>
              <p:cNvSpPr/>
              <p:nvPr/>
            </p:nvSpPr>
            <p:spPr>
              <a:xfrm>
                <a:off x="-1" y="-1"/>
                <a:ext cx="1008066" cy="50482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51" name="Shape 251"/>
              <p:cNvSpPr/>
              <p:nvPr/>
            </p:nvSpPr>
            <p:spPr>
              <a:xfrm>
                <a:off x="-1" y="-1"/>
                <a:ext cx="1008066" cy="3581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/>
                <a:r>
                  <a:t>140</a:t>
                </a:r>
              </a:p>
            </p:txBody>
          </p:sp>
        </p:grpSp>
        <p:grpSp>
          <p:nvGrpSpPr>
            <p:cNvPr id="255" name="Group 255"/>
            <p:cNvGrpSpPr/>
            <p:nvPr/>
          </p:nvGrpSpPr>
          <p:grpSpPr>
            <a:xfrm>
              <a:off x="3887789" y="1354138"/>
              <a:ext cx="1008065" cy="504827"/>
              <a:chOff x="0" y="0"/>
              <a:chExt cx="1008064" cy="504826"/>
            </a:xfrm>
          </p:grpSpPr>
          <p:sp>
            <p:nvSpPr>
              <p:cNvPr id="253" name="Shape 253"/>
              <p:cNvSpPr/>
              <p:nvPr/>
            </p:nvSpPr>
            <p:spPr>
              <a:xfrm>
                <a:off x="-1" y="-1"/>
                <a:ext cx="1008066" cy="50482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54" name="Shape 254"/>
              <p:cNvSpPr/>
              <p:nvPr/>
            </p:nvSpPr>
            <p:spPr>
              <a:xfrm>
                <a:off x="-1" y="-1"/>
                <a:ext cx="1008066" cy="3581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/>
              <a:p>
                <a:pPr lvl="0"/>
                <a:r>
                  <a:rPr>
                    <a:latin typeface="Georgia"/>
                    <a:ea typeface="Georgia"/>
                    <a:cs typeface="Georgia"/>
                    <a:sym typeface="Georgia"/>
                  </a:rPr>
                  <a:t>69</a:t>
                </a:r>
                <a:r>
                  <a:rPr sz="1400">
                    <a:latin typeface="Georgia"/>
                    <a:ea typeface="Georgia"/>
                    <a:cs typeface="Georgia"/>
                    <a:sym typeface="Georgia"/>
                  </a:rPr>
                  <a:t>,0</a:t>
                </a:r>
              </a:p>
            </p:txBody>
          </p:sp>
        </p:grpSp>
        <p:grpSp>
          <p:nvGrpSpPr>
            <p:cNvPr id="258" name="Group 258"/>
            <p:cNvGrpSpPr/>
            <p:nvPr/>
          </p:nvGrpSpPr>
          <p:grpSpPr>
            <a:xfrm>
              <a:off x="4895852" y="1354138"/>
              <a:ext cx="858840" cy="504827"/>
              <a:chOff x="0" y="0"/>
              <a:chExt cx="858839" cy="504826"/>
            </a:xfrm>
          </p:grpSpPr>
          <p:sp>
            <p:nvSpPr>
              <p:cNvPr id="256" name="Shape 256"/>
              <p:cNvSpPr/>
              <p:nvPr/>
            </p:nvSpPr>
            <p:spPr>
              <a:xfrm>
                <a:off x="-1" y="-1"/>
                <a:ext cx="858841" cy="50482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57" name="Shape 257"/>
              <p:cNvSpPr/>
              <p:nvPr/>
            </p:nvSpPr>
            <p:spPr>
              <a:xfrm>
                <a:off x="-1" y="-1"/>
                <a:ext cx="858841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-13,46</a:t>
                </a:r>
              </a:p>
            </p:txBody>
          </p:sp>
        </p:grpSp>
        <p:grpSp>
          <p:nvGrpSpPr>
            <p:cNvPr id="261" name="Group 261"/>
            <p:cNvGrpSpPr/>
            <p:nvPr/>
          </p:nvGrpSpPr>
          <p:grpSpPr>
            <a:xfrm>
              <a:off x="5754689" y="1354138"/>
              <a:ext cx="938215" cy="504827"/>
              <a:chOff x="0" y="0"/>
              <a:chExt cx="938214" cy="504826"/>
            </a:xfrm>
          </p:grpSpPr>
          <p:sp>
            <p:nvSpPr>
              <p:cNvPr id="259" name="Shape 259"/>
              <p:cNvSpPr/>
              <p:nvPr/>
            </p:nvSpPr>
            <p:spPr>
              <a:xfrm>
                <a:off x="-1" y="-1"/>
                <a:ext cx="938215" cy="50482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60" name="Shape 260"/>
              <p:cNvSpPr/>
              <p:nvPr/>
            </p:nvSpPr>
            <p:spPr>
              <a:xfrm>
                <a:off x="-1" y="-1"/>
                <a:ext cx="938215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-8,36</a:t>
                </a:r>
              </a:p>
            </p:txBody>
          </p:sp>
        </p:grpSp>
        <p:grpSp>
          <p:nvGrpSpPr>
            <p:cNvPr id="264" name="Group 264"/>
            <p:cNvGrpSpPr/>
            <p:nvPr/>
          </p:nvGrpSpPr>
          <p:grpSpPr>
            <a:xfrm>
              <a:off x="6692902" y="1354138"/>
              <a:ext cx="868365" cy="504827"/>
              <a:chOff x="0" y="0"/>
              <a:chExt cx="868364" cy="504826"/>
            </a:xfrm>
          </p:grpSpPr>
          <p:sp>
            <p:nvSpPr>
              <p:cNvPr id="262" name="Shape 262"/>
              <p:cNvSpPr/>
              <p:nvPr/>
            </p:nvSpPr>
            <p:spPr>
              <a:xfrm>
                <a:off x="-1" y="-1"/>
                <a:ext cx="868365" cy="50482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63" name="Shape 263"/>
              <p:cNvSpPr/>
              <p:nvPr/>
            </p:nvSpPr>
            <p:spPr>
              <a:xfrm>
                <a:off x="-1" y="-1"/>
                <a:ext cx="868365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50,2</a:t>
                </a:r>
              </a:p>
            </p:txBody>
          </p:sp>
        </p:grpSp>
        <p:grpSp>
          <p:nvGrpSpPr>
            <p:cNvPr id="267" name="Group 267"/>
            <p:cNvGrpSpPr/>
            <p:nvPr/>
          </p:nvGrpSpPr>
          <p:grpSpPr>
            <a:xfrm>
              <a:off x="7561265" y="1354138"/>
              <a:ext cx="1079502" cy="504827"/>
              <a:chOff x="0" y="0"/>
              <a:chExt cx="1079500" cy="504826"/>
            </a:xfrm>
          </p:grpSpPr>
          <p:sp>
            <p:nvSpPr>
              <p:cNvPr id="265" name="Shape 265"/>
              <p:cNvSpPr/>
              <p:nvPr/>
            </p:nvSpPr>
            <p:spPr>
              <a:xfrm>
                <a:off x="0" y="-1"/>
                <a:ext cx="1079501" cy="50482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66" name="Shape 266"/>
              <p:cNvSpPr/>
              <p:nvPr/>
            </p:nvSpPr>
            <p:spPr>
              <a:xfrm>
                <a:off x="0" y="-1"/>
                <a:ext cx="1079501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14,3%</a:t>
                </a:r>
              </a:p>
            </p:txBody>
          </p:sp>
        </p:grpSp>
        <p:grpSp>
          <p:nvGrpSpPr>
            <p:cNvPr id="270" name="Group 270"/>
            <p:cNvGrpSpPr/>
            <p:nvPr/>
          </p:nvGrpSpPr>
          <p:grpSpPr>
            <a:xfrm>
              <a:off x="0" y="1858964"/>
              <a:ext cx="985840" cy="519115"/>
              <a:chOff x="0" y="0"/>
              <a:chExt cx="985839" cy="519114"/>
            </a:xfrm>
          </p:grpSpPr>
          <p:sp>
            <p:nvSpPr>
              <p:cNvPr id="268" name="Shape 268"/>
              <p:cNvSpPr/>
              <p:nvPr/>
            </p:nvSpPr>
            <p:spPr>
              <a:xfrm>
                <a:off x="-1" y="0"/>
                <a:ext cx="985841" cy="51911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69" name="Shape 269"/>
              <p:cNvSpPr/>
              <p:nvPr/>
            </p:nvSpPr>
            <p:spPr>
              <a:xfrm>
                <a:off x="-1" y="0"/>
                <a:ext cx="985841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Catumbela</a:t>
                </a:r>
              </a:p>
            </p:txBody>
          </p:sp>
        </p:grpSp>
        <p:grpSp>
          <p:nvGrpSpPr>
            <p:cNvPr id="273" name="Group 273"/>
            <p:cNvGrpSpPr/>
            <p:nvPr/>
          </p:nvGrpSpPr>
          <p:grpSpPr>
            <a:xfrm>
              <a:off x="985838" y="1858964"/>
              <a:ext cx="885827" cy="519115"/>
              <a:chOff x="0" y="0"/>
              <a:chExt cx="885825" cy="519114"/>
            </a:xfrm>
          </p:grpSpPr>
          <p:sp>
            <p:nvSpPr>
              <p:cNvPr id="271" name="Shape 271"/>
              <p:cNvSpPr/>
              <p:nvPr/>
            </p:nvSpPr>
            <p:spPr>
              <a:xfrm>
                <a:off x="0" y="0"/>
                <a:ext cx="885826" cy="51911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72" name="Shape 272"/>
              <p:cNvSpPr/>
              <p:nvPr/>
            </p:nvSpPr>
            <p:spPr>
              <a:xfrm>
                <a:off x="0" y="0"/>
                <a:ext cx="885826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100,575</a:t>
                </a:r>
              </a:p>
            </p:txBody>
          </p:sp>
        </p:grpSp>
        <p:grpSp>
          <p:nvGrpSpPr>
            <p:cNvPr id="276" name="Group 276"/>
            <p:cNvGrpSpPr/>
            <p:nvPr/>
          </p:nvGrpSpPr>
          <p:grpSpPr>
            <a:xfrm>
              <a:off x="1871663" y="1858964"/>
              <a:ext cx="1008065" cy="519115"/>
              <a:chOff x="0" y="0"/>
              <a:chExt cx="1008064" cy="519114"/>
            </a:xfrm>
          </p:grpSpPr>
          <p:sp>
            <p:nvSpPr>
              <p:cNvPr id="274" name="Shape 274"/>
              <p:cNvSpPr/>
              <p:nvPr/>
            </p:nvSpPr>
            <p:spPr>
              <a:xfrm>
                <a:off x="-1" y="0"/>
                <a:ext cx="1008065" cy="51911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75" name="Shape 275"/>
              <p:cNvSpPr/>
              <p:nvPr/>
            </p:nvSpPr>
            <p:spPr>
              <a:xfrm>
                <a:off x="-1" y="0"/>
                <a:ext cx="1008065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67,050</a:t>
                </a:r>
              </a:p>
            </p:txBody>
          </p:sp>
        </p:grpSp>
        <p:grpSp>
          <p:nvGrpSpPr>
            <p:cNvPr id="279" name="Group 279"/>
            <p:cNvGrpSpPr/>
            <p:nvPr/>
          </p:nvGrpSpPr>
          <p:grpSpPr>
            <a:xfrm>
              <a:off x="2879726" y="1858964"/>
              <a:ext cx="1008065" cy="519115"/>
              <a:chOff x="0" y="0"/>
              <a:chExt cx="1008064" cy="519114"/>
            </a:xfrm>
          </p:grpSpPr>
          <p:sp>
            <p:nvSpPr>
              <p:cNvPr id="277" name="Shape 277"/>
              <p:cNvSpPr/>
              <p:nvPr/>
            </p:nvSpPr>
            <p:spPr>
              <a:xfrm>
                <a:off x="-1" y="-1"/>
                <a:ext cx="1008066" cy="519116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78" name="Shape 278"/>
              <p:cNvSpPr/>
              <p:nvPr/>
            </p:nvSpPr>
            <p:spPr>
              <a:xfrm>
                <a:off x="-1" y="0"/>
                <a:ext cx="1008066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/>
              <a:p>
                <a:pPr lvl="0"/>
                <a:r>
                  <a:rPr sz="1400">
                    <a:latin typeface="Georgia"/>
                    <a:ea typeface="Georgia"/>
                    <a:cs typeface="Georgia"/>
                    <a:sym typeface="Georgia"/>
                  </a:rPr>
                  <a:t>3</a:t>
                </a:r>
                <a:r>
                  <a:rPr sz="1400">
                    <a:latin typeface="Georgia"/>
                    <a:ea typeface="Georgia"/>
                    <a:cs typeface="Georgia"/>
                    <a:sym typeface="Georgia"/>
                  </a:rPr>
                  <a:t>6</a:t>
                </a:r>
                <a:r>
                  <a:rPr sz="1400">
                    <a:latin typeface="Georgia"/>
                    <a:ea typeface="Georgia"/>
                    <a:cs typeface="Georgia"/>
                    <a:sym typeface="Georgia"/>
                  </a:rPr>
                  <a:t>,4</a:t>
                </a:r>
              </a:p>
            </p:txBody>
          </p:sp>
        </p:grpSp>
        <p:grpSp>
          <p:nvGrpSpPr>
            <p:cNvPr id="282" name="Group 282"/>
            <p:cNvGrpSpPr/>
            <p:nvPr/>
          </p:nvGrpSpPr>
          <p:grpSpPr>
            <a:xfrm>
              <a:off x="3887789" y="1858963"/>
              <a:ext cx="1008065" cy="519116"/>
              <a:chOff x="0" y="0"/>
              <a:chExt cx="1008064" cy="519114"/>
            </a:xfrm>
          </p:grpSpPr>
          <p:sp>
            <p:nvSpPr>
              <p:cNvPr id="280" name="Shape 280"/>
              <p:cNvSpPr/>
              <p:nvPr/>
            </p:nvSpPr>
            <p:spPr>
              <a:xfrm>
                <a:off x="-1" y="-1"/>
                <a:ext cx="1008066" cy="519116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81" name="Shape 281"/>
              <p:cNvSpPr/>
              <p:nvPr/>
            </p:nvSpPr>
            <p:spPr>
              <a:xfrm>
                <a:off x="-1" y="-1"/>
                <a:ext cx="1008066" cy="3581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/>
                <a:r>
                  <a:t>7</a:t>
                </a:r>
              </a:p>
            </p:txBody>
          </p:sp>
        </p:grpSp>
        <p:grpSp>
          <p:nvGrpSpPr>
            <p:cNvPr id="285" name="Group 285"/>
            <p:cNvGrpSpPr/>
            <p:nvPr/>
          </p:nvGrpSpPr>
          <p:grpSpPr>
            <a:xfrm>
              <a:off x="4895852" y="1858964"/>
              <a:ext cx="858840" cy="519115"/>
              <a:chOff x="0" y="0"/>
              <a:chExt cx="858839" cy="519114"/>
            </a:xfrm>
          </p:grpSpPr>
          <p:sp>
            <p:nvSpPr>
              <p:cNvPr id="283" name="Shape 283"/>
              <p:cNvSpPr/>
              <p:nvPr/>
            </p:nvSpPr>
            <p:spPr>
              <a:xfrm>
                <a:off x="-1" y="0"/>
                <a:ext cx="858841" cy="51911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84" name="Shape 284"/>
              <p:cNvSpPr/>
              <p:nvPr/>
            </p:nvSpPr>
            <p:spPr>
              <a:xfrm>
                <a:off x="-1" y="0"/>
                <a:ext cx="858841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11,91</a:t>
                </a:r>
              </a:p>
            </p:txBody>
          </p:sp>
        </p:grpSp>
        <p:grpSp>
          <p:nvGrpSpPr>
            <p:cNvPr id="288" name="Group 288"/>
            <p:cNvGrpSpPr/>
            <p:nvPr/>
          </p:nvGrpSpPr>
          <p:grpSpPr>
            <a:xfrm>
              <a:off x="5754689" y="1858964"/>
              <a:ext cx="938215" cy="519115"/>
              <a:chOff x="0" y="0"/>
              <a:chExt cx="938214" cy="519114"/>
            </a:xfrm>
          </p:grpSpPr>
          <p:sp>
            <p:nvSpPr>
              <p:cNvPr id="286" name="Shape 286"/>
              <p:cNvSpPr/>
              <p:nvPr/>
            </p:nvSpPr>
            <p:spPr>
              <a:xfrm>
                <a:off x="-1" y="0"/>
                <a:ext cx="938215" cy="51911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87" name="Shape 287"/>
              <p:cNvSpPr/>
              <p:nvPr/>
            </p:nvSpPr>
            <p:spPr>
              <a:xfrm>
                <a:off x="-1" y="0"/>
                <a:ext cx="938215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0,12</a:t>
                </a:r>
              </a:p>
            </p:txBody>
          </p:sp>
        </p:grpSp>
        <p:grpSp>
          <p:nvGrpSpPr>
            <p:cNvPr id="291" name="Group 291"/>
            <p:cNvGrpSpPr/>
            <p:nvPr/>
          </p:nvGrpSpPr>
          <p:grpSpPr>
            <a:xfrm>
              <a:off x="6692902" y="1858964"/>
              <a:ext cx="868365" cy="519115"/>
              <a:chOff x="0" y="0"/>
              <a:chExt cx="868364" cy="519114"/>
            </a:xfrm>
          </p:grpSpPr>
          <p:sp>
            <p:nvSpPr>
              <p:cNvPr id="289" name="Shape 289"/>
              <p:cNvSpPr/>
              <p:nvPr/>
            </p:nvSpPr>
            <p:spPr>
              <a:xfrm>
                <a:off x="-1" y="0"/>
                <a:ext cx="868365" cy="51911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90" name="Shape 290"/>
              <p:cNvSpPr/>
              <p:nvPr/>
            </p:nvSpPr>
            <p:spPr>
              <a:xfrm>
                <a:off x="-1" y="0"/>
                <a:ext cx="868365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34,0</a:t>
                </a:r>
              </a:p>
            </p:txBody>
          </p:sp>
        </p:grpSp>
        <p:grpSp>
          <p:nvGrpSpPr>
            <p:cNvPr id="294" name="Group 294"/>
            <p:cNvGrpSpPr/>
            <p:nvPr/>
          </p:nvGrpSpPr>
          <p:grpSpPr>
            <a:xfrm>
              <a:off x="7561265" y="1858964"/>
              <a:ext cx="1079502" cy="519115"/>
              <a:chOff x="0" y="0"/>
              <a:chExt cx="1079500" cy="519114"/>
            </a:xfrm>
          </p:grpSpPr>
          <p:sp>
            <p:nvSpPr>
              <p:cNvPr id="292" name="Shape 292"/>
              <p:cNvSpPr/>
              <p:nvPr/>
            </p:nvSpPr>
            <p:spPr>
              <a:xfrm>
                <a:off x="0" y="0"/>
                <a:ext cx="1079501" cy="51911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93" name="Shape 293"/>
              <p:cNvSpPr/>
              <p:nvPr/>
            </p:nvSpPr>
            <p:spPr>
              <a:xfrm>
                <a:off x="0" y="0"/>
                <a:ext cx="1079501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64,6%</a:t>
                </a:r>
              </a:p>
            </p:txBody>
          </p:sp>
        </p:grpSp>
        <p:grpSp>
          <p:nvGrpSpPr>
            <p:cNvPr id="297" name="Group 297"/>
            <p:cNvGrpSpPr/>
            <p:nvPr/>
          </p:nvGrpSpPr>
          <p:grpSpPr>
            <a:xfrm>
              <a:off x="0" y="2378076"/>
              <a:ext cx="985840" cy="517527"/>
              <a:chOff x="0" y="0"/>
              <a:chExt cx="985839" cy="517526"/>
            </a:xfrm>
          </p:grpSpPr>
          <p:sp>
            <p:nvSpPr>
              <p:cNvPr id="295" name="Shape 295"/>
              <p:cNvSpPr/>
              <p:nvPr/>
            </p:nvSpPr>
            <p:spPr>
              <a:xfrm>
                <a:off x="-1" y="-1"/>
                <a:ext cx="985841" cy="51752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96" name="Shape 296"/>
              <p:cNvSpPr/>
              <p:nvPr/>
            </p:nvSpPr>
            <p:spPr>
              <a:xfrm>
                <a:off x="-1" y="0"/>
                <a:ext cx="985841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Baia-Farta</a:t>
                </a:r>
              </a:p>
            </p:txBody>
          </p:sp>
        </p:grpSp>
        <p:grpSp>
          <p:nvGrpSpPr>
            <p:cNvPr id="300" name="Group 300"/>
            <p:cNvGrpSpPr/>
            <p:nvPr/>
          </p:nvGrpSpPr>
          <p:grpSpPr>
            <a:xfrm>
              <a:off x="985838" y="2378076"/>
              <a:ext cx="885827" cy="517527"/>
              <a:chOff x="0" y="0"/>
              <a:chExt cx="885825" cy="517526"/>
            </a:xfrm>
          </p:grpSpPr>
          <p:sp>
            <p:nvSpPr>
              <p:cNvPr id="298" name="Shape 298"/>
              <p:cNvSpPr/>
              <p:nvPr/>
            </p:nvSpPr>
            <p:spPr>
              <a:xfrm>
                <a:off x="0" y="-1"/>
                <a:ext cx="885826" cy="51752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299" name="Shape 299"/>
              <p:cNvSpPr/>
              <p:nvPr/>
            </p:nvSpPr>
            <p:spPr>
              <a:xfrm>
                <a:off x="0" y="0"/>
                <a:ext cx="885826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61,793</a:t>
                </a:r>
              </a:p>
            </p:txBody>
          </p:sp>
        </p:grpSp>
        <p:grpSp>
          <p:nvGrpSpPr>
            <p:cNvPr id="303" name="Group 303"/>
            <p:cNvGrpSpPr/>
            <p:nvPr/>
          </p:nvGrpSpPr>
          <p:grpSpPr>
            <a:xfrm>
              <a:off x="1871663" y="2378076"/>
              <a:ext cx="1008065" cy="517527"/>
              <a:chOff x="0" y="0"/>
              <a:chExt cx="1008064" cy="517526"/>
            </a:xfrm>
          </p:grpSpPr>
          <p:sp>
            <p:nvSpPr>
              <p:cNvPr id="301" name="Shape 301"/>
              <p:cNvSpPr/>
              <p:nvPr/>
            </p:nvSpPr>
            <p:spPr>
              <a:xfrm>
                <a:off x="-1" y="-1"/>
                <a:ext cx="1008065" cy="51752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302" name="Shape 302"/>
              <p:cNvSpPr/>
              <p:nvPr/>
            </p:nvSpPr>
            <p:spPr>
              <a:xfrm>
                <a:off x="-1" y="0"/>
                <a:ext cx="1008065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41,196</a:t>
                </a:r>
              </a:p>
            </p:txBody>
          </p:sp>
        </p:grpSp>
        <p:grpSp>
          <p:nvGrpSpPr>
            <p:cNvPr id="306" name="Group 306"/>
            <p:cNvGrpSpPr/>
            <p:nvPr/>
          </p:nvGrpSpPr>
          <p:grpSpPr>
            <a:xfrm>
              <a:off x="2879726" y="2378076"/>
              <a:ext cx="1008065" cy="517527"/>
              <a:chOff x="0" y="0"/>
              <a:chExt cx="1008064" cy="517526"/>
            </a:xfrm>
          </p:grpSpPr>
          <p:sp>
            <p:nvSpPr>
              <p:cNvPr id="304" name="Shape 304"/>
              <p:cNvSpPr/>
              <p:nvPr/>
            </p:nvSpPr>
            <p:spPr>
              <a:xfrm>
                <a:off x="-1" y="-1"/>
                <a:ext cx="1008065" cy="51752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305" name="Shape 305"/>
              <p:cNvSpPr/>
              <p:nvPr/>
            </p:nvSpPr>
            <p:spPr>
              <a:xfrm>
                <a:off x="-1" y="0"/>
                <a:ext cx="1008065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20,0</a:t>
                </a:r>
              </a:p>
            </p:txBody>
          </p:sp>
        </p:grpSp>
        <p:grpSp>
          <p:nvGrpSpPr>
            <p:cNvPr id="309" name="Group 309"/>
            <p:cNvGrpSpPr/>
            <p:nvPr/>
          </p:nvGrpSpPr>
          <p:grpSpPr>
            <a:xfrm>
              <a:off x="3887789" y="2378076"/>
              <a:ext cx="1008065" cy="517527"/>
              <a:chOff x="0" y="0"/>
              <a:chExt cx="1008064" cy="517526"/>
            </a:xfrm>
          </p:grpSpPr>
          <p:sp>
            <p:nvSpPr>
              <p:cNvPr id="307" name="Shape 307"/>
              <p:cNvSpPr/>
              <p:nvPr/>
            </p:nvSpPr>
            <p:spPr>
              <a:xfrm>
                <a:off x="-1" y="-1"/>
                <a:ext cx="1008065" cy="51752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308" name="Shape 308"/>
              <p:cNvSpPr/>
              <p:nvPr/>
            </p:nvSpPr>
            <p:spPr>
              <a:xfrm>
                <a:off x="-1" y="0"/>
                <a:ext cx="1008065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12,0</a:t>
                </a:r>
              </a:p>
            </p:txBody>
          </p:sp>
        </p:grpSp>
        <p:grpSp>
          <p:nvGrpSpPr>
            <p:cNvPr id="312" name="Group 312"/>
            <p:cNvGrpSpPr/>
            <p:nvPr/>
          </p:nvGrpSpPr>
          <p:grpSpPr>
            <a:xfrm>
              <a:off x="4895852" y="2378076"/>
              <a:ext cx="858840" cy="517527"/>
              <a:chOff x="0" y="0"/>
              <a:chExt cx="858839" cy="517526"/>
            </a:xfrm>
          </p:grpSpPr>
          <p:sp>
            <p:nvSpPr>
              <p:cNvPr id="310" name="Shape 310"/>
              <p:cNvSpPr/>
              <p:nvPr/>
            </p:nvSpPr>
            <p:spPr>
              <a:xfrm>
                <a:off x="-1" y="-1"/>
                <a:ext cx="858841" cy="51752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311" name="Shape 311"/>
              <p:cNvSpPr/>
              <p:nvPr/>
            </p:nvSpPr>
            <p:spPr>
              <a:xfrm>
                <a:off x="-1" y="0"/>
                <a:ext cx="858841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16,55</a:t>
                </a:r>
              </a:p>
            </p:txBody>
          </p:sp>
        </p:grpSp>
        <p:grpSp>
          <p:nvGrpSpPr>
            <p:cNvPr id="315" name="Group 315"/>
            <p:cNvGrpSpPr/>
            <p:nvPr/>
          </p:nvGrpSpPr>
          <p:grpSpPr>
            <a:xfrm>
              <a:off x="5754689" y="2378076"/>
              <a:ext cx="938215" cy="517527"/>
              <a:chOff x="0" y="0"/>
              <a:chExt cx="938214" cy="517526"/>
            </a:xfrm>
          </p:grpSpPr>
          <p:sp>
            <p:nvSpPr>
              <p:cNvPr id="313" name="Shape 313"/>
              <p:cNvSpPr/>
              <p:nvPr/>
            </p:nvSpPr>
            <p:spPr>
              <a:xfrm>
                <a:off x="-1" y="-1"/>
                <a:ext cx="938215" cy="51752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314" name="Shape 314"/>
              <p:cNvSpPr/>
              <p:nvPr/>
            </p:nvSpPr>
            <p:spPr>
              <a:xfrm>
                <a:off x="-1" y="0"/>
                <a:ext cx="938215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2,25</a:t>
                </a:r>
              </a:p>
            </p:txBody>
          </p:sp>
        </p:grpSp>
        <p:grpSp>
          <p:nvGrpSpPr>
            <p:cNvPr id="318" name="Group 318"/>
            <p:cNvGrpSpPr/>
            <p:nvPr/>
          </p:nvGrpSpPr>
          <p:grpSpPr>
            <a:xfrm>
              <a:off x="6692902" y="2378076"/>
              <a:ext cx="868365" cy="517527"/>
              <a:chOff x="0" y="0"/>
              <a:chExt cx="868364" cy="517526"/>
            </a:xfrm>
          </p:grpSpPr>
          <p:sp>
            <p:nvSpPr>
              <p:cNvPr id="316" name="Shape 316"/>
              <p:cNvSpPr/>
              <p:nvPr/>
            </p:nvSpPr>
            <p:spPr>
              <a:xfrm>
                <a:off x="-1" y="-1"/>
                <a:ext cx="868365" cy="51752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317" name="Shape 317"/>
              <p:cNvSpPr/>
              <p:nvPr/>
            </p:nvSpPr>
            <p:spPr>
              <a:xfrm>
                <a:off x="-1" y="0"/>
                <a:ext cx="868365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30,8</a:t>
                </a:r>
              </a:p>
            </p:txBody>
          </p:sp>
        </p:grpSp>
        <p:grpSp>
          <p:nvGrpSpPr>
            <p:cNvPr id="321" name="Group 321"/>
            <p:cNvGrpSpPr/>
            <p:nvPr/>
          </p:nvGrpSpPr>
          <p:grpSpPr>
            <a:xfrm>
              <a:off x="7561265" y="2378076"/>
              <a:ext cx="1079502" cy="517527"/>
              <a:chOff x="0" y="0"/>
              <a:chExt cx="1079500" cy="517526"/>
            </a:xfrm>
          </p:grpSpPr>
          <p:sp>
            <p:nvSpPr>
              <p:cNvPr id="319" name="Shape 319"/>
              <p:cNvSpPr/>
              <p:nvPr/>
            </p:nvSpPr>
            <p:spPr>
              <a:xfrm>
                <a:off x="0" y="-1"/>
                <a:ext cx="1079501" cy="51752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320" name="Shape 320"/>
              <p:cNvSpPr/>
              <p:nvPr/>
            </p:nvSpPr>
            <p:spPr>
              <a:xfrm>
                <a:off x="0" y="0"/>
                <a:ext cx="1079501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39,0%</a:t>
                </a:r>
              </a:p>
            </p:txBody>
          </p:sp>
        </p:grpSp>
        <p:grpSp>
          <p:nvGrpSpPr>
            <p:cNvPr id="324" name="Group 324"/>
            <p:cNvGrpSpPr/>
            <p:nvPr/>
          </p:nvGrpSpPr>
          <p:grpSpPr>
            <a:xfrm>
              <a:off x="0" y="2895601"/>
              <a:ext cx="985840" cy="366716"/>
              <a:chOff x="0" y="0"/>
              <a:chExt cx="985839" cy="366714"/>
            </a:xfrm>
          </p:grpSpPr>
          <p:sp>
            <p:nvSpPr>
              <p:cNvPr id="322" name="Shape 322"/>
              <p:cNvSpPr/>
              <p:nvPr/>
            </p:nvSpPr>
            <p:spPr>
              <a:xfrm>
                <a:off x="-1" y="0"/>
                <a:ext cx="985841" cy="366716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323" name="Shape 323"/>
              <p:cNvSpPr/>
              <p:nvPr/>
            </p:nvSpPr>
            <p:spPr>
              <a:xfrm>
                <a:off x="-1" y="0"/>
                <a:ext cx="985841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Cubal</a:t>
                </a:r>
              </a:p>
            </p:txBody>
          </p:sp>
        </p:grpSp>
        <p:grpSp>
          <p:nvGrpSpPr>
            <p:cNvPr id="327" name="Group 327"/>
            <p:cNvGrpSpPr/>
            <p:nvPr/>
          </p:nvGrpSpPr>
          <p:grpSpPr>
            <a:xfrm>
              <a:off x="985838" y="2895601"/>
              <a:ext cx="885827" cy="366716"/>
              <a:chOff x="0" y="0"/>
              <a:chExt cx="885825" cy="366714"/>
            </a:xfrm>
          </p:grpSpPr>
          <p:sp>
            <p:nvSpPr>
              <p:cNvPr id="325" name="Shape 325"/>
              <p:cNvSpPr/>
              <p:nvPr/>
            </p:nvSpPr>
            <p:spPr>
              <a:xfrm>
                <a:off x="0" y="0"/>
                <a:ext cx="885826" cy="366716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326" name="Shape 326"/>
              <p:cNvSpPr/>
              <p:nvPr/>
            </p:nvSpPr>
            <p:spPr>
              <a:xfrm>
                <a:off x="0" y="0"/>
                <a:ext cx="885826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172,759</a:t>
                </a:r>
              </a:p>
            </p:txBody>
          </p:sp>
        </p:grpSp>
        <p:grpSp>
          <p:nvGrpSpPr>
            <p:cNvPr id="330" name="Group 330"/>
            <p:cNvGrpSpPr/>
            <p:nvPr/>
          </p:nvGrpSpPr>
          <p:grpSpPr>
            <a:xfrm>
              <a:off x="1871663" y="2895601"/>
              <a:ext cx="1008065" cy="366716"/>
              <a:chOff x="0" y="0"/>
              <a:chExt cx="1008064" cy="366714"/>
            </a:xfrm>
          </p:grpSpPr>
          <p:sp>
            <p:nvSpPr>
              <p:cNvPr id="328" name="Shape 328"/>
              <p:cNvSpPr/>
              <p:nvPr/>
            </p:nvSpPr>
            <p:spPr>
              <a:xfrm>
                <a:off x="-1" y="0"/>
                <a:ext cx="1008065" cy="366716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329" name="Shape 329"/>
              <p:cNvSpPr/>
              <p:nvPr/>
            </p:nvSpPr>
            <p:spPr>
              <a:xfrm>
                <a:off x="-1" y="0"/>
                <a:ext cx="1008065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115,172</a:t>
                </a:r>
              </a:p>
            </p:txBody>
          </p:sp>
        </p:grpSp>
        <p:grpSp>
          <p:nvGrpSpPr>
            <p:cNvPr id="333" name="Group 333"/>
            <p:cNvGrpSpPr/>
            <p:nvPr/>
          </p:nvGrpSpPr>
          <p:grpSpPr>
            <a:xfrm>
              <a:off x="2879726" y="2895601"/>
              <a:ext cx="1008065" cy="366716"/>
              <a:chOff x="0" y="0"/>
              <a:chExt cx="1008064" cy="366714"/>
            </a:xfrm>
          </p:grpSpPr>
          <p:sp>
            <p:nvSpPr>
              <p:cNvPr id="331" name="Shape 331"/>
              <p:cNvSpPr/>
              <p:nvPr/>
            </p:nvSpPr>
            <p:spPr>
              <a:xfrm>
                <a:off x="-1" y="0"/>
                <a:ext cx="1008065" cy="366716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332" name="Shape 332"/>
              <p:cNvSpPr/>
              <p:nvPr/>
            </p:nvSpPr>
            <p:spPr>
              <a:xfrm>
                <a:off x="-1" y="0"/>
                <a:ext cx="1008065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50,0</a:t>
                </a:r>
              </a:p>
            </p:txBody>
          </p:sp>
        </p:grpSp>
        <p:grpSp>
          <p:nvGrpSpPr>
            <p:cNvPr id="336" name="Group 336"/>
            <p:cNvGrpSpPr/>
            <p:nvPr/>
          </p:nvGrpSpPr>
          <p:grpSpPr>
            <a:xfrm>
              <a:off x="3887789" y="2895601"/>
              <a:ext cx="1008065" cy="366716"/>
              <a:chOff x="0" y="0"/>
              <a:chExt cx="1008064" cy="366714"/>
            </a:xfrm>
          </p:grpSpPr>
          <p:sp>
            <p:nvSpPr>
              <p:cNvPr id="334" name="Shape 334"/>
              <p:cNvSpPr/>
              <p:nvPr/>
            </p:nvSpPr>
            <p:spPr>
              <a:xfrm>
                <a:off x="-1" y="0"/>
                <a:ext cx="1008065" cy="366716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335" name="Shape 335"/>
              <p:cNvSpPr/>
              <p:nvPr/>
            </p:nvSpPr>
            <p:spPr>
              <a:xfrm>
                <a:off x="-1" y="0"/>
                <a:ext cx="1008065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35,0</a:t>
                </a:r>
              </a:p>
            </p:txBody>
          </p:sp>
        </p:grpSp>
        <p:grpSp>
          <p:nvGrpSpPr>
            <p:cNvPr id="339" name="Group 339"/>
            <p:cNvGrpSpPr/>
            <p:nvPr/>
          </p:nvGrpSpPr>
          <p:grpSpPr>
            <a:xfrm>
              <a:off x="4895852" y="2895601"/>
              <a:ext cx="858840" cy="366716"/>
              <a:chOff x="0" y="0"/>
              <a:chExt cx="858839" cy="366714"/>
            </a:xfrm>
          </p:grpSpPr>
          <p:sp>
            <p:nvSpPr>
              <p:cNvPr id="337" name="Shape 337"/>
              <p:cNvSpPr/>
              <p:nvPr/>
            </p:nvSpPr>
            <p:spPr>
              <a:xfrm>
                <a:off x="-1" y="0"/>
                <a:ext cx="858841" cy="366716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338" name="Shape 338"/>
              <p:cNvSpPr/>
              <p:nvPr/>
            </p:nvSpPr>
            <p:spPr>
              <a:xfrm>
                <a:off x="-1" y="0"/>
                <a:ext cx="858841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58,74</a:t>
                </a:r>
              </a:p>
            </p:txBody>
          </p:sp>
        </p:grpSp>
        <p:grpSp>
          <p:nvGrpSpPr>
            <p:cNvPr id="342" name="Group 342"/>
            <p:cNvGrpSpPr/>
            <p:nvPr/>
          </p:nvGrpSpPr>
          <p:grpSpPr>
            <a:xfrm>
              <a:off x="5754689" y="2895601"/>
              <a:ext cx="938215" cy="366716"/>
              <a:chOff x="0" y="0"/>
              <a:chExt cx="938214" cy="366714"/>
            </a:xfrm>
          </p:grpSpPr>
          <p:sp>
            <p:nvSpPr>
              <p:cNvPr id="340" name="Shape 340"/>
              <p:cNvSpPr/>
              <p:nvPr/>
            </p:nvSpPr>
            <p:spPr>
              <a:xfrm>
                <a:off x="-1" y="0"/>
                <a:ext cx="938215" cy="366716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-1" y="0"/>
                <a:ext cx="938215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9,21</a:t>
                </a:r>
              </a:p>
            </p:txBody>
          </p:sp>
        </p:grpSp>
        <p:grpSp>
          <p:nvGrpSpPr>
            <p:cNvPr id="345" name="Group 345"/>
            <p:cNvGrpSpPr/>
            <p:nvPr/>
          </p:nvGrpSpPr>
          <p:grpSpPr>
            <a:xfrm>
              <a:off x="6692902" y="2895601"/>
              <a:ext cx="868365" cy="366716"/>
              <a:chOff x="0" y="0"/>
              <a:chExt cx="868364" cy="366714"/>
            </a:xfrm>
          </p:grpSpPr>
          <p:sp>
            <p:nvSpPr>
              <p:cNvPr id="343" name="Shape 343"/>
              <p:cNvSpPr/>
              <p:nvPr/>
            </p:nvSpPr>
            <p:spPr>
              <a:xfrm>
                <a:off x="-1" y="0"/>
                <a:ext cx="868365" cy="366716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-1" y="0"/>
                <a:ext cx="868365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103,0</a:t>
                </a:r>
              </a:p>
            </p:txBody>
          </p:sp>
        </p:grpSp>
        <p:grpSp>
          <p:nvGrpSpPr>
            <p:cNvPr id="348" name="Group 348"/>
            <p:cNvGrpSpPr/>
            <p:nvPr/>
          </p:nvGrpSpPr>
          <p:grpSpPr>
            <a:xfrm>
              <a:off x="7561265" y="2895601"/>
              <a:ext cx="1079502" cy="366716"/>
              <a:chOff x="0" y="0"/>
              <a:chExt cx="1079500" cy="366714"/>
            </a:xfrm>
          </p:grpSpPr>
          <p:sp>
            <p:nvSpPr>
              <p:cNvPr id="346" name="Shape 346"/>
              <p:cNvSpPr/>
              <p:nvPr/>
            </p:nvSpPr>
            <p:spPr>
              <a:xfrm>
                <a:off x="0" y="0"/>
                <a:ext cx="1079501" cy="366716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pPr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0" y="0"/>
                <a:ext cx="1079501" cy="294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34,0%</a:t>
                </a:r>
              </a:p>
            </p:txBody>
          </p:sp>
        </p:grpSp>
        <p:sp>
          <p:nvSpPr>
            <p:cNvPr id="349" name="Shape 349"/>
            <p:cNvSpPr/>
            <p:nvPr/>
          </p:nvSpPr>
          <p:spPr>
            <a:xfrm>
              <a:off x="0" y="3262314"/>
              <a:ext cx="985839" cy="434977"/>
            </a:xfrm>
            <a:prstGeom prst="rect">
              <a:avLst/>
            </a:prstGeom>
            <a:solidFill>
              <a:srgbClr val="EED3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  <p:sp>
          <p:nvSpPr>
            <p:cNvPr id="350" name="Shape 350"/>
            <p:cNvSpPr/>
            <p:nvPr/>
          </p:nvSpPr>
          <p:spPr>
            <a:xfrm>
              <a:off x="985838" y="3262314"/>
              <a:ext cx="885827" cy="434977"/>
            </a:xfrm>
            <a:prstGeom prst="rect">
              <a:avLst/>
            </a:prstGeom>
            <a:solidFill>
              <a:srgbClr val="EED3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  <p:sp>
          <p:nvSpPr>
            <p:cNvPr id="351" name="Shape 351"/>
            <p:cNvSpPr/>
            <p:nvPr/>
          </p:nvSpPr>
          <p:spPr>
            <a:xfrm>
              <a:off x="1871663" y="3262314"/>
              <a:ext cx="1008064" cy="434977"/>
            </a:xfrm>
            <a:prstGeom prst="rect">
              <a:avLst/>
            </a:prstGeom>
            <a:solidFill>
              <a:srgbClr val="EED3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  <p:sp>
          <p:nvSpPr>
            <p:cNvPr id="352" name="Shape 352"/>
            <p:cNvSpPr/>
            <p:nvPr/>
          </p:nvSpPr>
          <p:spPr>
            <a:xfrm>
              <a:off x="2879726" y="3262314"/>
              <a:ext cx="1008064" cy="434977"/>
            </a:xfrm>
            <a:prstGeom prst="rect">
              <a:avLst/>
            </a:prstGeom>
            <a:solidFill>
              <a:srgbClr val="EED3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  <p:sp>
          <p:nvSpPr>
            <p:cNvPr id="353" name="Shape 353"/>
            <p:cNvSpPr/>
            <p:nvPr/>
          </p:nvSpPr>
          <p:spPr>
            <a:xfrm>
              <a:off x="3887789" y="3262314"/>
              <a:ext cx="1008064" cy="434977"/>
            </a:xfrm>
            <a:prstGeom prst="rect">
              <a:avLst/>
            </a:prstGeom>
            <a:solidFill>
              <a:srgbClr val="EED3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  <p:sp>
          <p:nvSpPr>
            <p:cNvPr id="354" name="Shape 354"/>
            <p:cNvSpPr/>
            <p:nvPr/>
          </p:nvSpPr>
          <p:spPr>
            <a:xfrm>
              <a:off x="4895852" y="3262314"/>
              <a:ext cx="858839" cy="434977"/>
            </a:xfrm>
            <a:prstGeom prst="rect">
              <a:avLst/>
            </a:prstGeom>
            <a:solidFill>
              <a:srgbClr val="EED3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  <p:sp>
          <p:nvSpPr>
            <p:cNvPr id="355" name="Shape 355"/>
            <p:cNvSpPr/>
            <p:nvPr/>
          </p:nvSpPr>
          <p:spPr>
            <a:xfrm>
              <a:off x="5754689" y="3262314"/>
              <a:ext cx="938214" cy="434977"/>
            </a:xfrm>
            <a:prstGeom prst="rect">
              <a:avLst/>
            </a:prstGeom>
            <a:solidFill>
              <a:srgbClr val="EED3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  <p:sp>
          <p:nvSpPr>
            <p:cNvPr id="356" name="Shape 356"/>
            <p:cNvSpPr/>
            <p:nvPr/>
          </p:nvSpPr>
          <p:spPr>
            <a:xfrm>
              <a:off x="6692902" y="3262314"/>
              <a:ext cx="868364" cy="434977"/>
            </a:xfrm>
            <a:prstGeom prst="rect">
              <a:avLst/>
            </a:prstGeom>
            <a:solidFill>
              <a:srgbClr val="EED3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  <p:sp>
          <p:nvSpPr>
            <p:cNvPr id="357" name="Shape 357"/>
            <p:cNvSpPr/>
            <p:nvPr/>
          </p:nvSpPr>
          <p:spPr>
            <a:xfrm>
              <a:off x="7561265" y="3262314"/>
              <a:ext cx="1079502" cy="434977"/>
            </a:xfrm>
            <a:prstGeom prst="rect">
              <a:avLst/>
            </a:prstGeom>
            <a:solidFill>
              <a:srgbClr val="EED3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  <p:sp>
          <p:nvSpPr>
            <p:cNvPr id="358" name="Shape 358"/>
            <p:cNvSpPr/>
            <p:nvPr/>
          </p:nvSpPr>
          <p:spPr>
            <a:xfrm>
              <a:off x="985838" y="0"/>
              <a:ext cx="2" cy="4826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59" name="Shape 359"/>
            <p:cNvSpPr/>
            <p:nvPr/>
          </p:nvSpPr>
          <p:spPr>
            <a:xfrm>
              <a:off x="985838" y="482601"/>
              <a:ext cx="2" cy="434976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60" name="Shape 360"/>
            <p:cNvSpPr/>
            <p:nvPr/>
          </p:nvSpPr>
          <p:spPr>
            <a:xfrm flipH="1">
              <a:off x="985838" y="917576"/>
              <a:ext cx="2" cy="277971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61" name="Shape 361"/>
            <p:cNvSpPr/>
            <p:nvPr/>
          </p:nvSpPr>
          <p:spPr>
            <a:xfrm flipH="1">
              <a:off x="1871663" y="482601"/>
              <a:ext cx="2" cy="321469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62" name="Shape 362"/>
            <p:cNvSpPr/>
            <p:nvPr/>
          </p:nvSpPr>
          <p:spPr>
            <a:xfrm>
              <a:off x="2879726" y="0"/>
              <a:ext cx="1" cy="4826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63" name="Shape 363"/>
            <p:cNvSpPr/>
            <p:nvPr/>
          </p:nvSpPr>
          <p:spPr>
            <a:xfrm>
              <a:off x="2879726" y="482601"/>
              <a:ext cx="1" cy="434976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64" name="Shape 364"/>
            <p:cNvSpPr/>
            <p:nvPr/>
          </p:nvSpPr>
          <p:spPr>
            <a:xfrm flipH="1">
              <a:off x="2879726" y="917576"/>
              <a:ext cx="2" cy="277971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65" name="Shape 365"/>
            <p:cNvSpPr/>
            <p:nvPr/>
          </p:nvSpPr>
          <p:spPr>
            <a:xfrm flipH="1">
              <a:off x="3887789" y="0"/>
              <a:ext cx="2" cy="369729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66" name="Shape 366"/>
            <p:cNvSpPr/>
            <p:nvPr/>
          </p:nvSpPr>
          <p:spPr>
            <a:xfrm flipH="1">
              <a:off x="4895851" y="0"/>
              <a:ext cx="2" cy="369729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67" name="Shape 367"/>
            <p:cNvSpPr/>
            <p:nvPr/>
          </p:nvSpPr>
          <p:spPr>
            <a:xfrm flipH="1">
              <a:off x="5754689" y="0"/>
              <a:ext cx="2" cy="369729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68" name="Shape 368"/>
            <p:cNvSpPr/>
            <p:nvPr/>
          </p:nvSpPr>
          <p:spPr>
            <a:xfrm>
              <a:off x="6692902" y="0"/>
              <a:ext cx="1" cy="369729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69" name="Shape 369"/>
            <p:cNvSpPr/>
            <p:nvPr/>
          </p:nvSpPr>
          <p:spPr>
            <a:xfrm>
              <a:off x="7561265" y="0"/>
              <a:ext cx="2" cy="369729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70" name="Shape 370"/>
            <p:cNvSpPr/>
            <p:nvPr/>
          </p:nvSpPr>
          <p:spPr>
            <a:xfrm>
              <a:off x="985838" y="482601"/>
              <a:ext cx="1893889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71" name="Shape 371"/>
            <p:cNvSpPr/>
            <p:nvPr/>
          </p:nvSpPr>
          <p:spPr>
            <a:xfrm>
              <a:off x="0" y="917576"/>
              <a:ext cx="985839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72" name="Shape 372"/>
            <p:cNvSpPr/>
            <p:nvPr/>
          </p:nvSpPr>
          <p:spPr>
            <a:xfrm>
              <a:off x="985838" y="917576"/>
              <a:ext cx="1893889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73" name="Shape 373"/>
            <p:cNvSpPr/>
            <p:nvPr/>
          </p:nvSpPr>
          <p:spPr>
            <a:xfrm>
              <a:off x="2879725" y="917576"/>
              <a:ext cx="5761041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74" name="Shape 374"/>
            <p:cNvSpPr/>
            <p:nvPr/>
          </p:nvSpPr>
          <p:spPr>
            <a:xfrm>
              <a:off x="1" y="1354138"/>
              <a:ext cx="8640766" cy="2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75" name="Shape 375"/>
            <p:cNvSpPr/>
            <p:nvPr/>
          </p:nvSpPr>
          <p:spPr>
            <a:xfrm>
              <a:off x="1" y="1858963"/>
              <a:ext cx="8640766" cy="2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76" name="Shape 376"/>
            <p:cNvSpPr/>
            <p:nvPr/>
          </p:nvSpPr>
          <p:spPr>
            <a:xfrm>
              <a:off x="1" y="2378077"/>
              <a:ext cx="8640766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77" name="Shape 377"/>
            <p:cNvSpPr/>
            <p:nvPr/>
          </p:nvSpPr>
          <p:spPr>
            <a:xfrm>
              <a:off x="1" y="2895602"/>
              <a:ext cx="8640766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78" name="Shape 378"/>
            <p:cNvSpPr/>
            <p:nvPr/>
          </p:nvSpPr>
          <p:spPr>
            <a:xfrm>
              <a:off x="1" y="3262314"/>
              <a:ext cx="8640766" cy="2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79" name="Shape 379"/>
            <p:cNvSpPr/>
            <p:nvPr/>
          </p:nvSpPr>
          <p:spPr>
            <a:xfrm flipH="1">
              <a:off x="-1" y="0"/>
              <a:ext cx="3" cy="369729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80" name="Shape 380"/>
            <p:cNvSpPr/>
            <p:nvPr/>
          </p:nvSpPr>
          <p:spPr>
            <a:xfrm>
              <a:off x="8640765" y="0"/>
              <a:ext cx="2" cy="369729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81" name="Shape 381"/>
            <p:cNvSpPr/>
            <p:nvPr/>
          </p:nvSpPr>
          <p:spPr>
            <a:xfrm>
              <a:off x="1" y="0"/>
              <a:ext cx="8640766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  <p:sp>
          <p:nvSpPr>
            <p:cNvPr id="382" name="Shape 382"/>
            <p:cNvSpPr/>
            <p:nvPr/>
          </p:nvSpPr>
          <p:spPr>
            <a:xfrm>
              <a:off x="1" y="3697290"/>
              <a:ext cx="8640766" cy="2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/>
              </a:pPr>
            </a:p>
          </p:txBody>
        </p:sp>
      </p:grpSp>
      <p:graphicFrame>
        <p:nvGraphicFramePr>
          <p:cNvPr id="384" name="Table 384"/>
          <p:cNvGraphicFramePr/>
          <p:nvPr/>
        </p:nvGraphicFramePr>
        <p:xfrm>
          <a:off x="107505" y="1556791"/>
          <a:ext cx="8856985" cy="482453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080119"/>
                <a:gridCol w="691146"/>
                <a:gridCol w="870258"/>
                <a:gridCol w="1069670"/>
                <a:gridCol w="969326"/>
                <a:gridCol w="936104"/>
                <a:gridCol w="1008112"/>
                <a:gridCol w="896114"/>
                <a:gridCol w="1336135"/>
              </a:tblGrid>
              <a:tr h="495241">
                <a:tc rowSpan="2"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municipio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Número de hab. No município 2015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 hMerge="1">
                  <a:tcPr/>
                </a:tc>
                <a:tc rowSpan="2"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Potencia </a:t>
                      </a:r>
                      <a:endParaRPr>
                        <a:sym typeface="Helvetica"/>
                      </a:endParaRPr>
                    </a:p>
                    <a:p>
                      <a:pPr lvl="0">
                        <a:defRPr b="0" i="0" sz="1800"/>
                      </a:pPr>
                      <a:r>
                        <a:rPr cap="all" sz="1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Estalada 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Potencia desponivel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Potencia reprimida meio urbano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Potencia reprimida meio ruaral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Demanda 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Nível de atendimento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</a:tr>
              <a:tr h="992474">
                <a:tc vMerge="1">
                  <a:tcPr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Meio urb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Meio rural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681215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Benguela </a:t>
                      </a:r>
                      <a:endParaRPr>
                        <a:sym typeface="Helvetica"/>
                      </a:endParaRP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308.064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205.376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20,0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12,0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26,86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1,89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 marL="120315" indent="-120315">
                        <a:defRPr b="0" i="0" sz="1800"/>
                      </a:pPr>
                      <a:r>
                        <a:rPr cap="all" sz="1100"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Helvetica"/>
                        </a:rPr>
                        <a:t>37,5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 marL="120315" indent="-120315">
                        <a:defRPr b="0" i="0" sz="1800"/>
                      </a:pPr>
                      <a:r>
                        <a:rPr cap="all" sz="1100"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Helvetica"/>
                        </a:rPr>
                        <a:t>32,5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599653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lobito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194.790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129.860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140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56,8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-7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-28,9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 marL="120315" indent="-120315">
                        <a:defRPr b="0" i="0" sz="1800"/>
                      </a:pPr>
                      <a:r>
                        <a:rPr cap="all" sz="1100"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Helvetica"/>
                        </a:rPr>
                        <a:t>50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 marL="120315" indent="-120315">
                        <a:defRPr b="0" i="0" sz="1800"/>
                      </a:pPr>
                      <a:r>
                        <a:rPr cap="all" sz="1100"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Helvetica"/>
                        </a:rPr>
                        <a:t>114%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685318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Catumbela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100.575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67.050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36,4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7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8,55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2,84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 marL="120315" indent="-120315">
                        <a:defRPr b="0" i="0" sz="1800"/>
                      </a:pPr>
                      <a:r>
                        <a:rPr cap="all" sz="1100"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Helvetica"/>
                        </a:rPr>
                        <a:t>15,55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 marL="120315" indent="-120315">
                        <a:defRPr b="0" i="0" sz="1800"/>
                      </a:pPr>
                      <a:r>
                        <a:rPr cap="all" sz="1100"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Helvetica"/>
                        </a:rPr>
                        <a:t>45%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685318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Baia farta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61.793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41.196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20,0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12,0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16,55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2,25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 marL="120315" indent="-120315">
                        <a:defRPr b="0" i="0" sz="1800"/>
                      </a:pPr>
                      <a:r>
                        <a:rPr cap="all" sz="1100"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Helvetica"/>
                        </a:rPr>
                        <a:t>30,8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 marL="120315" indent="-120315">
                        <a:defRPr b="0" i="0" sz="1800"/>
                      </a:pPr>
                      <a:r>
                        <a:rPr cap="all" sz="1100"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Helvetica"/>
                        </a:rPr>
                        <a:t>39,0%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685318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Cubal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172.759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115.172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50,0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35,0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58,74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200">
                          <a:sym typeface="Helvetica"/>
                        </a:rPr>
                        <a:t>9,21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 marL="120315" indent="-120315">
                        <a:defRPr b="0" i="0" sz="1800"/>
                      </a:pPr>
                      <a:r>
                        <a:rPr cap="all" sz="1100"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Helvetica"/>
                        </a:rPr>
                        <a:t>103,0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 marL="120315" indent="-120315">
                        <a:defRPr b="0" i="0" sz="1800"/>
                      </a:pPr>
                      <a:r>
                        <a:rPr cap="all" sz="1100"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Helvetica"/>
                        </a:rPr>
                        <a:t>34,0%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/>
          <p:nvPr>
            <p:ph type="title" idx="4294967295"/>
          </p:nvPr>
        </p:nvSpPr>
        <p:spPr>
          <a:xfrm>
            <a:off x="301625" y="228600"/>
            <a:ext cx="8534400" cy="7588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cap="all" sz="2400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cap="none" sz="1800"/>
            </a:pPr>
            <a:r>
              <a:rPr cap="all" sz="2400"/>
              <a:t>Distribuição de Energia Eléctrica</a:t>
            </a:r>
          </a:p>
        </p:txBody>
      </p:sp>
      <p:graphicFrame>
        <p:nvGraphicFramePr>
          <p:cNvPr id="387" name="Table 387"/>
          <p:cNvGraphicFramePr/>
          <p:nvPr/>
        </p:nvGraphicFramePr>
        <p:xfrm>
          <a:off x="179509" y="1484783"/>
          <a:ext cx="8795279" cy="438684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64098"/>
                <a:gridCol w="889618"/>
                <a:gridCol w="444918"/>
                <a:gridCol w="389302"/>
                <a:gridCol w="444918"/>
                <a:gridCol w="444918"/>
                <a:gridCol w="444918"/>
                <a:gridCol w="469799"/>
                <a:gridCol w="576064"/>
                <a:gridCol w="671513"/>
                <a:gridCol w="706936"/>
                <a:gridCol w="576064"/>
                <a:gridCol w="648072"/>
                <a:gridCol w="576064"/>
                <a:gridCol w="648074"/>
              </a:tblGrid>
              <a:tr h="648072">
                <a:tc rowSpan="2"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Municipio</a:t>
                      </a:r>
                    </a:p>
                  </a:txBody>
                  <a:tcPr marL="0" marR="0" marT="0" marB="0" anchor="ctr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  <a:solidFill>
                      <a:srgbClr val="D7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Numero de Habitantes em 2015</a:t>
                      </a:r>
                    </a:p>
                  </a:txBody>
                  <a:tcPr marL="0" marR="0" marT="0" marB="0" anchor="ctr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  <a:solidFill>
                      <a:srgbClr val="D7E4BC"/>
                    </a:solidFill>
                  </a:tcPr>
                </a:tc>
                <a:tc gridSpan="6"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Consumidores em MT</a:t>
                      </a:r>
                    </a:p>
                  </a:txBody>
                  <a:tcPr marL="0" marR="0" marT="0" marB="0" anchor="ctr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  <a:solidFill>
                      <a:srgbClr val="D7E4B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6"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Consumidores em  BT</a:t>
                      </a:r>
                    </a:p>
                  </a:txBody>
                  <a:tcPr marL="0" marR="0" marT="0" marB="0" anchor="ctr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  <a:solidFill>
                      <a:srgbClr val="D7E4B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rowSpan="2"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Taxa de Elect % </a:t>
                      </a:r>
                    </a:p>
                  </a:txBody>
                  <a:tcPr marL="0" marR="0" marT="0" marB="0" anchor="ctr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  <a:solidFill>
                      <a:srgbClr val="D7E4BC"/>
                    </a:solidFill>
                  </a:tcPr>
                </a:tc>
              </a:tr>
              <a:tr h="501233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2012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2013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2015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2016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2012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2013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2015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2016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  <a:solidFill>
                      <a:srgbClr val="D7E4BC"/>
                    </a:solidFill>
                  </a:tcPr>
                </a:tc>
                <a:tc vMerge="1">
                  <a:tcPr/>
                </a:tc>
              </a:tr>
              <a:tr h="541330"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Benguela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513.440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159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170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184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190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195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31.921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35.392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37.213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37.985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36.386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35.501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42%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</a:tr>
              <a:tr h="521282"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Lobito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324.650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149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156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164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173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188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181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32.314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351.129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38.039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38.883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37.164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35.669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66%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</a:tr>
              <a:tr h="400986"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Catumbela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167.625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48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53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63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73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7.104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8.762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9.913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10.871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11.794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12.496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45%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</a:tr>
              <a:tr h="355219"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Baia farta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102.989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1.266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1.695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1.959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2.167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2.364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3.871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23%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</a:tr>
              <a:tr h="416254"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Cubal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287.931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0%</a:t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</a:tr>
              <a:tr h="1002465">
                <a:tc gridSpan="15"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</a:p>
                  </a:txBody>
                  <a:tcPr marL="0" marR="0" marT="0" marB="0" anchor="b" anchorCtr="0" horzOverflow="overflow">
                    <a:lnL w="6350">
                      <a:solidFill>
                        <a:srgbClr val="000000"/>
                      </a:solidFill>
                      <a:round/>
                    </a:lnL>
                    <a:lnR w="6350">
                      <a:solidFill>
                        <a:srgbClr val="000000"/>
                      </a:solidFill>
                      <a:round/>
                    </a:lnR>
                    <a:lnT w="6350">
                      <a:solidFill>
                        <a:srgbClr val="000000"/>
                      </a:solidFill>
                      <a:round/>
                    </a:lnT>
                    <a:lnB w="6350">
                      <a:solidFill>
                        <a:srgbClr val="000000"/>
                      </a:solidFill>
                      <a:round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>
            <p:ph type="title" idx="4294967295"/>
          </p:nvPr>
        </p:nvSpPr>
        <p:spPr>
          <a:xfrm>
            <a:off x="323850" y="333375"/>
            <a:ext cx="8534400" cy="7588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758951">
              <a:defRPr cap="all" sz="2300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cap="none" sz="1800"/>
            </a:pPr>
            <a:r>
              <a:rPr cap="all" sz="2300"/>
              <a:t>Caraterização da Rede de Iluminação Pública</a:t>
            </a:r>
          </a:p>
        </p:txBody>
      </p:sp>
      <p:sp>
        <p:nvSpPr>
          <p:cNvPr id="390" name="Shape 390"/>
          <p:cNvSpPr/>
          <p:nvPr>
            <p:ph type="body" idx="4294967295"/>
          </p:nvPr>
        </p:nvSpPr>
        <p:spPr>
          <a:xfrm>
            <a:off x="551011" y="1454149"/>
            <a:ext cx="8504241" cy="4572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algn="just">
              <a:lnSpc>
                <a:spcPct val="150000"/>
              </a:lnSpc>
              <a:spcBef>
                <a:spcPts val="500"/>
              </a:spcBef>
              <a:buSzTx/>
              <a:buNone/>
              <a:defRPr sz="1800"/>
            </a:pPr>
            <a:endParaRPr cap="all" sz="1600"/>
          </a:p>
          <a:p>
            <a:pPr lvl="0" marL="212372" indent="-212372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400"/>
              <a:t>Saídas aéreas e Subterrâneas;</a:t>
            </a:r>
          </a:p>
          <a:p>
            <a:pPr lvl="0" marL="212372" indent="-212372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400"/>
              <a:t>Circuitos independentes da rede pública;</a:t>
            </a:r>
          </a:p>
          <a:p>
            <a:pPr lvl="0" marL="212372" indent="-212372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400"/>
              <a:t>Proteção e contagem independente;</a:t>
            </a:r>
          </a:p>
          <a:p>
            <a:pPr lvl="0" marL="212372" indent="-212372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400"/>
              <a:t>Comporta postes de madeiras e metálicos;</a:t>
            </a:r>
          </a:p>
          <a:p>
            <a:pPr lvl="0" marL="212372" indent="-212372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400"/>
              <a:t>Luminárias de vapor de sódio(Na), vapor de </a:t>
            </a:r>
          </a:p>
          <a:p>
            <a:pPr lvl="0" marL="0" indent="0" algn="just">
              <a:lnSpc>
                <a:spcPct val="150000"/>
              </a:lnSpc>
              <a:spcBef>
                <a:spcPts val="500"/>
              </a:spcBef>
              <a:buSzTx/>
              <a:buNone/>
              <a:defRPr sz="1800"/>
            </a:pPr>
            <a:r>
              <a:rPr cap="all" sz="1400"/>
              <a:t>mercúrio(Hg) e alguns pontos com Led´s;</a:t>
            </a:r>
          </a:p>
          <a:p>
            <a:pPr lvl="0" marL="212372" indent="-212372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400"/>
              <a:t>Variam de 160W a 250W.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>
            <p:ph type="body" idx="4294967295"/>
          </p:nvPr>
        </p:nvSpPr>
        <p:spPr>
          <a:xfrm>
            <a:off x="301624" y="1763711"/>
            <a:ext cx="4505328" cy="4572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lnSpc>
                <a:spcPct val="150000"/>
              </a:lnSpc>
              <a:spcBef>
                <a:spcPts val="700"/>
              </a:spcBef>
              <a:buSzTx/>
              <a:buNone/>
              <a:defRPr sz="1800"/>
            </a:pPr>
            <a:r>
              <a:rPr cap="all" sz="1300">
                <a:latin typeface="Georgia Bold"/>
                <a:ea typeface="Georgia Bold"/>
                <a:cs typeface="Georgia Bold"/>
                <a:sym typeface="Georgia Bold"/>
              </a:rPr>
              <a:t>    Benguela</a:t>
            </a: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300"/>
              <a:t>Quantidades de focos luminosos : 1.567</a:t>
            </a: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300"/>
              <a:t>Potência Instalada: 391.750W</a:t>
            </a: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300"/>
              <a:t>30% ligados a rede pública</a:t>
            </a: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300"/>
              <a:t>70% fonte alternativa grupos geradores </a:t>
            </a:r>
          </a:p>
          <a:p>
            <a:pPr lvl="0" algn="just">
              <a:lnSpc>
                <a:spcPct val="150000"/>
              </a:lnSpc>
              <a:spcBef>
                <a:spcPts val="700"/>
              </a:spcBef>
              <a:buSzTx/>
              <a:buNone/>
              <a:defRPr sz="1800"/>
            </a:pPr>
            <a:r>
              <a:rPr cap="all" sz="1300"/>
              <a:t>     </a:t>
            </a:r>
            <a:r>
              <a:rPr cap="all" sz="1300">
                <a:latin typeface="Georgia Bold"/>
                <a:ea typeface="Georgia Bold"/>
                <a:cs typeface="Georgia Bold"/>
                <a:sym typeface="Georgia Bold"/>
              </a:rPr>
              <a:t>Lobito</a:t>
            </a: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300"/>
              <a:t>Quantidades de focos luminosos:  3.125</a:t>
            </a: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300"/>
              <a:t>Potência instalada : 781.250w</a:t>
            </a: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300"/>
              <a:t>80% ligados a rede pública</a:t>
            </a:r>
          </a:p>
          <a:p>
            <a:pPr lvl="0" algn="just">
              <a:lnSpc>
                <a:spcPct val="150000"/>
              </a:lnSpc>
              <a:spcBef>
                <a:spcPts val="500"/>
              </a:spcBef>
              <a:buSzTx/>
              <a:buNone/>
              <a:defRPr sz="1800"/>
            </a:pPr>
            <a:r>
              <a:rPr cap="all" sz="1300"/>
              <a:t>20% fonte alternativa grupos geradores</a:t>
            </a:r>
          </a:p>
        </p:txBody>
      </p:sp>
      <p:sp>
        <p:nvSpPr>
          <p:cNvPr id="393" name="Shape 393"/>
          <p:cNvSpPr/>
          <p:nvPr/>
        </p:nvSpPr>
        <p:spPr>
          <a:xfrm>
            <a:off x="4523745" y="1763711"/>
            <a:ext cx="4267644" cy="4572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marL="273050" indent="-273050" algn="just">
              <a:lnSpc>
                <a:spcPct val="150000"/>
              </a:lnSpc>
              <a:spcBef>
                <a:spcPts val="600"/>
              </a:spcBef>
            </a:pPr>
            <a:r>
              <a:rPr cap="all" sz="1300">
                <a:latin typeface="Georgia Bold"/>
                <a:ea typeface="Georgia Bold"/>
                <a:cs typeface="Georgia Bold"/>
                <a:sym typeface="Georgia Bold"/>
              </a:rPr>
              <a:t>     Catumbela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300">
                <a:latin typeface="Georgia"/>
                <a:ea typeface="Georgia"/>
                <a:cs typeface="Georgia"/>
                <a:sym typeface="Georgia"/>
              </a:rPr>
              <a:t>Quantidades de focos luminosos: 1.203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300">
                <a:latin typeface="Georgia"/>
                <a:ea typeface="Georgia"/>
                <a:cs typeface="Georgia"/>
                <a:sym typeface="Georgia"/>
              </a:rPr>
              <a:t>Potencia Instalada : 300.750W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300">
                <a:latin typeface="Georgia"/>
                <a:ea typeface="Georgia"/>
                <a:cs typeface="Georgia"/>
                <a:sym typeface="Georgia"/>
              </a:rPr>
              <a:t>80% ligados a rede pública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300">
                <a:latin typeface="Georgia"/>
                <a:ea typeface="Georgia"/>
                <a:cs typeface="Georgia"/>
                <a:sym typeface="Georgia"/>
              </a:rPr>
              <a:t>20% fonte alternativa grupo gerador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273050" indent="-273050" algn="just">
              <a:lnSpc>
                <a:spcPct val="150000"/>
              </a:lnSpc>
              <a:spcBef>
                <a:spcPts val="800"/>
              </a:spcBef>
            </a:pPr>
            <a:r>
              <a:rPr cap="all" sz="1300">
                <a:latin typeface="Georgia Bold"/>
                <a:ea typeface="Georgia Bold"/>
                <a:cs typeface="Georgia Bold"/>
                <a:sym typeface="Georgia Bold"/>
              </a:rPr>
              <a:t>     Baia-Farta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300">
                <a:latin typeface="Georgia"/>
                <a:ea typeface="Georgia"/>
                <a:cs typeface="Georgia"/>
                <a:sym typeface="Georgia"/>
              </a:rPr>
              <a:t>Quantidades de focos luminosos: 298W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300">
                <a:latin typeface="Georgia"/>
                <a:ea typeface="Georgia"/>
                <a:cs typeface="Georgia"/>
                <a:sym typeface="Georgia"/>
              </a:rPr>
              <a:t>Potencia instalada:  74.500W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300">
                <a:latin typeface="Georgia"/>
                <a:ea typeface="Georgia"/>
                <a:cs typeface="Georgia"/>
                <a:sym typeface="Georgia"/>
              </a:rPr>
              <a:t>40% ligados a rede pública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300">
                <a:latin typeface="Georgia"/>
                <a:ea typeface="Georgia"/>
                <a:cs typeface="Georgia"/>
                <a:sym typeface="Georgia"/>
              </a:rPr>
              <a:t>60% fonte alternativa grupos gerador</a:t>
            </a:r>
          </a:p>
        </p:txBody>
      </p:sp>
      <p:graphicFrame>
        <p:nvGraphicFramePr>
          <p:cNvPr id="394" name="Table 394"/>
          <p:cNvGraphicFramePr/>
          <p:nvPr/>
        </p:nvGraphicFramePr>
        <p:xfrm>
          <a:off x="1691680" y="548679"/>
          <a:ext cx="6096001" cy="37084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ESTADO da Rede de Iluminação Pública 2012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/>
          <p:nvPr>
            <p:ph type="body" idx="4294967295"/>
          </p:nvPr>
        </p:nvSpPr>
        <p:spPr>
          <a:xfrm>
            <a:off x="301624" y="1763711"/>
            <a:ext cx="4505328" cy="4572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lnSpc>
                <a:spcPct val="150000"/>
              </a:lnSpc>
              <a:spcBef>
                <a:spcPts val="700"/>
              </a:spcBef>
              <a:buSzTx/>
              <a:buNone/>
              <a:defRPr sz="1800"/>
            </a:pPr>
            <a:r>
              <a:rPr cap="all" sz="1300">
                <a:latin typeface="Georgia Bold"/>
                <a:ea typeface="Georgia Bold"/>
                <a:cs typeface="Georgia Bold"/>
                <a:sym typeface="Georgia Bold"/>
              </a:rPr>
              <a:t>    Benguela</a:t>
            </a:r>
            <a:endParaRPr cap="all" sz="1300">
              <a:latin typeface="Georgia Bold"/>
              <a:ea typeface="Georgia Bold"/>
              <a:cs typeface="Georgia Bold"/>
              <a:sym typeface="Georgia Bold"/>
            </a:endParaRP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300"/>
              <a:t>Quantidades de focos luminosos : 1.567</a:t>
            </a: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300"/>
              <a:t>Potência Instalada: 391.750W</a:t>
            </a: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300"/>
              <a:t>3</a:t>
            </a:r>
            <a:r>
              <a:rPr cap="all" sz="1300"/>
              <a:t>5</a:t>
            </a:r>
            <a:r>
              <a:rPr cap="all" sz="1300"/>
              <a:t>% ligados a rede pública</a:t>
            </a:r>
            <a:endParaRPr cap="all" sz="1300"/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300"/>
              <a:t>65</a:t>
            </a:r>
            <a:r>
              <a:rPr cap="all" sz="1300"/>
              <a:t>% fonte alternativa grupos geradores </a:t>
            </a:r>
          </a:p>
          <a:p>
            <a:pPr lvl="0" algn="just">
              <a:lnSpc>
                <a:spcPct val="150000"/>
              </a:lnSpc>
              <a:spcBef>
                <a:spcPts val="700"/>
              </a:spcBef>
              <a:buSzTx/>
              <a:buNone/>
              <a:defRPr sz="1800"/>
            </a:pPr>
            <a:r>
              <a:rPr cap="all" sz="1300"/>
              <a:t>     </a:t>
            </a:r>
            <a:r>
              <a:rPr cap="all" sz="1300">
                <a:latin typeface="Georgia Bold"/>
                <a:ea typeface="Georgia Bold"/>
                <a:cs typeface="Georgia Bold"/>
                <a:sym typeface="Georgia Bold"/>
              </a:rPr>
              <a:t>Lobito</a:t>
            </a: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300"/>
              <a:t>Quantidades de focos luminosos:  3.125</a:t>
            </a: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300"/>
              <a:t>Potência instalada : 781.250w</a:t>
            </a: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300"/>
              <a:t>100</a:t>
            </a:r>
            <a:r>
              <a:rPr cap="all" sz="1300"/>
              <a:t>% ligados a rede pública</a:t>
            </a:r>
          </a:p>
        </p:txBody>
      </p:sp>
      <p:sp>
        <p:nvSpPr>
          <p:cNvPr id="397" name="Shape 397"/>
          <p:cNvSpPr/>
          <p:nvPr/>
        </p:nvSpPr>
        <p:spPr>
          <a:xfrm>
            <a:off x="4523745" y="1763711"/>
            <a:ext cx="4267644" cy="4572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marL="273050" indent="-273050" algn="just">
              <a:lnSpc>
                <a:spcPct val="150000"/>
              </a:lnSpc>
              <a:spcBef>
                <a:spcPts val="600"/>
              </a:spcBef>
            </a:pPr>
            <a:r>
              <a:rPr cap="all" sz="1300">
                <a:latin typeface="Georgia Bold"/>
                <a:ea typeface="Georgia Bold"/>
                <a:cs typeface="Georgia Bold"/>
                <a:sym typeface="Georgia Bold"/>
              </a:rPr>
              <a:t>     Catumbela</a:t>
            </a:r>
            <a:endParaRPr cap="all" sz="1300">
              <a:latin typeface="Georgia Bold"/>
              <a:ea typeface="Georgia Bold"/>
              <a:cs typeface="Georgia Bold"/>
              <a:sym typeface="Georgia Bold"/>
            </a:endParaRP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300">
                <a:latin typeface="Georgia"/>
                <a:ea typeface="Georgia"/>
                <a:cs typeface="Georgia"/>
                <a:sym typeface="Georgia"/>
              </a:rPr>
              <a:t>Quantidades de focos luminosos: 1.203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300">
                <a:latin typeface="Georgia"/>
                <a:ea typeface="Georgia"/>
                <a:cs typeface="Georgia"/>
                <a:sym typeface="Georgia"/>
              </a:rPr>
              <a:t>Potencia Instalada : 300.750W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300">
                <a:latin typeface="Georgia"/>
                <a:ea typeface="Georgia"/>
                <a:cs typeface="Georgia"/>
                <a:sym typeface="Georgia"/>
              </a:rPr>
              <a:t>50</a:t>
            </a:r>
            <a:r>
              <a:rPr cap="all" sz="1300">
                <a:latin typeface="Georgia"/>
                <a:ea typeface="Georgia"/>
                <a:cs typeface="Georgia"/>
                <a:sym typeface="Georgia"/>
              </a:rPr>
              <a:t>% ligados a rede pública</a:t>
            </a:r>
            <a:endParaRPr cap="all" sz="1300">
              <a:latin typeface="Georgia"/>
              <a:ea typeface="Georgia"/>
              <a:cs typeface="Georgia"/>
              <a:sym typeface="Georgia"/>
            </a:endParaRP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300">
                <a:latin typeface="Georgia"/>
                <a:ea typeface="Georgia"/>
                <a:cs typeface="Georgia"/>
                <a:sym typeface="Georgia"/>
              </a:rPr>
              <a:t>5</a:t>
            </a:r>
            <a:r>
              <a:rPr cap="all" sz="1300">
                <a:latin typeface="Georgia"/>
                <a:ea typeface="Georgia"/>
                <a:cs typeface="Georgia"/>
                <a:sym typeface="Georgia"/>
              </a:rPr>
              <a:t>0% fonte alternativa grupo gerador</a:t>
            </a:r>
            <a:r>
              <a:rPr cap="all" sz="1300">
                <a:latin typeface="Georgia"/>
                <a:ea typeface="Georgia"/>
                <a:cs typeface="Georgia"/>
                <a:sym typeface="Georgia"/>
              </a:rPr>
              <a:t> (avariados)</a:t>
            </a:r>
            <a:endParaRPr cap="all" sz="1300">
              <a:latin typeface="Georgia"/>
              <a:ea typeface="Georgia"/>
              <a:cs typeface="Georgia"/>
              <a:sym typeface="Georgia"/>
            </a:endParaRPr>
          </a:p>
          <a:p>
            <a:pPr lvl="0" marL="273050" indent="-273050" algn="just">
              <a:lnSpc>
                <a:spcPct val="150000"/>
              </a:lnSpc>
              <a:spcBef>
                <a:spcPts val="800"/>
              </a:spcBef>
            </a:pPr>
            <a:r>
              <a:rPr cap="all" sz="1300">
                <a:latin typeface="Georgia Bold"/>
                <a:ea typeface="Georgia Bold"/>
                <a:cs typeface="Georgia Bold"/>
                <a:sym typeface="Georgia Bold"/>
              </a:rPr>
              <a:t>     Baia-Farta</a:t>
            </a:r>
            <a:endParaRPr cap="all" sz="1300">
              <a:latin typeface="Georgia Bold"/>
              <a:ea typeface="Georgia Bold"/>
              <a:cs typeface="Georgia Bold"/>
              <a:sym typeface="Georgia Bold"/>
            </a:endParaRP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300">
                <a:latin typeface="Georgia"/>
                <a:ea typeface="Georgia"/>
                <a:cs typeface="Georgia"/>
                <a:sym typeface="Georgia"/>
              </a:rPr>
              <a:t>Quantidades de focos luminosos: 298W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300">
                <a:latin typeface="Georgia"/>
                <a:ea typeface="Georgia"/>
                <a:cs typeface="Georgia"/>
                <a:sym typeface="Georgia"/>
              </a:rPr>
              <a:t>Potencia instalada:  74.500W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197202" indent="-197202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300">
                <a:latin typeface="Georgia"/>
                <a:ea typeface="Georgia"/>
                <a:cs typeface="Georgia"/>
                <a:sym typeface="Georgia"/>
              </a:rPr>
              <a:t>10</a:t>
            </a:r>
            <a:r>
              <a:rPr cap="all" sz="1300">
                <a:latin typeface="Georgia"/>
                <a:ea typeface="Georgia"/>
                <a:cs typeface="Georgia"/>
                <a:sym typeface="Georgia"/>
              </a:rPr>
              <a:t>0% ligados a rede pública</a:t>
            </a:r>
          </a:p>
        </p:txBody>
      </p:sp>
      <p:graphicFrame>
        <p:nvGraphicFramePr>
          <p:cNvPr id="398" name="Table 398"/>
          <p:cNvGraphicFramePr/>
          <p:nvPr/>
        </p:nvGraphicFramePr>
        <p:xfrm>
          <a:off x="1619671" y="548679"/>
          <a:ext cx="6096001" cy="37084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600">
                          <a:sym typeface="Helvetica"/>
                        </a:rPr>
                        <a:t>ESTADO da Rede de Iluminação Pública 2017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>
            <p:ph type="title" idx="4294967295"/>
          </p:nvPr>
        </p:nvSpPr>
        <p:spPr>
          <a:xfrm>
            <a:off x="301625" y="228600"/>
            <a:ext cx="8534400" cy="7588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cap="all" sz="2400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cap="none" sz="1800"/>
            </a:pPr>
            <a:r>
              <a:rPr cap="all" sz="2400"/>
              <a:t>Modelo de Gestão</a:t>
            </a:r>
          </a:p>
        </p:txBody>
      </p:sp>
      <p:sp>
        <p:nvSpPr>
          <p:cNvPr id="401" name="Shape 401"/>
          <p:cNvSpPr/>
          <p:nvPr>
            <p:ph type="body" idx="4294967295"/>
          </p:nvPr>
        </p:nvSpPr>
        <p:spPr>
          <a:xfrm>
            <a:off x="301624" y="1604961"/>
            <a:ext cx="8504240" cy="457200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0" indent="0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400"/>
              <a:t>a operação é feita pela ENDE-EP, manutenção e pagamento dos consumos é da responsabilidade </a:t>
            </a:r>
            <a:r>
              <a:rPr cap="all" sz="1400"/>
              <a:t> </a:t>
            </a:r>
            <a:r>
              <a:rPr cap="all" sz="1400"/>
              <a:t>das </a:t>
            </a:r>
            <a:r>
              <a:rPr cap="all" sz="1400"/>
              <a:t> </a:t>
            </a:r>
            <a:r>
              <a:rPr cap="all" sz="1400"/>
              <a:t>Administrações </a:t>
            </a:r>
            <a:r>
              <a:rPr cap="all" sz="1400"/>
              <a:t> </a:t>
            </a:r>
            <a:r>
              <a:rPr cap="all" sz="1400"/>
              <a:t>Municipais;</a:t>
            </a:r>
          </a:p>
          <a:p>
            <a:pPr lvl="0" marL="0" indent="0" algn="just">
              <a:lnSpc>
                <a:spcPct val="150000"/>
              </a:lnSpc>
              <a:spcBef>
                <a:spcPts val="400"/>
              </a:spcBef>
              <a:buSzTx/>
              <a:buNone/>
              <a:defRPr sz="1800"/>
            </a:pPr>
            <a:endParaRPr cap="all" sz="1400"/>
          </a:p>
          <a:p>
            <a:pPr lvl="0" marL="0" indent="0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400"/>
              <a:t>Fontes alternativas, (Grupo Geradores), operação,  manutenção e consumíveis é da responsabilidade da Administração Municipal;</a:t>
            </a:r>
          </a:p>
        </p:txBody>
      </p:sp>
      <p:pic>
        <p:nvPicPr>
          <p:cNvPr id="402" name="image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625" y="3501008"/>
            <a:ext cx="4198367" cy="2675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image1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4008" y="3501008"/>
            <a:ext cx="4192017" cy="26759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/>
        </p:nvSpPr>
        <p:spPr>
          <a:xfrm>
            <a:off x="755576" y="332655"/>
            <a:ext cx="7488833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cap="all" sz="2000">
                <a:solidFill>
                  <a:srgbClr val="7B9899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rPr>
              <a:t>Investimentos Realizados no Domínio </a:t>
            </a:r>
            <a:br>
              <a:rPr cap="all" sz="2000">
                <a:solidFill>
                  <a:srgbClr val="7B9899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rPr>
            </a:br>
            <a:r>
              <a:rPr cap="all" sz="2000">
                <a:solidFill>
                  <a:srgbClr val="7B9899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rPr>
              <a:t>de Energia Elétrica (</a:t>
            </a:r>
            <a:r>
              <a:rPr sz="2000">
                <a:solidFill>
                  <a:srgbClr val="7B9899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rPr>
              <a:t>2012-2017)</a:t>
            </a:r>
          </a:p>
        </p:txBody>
      </p:sp>
      <p:graphicFrame>
        <p:nvGraphicFramePr>
          <p:cNvPr id="406" name="Table 406"/>
          <p:cNvGraphicFramePr/>
          <p:nvPr/>
        </p:nvGraphicFramePr>
        <p:xfrm>
          <a:off x="323527" y="1916832"/>
          <a:ext cx="8496945" cy="388843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512168"/>
                <a:gridCol w="1152128"/>
                <a:gridCol w="1008112"/>
                <a:gridCol w="1656184"/>
                <a:gridCol w="1800200"/>
                <a:gridCol w="1368151"/>
              </a:tblGrid>
              <a:tr h="1091824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sz="1600">
                          <a:sym typeface="Helvetica"/>
                        </a:rPr>
                        <a:t>PROJECTOS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sz="1600">
                          <a:sym typeface="Helvetica"/>
                        </a:rPr>
                        <a:t>CENTRAL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sz="1600">
                          <a:sym typeface="Helvetica"/>
                        </a:rPr>
                        <a:t>LOCAL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sz="1600">
                          <a:sym typeface="Helvetica"/>
                        </a:rPr>
                        <a:t>EXECUTADOS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sz="1600">
                          <a:sym typeface="Helvetica"/>
                        </a:rPr>
                        <a:t>N/EXECUTADOS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sz="1600">
                          <a:sym typeface="Helvetica"/>
                        </a:rPr>
                        <a:t>EM CURSO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699152"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b="1" sz="1400">
                          <a:sym typeface="Helvetica"/>
                        </a:rPr>
                        <a:t>PRODUÇÃO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600">
                          <a:sym typeface="Helvetica"/>
                        </a:rPr>
                        <a:t>6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600">
                          <a:sym typeface="Helvetica"/>
                        </a:rPr>
                        <a:t>0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600">
                          <a:sym typeface="Helvetica"/>
                        </a:rPr>
                        <a:t>4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600">
                          <a:sym typeface="Helvetica"/>
                        </a:rPr>
                        <a:t>0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600">
                          <a:sym typeface="Helvetica"/>
                        </a:rPr>
                        <a:t>2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699152"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b="1" sz="1400">
                          <a:sym typeface="Helvetica"/>
                        </a:rPr>
                        <a:t>TRANSPORTE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600">
                          <a:sym typeface="Helvetica"/>
                        </a:rPr>
                        <a:t>6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600">
                          <a:sym typeface="Helvetica"/>
                        </a:rPr>
                        <a:t>0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600">
                          <a:sym typeface="Helvetica"/>
                        </a:rPr>
                        <a:t>3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600">
                          <a:sym typeface="Helvetica"/>
                        </a:rPr>
                        <a:t>0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600">
                          <a:sym typeface="Helvetica"/>
                        </a:rPr>
                        <a:t>3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699152"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b="1" sz="1400">
                          <a:sym typeface="Helvetica"/>
                        </a:rPr>
                        <a:t>DISTRIBUIÇÃO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600">
                          <a:sym typeface="Helvetica"/>
                        </a:rPr>
                        <a:t>5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600">
                          <a:sym typeface="Helvetica"/>
                        </a:rPr>
                        <a:t>38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600">
                          <a:sym typeface="Helvetica"/>
                        </a:rPr>
                        <a:t>29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600">
                          <a:sym typeface="Helvetica"/>
                        </a:rPr>
                        <a:t>9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600">
                          <a:sym typeface="Helvetica"/>
                        </a:rPr>
                        <a:t>5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699152"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b="1" sz="1400">
                          <a:sym typeface="Helvetica"/>
                        </a:rPr>
                        <a:t>TOTAL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sz="1600">
                          <a:sym typeface="Helvetica"/>
                        </a:rPr>
                        <a:t>17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sz="1600">
                          <a:sym typeface="Helvetica"/>
                        </a:rPr>
                        <a:t>38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sz="1600">
                          <a:sym typeface="Helvetica"/>
                        </a:rPr>
                        <a:t>36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sz="1600">
                          <a:sym typeface="Helvetica"/>
                        </a:rPr>
                        <a:t>9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sz="1600">
                          <a:sym typeface="Helvetica"/>
                        </a:rPr>
                        <a:t>10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3.jpeg"/>
          <p:cNvPicPr/>
          <p:nvPr/>
        </p:nvPicPr>
        <p:blipFill>
          <a:blip r:embed="rId2">
            <a:alphaModFix amt="87065"/>
            <a:extLst/>
          </a:blip>
          <a:srcRect l="0" t="0" r="5656" b="21538"/>
          <a:stretch>
            <a:fillRect/>
          </a:stretch>
        </p:blipFill>
        <p:spPr>
          <a:xfrm>
            <a:off x="53165" y="61284"/>
            <a:ext cx="14587333" cy="999075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>
            <p:ph type="title" idx="4294967295"/>
          </p:nvPr>
        </p:nvSpPr>
        <p:spPr>
          <a:xfrm>
            <a:off x="396080" y="104775"/>
            <a:ext cx="8351840" cy="16573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sz="4200">
                <a:solidFill>
                  <a:srgbClr val="D16349"/>
                </a:solidFill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D16349"/>
                </a:solidFill>
              </a:rPr>
              <a:t>SECTOR DE ENERGIA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/>
          <p:nvPr>
            <p:ph type="title" idx="4294967295"/>
          </p:nvPr>
        </p:nvSpPr>
        <p:spPr>
          <a:xfrm>
            <a:off x="395287" y="300830"/>
            <a:ext cx="8569326" cy="79216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cap="all" sz="20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  <a:t>Investimentos Realizados no Domínio </a:t>
            </a:r>
            <a:br>
              <a:rPr cap="all" sz="20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</a:br>
            <a:r>
              <a:rPr cap="all" sz="20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  <a:t>de Energia Elétrica (</a:t>
            </a:r>
            <a:r>
              <a:rPr sz="20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  <a:t>2012-2017) A. CENTRAL</a:t>
            </a:r>
          </a:p>
        </p:txBody>
      </p:sp>
      <p:sp>
        <p:nvSpPr>
          <p:cNvPr id="409" name="Shape 409"/>
          <p:cNvSpPr/>
          <p:nvPr>
            <p:ph type="body" idx="4294967295"/>
          </p:nvPr>
        </p:nvSpPr>
        <p:spPr>
          <a:xfrm>
            <a:off x="287461" y="2441599"/>
            <a:ext cx="8784978" cy="3888434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257880" indent="-257880" algn="just">
              <a:lnSpc>
                <a:spcPct val="150000"/>
              </a:lnSpc>
              <a:buChar char="●"/>
              <a:defRPr sz="1800"/>
            </a:pPr>
            <a:r>
              <a:rPr sz="1700"/>
              <a:t>CONSTRUÇÃO DA SUBESTAÇÃO DOS CABRAIS – BIÓPIO ;</a:t>
            </a:r>
          </a:p>
          <a:p>
            <a:pPr lvl="0" marL="257880" indent="-257880" algn="just">
              <a:lnSpc>
                <a:spcPct val="150000"/>
              </a:lnSpc>
              <a:buChar char="●"/>
              <a:defRPr sz="1800"/>
            </a:pPr>
            <a:r>
              <a:rPr sz="1700"/>
              <a:t>CONSTRUÇÃO DA SUBESTAÇÃO DO LUONGO – CATUMBELA;</a:t>
            </a:r>
          </a:p>
          <a:p>
            <a:pPr lvl="0" marL="257880" indent="-257880" algn="just">
              <a:lnSpc>
                <a:spcPct val="150000"/>
              </a:lnSpc>
              <a:buChar char="●"/>
              <a:defRPr sz="1800"/>
            </a:pPr>
            <a:r>
              <a:rPr sz="1700"/>
              <a:t>CONSTRUÇÃO DA SUBESTAÇÃO DA BAIA FARTA;</a:t>
            </a:r>
          </a:p>
          <a:p>
            <a:pPr lvl="0" marL="257880" indent="-257880" algn="just">
              <a:lnSpc>
                <a:spcPct val="150000"/>
              </a:lnSpc>
              <a:buChar char="●"/>
              <a:defRPr sz="1800"/>
            </a:pPr>
            <a:r>
              <a:rPr sz="1700"/>
              <a:t>CONSTRUÇÃO DA SUBESTAÇÃO BENGUELA SUL;</a:t>
            </a:r>
          </a:p>
          <a:p>
            <a:pPr lvl="0" marL="257880" indent="-257880" algn="just">
              <a:lnSpc>
                <a:spcPct val="150000"/>
              </a:lnSpc>
              <a:buChar char="●"/>
              <a:defRPr sz="1800"/>
            </a:pPr>
            <a:r>
              <a:rPr sz="1700"/>
              <a:t>INSTALAÇÃO DE TRÊS TURBINAS NA KILEVA </a:t>
            </a:r>
          </a:p>
          <a:p>
            <a:pPr lvl="0" marL="257880" indent="-257880" algn="just">
              <a:lnSpc>
                <a:spcPct val="150000"/>
              </a:lnSpc>
              <a:buChar char="●"/>
              <a:defRPr sz="1800"/>
            </a:pPr>
            <a:r>
              <a:rPr sz="1700"/>
              <a:t>CONSTRUÇÃO PS BIOPIO  </a:t>
            </a:r>
          </a:p>
          <a:p>
            <a:pPr lvl="0" marL="257880" indent="-257880" algn="just">
              <a:lnSpc>
                <a:spcPct val="150000"/>
              </a:lnSpc>
              <a:buChar char="●"/>
              <a:defRPr sz="1800"/>
            </a:pPr>
            <a:r>
              <a:rPr sz="1700"/>
              <a:t>LINHA DE TRANSPORTE PARA BAÍA E DOMBE GRANDE</a:t>
            </a:r>
          </a:p>
        </p:txBody>
      </p:sp>
      <p:sp>
        <p:nvSpPr>
          <p:cNvPr id="410" name="Shape 410"/>
          <p:cNvSpPr/>
          <p:nvPr/>
        </p:nvSpPr>
        <p:spPr>
          <a:xfrm>
            <a:off x="513779" y="-346968"/>
            <a:ext cx="8569326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r>
              <a:rPr cap="all" sz="16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  <a:t>Em</a:t>
            </a:r>
            <a:r>
              <a:rPr cap="all" sz="16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cap="all" sz="16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  <a:t>Curso: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/>
          <p:nvPr>
            <p:ph type="title" idx="4294967295"/>
          </p:nvPr>
        </p:nvSpPr>
        <p:spPr>
          <a:xfrm>
            <a:off x="395287" y="300830"/>
            <a:ext cx="8569326" cy="79216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cap="all" sz="20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  <a:t>Investimentos Realizados no Domínio </a:t>
            </a:r>
            <a:br>
              <a:rPr cap="all" sz="20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</a:br>
            <a:r>
              <a:rPr cap="all" sz="20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  <a:t>de Energia Elétrica (</a:t>
            </a:r>
            <a:r>
              <a:rPr sz="20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  <a:t>2012-2017) A. CENTRAL</a:t>
            </a:r>
          </a:p>
        </p:txBody>
      </p:sp>
      <p:sp>
        <p:nvSpPr>
          <p:cNvPr id="413" name="Shape 413"/>
          <p:cNvSpPr/>
          <p:nvPr>
            <p:ph type="body" idx="4294967295"/>
          </p:nvPr>
        </p:nvSpPr>
        <p:spPr>
          <a:xfrm>
            <a:off x="179511" y="2593999"/>
            <a:ext cx="8784978" cy="432048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257880" indent="-257880" algn="just">
              <a:lnSpc>
                <a:spcPct val="150000"/>
              </a:lnSpc>
              <a:buChar char="●"/>
              <a:defRPr sz="1800"/>
            </a:pPr>
            <a:r>
              <a:rPr sz="1700"/>
              <a:t>APROVEITAMENTO HIDRELÉTRICO DO LOMAUM;</a:t>
            </a:r>
          </a:p>
          <a:p>
            <a:pPr lvl="0" marL="257880" indent="-257880" algn="just">
              <a:lnSpc>
                <a:spcPct val="150000"/>
              </a:lnSpc>
              <a:buChar char="●"/>
              <a:defRPr sz="1800"/>
            </a:pPr>
            <a:r>
              <a:rPr sz="1700"/>
              <a:t>CENTRAL TÉRMICA DO CAVACO;</a:t>
            </a:r>
          </a:p>
          <a:p>
            <a:pPr lvl="0" marL="257880" indent="-257880" algn="just">
              <a:lnSpc>
                <a:spcPct val="150000"/>
              </a:lnSpc>
              <a:buChar char="●"/>
              <a:defRPr sz="1800"/>
            </a:pPr>
            <a:r>
              <a:rPr sz="1700"/>
              <a:t>CENTRAL TÉRMICA DA KILEVA;</a:t>
            </a:r>
          </a:p>
          <a:p>
            <a:pPr lvl="0" marL="257880" indent="-257880" algn="just">
              <a:lnSpc>
                <a:spcPct val="150000"/>
              </a:lnSpc>
              <a:buChar char="●"/>
              <a:defRPr sz="1800"/>
            </a:pPr>
            <a:r>
              <a:rPr sz="1700"/>
              <a:t>CENTRAL TÉRMICA DO BIÓPIO;</a:t>
            </a:r>
          </a:p>
          <a:p>
            <a:pPr lvl="0" marL="257880" indent="-257880" algn="just">
              <a:lnSpc>
                <a:spcPct val="150000"/>
              </a:lnSpc>
              <a:buChar char="●"/>
              <a:defRPr sz="1800"/>
            </a:pPr>
            <a:r>
              <a:rPr sz="1700"/>
              <a:t>LINHA DE TRANSPORTE LOMAUM-BIÓPIO;</a:t>
            </a:r>
          </a:p>
          <a:p>
            <a:pPr lvl="0" marL="257880" indent="-257880" algn="just">
              <a:lnSpc>
                <a:spcPct val="150000"/>
              </a:lnSpc>
              <a:buChar char="●"/>
              <a:defRPr sz="1800"/>
            </a:pPr>
            <a:r>
              <a:rPr sz="1700"/>
              <a:t> LINHA DE TRANSPORTE BIÓPIO- BENGUELA SUL;</a:t>
            </a:r>
          </a:p>
          <a:p>
            <a:pPr lvl="0" marL="257880" indent="-257880" algn="just">
              <a:lnSpc>
                <a:spcPct val="150000"/>
              </a:lnSpc>
              <a:buChar char="●"/>
              <a:defRPr sz="1800"/>
            </a:pPr>
            <a:r>
              <a:rPr sz="1700"/>
              <a:t>LINHA DE TRANSPORTE GABELA-BIÓPIO-KILEVA;</a:t>
            </a:r>
          </a:p>
        </p:txBody>
      </p:sp>
      <p:sp>
        <p:nvSpPr>
          <p:cNvPr id="414" name="Shape 414"/>
          <p:cNvSpPr/>
          <p:nvPr/>
        </p:nvSpPr>
        <p:spPr>
          <a:xfrm>
            <a:off x="395287" y="-203075"/>
            <a:ext cx="8569326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r>
              <a:rPr cap="all" sz="16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  <a:t>Realizados </a:t>
            </a:r>
            <a:r>
              <a:rPr cap="all" sz="16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  <a:t>: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>
            <p:ph type="title" idx="4294967295"/>
          </p:nvPr>
        </p:nvSpPr>
        <p:spPr>
          <a:xfrm>
            <a:off x="395287" y="300830"/>
            <a:ext cx="8569326" cy="79216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cap="all" sz="20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  <a:t>Investimentos Realizados no Domínio </a:t>
            </a:r>
            <a:br>
              <a:rPr cap="all" sz="20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</a:br>
            <a:r>
              <a:rPr cap="all" sz="20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  <a:t>de Energia Elétrica (</a:t>
            </a:r>
            <a:r>
              <a:rPr sz="20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  <a:t>2012-2017) A. PROVINCIAL</a:t>
            </a:r>
          </a:p>
        </p:txBody>
      </p:sp>
      <p:sp>
        <p:nvSpPr>
          <p:cNvPr id="417" name="Shape 417"/>
          <p:cNvSpPr/>
          <p:nvPr>
            <p:ph type="body" idx="4294967295"/>
          </p:nvPr>
        </p:nvSpPr>
        <p:spPr>
          <a:xfrm>
            <a:off x="179511" y="1628799"/>
            <a:ext cx="8784978" cy="475253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257880" indent="-257880" algn="just">
              <a:lnSpc>
                <a:spcPct val="150000"/>
              </a:lnSpc>
              <a:buChar char="●"/>
              <a:defRPr sz="1800"/>
            </a:pPr>
            <a:r>
              <a:rPr sz="1700"/>
              <a:t>INSTALAÇÃO DE CONTADORES PRÉ-PAGO DE ENERGIA  NOS MUNICIPIOS DO LITORAL DA PROVINCIA;</a:t>
            </a:r>
          </a:p>
          <a:p>
            <a:pPr lvl="0" marL="257880" indent="-257880" algn="just">
              <a:lnSpc>
                <a:spcPct val="150000"/>
              </a:lnSpc>
              <a:buChar char="●"/>
              <a:defRPr sz="1800"/>
            </a:pPr>
            <a:r>
              <a:rPr sz="1700"/>
              <a:t>PROJECTO DAS 45 MIL LIGAÇÕES PARA PROVINCIA DE BENGUELA;</a:t>
            </a:r>
          </a:p>
          <a:p>
            <a:pPr lvl="0" marL="257880" indent="-257880" algn="just">
              <a:lnSpc>
                <a:spcPct val="150000"/>
              </a:lnSpc>
              <a:buChar char="●"/>
              <a:defRPr sz="1800"/>
            </a:pPr>
            <a:r>
              <a:rPr sz="1700"/>
              <a:t>RAMAL DE 30 KV E PT AO INSTITUTO MEDIO DE EDUCAÇÃO FISICA DE BENGUELA </a:t>
            </a:r>
          </a:p>
          <a:p>
            <a:pPr lvl="0" marL="257880" indent="-257880" algn="just">
              <a:lnSpc>
                <a:spcPct val="150000"/>
              </a:lnSpc>
              <a:buChar char="●"/>
              <a:defRPr sz="1800"/>
            </a:pPr>
            <a:r>
              <a:rPr sz="1700"/>
              <a:t>RAMAL   DE 30  KV E PT  AO HOSPITALO MUNICIPAL DA BAIA FARTA </a:t>
            </a:r>
          </a:p>
          <a:p>
            <a:pPr lvl="0" marL="257880" indent="-257880" algn="just">
              <a:lnSpc>
                <a:spcPct val="150000"/>
              </a:lnSpc>
              <a:buChar char="●"/>
              <a:defRPr sz="1800"/>
            </a:pPr>
            <a:r>
              <a:rPr sz="1700"/>
              <a:t>RAMAL   DE 30  KV E PT AO MAGISTERIO PRIMARIO DE BENGUELA </a:t>
            </a:r>
          </a:p>
          <a:p>
            <a:pPr lvl="0" marL="257880" indent="-257880" algn="just">
              <a:lnSpc>
                <a:spcPct val="150000"/>
              </a:lnSpc>
              <a:buChar char="●"/>
              <a:defRPr sz="1800"/>
            </a:pPr>
            <a:r>
              <a:rPr sz="1700"/>
              <a:t>RAMAL   DE 30  KV E PT CASA DA JUVENTUDE DE  BENGUELA</a:t>
            </a:r>
            <a:endParaRPr sz="1700"/>
          </a:p>
          <a:p>
            <a:pPr lvl="0" marL="257880" indent="-257880" algn="just">
              <a:lnSpc>
                <a:spcPct val="150000"/>
              </a:lnSpc>
              <a:buChar char="●"/>
              <a:defRPr sz="1800"/>
            </a:pPr>
            <a:r>
              <a:rPr sz="1700"/>
              <a:t>RAMAL   DE 30  KV E PT AS 50 CASAS DO GOVERNO DA PROVINCIA </a:t>
            </a:r>
          </a:p>
          <a:p>
            <a:pPr lvl="0" marL="257880" indent="-257880" algn="just">
              <a:lnSpc>
                <a:spcPct val="150000"/>
              </a:lnSpc>
              <a:buChar char="●"/>
              <a:defRPr sz="1800"/>
            </a:pPr>
            <a:r>
              <a:rPr sz="1700"/>
              <a:t>RAMAL   DE 30  KV E PT </a:t>
            </a:r>
          </a:p>
        </p:txBody>
      </p:sp>
      <p:sp>
        <p:nvSpPr>
          <p:cNvPr id="418" name="Shape 418"/>
          <p:cNvSpPr/>
          <p:nvPr/>
        </p:nvSpPr>
        <p:spPr>
          <a:xfrm>
            <a:off x="539179" y="-914275"/>
            <a:ext cx="8569326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endParaRPr cap="all" sz="1600">
              <a:latin typeface="Georgia"/>
              <a:ea typeface="Georgia"/>
              <a:cs typeface="Georgia"/>
              <a:sym typeface="Georgia"/>
            </a:endParaRPr>
          </a:p>
          <a:p>
            <a:pPr lvl="0" algn="just"/>
            <a:r>
              <a:rPr cap="all" sz="16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  <a:t>Em</a:t>
            </a:r>
            <a:r>
              <a:rPr cap="all" sz="16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cap="all" sz="16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  <a:t>Curso: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/>
          <p:nvPr>
            <p:ph type="sldNum" sz="quarter" idx="2"/>
          </p:nvPr>
        </p:nvSpPr>
        <p:spPr>
          <a:xfrm>
            <a:off x="4362450" y="1081403"/>
            <a:ext cx="457200" cy="33274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905255">
              <a:defRPr sz="158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584">
                <a:solidFill>
                  <a:srgbClr val="7B9899"/>
                </a:solidFill>
              </a:rPr>
            </a:fld>
          </a:p>
        </p:txBody>
      </p:sp>
      <p:sp>
        <p:nvSpPr>
          <p:cNvPr id="421" name="Shape 421"/>
          <p:cNvSpPr/>
          <p:nvPr/>
        </p:nvSpPr>
        <p:spPr>
          <a:xfrm>
            <a:off x="395535" y="1351137"/>
            <a:ext cx="7345365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150000"/>
              </a:lnSpc>
              <a:defRPr cap="all" sz="16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cap="none" sz="1800">
                <a:effectLst/>
              </a:defRPr>
            </a:pPr>
            <a:r>
              <a:rPr cap="all" sz="16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Realizadas:</a:t>
            </a:r>
          </a:p>
        </p:txBody>
      </p:sp>
      <p:sp>
        <p:nvSpPr>
          <p:cNvPr id="422" name="Shape 422"/>
          <p:cNvSpPr/>
          <p:nvPr/>
        </p:nvSpPr>
        <p:spPr>
          <a:xfrm>
            <a:off x="179511" y="1628799"/>
            <a:ext cx="8784978" cy="416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marL="257880" indent="-257880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700">
                <a:latin typeface="Georgia"/>
                <a:ea typeface="Georgia"/>
                <a:cs typeface="Georgia"/>
                <a:sym typeface="Georgia"/>
              </a:rPr>
              <a:t>Electrificação da escola de formação das pescas da Baia-Farta;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257880" indent="-257880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700">
                <a:latin typeface="Georgia"/>
                <a:ea typeface="Georgia"/>
                <a:cs typeface="Georgia"/>
                <a:sym typeface="Georgia"/>
              </a:rPr>
              <a:t>Projecto de iluminação pública da estrada do aeroporto 17 de setembro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257880" indent="-257880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700">
                <a:latin typeface="Georgia"/>
                <a:ea typeface="Georgia"/>
                <a:cs typeface="Georgia"/>
                <a:sym typeface="Georgia"/>
              </a:rPr>
              <a:t>Instalação do ramal mt 30 e pt ao Hospital Municipal de Benguela; 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257880" indent="-257880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700">
                <a:latin typeface="Georgia"/>
                <a:ea typeface="Georgia"/>
                <a:cs typeface="Georgia"/>
                <a:sym typeface="Georgia"/>
              </a:rPr>
              <a:t>Instalação do ramal MT 30 KV e PT a unidade militar dos convalescente- Vimbalambi-Gama- Catumbela;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257880" indent="-257880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700">
                <a:latin typeface="Georgia"/>
                <a:ea typeface="Georgia"/>
                <a:cs typeface="Georgia"/>
                <a:sym typeface="Georgia"/>
              </a:rPr>
              <a:t>Instalação do ramal de 30 KV e PT a nova Urbanização do Blue Ocean;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257880" indent="-257880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700">
                <a:latin typeface="Georgia"/>
                <a:ea typeface="Georgia"/>
                <a:cs typeface="Georgia"/>
                <a:sym typeface="Georgia"/>
              </a:rPr>
              <a:t>Rede BT Calossombecua, e ligação domiciliares  (PT alvenaria)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23" name="Shape 423"/>
          <p:cNvSpPr/>
          <p:nvPr/>
        </p:nvSpPr>
        <p:spPr>
          <a:xfrm>
            <a:off x="683567" y="404663"/>
            <a:ext cx="8136906" cy="777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cap="all" sz="24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lvl="0">
              <a:defRPr cap="none" sz="1800"/>
            </a:pPr>
            <a:r>
              <a:rPr cap="all" sz="2400"/>
              <a:t>Investimentos Realizados no Domínio de Energia Elétrica (2012-2017) - A. provincial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>
            <p:ph type="sldNum" sz="quarter" idx="2"/>
          </p:nvPr>
        </p:nvSpPr>
        <p:spPr>
          <a:xfrm>
            <a:off x="4362450" y="1081403"/>
            <a:ext cx="457200" cy="33274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905255">
              <a:defRPr sz="158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584">
                <a:solidFill>
                  <a:srgbClr val="7B9899"/>
                </a:solidFill>
              </a:rPr>
            </a:fld>
          </a:p>
        </p:txBody>
      </p:sp>
      <p:sp>
        <p:nvSpPr>
          <p:cNvPr id="426" name="Shape 426"/>
          <p:cNvSpPr/>
          <p:nvPr/>
        </p:nvSpPr>
        <p:spPr>
          <a:xfrm>
            <a:off x="179511" y="1412775"/>
            <a:ext cx="8784978" cy="4726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marL="257880" indent="-257880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700">
                <a:latin typeface="Georgia"/>
                <a:ea typeface="Georgia"/>
                <a:cs typeface="Georgia"/>
                <a:sym typeface="Georgia"/>
              </a:rPr>
              <a:t>Instalação de PT  Monobloco completo no Luongo (Catumbela) e seta (Benguela);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257880" indent="-257880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700">
                <a:latin typeface="Georgia"/>
                <a:ea typeface="Georgia"/>
                <a:cs typeface="Georgia"/>
                <a:sym typeface="Georgia"/>
              </a:rPr>
              <a:t>Rede BT Kassanji na Baia-Farta, estando em processo de ligação 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algn="just">
              <a:lnSpc>
                <a:spcPct val="150000"/>
              </a:lnSpc>
              <a:spcBef>
                <a:spcPts val="500"/>
              </a:spcBef>
            </a:pPr>
            <a:r>
              <a:rPr cap="all" sz="1700">
                <a:latin typeface="Georgia"/>
                <a:ea typeface="Georgia"/>
                <a:cs typeface="Georgia"/>
                <a:sym typeface="Georgia"/>
              </a:rPr>
              <a:t>domiciliares (PT Alvenaria);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257880" indent="-257880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700">
                <a:latin typeface="Georgia"/>
                <a:ea typeface="Georgia"/>
                <a:cs typeface="Georgia"/>
                <a:sym typeface="Georgia"/>
              </a:rPr>
              <a:t>Ramal de 30 KV e PT para o mercado municipal de Benguela;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257880" indent="-257880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700">
                <a:latin typeface="Georgia"/>
                <a:ea typeface="Georgia"/>
                <a:cs typeface="Georgia"/>
                <a:sym typeface="Georgia"/>
              </a:rPr>
              <a:t>Ramal e PT ao hospital Municipal da Catumbela;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257880" indent="-257880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700">
                <a:latin typeface="Georgia"/>
                <a:ea typeface="Georgia"/>
                <a:cs typeface="Georgia"/>
                <a:sym typeface="Georgia"/>
              </a:rPr>
              <a:t>Ramal e PT ao hospital 17 de setembro- Lobito;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257880" indent="-257880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700">
                <a:latin typeface="Georgia"/>
                <a:ea typeface="Georgia"/>
                <a:cs typeface="Georgia"/>
                <a:sym typeface="Georgia"/>
              </a:rPr>
              <a:t>Ramal e PT ao hospital Municipal de Benguela;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257880" indent="-257880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700">
                <a:latin typeface="Georgia"/>
                <a:ea typeface="Georgia"/>
                <a:cs typeface="Georgia"/>
                <a:sym typeface="Georgia"/>
              </a:rPr>
              <a:t>Ramal e PT ao Instituto Politécnico da Graça;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257880" indent="-257880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700">
                <a:latin typeface="Georgia"/>
                <a:ea typeface="Georgia"/>
                <a:cs typeface="Georgia"/>
                <a:sym typeface="Georgia"/>
              </a:rPr>
              <a:t>Ramal e PT as casas da juventude da Graça;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257880" indent="-257880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700">
                <a:latin typeface="Georgia"/>
                <a:ea typeface="Georgia"/>
                <a:cs typeface="Georgia"/>
                <a:sym typeface="Georgia"/>
              </a:rPr>
              <a:t>Ramal e PT  a escola do Liceu Cdte. Kassanji-Benguela;</a:t>
            </a:r>
          </a:p>
        </p:txBody>
      </p:sp>
      <p:sp>
        <p:nvSpPr>
          <p:cNvPr id="427" name="Shape 427"/>
          <p:cNvSpPr/>
          <p:nvPr/>
        </p:nvSpPr>
        <p:spPr>
          <a:xfrm>
            <a:off x="683567" y="404663"/>
            <a:ext cx="8136906" cy="777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cap="all" sz="24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lvl="0">
              <a:defRPr cap="none" sz="1800"/>
            </a:pPr>
            <a:r>
              <a:rPr cap="all" sz="2400"/>
              <a:t>Investimentos Realizados no Domínio de Energia Elétrica (2012-2017) - A. provincial</a:t>
            </a:r>
          </a:p>
        </p:txBody>
      </p:sp>
      <p:sp>
        <p:nvSpPr>
          <p:cNvPr id="428" name="Shape 428"/>
          <p:cNvSpPr/>
          <p:nvPr/>
        </p:nvSpPr>
        <p:spPr>
          <a:xfrm>
            <a:off x="7884368" y="1124744"/>
            <a:ext cx="1296145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273050" indent="-273050" algn="just">
              <a:lnSpc>
                <a:spcPct val="150000"/>
              </a:lnSpc>
              <a:spcBef>
                <a:spcPts val="500"/>
              </a:spcBef>
              <a:defRPr cap="all" sz="14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lvl="0">
              <a:defRPr cap="none" sz="1800">
                <a:effectLst/>
              </a:defRPr>
            </a:pPr>
            <a:r>
              <a:rPr cap="all" sz="14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CONT</a:t>
            </a: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/>
          <p:nvPr>
            <p:ph type="body" idx="4294967295"/>
          </p:nvPr>
        </p:nvSpPr>
        <p:spPr>
          <a:xfrm>
            <a:off x="323850" y="1501000"/>
            <a:ext cx="8496300" cy="578085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242711" indent="-242711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600"/>
              <a:t>Ramal e PT ao Instituto Médio de Administração e Gestão- Luongo- Catumbela;</a:t>
            </a:r>
          </a:p>
          <a:p>
            <a:pPr lvl="0" marL="242711" indent="-242711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600"/>
              <a:t>Ramal e PT a Igreja Tocoista - Benguela;</a:t>
            </a:r>
          </a:p>
          <a:p>
            <a:pPr lvl="0" marL="242711" indent="-242711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600"/>
              <a:t>Ramal e PT Assembléia Provincial dos Deputados-Benguela;</a:t>
            </a:r>
          </a:p>
          <a:p>
            <a:pPr lvl="0" marL="242711" indent="-242711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600"/>
              <a:t>Ramal e PT ao Instituto Médio </a:t>
            </a:r>
            <a:r>
              <a:rPr cap="all" sz="1700"/>
              <a:t>Policial-Baia-Farta.</a:t>
            </a:r>
          </a:p>
          <a:p>
            <a:pPr lvl="0" marL="257880" indent="-257880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700"/>
              <a:t> Projecto de Iluminação Pública do Troço Benguela/Lobito 10 km de estrada 1ª fase </a:t>
            </a:r>
          </a:p>
          <a:p>
            <a:pPr lvl="0" marL="171920" indent="-171920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700"/>
              <a:t>Rede BT e PT Bairro da Luz ( PT Monobloco);</a:t>
            </a:r>
            <a:endParaRPr cap="all" sz="1700"/>
          </a:p>
          <a:p>
            <a:pPr lvl="0" marL="171920" indent="-171920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700"/>
              <a:t>Instalação de PT e rede BT no 4 de Abril, Cabaia e Bela vista (  Lobito);</a:t>
            </a:r>
            <a:endParaRPr cap="all" sz="1700"/>
          </a:p>
          <a:p>
            <a:pPr lvl="0" marL="171920" indent="-171920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700"/>
              <a:t>Ramal  e  pt  a lota mercado de peixe  baia farta </a:t>
            </a:r>
            <a:endParaRPr cap="all" sz="1700"/>
          </a:p>
          <a:p>
            <a:pPr lvl="0" marL="171920" indent="-171920" algn="just">
              <a:lnSpc>
                <a:spcPct val="150000"/>
              </a:lnSpc>
              <a:spcBef>
                <a:spcPts val="500"/>
              </a:spcBef>
              <a:buChar char="●"/>
              <a:defRPr sz="1800"/>
            </a:pPr>
            <a:r>
              <a:rPr cap="all" sz="1700"/>
              <a:t> RAMAL   E pt  30  KV   ao aeroporto  internacional  da catunbela </a:t>
            </a:r>
          </a:p>
        </p:txBody>
      </p:sp>
      <p:sp>
        <p:nvSpPr>
          <p:cNvPr id="431" name="Shape 431"/>
          <p:cNvSpPr/>
          <p:nvPr/>
        </p:nvSpPr>
        <p:spPr>
          <a:xfrm>
            <a:off x="683567" y="404663"/>
            <a:ext cx="8136906" cy="777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cap="all" sz="24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lvl="0">
              <a:defRPr cap="none" sz="1800"/>
            </a:pPr>
            <a:r>
              <a:rPr cap="all" sz="2400"/>
              <a:t>Investimentos Realizados no Domínio de Energia Elétrica (2012-2017) - A. provincial</a:t>
            </a:r>
          </a:p>
        </p:txBody>
      </p:sp>
      <p:sp>
        <p:nvSpPr>
          <p:cNvPr id="432" name="Shape 432"/>
          <p:cNvSpPr/>
          <p:nvPr/>
        </p:nvSpPr>
        <p:spPr>
          <a:xfrm>
            <a:off x="7884368" y="1124744"/>
            <a:ext cx="1296145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273050" indent="-273050" algn="just">
              <a:lnSpc>
                <a:spcPct val="150000"/>
              </a:lnSpc>
              <a:spcBef>
                <a:spcPts val="500"/>
              </a:spcBef>
              <a:defRPr cap="all" sz="14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lvl="0">
              <a:defRPr cap="none" sz="1800">
                <a:effectLst/>
              </a:defRPr>
            </a:pPr>
            <a:r>
              <a:rPr cap="all" sz="14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CONT</a:t>
            </a:r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image1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528" y="1700808"/>
            <a:ext cx="4392488" cy="4536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image1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60032" y="1700808"/>
            <a:ext cx="3960440" cy="453650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36" name="Table 436"/>
          <p:cNvGraphicFramePr/>
          <p:nvPr/>
        </p:nvGraphicFramePr>
        <p:xfrm>
          <a:off x="539551" y="332656"/>
          <a:ext cx="8280922" cy="10668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280920"/>
              </a:tblGrid>
              <a:tr h="1066800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2400">
                          <a:latin typeface="Georgia"/>
                          <a:ea typeface="Georgia"/>
                          <a:cs typeface="Georgia"/>
                        </a:rPr>
                        <a:t>Investimentos Realizados no Domínio de Energia Elétrica (2012-2017) - A. provincial</a:t>
                      </a:r>
                      <a:endParaRPr sz="2400">
                        <a:latin typeface="Georgia"/>
                        <a:ea typeface="Georgia"/>
                        <a:cs typeface="Georgia"/>
                      </a:endParaRP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graphicFrame>
        <p:nvGraphicFramePr>
          <p:cNvPr id="437" name="Table 437"/>
          <p:cNvGraphicFramePr/>
          <p:nvPr/>
        </p:nvGraphicFramePr>
        <p:xfrm>
          <a:off x="5364088" y="1709786"/>
          <a:ext cx="2759967" cy="37084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759966"/>
              </a:tblGrid>
              <a:tr h="370840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sz="1600">
                          <a:sym typeface="Helvetica"/>
                        </a:rPr>
                        <a:t>PS BIÓPIO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graphicFrame>
        <p:nvGraphicFramePr>
          <p:cNvPr id="438" name="Table 438"/>
          <p:cNvGraphicFramePr/>
          <p:nvPr/>
        </p:nvGraphicFramePr>
        <p:xfrm>
          <a:off x="1043608" y="1700808"/>
          <a:ext cx="3120009" cy="37084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120008"/>
              </a:tblGrid>
              <a:tr h="370840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sz="1600">
                          <a:sym typeface="Helvetica"/>
                        </a:rPr>
                        <a:t>SB BENGUELA SUL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image1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527" y="1628799"/>
            <a:ext cx="4176466" cy="468052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41" name="Table 441"/>
          <p:cNvGraphicFramePr/>
          <p:nvPr/>
        </p:nvGraphicFramePr>
        <p:xfrm>
          <a:off x="323527" y="332656"/>
          <a:ext cx="8496946" cy="10668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496944"/>
              </a:tblGrid>
              <a:tr h="1066800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2400">
                          <a:latin typeface="Georgia"/>
                          <a:ea typeface="Georgia"/>
                          <a:cs typeface="Georgia"/>
                        </a:rPr>
                        <a:t>Investimentos Realizados no Domínio de Energia Elétrica (2012-2017) - A. provincial</a:t>
                      </a:r>
                      <a:endParaRPr sz="2400">
                        <a:latin typeface="Georgia"/>
                        <a:ea typeface="Georgia"/>
                        <a:cs typeface="Georgia"/>
                      </a:endParaRP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pic>
        <p:nvPicPr>
          <p:cNvPr id="442" name="image1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6016" y="1628799"/>
            <a:ext cx="4104457" cy="468052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43" name="Table 443"/>
          <p:cNvGraphicFramePr/>
          <p:nvPr/>
        </p:nvGraphicFramePr>
        <p:xfrm>
          <a:off x="2915816" y="1397000"/>
          <a:ext cx="3456385" cy="37084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456384"/>
              </a:tblGrid>
              <a:tr h="370840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sz="1600">
                          <a:sym typeface="Helvetica"/>
                        </a:rPr>
                        <a:t>CT CAVACO BENGUELA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5" name="Table 445"/>
          <p:cNvGraphicFramePr/>
          <p:nvPr/>
        </p:nvGraphicFramePr>
        <p:xfrm>
          <a:off x="323527" y="332656"/>
          <a:ext cx="8496946" cy="10668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496944"/>
              </a:tblGrid>
              <a:tr h="1066800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2400">
                          <a:latin typeface="Georgia"/>
                          <a:ea typeface="Georgia"/>
                          <a:cs typeface="Georgia"/>
                        </a:rPr>
                        <a:t>Investimentos Realizados no Domínio de Energia Elétrica (2012-2017) - A. provincial</a:t>
                      </a:r>
                      <a:endParaRPr sz="2400">
                        <a:latin typeface="Georgia"/>
                        <a:ea typeface="Georgia"/>
                        <a:cs typeface="Georgia"/>
                      </a:endParaRP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graphicFrame>
        <p:nvGraphicFramePr>
          <p:cNvPr id="446" name="Table 446"/>
          <p:cNvGraphicFramePr/>
          <p:nvPr/>
        </p:nvGraphicFramePr>
        <p:xfrm>
          <a:off x="2915816" y="1397000"/>
          <a:ext cx="3456385" cy="37084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456384"/>
              </a:tblGrid>
              <a:tr h="370840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sz="1600">
                          <a:sym typeface="Helvetica"/>
                        </a:rPr>
                        <a:t>CT CAVACO BENGUELA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sp>
        <p:nvSpPr>
          <p:cNvPr id="447" name="Shape 447"/>
          <p:cNvSpPr/>
          <p:nvPr/>
        </p:nvSpPr>
        <p:spPr>
          <a:xfrm>
            <a:off x="4508500" y="3205481"/>
            <a:ext cx="127000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 defTabSz="457200"/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448" name="IMG_6708.jpg"/>
          <p:cNvPicPr/>
          <p:nvPr/>
        </p:nvPicPr>
        <p:blipFill>
          <a:blip r:embed="rId2">
            <a:extLst/>
          </a:blip>
          <a:srcRect l="0" t="6439" r="0" b="6439"/>
          <a:stretch>
            <a:fillRect/>
          </a:stretch>
        </p:blipFill>
        <p:spPr>
          <a:xfrm>
            <a:off x="1091604" y="2168513"/>
            <a:ext cx="6960842" cy="3616302"/>
          </a:xfrm>
          <a:prstGeom prst="rect">
            <a:avLst/>
          </a:prstGeom>
          <a:ln w="25400">
            <a:solidFill/>
            <a:miter lim="400000"/>
          </a:ln>
        </p:spPr>
      </p:pic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" name="Table 450"/>
          <p:cNvGraphicFramePr/>
          <p:nvPr/>
        </p:nvGraphicFramePr>
        <p:xfrm>
          <a:off x="323527" y="332656"/>
          <a:ext cx="8496946" cy="10668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496944"/>
              </a:tblGrid>
              <a:tr h="1066800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2400">
                          <a:latin typeface="Georgia"/>
                          <a:ea typeface="Georgia"/>
                          <a:cs typeface="Georgia"/>
                        </a:rPr>
                        <a:t>Investimentos Realizados no Domínio de Energia Elétrica (2012-2017) - A. provincial</a:t>
                      </a:r>
                      <a:endParaRPr sz="2400">
                        <a:latin typeface="Georgia"/>
                        <a:ea typeface="Georgia"/>
                        <a:cs typeface="Georgia"/>
                      </a:endParaRP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graphicFrame>
        <p:nvGraphicFramePr>
          <p:cNvPr id="451" name="Table 451"/>
          <p:cNvGraphicFramePr/>
          <p:nvPr/>
        </p:nvGraphicFramePr>
        <p:xfrm>
          <a:off x="2915816" y="1397000"/>
          <a:ext cx="3456385" cy="37084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456384"/>
              </a:tblGrid>
              <a:tr h="370840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sz="1600">
                          <a:sym typeface="Helvetica"/>
                        </a:rPr>
                        <a:t>CT CAVACO BENGUELA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sp>
        <p:nvSpPr>
          <p:cNvPr id="452" name="Shape 452"/>
          <p:cNvSpPr/>
          <p:nvPr/>
        </p:nvSpPr>
        <p:spPr>
          <a:xfrm>
            <a:off x="4508499" y="3205481"/>
            <a:ext cx="127001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 defTabSz="457200"/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453" name="IMG_7519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1188" y="2148967"/>
            <a:ext cx="6941624" cy="3904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title" idx="4294967295"/>
          </p:nvPr>
        </p:nvSpPr>
        <p:spPr>
          <a:xfrm>
            <a:off x="301625" y="228600"/>
            <a:ext cx="8534400" cy="7588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cap="all" sz="2800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cap="none" sz="1800"/>
            </a:pPr>
            <a:r>
              <a:rPr cap="all" sz="2800"/>
              <a:t> 1-Introdução</a:t>
            </a:r>
          </a:p>
        </p:txBody>
      </p:sp>
      <p:sp>
        <p:nvSpPr>
          <p:cNvPr id="147" name="Shape 147"/>
          <p:cNvSpPr/>
          <p:nvPr>
            <p:ph type="body" idx="4294967295"/>
          </p:nvPr>
        </p:nvSpPr>
        <p:spPr>
          <a:xfrm>
            <a:off x="360361" y="2238375"/>
            <a:ext cx="8482015" cy="48545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242711" indent="-242711" algn="just">
              <a:lnSpc>
                <a:spcPct val="150000"/>
              </a:lnSpc>
              <a:spcBef>
                <a:spcPts val="500"/>
              </a:spcBef>
              <a:buChar char="●"/>
              <a:defRPr cap="all" sz="1600"/>
            </a:lvl1pPr>
          </a:lstStyle>
          <a:p>
            <a:pPr lvl="0">
              <a:defRPr cap="none" sz="1800"/>
            </a:pPr>
            <a:r>
              <a:rPr cap="all" sz="1600"/>
              <a:t>O fornecimento de energia elétrica as cidades de Benguela, Lobito, Catumbela e Baia-Farta é na generalidade feito por centras térmicas da Kileva, Biopio, Cavaco e as centrais hídricas do Lumaum e Biopio. Numa rede em anel com geração conjunta, para todo sistema de produção. Quanto ao interior da província o fornecimento é feito através de grupos geradores.</a:t>
            </a:r>
          </a:p>
        </p:txBody>
      </p: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5" name="Table 455"/>
          <p:cNvGraphicFramePr/>
          <p:nvPr/>
        </p:nvGraphicFramePr>
        <p:xfrm>
          <a:off x="323527" y="332656"/>
          <a:ext cx="8496946" cy="10668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496944"/>
              </a:tblGrid>
              <a:tr h="1066800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2400">
                          <a:latin typeface="Georgia"/>
                          <a:ea typeface="Georgia"/>
                          <a:cs typeface="Georgia"/>
                        </a:rPr>
                        <a:t>Investimentos Realizados no Domínio de Energia Elétrica (2012-2017) - A. provincial</a:t>
                      </a:r>
                      <a:endParaRPr sz="2400">
                        <a:latin typeface="Georgia"/>
                        <a:ea typeface="Georgia"/>
                        <a:cs typeface="Georgia"/>
                      </a:endParaRP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graphicFrame>
        <p:nvGraphicFramePr>
          <p:cNvPr id="456" name="Table 456"/>
          <p:cNvGraphicFramePr/>
          <p:nvPr/>
        </p:nvGraphicFramePr>
        <p:xfrm>
          <a:off x="2915816" y="1397000"/>
          <a:ext cx="3456385" cy="37084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456384"/>
              </a:tblGrid>
              <a:tr h="370840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sz="1600">
                          <a:sym typeface="Helvetica"/>
                        </a:rPr>
                        <a:t>CT CAVACO BENGUELA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sp>
        <p:nvSpPr>
          <p:cNvPr id="457" name="Shape 457"/>
          <p:cNvSpPr/>
          <p:nvPr/>
        </p:nvSpPr>
        <p:spPr>
          <a:xfrm>
            <a:off x="4508500" y="3205481"/>
            <a:ext cx="127000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 defTabSz="457200"/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458" name="IMG_7510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0845" y="2732938"/>
            <a:ext cx="3361115" cy="2520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IMG_7509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0404" y="2669055"/>
            <a:ext cx="3446292" cy="2584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1" name="Table 461"/>
          <p:cNvGraphicFramePr/>
          <p:nvPr/>
        </p:nvGraphicFramePr>
        <p:xfrm>
          <a:off x="323527" y="332656"/>
          <a:ext cx="8496946" cy="10668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496944"/>
              </a:tblGrid>
              <a:tr h="1066800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2400">
                          <a:latin typeface="Georgia"/>
                          <a:ea typeface="Georgia"/>
                          <a:cs typeface="Georgia"/>
                        </a:rPr>
                        <a:t>Investimentos Realizados no Domínio de Energia Elétrica (2012-2017) - A. provincial</a:t>
                      </a:r>
                      <a:endParaRPr sz="2400">
                        <a:latin typeface="Georgia"/>
                        <a:ea typeface="Georgia"/>
                        <a:cs typeface="Georgia"/>
                      </a:endParaRP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graphicFrame>
        <p:nvGraphicFramePr>
          <p:cNvPr id="462" name="Table 462"/>
          <p:cNvGraphicFramePr/>
          <p:nvPr/>
        </p:nvGraphicFramePr>
        <p:xfrm>
          <a:off x="2915816" y="1397000"/>
          <a:ext cx="3456385" cy="37084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456384"/>
              </a:tblGrid>
              <a:tr h="370840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sz="1600">
                          <a:sym typeface="Helvetica"/>
                        </a:rPr>
                        <a:t>CT CAVACO BENGUELA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sp>
        <p:nvSpPr>
          <p:cNvPr id="463" name="Shape 463"/>
          <p:cNvSpPr/>
          <p:nvPr/>
        </p:nvSpPr>
        <p:spPr>
          <a:xfrm>
            <a:off x="4508500" y="3205481"/>
            <a:ext cx="127000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 defTabSz="457200"/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464" name="IMG_6705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177" y="1883727"/>
            <a:ext cx="3345228" cy="2508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G_6700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27181" y="2995422"/>
            <a:ext cx="4491700" cy="3368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MG_670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42296" y="1393825"/>
            <a:ext cx="2271533" cy="3028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/>
          <p:nvPr>
            <p:ph type="sldNum" sz="quarter" idx="2"/>
          </p:nvPr>
        </p:nvSpPr>
        <p:spPr>
          <a:xfrm>
            <a:off x="4362450" y="1081403"/>
            <a:ext cx="457200" cy="33274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905255">
              <a:defRPr sz="158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584">
                <a:solidFill>
                  <a:srgbClr val="7B9899"/>
                </a:solidFill>
              </a:rPr>
            </a:fld>
          </a:p>
        </p:txBody>
      </p:sp>
      <p:sp>
        <p:nvSpPr>
          <p:cNvPr id="469" name="Shape 469"/>
          <p:cNvSpPr/>
          <p:nvPr>
            <p:ph type="title" idx="4294967295"/>
          </p:nvPr>
        </p:nvSpPr>
        <p:spPr>
          <a:xfrm>
            <a:off x="539749" y="188911"/>
            <a:ext cx="7561265" cy="79216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cap="all" sz="2400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cap="none" sz="1800"/>
            </a:pPr>
            <a:r>
              <a:rPr cap="all" sz="2400"/>
              <a:t>Energia no Interior da Província </a:t>
            </a:r>
          </a:p>
        </p:txBody>
      </p:sp>
      <p:graphicFrame>
        <p:nvGraphicFramePr>
          <p:cNvPr id="470" name="Table 470"/>
          <p:cNvGraphicFramePr/>
          <p:nvPr/>
        </p:nvGraphicFramePr>
        <p:xfrm>
          <a:off x="362591" y="1775702"/>
          <a:ext cx="4925885" cy="4778367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{4C3C2611-4C71-4FC5-86AE-919BDF0F9419}</a:tableStyleId>
              </a:tblPr>
              <a:tblGrid>
                <a:gridCol w="1473104"/>
                <a:gridCol w="1573377"/>
                <a:gridCol w="1879402"/>
              </a:tblGrid>
              <a:tr h="509080"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sz="30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/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sz="14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>CAPACIDADE INSTALADA (KVA)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sz="14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>ESTADO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</a:tr>
              <a:tr h="685021"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sz="14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>BALOMBO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sz="14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>1437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sz="12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>REDUÇÃO DAS HORAS DE FUNCIONAMENTO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85021"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sz="14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>BOCOIO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sz="14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>1543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sz="12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>REDUÇÃO DAS HORAS DE FUNCIONAMENTO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85021"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sz="14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>CAIMBAMBO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sz="14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>1888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sz="12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>REDUÇÃO DAS HORAS DE FUNCIONAMENTO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445554"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sz="14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>CUBAL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sz="14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>1572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sz="12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>ESTADO CRÍTICO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85021"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sz="14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>CHONGOROI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sz="14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>2237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sz="12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>REDUÇÃO DAS HORAS DE FUNCIONAMENTO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85021"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sz="14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>GANDA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sz="14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>2182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sz="12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>REDUÇÃO DAS HORAS DE FUNCIONAMENTO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98623"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b="1" sz="14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>TOTAL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b="1" sz="14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>10859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584200">
                        <a:defRPr b="0" i="0" sz="1800"/>
                      </a:pPr>
                      <a:r>
                        <a:rPr sz="1200">
                          <a:latin typeface="Hoefler Text"/>
                          <a:ea typeface="Hoefler Text"/>
                          <a:cs typeface="Hoefler Text"/>
                          <a:sym typeface="Hoefler Text"/>
                        </a:rPr>
                        <a:t/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471" name="Shape 471"/>
          <p:cNvSpPr/>
          <p:nvPr/>
        </p:nvSpPr>
        <p:spPr>
          <a:xfrm>
            <a:off x="5411394" y="2021387"/>
            <a:ext cx="3463636" cy="3901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 marL="182033" indent="-182033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20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cap="all" sz="1200">
                <a:latin typeface="Georgia Bold"/>
                <a:ea typeface="Georgia Bold"/>
                <a:cs typeface="Georgia Bold"/>
                <a:sym typeface="Georgia Bold"/>
              </a:rPr>
              <a:t>6 Sedes</a:t>
            </a:r>
            <a:r>
              <a:rPr cap="all" sz="1200">
                <a:latin typeface="Georgia"/>
                <a:ea typeface="Georgia"/>
                <a:cs typeface="Georgia"/>
                <a:sym typeface="Georgia"/>
              </a:rPr>
              <a:t> municípios (Balombo,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algn="just">
              <a:lnSpc>
                <a:spcPct val="150000"/>
              </a:lnSpc>
              <a:spcBef>
                <a:spcPts val="500"/>
              </a:spcBef>
            </a:pPr>
            <a:r>
              <a:rPr cap="all" sz="1200">
                <a:latin typeface="Georgia"/>
                <a:ea typeface="Georgia"/>
                <a:cs typeface="Georgia"/>
                <a:sym typeface="Georgia"/>
              </a:rPr>
              <a:t>Bocoio Caimbambo, Chongorói, 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algn="just">
              <a:lnSpc>
                <a:spcPct val="150000"/>
              </a:lnSpc>
              <a:spcBef>
                <a:spcPts val="500"/>
              </a:spcBef>
            </a:pPr>
            <a:r>
              <a:rPr cap="all" sz="1200">
                <a:latin typeface="Georgia"/>
                <a:ea typeface="Georgia"/>
                <a:cs typeface="Georgia"/>
                <a:sym typeface="Georgia"/>
              </a:rPr>
              <a:t>Cubal e Ganda) possuem 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algn="just">
              <a:lnSpc>
                <a:spcPct val="150000"/>
              </a:lnSpc>
              <a:spcBef>
                <a:spcPts val="500"/>
              </a:spcBef>
            </a:pPr>
            <a:r>
              <a:rPr cap="all" sz="1200">
                <a:latin typeface="Georgia"/>
                <a:ea typeface="Georgia"/>
                <a:cs typeface="Georgia"/>
                <a:sym typeface="Georgia"/>
              </a:rPr>
              <a:t>iluminação pública 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algn="just">
              <a:lnSpc>
                <a:spcPct val="150000"/>
              </a:lnSpc>
              <a:spcBef>
                <a:spcPts val="500"/>
              </a:spcBef>
            </a:pPr>
            <a:r>
              <a:rPr cap="all" sz="1200">
                <a:latin typeface="Georgia"/>
                <a:ea typeface="Georgia"/>
                <a:cs typeface="Georgia"/>
                <a:sym typeface="Georgia"/>
              </a:rPr>
              <a:t>e domiciliares a mais de 30% da</a:t>
            </a:r>
            <a:endParaRPr cap="all" sz="1200">
              <a:latin typeface="Georgia"/>
              <a:ea typeface="Georgia"/>
              <a:cs typeface="Georgia"/>
              <a:sym typeface="Georgia"/>
            </a:endParaRPr>
          </a:p>
          <a:p>
            <a:pPr lvl="0" algn="just">
              <a:lnSpc>
                <a:spcPct val="150000"/>
              </a:lnSpc>
              <a:spcBef>
                <a:spcPts val="500"/>
              </a:spcBef>
            </a:pPr>
            <a:r>
              <a:rPr cap="all" sz="1200">
                <a:latin typeface="Georgia"/>
                <a:ea typeface="Georgia"/>
                <a:cs typeface="Georgia"/>
                <a:sym typeface="Georgia"/>
              </a:rPr>
              <a:t>população;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marL="273050" indent="-273050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endParaRPr cap="all" sz="1200">
              <a:latin typeface="Georgia"/>
              <a:ea typeface="Georgia"/>
              <a:cs typeface="Georgia"/>
              <a:sym typeface="Georgia"/>
            </a:endParaRPr>
          </a:p>
          <a:p>
            <a:pPr lvl="0" marL="182033" indent="-182033" algn="just">
              <a:lnSpc>
                <a:spcPct val="150000"/>
              </a:lnSpc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</a:pPr>
            <a:r>
              <a:rPr cap="all" sz="1200">
                <a:latin typeface="Georgia Bold"/>
                <a:ea typeface="Georgia Bold"/>
                <a:cs typeface="Georgia Bold"/>
                <a:sym typeface="Georgia Bold"/>
              </a:rPr>
              <a:t>29 sedes</a:t>
            </a:r>
            <a:r>
              <a:rPr cap="all" sz="1200">
                <a:latin typeface="Georgia"/>
                <a:ea typeface="Georgia"/>
                <a:cs typeface="Georgia"/>
                <a:sym typeface="Georgia"/>
              </a:rPr>
              <a:t> comunais</a:t>
            </a:r>
            <a:endParaRPr cap="all" sz="1200">
              <a:latin typeface="Georgia"/>
              <a:ea typeface="Georgia"/>
              <a:cs typeface="Georgia"/>
              <a:sym typeface="Georgia"/>
            </a:endParaRPr>
          </a:p>
          <a:p>
            <a:pPr lvl="0" algn="just">
              <a:lnSpc>
                <a:spcPct val="150000"/>
              </a:lnSpc>
              <a:spcBef>
                <a:spcPts val="500"/>
              </a:spcBef>
            </a:pPr>
            <a:r>
              <a:rPr cap="all" sz="1200">
                <a:latin typeface="Georgia"/>
                <a:ea typeface="Georgia"/>
                <a:cs typeface="Georgia"/>
                <a:sym typeface="Georgia"/>
              </a:rPr>
              <a:t>possuem iluminação pública 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algn="just">
              <a:lnSpc>
                <a:spcPct val="150000"/>
              </a:lnSpc>
              <a:spcBef>
                <a:spcPts val="500"/>
              </a:spcBef>
            </a:pPr>
            <a:r>
              <a:rPr cap="all" sz="1200">
                <a:latin typeface="Georgia"/>
                <a:ea typeface="Georgia"/>
                <a:cs typeface="Georgia"/>
                <a:sym typeface="Georgia"/>
              </a:rPr>
              <a:t>e alguma energia elétrica 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algn="just">
              <a:lnSpc>
                <a:spcPct val="150000"/>
              </a:lnSpc>
              <a:spcBef>
                <a:spcPts val="500"/>
              </a:spcBef>
            </a:pPr>
            <a:r>
              <a:rPr cap="all" sz="1200">
                <a:latin typeface="Georgia"/>
                <a:ea typeface="Georgia"/>
                <a:cs typeface="Georgia"/>
                <a:sym typeface="Georgia"/>
              </a:rPr>
              <a:t>domiciliar, principalmente nos</a:t>
            </a:r>
            <a:endParaRPr cap="all" sz="1200">
              <a:latin typeface="Georgia"/>
              <a:ea typeface="Georgia"/>
              <a:cs typeface="Georgia"/>
              <a:sym typeface="Georgia"/>
            </a:endParaRPr>
          </a:p>
          <a:p>
            <a:pPr lvl="0" algn="just">
              <a:lnSpc>
                <a:spcPct val="150000"/>
              </a:lnSpc>
              <a:spcBef>
                <a:spcPts val="500"/>
              </a:spcBef>
            </a:pPr>
            <a:r>
              <a:rPr cap="all" sz="1200">
                <a:latin typeface="Georgia"/>
                <a:ea typeface="Georgia"/>
                <a:cs typeface="Georgia"/>
                <a:sym typeface="Georgia"/>
              </a:rPr>
              <a:t> Blocos administrativos e residências;</a:t>
            </a:r>
          </a:p>
        </p:txBody>
      </p:sp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3" name="Table 473"/>
          <p:cNvGraphicFramePr/>
          <p:nvPr/>
        </p:nvGraphicFramePr>
        <p:xfrm>
          <a:off x="1475655" y="548679"/>
          <a:ext cx="6096001" cy="4572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096000"/>
              </a:tblGrid>
              <a:tr h="457200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2400"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Energia no Interior da Província  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graphicFrame>
        <p:nvGraphicFramePr>
          <p:cNvPr id="474" name="Table 474"/>
          <p:cNvGraphicFramePr/>
          <p:nvPr/>
        </p:nvGraphicFramePr>
        <p:xfrm>
          <a:off x="7884368" y="1340767"/>
          <a:ext cx="887761" cy="37084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87759"/>
              </a:tblGrid>
              <a:tr h="370840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sz="1600">
                          <a:sym typeface="Helvetica"/>
                        </a:rPr>
                        <a:t>CONT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sp>
        <p:nvSpPr>
          <p:cNvPr id="475" name="Shape 475"/>
          <p:cNvSpPr/>
          <p:nvPr/>
        </p:nvSpPr>
        <p:spPr>
          <a:xfrm>
            <a:off x="538311" y="1540470"/>
            <a:ext cx="5866690" cy="2326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/>
            <a:r>
              <a:t>PROGRAMA DE FORNECIMENTO DE COMBUSTÍVEL</a:t>
            </a:r>
          </a:p>
          <a:p>
            <a:pPr lvl="0"/>
          </a:p>
          <a:p>
            <a:pPr lvl="0"/>
            <a:r>
              <a:t>MUNICÍPIOS QUE JÁ RECEBEM:</a:t>
            </a:r>
          </a:p>
          <a:p>
            <a:pPr lvl="0" marL="180473" indent="-180473">
              <a:buSzPct val="100000"/>
              <a:buChar char="-"/>
            </a:pPr>
            <a:r>
              <a:t>BOCOIO;</a:t>
            </a:r>
          </a:p>
          <a:p>
            <a:pPr lvl="0" marL="180473" indent="-180473">
              <a:buSzPct val="100000"/>
              <a:buChar char="-"/>
            </a:pPr>
            <a:r>
              <a:t>CUBAL;</a:t>
            </a:r>
          </a:p>
          <a:p>
            <a:pPr lvl="0" marL="180473" indent="-180473">
              <a:buSzPct val="100000"/>
              <a:buChar char="-"/>
            </a:pPr>
            <a:r>
              <a:t>GANDA;</a:t>
            </a:r>
          </a:p>
          <a:p>
            <a:pPr lvl="0" marL="180473" indent="-180473">
              <a:buSzPct val="100000"/>
              <a:buChar char="-"/>
            </a:pPr>
            <a:r>
              <a:t>BALOMBO.</a:t>
            </a:r>
          </a:p>
          <a:p>
            <a:pPr lvl="0" marL="180473" indent="-180473">
              <a:buSzPct val="100000"/>
              <a:buChar char="-"/>
            </a:pPr>
            <a:r>
              <a:t>CHONGOROI.</a:t>
            </a:r>
          </a:p>
        </p:txBody>
      </p:sp>
      <p:sp>
        <p:nvSpPr>
          <p:cNvPr id="476" name="Shape 476"/>
          <p:cNvSpPr/>
          <p:nvPr/>
        </p:nvSpPr>
        <p:spPr>
          <a:xfrm>
            <a:off x="217006" y="4693636"/>
            <a:ext cx="8709988" cy="161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/>
            <a:r>
              <a:rPr sz="1700">
                <a:latin typeface="Georgia"/>
                <a:ea typeface="Georgia"/>
                <a:cs typeface="Georgia"/>
                <a:sym typeface="Georgia"/>
              </a:rPr>
              <a:t>BOCOIO – TRABALHAR NA IMPLEMENTAÇÃO DA CENTRAL HIBRIDA DE 5MW ATÉ AGOSTO (COM ESTUDO)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lvl="0"/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lvl="0"/>
            <a:r>
              <a:rPr sz="1700">
                <a:latin typeface="Georgia"/>
                <a:ea typeface="Georgia"/>
                <a:cs typeface="Georgia"/>
                <a:sym typeface="Georgia"/>
              </a:rPr>
              <a:t>CUBAL – EM CURSO A RECUPERAÇÃO DA MINI HIDRICA E DE TODO SISTEMA DE BAIXA TENSÃO PARA O FORNECIMENTO DE ENERGIA ELÉCTRICA A SEDE E ARREDORES.</a:t>
            </a:r>
          </a:p>
        </p:txBody>
      </p:sp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8" name="Table 478"/>
          <p:cNvGraphicFramePr/>
          <p:nvPr/>
        </p:nvGraphicFramePr>
        <p:xfrm>
          <a:off x="1475655" y="548679"/>
          <a:ext cx="6096001" cy="4572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096000"/>
              </a:tblGrid>
              <a:tr h="457200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2400"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Energia no Interior da Província  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graphicFrame>
        <p:nvGraphicFramePr>
          <p:cNvPr id="479" name="Table 479"/>
          <p:cNvGraphicFramePr/>
          <p:nvPr/>
        </p:nvGraphicFramePr>
        <p:xfrm>
          <a:off x="7884368" y="1340767"/>
          <a:ext cx="887761" cy="37084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87759"/>
              </a:tblGrid>
              <a:tr h="370840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sz="1600">
                          <a:sym typeface="Helvetica"/>
                        </a:rPr>
                        <a:t>CONT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pic>
        <p:nvPicPr>
          <p:cNvPr id="480" name="IMG_7616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988" y="1540470"/>
            <a:ext cx="4723790" cy="2657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IMG_7618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0817" y="3523922"/>
            <a:ext cx="4973632" cy="2797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/>
          <p:nvPr>
            <p:ph type="title" idx="4294967295"/>
          </p:nvPr>
        </p:nvSpPr>
        <p:spPr>
          <a:xfrm>
            <a:off x="539749" y="260349"/>
            <a:ext cx="7561265" cy="79216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cap="all" sz="2400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cap="none" sz="1800"/>
            </a:pPr>
            <a:r>
              <a:rPr cap="all" sz="2400"/>
              <a:t>Em Perspectiva até 2017</a:t>
            </a:r>
          </a:p>
        </p:txBody>
      </p:sp>
      <p:sp>
        <p:nvSpPr>
          <p:cNvPr id="484" name="Shape 484"/>
          <p:cNvSpPr/>
          <p:nvPr>
            <p:ph type="body" idx="4294967295"/>
          </p:nvPr>
        </p:nvSpPr>
        <p:spPr>
          <a:xfrm>
            <a:off x="526376" y="1700808"/>
            <a:ext cx="8496301" cy="5690607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257880" indent="-257880" algn="just">
              <a:spcBef>
                <a:spcPts val="500"/>
              </a:spcBef>
              <a:buChar char="●"/>
              <a:defRPr sz="1800"/>
            </a:pPr>
            <a:r>
              <a:rPr cap="all" sz="1700"/>
              <a:t>Construção da linha de 60 KV Dombe-Grande;</a:t>
            </a:r>
          </a:p>
          <a:p>
            <a:pPr lvl="0" marL="257880" indent="-257880" algn="just">
              <a:spcBef>
                <a:spcPts val="500"/>
              </a:spcBef>
              <a:buChar char="●"/>
              <a:defRPr sz="1800"/>
            </a:pPr>
            <a:r>
              <a:rPr cap="all" sz="1700"/>
              <a:t>Eletrificação dos vales da Catumbela, Cavaco e Dombe-Grande – com estudo e Projectos; </a:t>
            </a:r>
          </a:p>
          <a:p>
            <a:pPr lvl="0" marL="257880" indent="-257880" algn="just">
              <a:spcBef>
                <a:spcPts val="500"/>
              </a:spcBef>
              <a:buChar char="●"/>
              <a:defRPr sz="1800"/>
            </a:pPr>
            <a:r>
              <a:rPr cap="all" sz="1700"/>
              <a:t>Eletrificação de mas de (50) Bairros e novas urbanizações em surgimento;</a:t>
            </a:r>
          </a:p>
          <a:p>
            <a:pPr lvl="0" marL="257880" indent="-257880" algn="just">
              <a:spcBef>
                <a:spcPts val="500"/>
              </a:spcBef>
              <a:buChar char="●"/>
              <a:defRPr sz="1800"/>
            </a:pPr>
            <a:r>
              <a:rPr cap="all" sz="1700"/>
              <a:t>Expansão da rede de distribuição de energia as centralidades do Lobito, Catumbela, Benguela e Baia-Farta;</a:t>
            </a:r>
          </a:p>
          <a:p>
            <a:pPr lvl="0" marL="257880" indent="-257880" algn="just">
              <a:spcBef>
                <a:spcPts val="500"/>
              </a:spcBef>
              <a:buChar char="●"/>
              <a:defRPr sz="1800"/>
            </a:pPr>
            <a:r>
              <a:rPr cap="all" sz="1700"/>
              <a:t>Construção de rede BT nos Bairros do Lobito;</a:t>
            </a:r>
          </a:p>
          <a:p>
            <a:pPr lvl="0" marL="257880" indent="-257880" algn="just">
              <a:spcBef>
                <a:spcPts val="500"/>
              </a:spcBef>
              <a:buChar char="●"/>
              <a:defRPr sz="1800"/>
            </a:pPr>
            <a:r>
              <a:rPr cap="all" sz="1700"/>
              <a:t>Aumento de potência nos PT´s em restrição;</a:t>
            </a:r>
          </a:p>
          <a:p>
            <a:pPr lvl="0" marL="257880" indent="-257880" algn="just">
              <a:spcBef>
                <a:spcPts val="500"/>
              </a:spcBef>
              <a:buChar char="●"/>
              <a:defRPr sz="1800"/>
            </a:pPr>
            <a:r>
              <a:rPr cap="all" sz="1700"/>
              <a:t>Expansão da rede MT 30 KV no Lobito;</a:t>
            </a:r>
          </a:p>
          <a:p>
            <a:pPr lvl="0" marL="257880" indent="-257880" algn="just">
              <a:spcBef>
                <a:spcPts val="500"/>
              </a:spcBef>
              <a:buChar char="●"/>
              <a:defRPr sz="1800"/>
            </a:pPr>
            <a:r>
              <a:rPr cap="all" sz="1700"/>
              <a:t>Projecto de eletrificação de 30.000 fogos;</a:t>
            </a:r>
          </a:p>
          <a:p>
            <a:pPr lvl="0" marL="257880" indent="-257880" algn="just">
              <a:spcBef>
                <a:spcPts val="500"/>
              </a:spcBef>
              <a:buChar char="●"/>
              <a:defRPr sz="1800"/>
            </a:pPr>
            <a:r>
              <a:rPr cap="all" sz="1700"/>
              <a:t>Construção da linha 60 KV Baia-Farta;</a:t>
            </a:r>
          </a:p>
          <a:p>
            <a:pPr lvl="0" marL="257880" indent="-257880" algn="just">
              <a:spcBef>
                <a:spcPts val="500"/>
              </a:spcBef>
              <a:buChar char="●"/>
              <a:defRPr sz="1800"/>
            </a:pPr>
            <a:r>
              <a:rPr sz="1700"/>
              <a:t>CONCLUSÃO DA REDE  BT  NOS  BAIRROS  4 DE ABRIL, VILA CHINESA  E CAMBEMBUA. MUNICÍPIO DO LOBITO.</a:t>
            </a:r>
          </a:p>
        </p:txBody>
      </p:sp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/>
          <p:nvPr>
            <p:ph type="body" idx="1"/>
          </p:nvPr>
        </p:nvSpPr>
        <p:spPr>
          <a:xfrm>
            <a:off x="228303" y="1340767"/>
            <a:ext cx="8534401" cy="5517234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171920" indent="-171920" algn="just">
              <a:buFont typeface="Wingdings"/>
              <a:buChar char="▪"/>
              <a:defRPr sz="1800"/>
            </a:pPr>
            <a:r>
              <a:rPr sz="1700"/>
              <a:t>CONTINUAÇÃO  DO  PROCESSO  DA INSTALAÇÃO  DA  REDE  BT NOS BAIRROS  CRM, KALOSSOMBÉKUA,  BELA VISTA ALTA  E LANÇAMENTO  DE  UM NOVO RAMAL  NO  PT  DA TAKA.  MUNICÍPIO BENGUELA.</a:t>
            </a:r>
            <a:endParaRPr sz="1700"/>
          </a:p>
          <a:p>
            <a:pPr lvl="0" marL="171920" indent="-171920" algn="just">
              <a:buFont typeface="Wingdings"/>
              <a:buChar char="▪"/>
              <a:defRPr sz="1800"/>
            </a:pPr>
            <a:r>
              <a:rPr sz="1700"/>
              <a:t>AUMENTO DE POTÊNCIA  NOS  PT´S EM RESTRIÇÕES.</a:t>
            </a:r>
            <a:endParaRPr sz="1700"/>
          </a:p>
          <a:p>
            <a:pPr lvl="0" marL="171920" indent="-171920" algn="just">
              <a:buFont typeface="Wingdings"/>
              <a:buChar char="▪"/>
              <a:defRPr sz="1800"/>
            </a:pPr>
            <a:r>
              <a:rPr sz="1700"/>
              <a:t>PROGRAMA  DE  MAIOR PROXIMIDADE  COM  CLIENTES.</a:t>
            </a:r>
            <a:endParaRPr sz="1700"/>
          </a:p>
          <a:p>
            <a:pPr lvl="0" marL="171920" indent="-171920" algn="just">
              <a:buFont typeface="Wingdings"/>
              <a:buChar char="▪"/>
              <a:defRPr sz="1800"/>
            </a:pPr>
            <a:r>
              <a:rPr sz="1700"/>
              <a:t>IMPLEMENTAÇÃO  DO  CALL CENTER (DEPENDENTE  DOS ÓRGÃOS CENTRAIS COMPETENTES PARA  A DEVIDA EXECUÇÃO).</a:t>
            </a:r>
            <a:endParaRPr sz="1700"/>
          </a:p>
          <a:p>
            <a:pPr lvl="0" marL="171920" indent="-171920" algn="just">
              <a:buFont typeface="Wingdings"/>
              <a:buChar char="▪"/>
              <a:defRPr sz="1800"/>
            </a:pPr>
            <a:r>
              <a:rPr sz="1700"/>
              <a:t>RECUPERAÇÃO DAS TURBINAS DA CENTRAL  TÉRMICA DO BIOPIO,  COM PREVISÃO DO INICIO DOS TRABALHOS EM JUNHO DO CORRENTE ANO.</a:t>
            </a:r>
            <a:endParaRPr sz="1700"/>
          </a:p>
          <a:p>
            <a:pPr lvl="0" marL="171920" indent="-171920" algn="just">
              <a:buFont typeface="Wingdings"/>
              <a:buChar char="▪"/>
              <a:defRPr sz="1800"/>
            </a:pPr>
            <a:r>
              <a:rPr sz="1700"/>
              <a:t>COM ENTRADA  EM FUNCIONAMENTO DAS TRÊS TURBINAS,  A POTENCIA  DESPONIVEL PASSARA  DOS  ACTUAIS   123  MW PARA  197 MW, O QUE CORRESPONDE  A UM AUMENTO DE 74, 33%  DA OFERTA NA PRODUÇÃO DE ENERGIA .</a:t>
            </a:r>
            <a:endParaRPr sz="1700"/>
          </a:p>
          <a:p>
            <a:pPr lvl="0" marL="171920" indent="-171920" algn="just">
              <a:buFont typeface="Wingdings"/>
              <a:buChar char="▪"/>
              <a:defRPr sz="1800"/>
            </a:pPr>
            <a:r>
              <a:rPr sz="1700"/>
              <a:t>REACTIVAR OS 15 MW DO CD CAVACO</a:t>
            </a:r>
            <a:endParaRPr sz="1700"/>
          </a:p>
          <a:p>
            <a:pPr lvl="0" marL="171920" indent="-171920" algn="just">
              <a:buFont typeface="Wingdings"/>
              <a:buChar char="▪"/>
              <a:defRPr sz="1800"/>
            </a:pPr>
            <a:r>
              <a:rPr sz="1700"/>
              <a:t>INICIAR A RECUPERAÇÃO DA CENTRAL TÉRMICA DO BIÓPIO PREVISTO PARA JULHO.</a:t>
            </a:r>
            <a:endParaRPr sz="1700"/>
          </a:p>
          <a:p>
            <a:pPr lvl="0" marL="171920" indent="-171920" algn="just">
              <a:buFont typeface="Wingdings"/>
              <a:buChar char="▪"/>
              <a:defRPr sz="1800"/>
            </a:pPr>
            <a:r>
              <a:rPr sz="1700"/>
              <a:t>EMPLEMENTAÇÃO DO PROJECTO DO PARQUE COM PAINEIS SOLARES BENGUELA E CATUMBELA.</a:t>
            </a:r>
          </a:p>
        </p:txBody>
      </p:sp>
      <p:sp>
        <p:nvSpPr>
          <p:cNvPr id="487" name="Shape 487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cap="all" sz="2400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cap="none" sz="1800"/>
            </a:pPr>
            <a:r>
              <a:rPr cap="all" sz="2400"/>
              <a:t>Em Perspectiva até 2017</a:t>
            </a:r>
          </a:p>
        </p:txBody>
      </p:sp>
      <p:sp>
        <p:nvSpPr>
          <p:cNvPr id="488" name="Shape 488"/>
          <p:cNvSpPr/>
          <p:nvPr/>
        </p:nvSpPr>
        <p:spPr>
          <a:xfrm>
            <a:off x="7908914" y="764703"/>
            <a:ext cx="1224137" cy="5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>
            <a:lvl1pPr algn="ctr">
              <a:defRPr cap="all" sz="1600"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cap="none" sz="1800"/>
            </a:pPr>
            <a:r>
              <a:rPr cap="all" sz="1600"/>
              <a:t>CONT</a:t>
            </a:r>
          </a:p>
        </p:txBody>
      </p:sp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/>
          <p:nvPr>
            <p:ph type="title" idx="4294967295"/>
          </p:nvPr>
        </p:nvSpPr>
        <p:spPr>
          <a:xfrm>
            <a:off x="301625" y="228600"/>
            <a:ext cx="8534400" cy="46409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cap="all" sz="2400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cap="none" sz="1800"/>
            </a:pPr>
            <a:r>
              <a:rPr cap="all" sz="2400"/>
              <a:t>4-Constrangimentos</a:t>
            </a:r>
          </a:p>
        </p:txBody>
      </p:sp>
      <p:sp>
        <p:nvSpPr>
          <p:cNvPr id="491" name="Shape 491"/>
          <p:cNvSpPr/>
          <p:nvPr>
            <p:ph type="body" idx="4294967295"/>
          </p:nvPr>
        </p:nvSpPr>
        <p:spPr>
          <a:xfrm>
            <a:off x="307975" y="1860005"/>
            <a:ext cx="8504239" cy="511256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182033" indent="-182033" algn="just">
              <a:lnSpc>
                <a:spcPct val="135000"/>
              </a:lnSpc>
              <a:spcBef>
                <a:spcPts val="500"/>
              </a:spcBef>
              <a:buChar char="●"/>
              <a:defRPr sz="1800"/>
            </a:pPr>
            <a:r>
              <a:rPr cap="all" sz="1200"/>
              <a:t>O estado técnico das redes de (MT) e (BT) das Quatros cidades é deficiente;</a:t>
            </a:r>
          </a:p>
          <a:p>
            <a:pPr lvl="0" marL="182033" indent="-182033" algn="just">
              <a:lnSpc>
                <a:spcPct val="135000"/>
              </a:lnSpc>
              <a:spcBef>
                <a:spcPts val="500"/>
              </a:spcBef>
              <a:buChar char="●"/>
              <a:defRPr sz="1800"/>
            </a:pPr>
            <a:r>
              <a:rPr cap="all" sz="1200"/>
              <a:t>A incapacidade das centrais de base do sistema em suportar a demanda de consumo nos períodos quentes do ano;</a:t>
            </a:r>
          </a:p>
          <a:p>
            <a:pPr lvl="0" marL="182033" indent="-182033" algn="just">
              <a:lnSpc>
                <a:spcPct val="135000"/>
              </a:lnSpc>
              <a:spcBef>
                <a:spcPts val="500"/>
              </a:spcBef>
              <a:buChar char="●"/>
              <a:defRPr sz="1800"/>
            </a:pPr>
            <a:r>
              <a:rPr cap="all" sz="1200"/>
              <a:t>As resTriNções em cerca de 37 PT´s nas quatro cidades do litoral de Benguela, pelo que esforços estão a ser enviados para se  efectuar o devido deslastre. </a:t>
            </a:r>
          </a:p>
          <a:p>
            <a:pPr lvl="0" marL="182033" indent="-182033" algn="just">
              <a:lnSpc>
                <a:spcPct val="135000"/>
              </a:lnSpc>
              <a:spcBef>
                <a:spcPts val="500"/>
              </a:spcBef>
              <a:buChar char="●"/>
              <a:defRPr sz="1800"/>
            </a:pPr>
            <a:r>
              <a:rPr cap="all" sz="1200"/>
              <a:t>Morosidade na emissão de licenças de instalações elétricas e carteiras profissionais dos técnicos;</a:t>
            </a:r>
          </a:p>
          <a:p>
            <a:pPr lvl="0" marL="182033" indent="-182033" algn="just">
              <a:lnSpc>
                <a:spcPct val="135000"/>
              </a:lnSpc>
              <a:spcBef>
                <a:spcPts val="500"/>
              </a:spcBef>
              <a:buChar char="●"/>
              <a:defRPr sz="1800"/>
            </a:pPr>
            <a:r>
              <a:rPr cap="all" sz="1200"/>
              <a:t>REGULARIZAÇÃO DO RIO CATUMBELA.</a:t>
            </a:r>
          </a:p>
          <a:p>
            <a:pPr lvl="0" marL="182033" indent="-182033" algn="just">
              <a:lnSpc>
                <a:spcPct val="135000"/>
              </a:lnSpc>
              <a:spcBef>
                <a:spcPts val="500"/>
              </a:spcBef>
              <a:buChar char="●"/>
              <a:defRPr sz="1800"/>
            </a:pPr>
            <a:r>
              <a:rPr cap="all" sz="1200"/>
              <a:t>Falta de sobressalente s para  reposição dos grupos avariados e garantir as manutenções  preventivas  de forma regular</a:t>
            </a:r>
          </a:p>
        </p:txBody>
      </p:sp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>
            <p:ph type="title" idx="4294967295"/>
          </p:nvPr>
        </p:nvSpPr>
        <p:spPr>
          <a:xfrm>
            <a:off x="685800" y="381000"/>
            <a:ext cx="7772400" cy="17526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cap="all" sz="7200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cap="none" sz="1800"/>
            </a:pPr>
            <a:r>
              <a:rPr cap="all" sz="7200"/>
              <a:t>fim</a:t>
            </a:r>
          </a:p>
        </p:txBody>
      </p:sp>
      <p:sp>
        <p:nvSpPr>
          <p:cNvPr id="494" name="Shape 494"/>
          <p:cNvSpPr/>
          <p:nvPr/>
        </p:nvSpPr>
        <p:spPr>
          <a:xfrm>
            <a:off x="685800" y="3079750"/>
            <a:ext cx="7772400" cy="175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>
            <a:lvl1pPr algn="ctr" defTabSz="731519">
              <a:defRPr cap="all" sz="5700"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cap="none" sz="1800"/>
            </a:pPr>
            <a:r>
              <a:rPr cap="all" sz="5700"/>
              <a:t>mUITO OBRIGADO!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sldNum" sz="quarter" idx="2"/>
          </p:nvPr>
        </p:nvSpPr>
        <p:spPr>
          <a:xfrm>
            <a:off x="4362450" y="1081403"/>
            <a:ext cx="457200" cy="33274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905255">
              <a:defRPr sz="158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584">
                <a:solidFill>
                  <a:srgbClr val="7B9899"/>
                </a:solidFill>
              </a:rPr>
            </a:fld>
          </a:p>
        </p:txBody>
      </p:sp>
      <p:pic>
        <p:nvPicPr>
          <p:cNvPr id="150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4646" y="1125397"/>
            <a:ext cx="8357608" cy="59028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body" idx="4294967295"/>
          </p:nvPr>
        </p:nvSpPr>
        <p:spPr>
          <a:xfrm>
            <a:off x="319880" y="2695574"/>
            <a:ext cx="8504240" cy="4572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242711" indent="-242711" algn="just">
              <a:spcBef>
                <a:spcPts val="500"/>
              </a:spcBef>
              <a:buChar char="●"/>
              <a:defRPr sz="1800"/>
            </a:pPr>
            <a:r>
              <a:rPr cap="all" sz="1600"/>
              <a:t>Na cidade de Benguela, a distribuição em MT é feita a 30 e 20KV, nível de tensão assegurada pela SE`s- Cavaco, Benguela e Benguela norte, 1x50 MVA, 1x15 MVA 60/30KV e 9,5 MVA 30/20KV respectivamente;</a:t>
            </a:r>
          </a:p>
          <a:p>
            <a:pPr lvl="0" algn="just">
              <a:spcBef>
                <a:spcPts val="400"/>
              </a:spcBef>
              <a:buChar char="●"/>
              <a:defRPr sz="1800"/>
            </a:pPr>
            <a:endParaRPr cap="all" sz="1600"/>
          </a:p>
          <a:p>
            <a:pPr lvl="0" marL="242711" indent="-242711" algn="just">
              <a:spcBef>
                <a:spcPts val="500"/>
              </a:spcBef>
              <a:buChar char="●"/>
              <a:defRPr sz="1800"/>
            </a:pPr>
            <a:r>
              <a:rPr cap="all" sz="1600"/>
              <a:t>Na Catumbela, a rede elétrica de MT é explorada a 30 KV, nível de tensão assegurada pelo SE- Catumbela, 2x7,5MVA, 1x4,5MVA 60/30 KV com restrições;</a:t>
            </a:r>
          </a:p>
        </p:txBody>
      </p:sp>
      <p:sp>
        <p:nvSpPr>
          <p:cNvPr id="153" name="Shape 153"/>
          <p:cNvSpPr/>
          <p:nvPr/>
        </p:nvSpPr>
        <p:spPr>
          <a:xfrm>
            <a:off x="319880" y="1843403"/>
            <a:ext cx="8376109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242711" indent="-242711" algn="just"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  <a:defRPr cap="all" sz="16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lvl="0">
              <a:defRPr cap="none" sz="1800"/>
            </a:pPr>
            <a:r>
              <a:rPr cap="all" sz="1600"/>
              <a:t>Na cidade do Lobito, a distribuição em MT é feita a 30 e 20KV, nível de tensão assegurado pelas subestações da kileva, Lobito e Catumbela;</a:t>
            </a:r>
          </a:p>
        </p:txBody>
      </p:sp>
      <p:sp>
        <p:nvSpPr>
          <p:cNvPr id="154" name="Shape 154"/>
          <p:cNvSpPr/>
          <p:nvPr>
            <p:ph type="title" idx="4294967295"/>
          </p:nvPr>
        </p:nvSpPr>
        <p:spPr>
          <a:xfrm>
            <a:off x="501649" y="19362"/>
            <a:ext cx="7561265" cy="10795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cap="all" sz="2300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cap="none" sz="1800"/>
            </a:pPr>
            <a:r>
              <a:rPr cap="all" sz="2300"/>
              <a:t>  2-Caraterização do Sistema Elétrico d0 Litoral da Província</a:t>
            </a:r>
          </a:p>
        </p:txBody>
      </p:sp>
      <p:sp>
        <p:nvSpPr>
          <p:cNvPr id="155" name="Shape 155"/>
          <p:cNvSpPr/>
          <p:nvPr/>
        </p:nvSpPr>
        <p:spPr>
          <a:xfrm>
            <a:off x="319881" y="4694554"/>
            <a:ext cx="85217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242711" indent="-242711" algn="just">
              <a:spcBef>
                <a:spcPts val="500"/>
              </a:spcBef>
              <a:buClr>
                <a:srgbClr val="D16349"/>
              </a:buClr>
              <a:buSzPct val="85000"/>
              <a:buFont typeface="Wingdings 2"/>
              <a:buChar char="●"/>
              <a:defRPr cap="all" sz="16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lvl="0">
              <a:defRPr cap="none" sz="1800"/>
            </a:pPr>
            <a:r>
              <a:rPr cap="all" sz="1600"/>
              <a:t>Na Baia-Farta, o fornecimento de energia elétrica é através de uma rede de MT com 30 KV Baia-Farta a partir da SE Cavaco;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" name="Table 157"/>
          <p:cNvGraphicFramePr/>
          <p:nvPr/>
        </p:nvGraphicFramePr>
        <p:xfrm>
          <a:off x="107505" y="1412775"/>
          <a:ext cx="8712969" cy="447200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554078"/>
                <a:gridCol w="1259603"/>
                <a:gridCol w="1290774"/>
                <a:gridCol w="1790831"/>
                <a:gridCol w="1408841"/>
                <a:gridCol w="1408841"/>
              </a:tblGrid>
              <a:tr h="508380">
                <a:tc rowSpan="2"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central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grupo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 gridSpan="3"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Capacidade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rowSpan="2"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Atendiment ao sistema</a:t>
                      </a:r>
                      <a:endParaRPr>
                        <a:sym typeface="Helvetica"/>
                      </a:endParaRPr>
                    </a:p>
                    <a:p>
                      <a:pPr lvl="0">
                        <a:defRPr b="0" i="0" sz="1800"/>
                      </a:pPr>
                      <a:r>
                        <a:rPr cap="all" sz="15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%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</a:tr>
              <a:tr h="242089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instalada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disponível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efectiva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 vMerge="1">
                  <a:tcPr/>
                </a:tc>
              </a:tr>
              <a:tr h="532627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Ctk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2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30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24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24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96%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546919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Ctag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39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30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30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30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100%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586879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Ctl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5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20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5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5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25%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428784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Ag cv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15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10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10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10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100%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463648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Ctb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1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22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0%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370005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Chb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4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14,4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7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7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50,2%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792666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cap="all" sz="1500"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Helvetica"/>
                        </a:rPr>
                        <a:t>total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cap="all" sz="1500"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Helvetica"/>
                        </a:rPr>
                        <a:t>66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cap="all" sz="1500"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Helvetica"/>
                        </a:rPr>
                        <a:t>126,4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cap="all" sz="1500"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Helvetica"/>
                        </a:rPr>
                        <a:t>76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cap="all" sz="1500"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Helvetica"/>
                        </a:rPr>
                        <a:t>76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cap="all" sz="1500"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Helvetica"/>
                        </a:rPr>
                        <a:t>62%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</a:tbl>
          </a:graphicData>
        </a:graphic>
      </p:graphicFrame>
      <p:sp>
        <p:nvSpPr>
          <p:cNvPr id="158" name="Shape 158"/>
          <p:cNvSpPr/>
          <p:nvPr/>
        </p:nvSpPr>
        <p:spPr>
          <a:xfrm>
            <a:off x="251519" y="260647"/>
            <a:ext cx="8534401" cy="1132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sz="3600">
                <a:solidFill>
                  <a:srgbClr val="7B9899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  <a:t>Produção de Energia  </a:t>
            </a:r>
            <a:br>
              <a:rPr sz="3600">
                <a:solidFill>
                  <a:srgbClr val="7B9899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</a:br>
            <a:r>
              <a:rPr sz="3600">
                <a:solidFill>
                  <a:srgbClr val="7B9899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  <a:t>Litoral da Província 2012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0" name="Table 160"/>
          <p:cNvGraphicFramePr/>
          <p:nvPr/>
        </p:nvGraphicFramePr>
        <p:xfrm>
          <a:off x="107505" y="1412775"/>
          <a:ext cx="8712969" cy="502903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554078"/>
                <a:gridCol w="1259603"/>
                <a:gridCol w="1290774"/>
                <a:gridCol w="1790831"/>
                <a:gridCol w="1408841"/>
                <a:gridCol w="1408841"/>
              </a:tblGrid>
              <a:tr h="507325">
                <a:tc rowSpan="2"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central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grupo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 gridSpan="3"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Capacidade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rowSpan="2"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Atendiment ao sistema</a:t>
                      </a:r>
                      <a:endParaRPr>
                        <a:sym typeface="Helvetica"/>
                      </a:endParaRPr>
                    </a:p>
                    <a:p>
                      <a:pPr lvl="0">
                        <a:defRPr b="0" i="0" sz="1800"/>
                      </a:pPr>
                      <a:r>
                        <a:rPr cap="all" sz="15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%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</a:tr>
              <a:tr h="241586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instalada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disponível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efectiva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 vMerge="1">
                  <a:tcPr/>
                </a:tc>
              </a:tr>
              <a:tr h="531522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Chl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4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50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35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35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100%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531522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Ctk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6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90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32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32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35%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545784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Ctag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39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30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24,8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24,8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93%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585661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Ctl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5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20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0%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462686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Ctc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5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20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7,4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7,4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35%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462686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Ctb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1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22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0%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369237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Chb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4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14,4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7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7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cap="all" sz="1500">
                          <a:sym typeface="Helvetica"/>
                        </a:rPr>
                        <a:t>50,2%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791021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cap="all" sz="1500"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Helvetica"/>
                        </a:rPr>
                        <a:t>total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cap="all" sz="1500"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Helvetica"/>
                        </a:rPr>
                        <a:t>64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cap="all" sz="1500"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Helvetica"/>
                        </a:rPr>
                        <a:t>246,4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cap="all" sz="1500"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Helvetica"/>
                        </a:rPr>
                        <a:t>106,2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cap="all" sz="1500"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Helvetica"/>
                        </a:rPr>
                        <a:t>106,2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b="1" cap="all" sz="1500">
                          <a:effectLst>
                            <a:outerShdw sx="100000" sy="100000" kx="0" ky="0" algn="b" rotWithShape="0" blurRad="38100" dist="38100" dir="270000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Helvetica"/>
                        </a:rPr>
                        <a:t>45%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</a:tbl>
          </a:graphicData>
        </a:graphic>
      </p:graphicFrame>
      <p:sp>
        <p:nvSpPr>
          <p:cNvPr id="161" name="Shape 161"/>
          <p:cNvSpPr/>
          <p:nvPr/>
        </p:nvSpPr>
        <p:spPr>
          <a:xfrm>
            <a:off x="251519" y="260647"/>
            <a:ext cx="8534401" cy="1132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sz="3600">
                <a:solidFill>
                  <a:srgbClr val="7B9899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  <a:t>Produção de Energia  </a:t>
            </a:r>
            <a:br>
              <a:rPr sz="3600">
                <a:solidFill>
                  <a:srgbClr val="7B9899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</a:br>
            <a:r>
              <a:rPr sz="3600">
                <a:solidFill>
                  <a:srgbClr val="7B9899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Georgia Bold"/>
                <a:ea typeface="Georgia Bold"/>
                <a:cs typeface="Georgia Bold"/>
                <a:sym typeface="Georgia Bold"/>
              </a:rPr>
              <a:t>Litoral da Província 2017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title" idx="4294967295"/>
          </p:nvPr>
        </p:nvSpPr>
        <p:spPr>
          <a:xfrm>
            <a:off x="301625" y="228600"/>
            <a:ext cx="8534400" cy="7588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cap="all" sz="2400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cap="none" sz="1800"/>
            </a:pPr>
            <a:r>
              <a:rPr cap="all" sz="2400"/>
              <a:t>Regime de Funcionamento</a:t>
            </a:r>
          </a:p>
        </p:txBody>
      </p:sp>
      <p:sp>
        <p:nvSpPr>
          <p:cNvPr id="164" name="Shape 164"/>
          <p:cNvSpPr/>
          <p:nvPr>
            <p:ph type="body" idx="4294967295"/>
          </p:nvPr>
        </p:nvSpPr>
        <p:spPr>
          <a:xfrm>
            <a:off x="301624" y="2154236"/>
            <a:ext cx="8504240" cy="4572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0" indent="0" algn="just">
              <a:lnSpc>
                <a:spcPct val="150000"/>
              </a:lnSpc>
              <a:buSzTx/>
              <a:buNone/>
              <a:defRPr sz="1800"/>
            </a:pPr>
            <a:r>
              <a:rPr cap="all" sz="1600"/>
              <a:t> O funcionamento das centrais esta dependente das curvas de carga diárias do sistema, podendo subir ou baixar as cargas mediante as necessidades;</a:t>
            </a:r>
          </a:p>
          <a:p>
            <a:pPr lvl="0" marL="0" indent="0" algn="just">
              <a:lnSpc>
                <a:spcPct val="150000"/>
              </a:lnSpc>
              <a:buSzTx/>
              <a:buNone/>
              <a:defRPr sz="1800"/>
            </a:pPr>
            <a:r>
              <a:rPr cap="all" sz="1600"/>
              <a:t>Estando em período de baixa carga, período de inverno, as centrais sofrem poucas solicitações de potência, o que no período de verão é completamente diferente e as centrais funcionam no limite das suas capacidades provocando restrições no sistema de cerca de 17 á 20%.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title" idx="4294967295"/>
          </p:nvPr>
        </p:nvSpPr>
        <p:spPr>
          <a:xfrm>
            <a:off x="301625" y="228600"/>
            <a:ext cx="8534400" cy="7588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cap="all" sz="2800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cap="none" sz="1800"/>
            </a:pPr>
            <a:r>
              <a:rPr cap="all" sz="2800"/>
              <a:t>Distribuição</a:t>
            </a:r>
          </a:p>
        </p:txBody>
      </p:sp>
      <p:sp>
        <p:nvSpPr>
          <p:cNvPr id="167" name="Shape 167"/>
          <p:cNvSpPr/>
          <p:nvPr>
            <p:ph type="body" idx="4294967295"/>
          </p:nvPr>
        </p:nvSpPr>
        <p:spPr>
          <a:xfrm>
            <a:off x="338136" y="1763711"/>
            <a:ext cx="8504240" cy="4572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0" indent="0" algn="just">
              <a:lnSpc>
                <a:spcPct val="150000"/>
              </a:lnSpc>
              <a:buSzTx/>
              <a:buNone/>
              <a:defRPr sz="1800"/>
            </a:pPr>
            <a:r>
              <a:rPr cap="all" sz="1200"/>
              <a:t>A nível de Benguela, mas precisamente nas localidades sob jurisdição da ENDE-EP, o fornecimento de energia pode ser considerado satisfatório a julgar pelo nível de atendimento á demanda nas zonas com abastecimento de rede pública, embora vivemos em restrições em alguns bairros em BT;</a:t>
            </a:r>
          </a:p>
          <a:p>
            <a:pPr lvl="0" marL="0" indent="0" algn="just">
              <a:lnSpc>
                <a:spcPct val="150000"/>
              </a:lnSpc>
              <a:buSzTx/>
              <a:buNone/>
              <a:defRPr sz="1800"/>
            </a:pPr>
            <a:r>
              <a:rPr cap="all" sz="1200"/>
              <a:t>Algumas redes estão em estado obsoleto e isto tem causado problemas no fornecimento aos clientes.</a:t>
            </a:r>
          </a:p>
        </p:txBody>
      </p:sp>
      <p:pic>
        <p:nvPicPr>
          <p:cNvPr id="168" name="image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624" y="3501008"/>
            <a:ext cx="4270377" cy="2690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6016" y="3501008"/>
            <a:ext cx="4120009" cy="2690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C5D1D7"/>
      </a:lt1>
      <a:dk2>
        <a:srgbClr val="A7A7A7"/>
      </a:dk2>
      <a:lt2>
        <a:srgbClr val="535353"/>
      </a:lt2>
      <a:accent1>
        <a:srgbClr val="D16349"/>
      </a:accent1>
      <a:accent2>
        <a:srgbClr val="CCB400"/>
      </a:accent2>
      <a:accent3>
        <a:srgbClr val="8F8F8F"/>
      </a:accent3>
      <a:accent4>
        <a:srgbClr val="707070"/>
      </a:accent4>
      <a:accent5>
        <a:srgbClr val="E3B7B1"/>
      </a:accent5>
      <a:accent6>
        <a:srgbClr val="B9A300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5D1D7"/>
        </a:solidFill>
        <a:ln w="25400" cap="flat">
          <a:solidFill>
            <a:srgbClr val="D16349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D16349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16349"/>
      </a:accent1>
      <a:accent2>
        <a:srgbClr val="CCB400"/>
      </a:accent2>
      <a:accent3>
        <a:srgbClr val="8F8F8F"/>
      </a:accent3>
      <a:accent4>
        <a:srgbClr val="707070"/>
      </a:accent4>
      <a:accent5>
        <a:srgbClr val="E3B7B1"/>
      </a:accent5>
      <a:accent6>
        <a:srgbClr val="B9A300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5D1D7"/>
        </a:solidFill>
        <a:ln w="25400" cap="flat">
          <a:solidFill>
            <a:srgbClr val="D16349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D16349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