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65" r:id="rId14"/>
    <p:sldId id="266" r:id="rId15"/>
    <p:sldId id="271" r:id="rId1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8C8D-F104-49D9-BF76-1106CFDDAE6F}" type="datetimeFigureOut">
              <a:rPr lang="pt-PT" smtClean="0"/>
              <a:pPr/>
              <a:t>03-06-2017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9D03-9425-4BC7-A102-2AFF8BD72F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8C8D-F104-49D9-BF76-1106CFDDAE6F}" type="datetimeFigureOut">
              <a:rPr lang="pt-PT" smtClean="0"/>
              <a:pPr/>
              <a:t>03-06-2017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9D03-9425-4BC7-A102-2AFF8BD72F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8C8D-F104-49D9-BF76-1106CFDDAE6F}" type="datetimeFigureOut">
              <a:rPr lang="pt-PT" smtClean="0"/>
              <a:pPr/>
              <a:t>03-06-2017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9D03-9425-4BC7-A102-2AFF8BD72F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8C8D-F104-49D9-BF76-1106CFDDAE6F}" type="datetimeFigureOut">
              <a:rPr lang="pt-PT" smtClean="0"/>
              <a:pPr/>
              <a:t>03-06-2017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9D03-9425-4BC7-A102-2AFF8BD72F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8C8D-F104-49D9-BF76-1106CFDDAE6F}" type="datetimeFigureOut">
              <a:rPr lang="pt-PT" smtClean="0"/>
              <a:pPr/>
              <a:t>03-06-2017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9D03-9425-4BC7-A102-2AFF8BD72F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8C8D-F104-49D9-BF76-1106CFDDAE6F}" type="datetimeFigureOut">
              <a:rPr lang="pt-PT" smtClean="0"/>
              <a:pPr/>
              <a:t>03-06-2017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9D03-9425-4BC7-A102-2AFF8BD72F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8C8D-F104-49D9-BF76-1106CFDDAE6F}" type="datetimeFigureOut">
              <a:rPr lang="pt-PT" smtClean="0"/>
              <a:pPr/>
              <a:t>03-06-2017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9D03-9425-4BC7-A102-2AFF8BD72F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8C8D-F104-49D9-BF76-1106CFDDAE6F}" type="datetimeFigureOut">
              <a:rPr lang="pt-PT" smtClean="0"/>
              <a:pPr/>
              <a:t>03-06-2017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9D03-9425-4BC7-A102-2AFF8BD72F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8C8D-F104-49D9-BF76-1106CFDDAE6F}" type="datetimeFigureOut">
              <a:rPr lang="pt-PT" smtClean="0"/>
              <a:pPr/>
              <a:t>03-06-2017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9D03-9425-4BC7-A102-2AFF8BD72F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8C8D-F104-49D9-BF76-1106CFDDAE6F}" type="datetimeFigureOut">
              <a:rPr lang="pt-PT" smtClean="0"/>
              <a:pPr/>
              <a:t>03-06-2017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9D03-9425-4BC7-A102-2AFF8BD72F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8C8D-F104-49D9-BF76-1106CFDDAE6F}" type="datetimeFigureOut">
              <a:rPr lang="pt-PT" smtClean="0"/>
              <a:pPr/>
              <a:t>03-06-2017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9D03-9425-4BC7-A102-2AFF8BD72F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D8C8D-F104-49D9-BF76-1106CFDDAE6F}" type="datetimeFigureOut">
              <a:rPr lang="pt-PT" smtClean="0"/>
              <a:pPr/>
              <a:t>03-06-2017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39D03-9425-4BC7-A102-2AFF8BD72F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xqFQoTCIefi565_cYCFYK4FAodbwgNBw&amp;url=http://www.prcasacivil.com/pt/insignia/&amp;ei=lUK3VceAM4LxUu-QtDg&amp;bvm=bv.98717601,d.ZGU&amp;psig=AFQjCNEabKiLrgqGc-Efb1bgQ583zgc7GA&amp;ust=143815987944672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DA\Pictures\2013-12\capa projecto.png"/>
          <p:cNvPicPr>
            <a:picLocks noChangeAspect="1" noChangeArrowheads="1"/>
          </p:cNvPicPr>
          <p:nvPr/>
        </p:nvPicPr>
        <p:blipFill>
          <a:blip r:embed="rId2" cstate="print"/>
          <a:srcRect l="2398" t="3311" b="62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1" name="Picture 2" descr="http://www.prcasacivil.com/images/insignia_larg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96644"/>
            <a:ext cx="1006402" cy="10001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CaixaDeTexto 11"/>
          <p:cNvSpPr txBox="1"/>
          <p:nvPr/>
        </p:nvSpPr>
        <p:spPr>
          <a:xfrm>
            <a:off x="1712520" y="1189201"/>
            <a:ext cx="62236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REPÚBLICA DE ANGOLA</a:t>
            </a:r>
          </a:p>
          <a:p>
            <a:pPr algn="ctr"/>
            <a:r>
              <a:rPr lang="pt-PT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GOVERNO DA PROVÍNCIA DO BENGO</a:t>
            </a:r>
          </a:p>
          <a:p>
            <a:pPr algn="ctr"/>
            <a:r>
              <a:rPr lang="pt-PT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DIRECÇÃO PROVINCIAL DE ENERGIA E ÁGUAS </a:t>
            </a:r>
            <a:endParaRPr lang="pt-PT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077426" y="2937138"/>
            <a:ext cx="6866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PROJECTOS DE ENERGIA E ÁGUAS REALIZADOS NO </a:t>
            </a:r>
          </a:p>
          <a:p>
            <a:pPr algn="ctr"/>
            <a:r>
              <a:rPr lang="pt-PT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PERÍODO 2013 - 2017</a:t>
            </a:r>
            <a:endParaRPr lang="pt-PT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072462" y="6484316"/>
            <a:ext cx="8274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b="1" dirty="0" smtClean="0"/>
              <a:t>CAXITO/2017</a:t>
            </a:r>
            <a:endParaRPr lang="pt-PT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67544" y="116632"/>
          <a:ext cx="7848872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907"/>
                <a:gridCol w="2917477"/>
                <a:gridCol w="1440160"/>
                <a:gridCol w="1800200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Construção de um PSA 10m3/h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Aldeia da Terra Nova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Dande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2.000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pt-P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Calibri"/>
                          <a:ea typeface="Calibri"/>
                          <a:cs typeface="Times New Roman"/>
                        </a:rPr>
                        <a:t>Construção de um PA 2m3/h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latin typeface="Calibri"/>
                          <a:ea typeface="Calibri"/>
                          <a:cs typeface="Times New Roman"/>
                        </a:rPr>
                        <a:t>Aldeia do Jungo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20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Dande</a:t>
                      </a:r>
                      <a:endParaRPr lang="pt-PT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pt-P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Calibri"/>
                          <a:ea typeface="Calibri"/>
                          <a:cs typeface="Times New Roman"/>
                        </a:rPr>
                        <a:t>Construção de um PA 2m3/h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latin typeface="Calibri"/>
                          <a:ea typeface="Calibri"/>
                          <a:cs typeface="Times New Roman"/>
                        </a:rPr>
                        <a:t>Aldeia de Vida e Sacrificio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20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Dande</a:t>
                      </a:r>
                      <a:endParaRPr lang="pt-PT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latin typeface="Calibri"/>
                          <a:ea typeface="Calibri"/>
                          <a:cs typeface="Times New Roman"/>
                        </a:rPr>
                        <a:t>550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pt-P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Calibri"/>
                          <a:ea typeface="Calibri"/>
                          <a:cs typeface="Times New Roman"/>
                        </a:rPr>
                        <a:t>Construção de um PA 2m3/h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Calibri"/>
                          <a:ea typeface="Calibri"/>
                          <a:cs typeface="Times New Roman"/>
                        </a:rPr>
                        <a:t>Aldeia de Coragem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Dande</a:t>
                      </a:r>
                      <a:endParaRPr lang="pt-PT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Construção de um PA 2m3/h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Aldeia da Banza do Zombo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Dande</a:t>
                      </a:r>
                      <a:endParaRPr lang="pt-PT" sz="20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Construção de um PA 2m3/h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Aldeia do Progresso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20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Dande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Construção de um PA 2m3/h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Aldeia do Bumba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Dande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pt-PT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Construção de um PSA 10m3/h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Sede Paredes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Dembos</a:t>
                      </a:r>
                      <a:endParaRPr lang="pt-PT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67544" y="260648"/>
          <a:ext cx="7848872" cy="44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907"/>
                <a:gridCol w="2917477"/>
                <a:gridCol w="1440160"/>
                <a:gridCol w="1800200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Construção de um PSA 15m3/h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Vila do Piri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Dembos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2.000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  <a:endParaRPr lang="pt-PT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Construção de um PA 2m3/h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Aldeia do </a:t>
                      </a:r>
                      <a:r>
                        <a:rPr lang="pt-PT" sz="2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Quesso</a:t>
                      </a:r>
                      <a:endParaRPr lang="pt-PT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Dembos</a:t>
                      </a:r>
                      <a:endParaRPr lang="pt-PT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</a:t>
                      </a:r>
                      <a:endParaRPr lang="pt-PT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Construção de um PSA 10m3/h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Gombe Sede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Nambuangongo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PT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1.200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</a:t>
                      </a:r>
                      <a:endParaRPr lang="pt-PT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Construção de um PSA 8m3/h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Caje</a:t>
                      </a: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Mazumbo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Nambuangongo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PT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2.000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Construção de um PSA 10m3/h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Canacassala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Nambuangongo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3.000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pt-PT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Construção de um PA 2m3/h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Cazuagongo</a:t>
                      </a:r>
                      <a:endParaRPr lang="pt-PT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Pango Aluquem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467544" y="4771018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OBS: </a:t>
            </a:r>
            <a:endParaRPr lang="pt-PT" dirty="0" smtClean="0"/>
          </a:p>
          <a:p>
            <a:r>
              <a:rPr lang="pt-PT" dirty="0" smtClean="0"/>
              <a:t>       - PA: (Ponto de Água)</a:t>
            </a:r>
          </a:p>
          <a:p>
            <a:r>
              <a:rPr lang="pt-PT" dirty="0" smtClean="0"/>
              <a:t>       - PSA: (Pequeno Sistema de Água)</a:t>
            </a:r>
          </a:p>
          <a:p>
            <a:r>
              <a:rPr lang="pt-PT" dirty="0" smtClean="0"/>
              <a:t>       - SAG: (Sistema de Água Gravítico)</a:t>
            </a:r>
          </a:p>
          <a:p>
            <a:r>
              <a:rPr lang="pt-PT" dirty="0" smtClean="0"/>
              <a:t> 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39552" y="548680"/>
          <a:ext cx="7848872" cy="581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907"/>
                <a:gridCol w="2917477"/>
                <a:gridCol w="1440160"/>
                <a:gridCol w="1800200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Construção de um PA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Capulo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Ambriz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Construção de um PA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Yembe</a:t>
                      </a:r>
                      <a:endParaRPr lang="pt-PT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Ambriz</a:t>
                      </a:r>
                      <a:endParaRPr lang="pt-PT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Construção de um PA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Kincacala</a:t>
                      </a:r>
                      <a:endParaRPr lang="pt-PT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Ambriz</a:t>
                      </a:r>
                      <a:endParaRPr lang="pt-PT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Construção de um PA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Centro </a:t>
                      </a:r>
                      <a:r>
                        <a:rPr lang="pt-PT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F. A. </a:t>
                      </a: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Cénicas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Dande</a:t>
                      </a:r>
                      <a:endParaRPr lang="pt-PT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Construção de um SAG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Quissaquila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Dembos</a:t>
                      </a:r>
                      <a:endParaRPr lang="pt-PT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Construção de um SAG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Quinzala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Dembos</a:t>
                      </a:r>
                      <a:endParaRPr lang="pt-PT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Construção de um PSA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Quifulo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Dembos</a:t>
                      </a:r>
                      <a:endParaRPr lang="pt-PT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Construção de um PSA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Piri Antigo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Dembos</a:t>
                      </a:r>
                      <a:endParaRPr lang="pt-PT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Construção de um PA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Padeiro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Dembos</a:t>
                      </a:r>
                      <a:endParaRPr lang="pt-PT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Construção de um SAG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Quimbage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Nambuangongo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Construção de um PA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Kicangassala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Nambuangongo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Construção de um PA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Kaji Diangongo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Nambuangongo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Construção de um PA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Quiba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Nambuangongo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466880" y="116632"/>
            <a:ext cx="4146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PROJECTOS DO PAT EM CURSO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83568" y="188640"/>
          <a:ext cx="784887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907"/>
                <a:gridCol w="2917477"/>
                <a:gridCol w="1440160"/>
                <a:gridCol w="1800200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Construção de um PA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Boa Entrada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Pango Aluquém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  <a:endParaRPr lang="pt-PT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Construção de um PA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Quita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Pango Aluquém</a:t>
                      </a:r>
                      <a:endParaRPr lang="pt-PT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  <a:endParaRPr lang="pt-PT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Construção de um PA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Dungo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Pango Aluquém</a:t>
                      </a:r>
                      <a:endParaRPr lang="pt-PT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3" descr="C:\Users\DEPART-DE ENERGIA\Pictures\Nova pasta\IMG_2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095048"/>
            <a:ext cx="4429156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DEPART-DE ENERGIA\Pictures\Nova pasta\IMG_22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95072"/>
            <a:ext cx="4357718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ixaDeTexto 10"/>
          <p:cNvSpPr txBox="1"/>
          <p:nvPr/>
        </p:nvSpPr>
        <p:spPr>
          <a:xfrm>
            <a:off x="285721" y="1496978"/>
            <a:ext cx="885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Estação elevatória  do Sistema de Agua da Sede Comunal do Gombe, Município do Nambuangongo</a:t>
            </a:r>
            <a:endParaRPr lang="pt-PT" sz="2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214414" y="6197242"/>
            <a:ext cx="879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/>
              <a:t>ANTES</a:t>
            </a:r>
            <a:endParaRPr lang="pt-PT" sz="20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357950" y="6197242"/>
            <a:ext cx="971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/>
              <a:t>DEPOIS</a:t>
            </a:r>
            <a:endParaRPr lang="pt-PT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EPART-DE ENERGIA\Pictures\Nova pasta\IMG_2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268760"/>
            <a:ext cx="4644008" cy="4934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DEPART-DE ENERGIA\Pictures\Nova pasta\IMG_2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4500594" cy="4862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/>
          <p:cNvSpPr txBox="1"/>
          <p:nvPr/>
        </p:nvSpPr>
        <p:spPr>
          <a:xfrm>
            <a:off x="251520" y="332656"/>
            <a:ext cx="83622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Acto de inauguração do Sistema de Abastecimento de Agua da sede  Comunal do Gombe, Município do Nambuangongo, pelo Vice Governador do Bengo P/STI.  </a:t>
            </a:r>
          </a:p>
          <a:p>
            <a:endParaRPr lang="pt-PT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260648"/>
            <a:ext cx="2533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4 - Constrangimentos</a:t>
            </a:r>
            <a:endParaRPr lang="pt-P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512" y="764704"/>
            <a:ext cx="8953092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4.1 – Escassez de pessoal qualificado</a:t>
            </a:r>
          </a:p>
          <a:p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4.2 – Pequenez das instalações em que funciona os nossos serviços</a:t>
            </a:r>
          </a:p>
          <a:p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4.3 – Exiguidade dos recursos financeiros disponíveis para a conclusão dos projectos </a:t>
            </a:r>
          </a:p>
          <a:p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        em curso e apoio aos trabalhos corrente</a:t>
            </a:r>
          </a:p>
          <a:p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4.4 – Falta de transporte para o acompanhamento dos projectos em curso</a:t>
            </a:r>
          </a:p>
          <a:p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251520" y="2564904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5 – Conclusão e sugestões </a:t>
            </a:r>
            <a:endParaRPr lang="pt-P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27210" y="2924944"/>
            <a:ext cx="862531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Podemos concluir que quer no domínio da distribuição de energia eléctrica como </a:t>
            </a:r>
          </a:p>
          <a:p>
            <a:pPr algn="just"/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no domínio da distribuição da água potável, estamos aquém das perspectivas do</a:t>
            </a:r>
          </a:p>
          <a:p>
            <a:pPr algn="just"/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sector pelo que sugerimos as estruturas afins do Ministério no sentido de a curto</a:t>
            </a:r>
          </a:p>
          <a:p>
            <a:pPr algn="just"/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prazo estender a rede eléctrica aos Municípios do Bula Atumba, Dembos, Nam -</a:t>
            </a:r>
          </a:p>
          <a:p>
            <a:pPr algn="just"/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buangongo e Pango Aluquém bem como, ao maior apoio as iniciativas locais para </a:t>
            </a:r>
          </a:p>
          <a:p>
            <a:pPr algn="just"/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o melhoramento da distribuição de água potável melhorando assim o nível de vida </a:t>
            </a:r>
          </a:p>
          <a:p>
            <a:pPr algn="just"/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das populações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332656"/>
            <a:ext cx="2225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1. INTRODUÇÃO</a:t>
            </a:r>
            <a:endParaRPr lang="pt-P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908720"/>
            <a:ext cx="820891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O presente relatório refere-se às actividades desenvolvidas por esta DPEA no período 2013-2017.</a:t>
            </a:r>
          </a:p>
          <a:p>
            <a:pPr algn="just"/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Nele consta os projectos realizados, projectos em curso, projectos realizados do PAT e Projectos em perspectivas.</a:t>
            </a:r>
          </a:p>
          <a:p>
            <a:pPr algn="just"/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Actualmente o nível de atendimento às nossas populações no que concerne a</a:t>
            </a:r>
          </a:p>
          <a:p>
            <a:pPr algn="just"/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distribuição de energia eléctrica de fonte hídrica é muito baixo considerando que apenas Caxito, Panguila são beneficiados deste bem social sendo que, a maior parte dos nossos Municípios consome energia eléctrica de fonte térmica isto é, fornecida por Geradores.</a:t>
            </a:r>
          </a:p>
          <a:p>
            <a:pPr algn="just"/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No domínio da distribuição de água potável o nível de cobertura é de aproximadamente 64% que tenderá a diminuir se não se acautelar as manutenções e reparações </a:t>
            </a:r>
            <a:r>
              <a:rPr lang="pt-PT" sz="2000" smtClean="0">
                <a:latin typeface="Times New Roman" pitchFamily="18" charset="0"/>
                <a:cs typeface="Times New Roman" pitchFamily="18" charset="0"/>
              </a:rPr>
              <a:t>das infraestruturas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erguidas bem como, a formação técnica do pessoal que opera os sistemas de águas.   </a:t>
            </a:r>
          </a:p>
          <a:p>
            <a:endParaRPr lang="pt-PT" sz="2000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76562"/>
            <a:ext cx="1447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/>
              <a:t>2. ENERGIA </a:t>
            </a:r>
            <a:endParaRPr lang="pt-PT" sz="2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580835" y="260648"/>
            <a:ext cx="5511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000" b="1" dirty="0" smtClean="0"/>
              <a:t>PROJECTOS REALIZADOS NO PERÍODO 2013 - 2017</a:t>
            </a:r>
            <a:endParaRPr lang="pt-PT" sz="2000" b="1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67544" y="620688"/>
          <a:ext cx="8496944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246"/>
                <a:gridCol w="4165290"/>
                <a:gridCol w="1841170"/>
                <a:gridCol w="18312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Nº</a:t>
                      </a:r>
                      <a:endParaRPr lang="pt-P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Projectos</a:t>
                      </a:r>
                      <a:endParaRPr lang="pt-P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Localidade</a:t>
                      </a:r>
                      <a:endParaRPr lang="pt-P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Município</a:t>
                      </a:r>
                      <a:endParaRPr lang="pt-P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pt-PT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pt-PT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Montagem de 4 Geradores de 410</a:t>
                      </a:r>
                      <a:r>
                        <a:rPr lang="pt-PT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kVA  cada com rede de Distribuição de Baixa Tensão e Iluminação Pública.</a:t>
                      </a:r>
                      <a:endParaRPr lang="pt-PT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Kixico</a:t>
                      </a:r>
                      <a:r>
                        <a:rPr lang="pt-PT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t-PT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Mocondo</a:t>
                      </a:r>
                      <a:r>
                        <a:rPr lang="pt-PT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Cage </a:t>
                      </a:r>
                      <a:r>
                        <a:rPr lang="pt-PT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Mazumbo</a:t>
                      </a:r>
                      <a:r>
                        <a:rPr lang="pt-PT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Kikunzo</a:t>
                      </a:r>
                      <a:endParaRPr lang="pt-PT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Nambuangongo</a:t>
                      </a:r>
                      <a:endParaRPr lang="pt-PT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pt-PT" sz="2000" b="1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pt-P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Montagem de 4 Geradores de 440</a:t>
                      </a:r>
                      <a:r>
                        <a:rPr lang="pt-PT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kVA  cada com rede de Distribuição de Baixa Tensão e Iluminação Pública</a:t>
                      </a:r>
                      <a:endParaRPr lang="pt-PT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 smtClean="0">
                          <a:solidFill>
                            <a:schemeClr val="tx1"/>
                          </a:solidFill>
                        </a:rPr>
                        <a:t>Banza do Quibaxe</a:t>
                      </a:r>
                      <a:endParaRPr lang="pt-P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 smtClean="0">
                          <a:solidFill>
                            <a:schemeClr val="tx1"/>
                          </a:solidFill>
                        </a:rPr>
                        <a:t>Dembos </a:t>
                      </a:r>
                      <a:endParaRPr lang="pt-P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pt-PT" sz="2000" b="1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pt-P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Construção de 3 (três) Ramais de MT-30</a:t>
                      </a:r>
                      <a:r>
                        <a:rPr lang="pt-PT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kV, Montagem de PTR de 250 kVA, Rede de Distribuição de Baixa Tensão e Iluminação Pública.</a:t>
                      </a:r>
                      <a:endParaRPr lang="pt-PT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Caboxa</a:t>
                      </a:r>
                      <a:r>
                        <a:rPr lang="pt-PT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pt-PT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Kinjada </a:t>
                      </a:r>
                      <a:r>
                        <a:rPr lang="pt-PT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Kissari</a:t>
                      </a:r>
                      <a:endParaRPr lang="pt-PT" sz="2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PT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Dande</a:t>
                      </a:r>
                      <a:endParaRPr lang="pt-PT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pt-PT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Construção do Ramal de MT-15</a:t>
                      </a:r>
                      <a:r>
                        <a:rPr lang="pt-PT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kV, Montagem de PTR de 100 kVA, ligação em BT para á Instituição.</a:t>
                      </a:r>
                      <a:endParaRPr lang="pt-PT" sz="2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Escola do Ensino Secundário do Panguila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Dande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95536" y="116632"/>
          <a:ext cx="8496944" cy="65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246"/>
                <a:gridCol w="4248472"/>
                <a:gridCol w="1757988"/>
                <a:gridCol w="1831238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pt-PT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Construção do Ramal de MT-30</a:t>
                      </a:r>
                      <a:r>
                        <a:rPr lang="pt-PT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kV, Montagem de PTR de 250 kVA, Rede de Distribuição em BT e IP.</a:t>
                      </a:r>
                      <a:endParaRPr lang="pt-PT" sz="2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Sociais nas Mabubas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Dande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Construção do Ramal Subterrâneo de MT-30</a:t>
                      </a:r>
                      <a:r>
                        <a:rPr lang="pt-PT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kV, Montagem de PT Monobloco de 400 kVA.</a:t>
                      </a:r>
                    </a:p>
                    <a:p>
                      <a:endParaRPr lang="pt-PT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Cine-Teatro</a:t>
                      </a:r>
                      <a:r>
                        <a:rPr lang="pt-PT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de Caxito</a:t>
                      </a:r>
                      <a:endParaRPr lang="pt-PT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Dande</a:t>
                      </a:r>
                      <a:endParaRPr lang="pt-PT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pt-PT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pt-PT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Construção de Rede de Iluminação Pública do Porto </a:t>
                      </a:r>
                      <a:r>
                        <a:rPr lang="pt-PT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Quipiri</a:t>
                      </a: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Caxito e Caxito – Mabubas com </a:t>
                      </a:r>
                      <a:r>
                        <a:rPr lang="pt-PT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Montagem de 529 Colunas com Luminárias de 250W.</a:t>
                      </a:r>
                      <a:endParaRPr lang="pt-PT" sz="2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Caxito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Dande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</a:rPr>
                        <a:t>8.</a:t>
                      </a:r>
                      <a:endParaRPr lang="pt-PT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Construção de Rede de Iluminação Pública nas ruas da Açucareira com 380 Colunas com Luminárias de 250</a:t>
                      </a:r>
                      <a:r>
                        <a:rPr lang="pt-PT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lang="pt-PT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Açucareira</a:t>
                      </a:r>
                      <a:endParaRPr lang="pt-PT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Dande</a:t>
                      </a:r>
                      <a:endParaRPr lang="pt-PT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</a:rPr>
                        <a:t>9.</a:t>
                      </a:r>
                      <a:endParaRPr lang="pt-PT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Construção de Rede de Iluminação Pública do Instituto Politécnico de Caxito ás</a:t>
                      </a:r>
                      <a:r>
                        <a:rPr lang="pt-PT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Escola da ADPP com montagem de 103 Colunas com Luminárias de 250W.</a:t>
                      </a:r>
                      <a:endParaRPr lang="pt-PT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Sassa Povoação</a:t>
                      </a:r>
                      <a:endParaRPr lang="pt-PT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Dande</a:t>
                      </a:r>
                      <a:endParaRPr lang="pt-PT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347864" y="116632"/>
            <a:ext cx="2329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Projectos em Curso</a:t>
            </a:r>
            <a:endParaRPr lang="pt-PT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95536" y="476672"/>
          <a:ext cx="849694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246"/>
                <a:gridCol w="4248472"/>
                <a:gridCol w="1757988"/>
                <a:gridCol w="1831238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pt-PT" sz="2000" b="1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pt-P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Montagem de 2 Geradores de 250 kVA cada com Rede de Distribuição de BT e IP.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Kiba e Gombe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Nambuangongo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131840" y="1484784"/>
            <a:ext cx="2704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Perspectivas para 2018</a:t>
            </a:r>
            <a:endParaRPr lang="pt-PT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67544" y="1916832"/>
          <a:ext cx="8496944" cy="4671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246"/>
                <a:gridCol w="4248472"/>
                <a:gridCol w="1757988"/>
                <a:gridCol w="1831238"/>
              </a:tblGrid>
              <a:tr h="648072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pt-PT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pt-PT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Projecto de</a:t>
                      </a:r>
                      <a:r>
                        <a:rPr lang="pt-PT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Electrificação do Ambriz</a:t>
                      </a:r>
                      <a:endParaRPr lang="pt-PT" sz="2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Ambriz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Ambriz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pt-PT" sz="2000" b="1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pt-P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Projecto de</a:t>
                      </a:r>
                      <a:r>
                        <a:rPr lang="pt-PT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Electrificação da Barra do Dande</a:t>
                      </a:r>
                      <a:endParaRPr lang="pt-PT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Barra do Dande</a:t>
                      </a:r>
                      <a:endParaRPr lang="pt-PT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Dande</a:t>
                      </a:r>
                      <a:endParaRPr lang="pt-PT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pt-PT" sz="2000" b="1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pt-P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Construção de Ramal de MT, 30 kV e ligação em BT para a Instituição.</a:t>
                      </a:r>
                    </a:p>
                    <a:p>
                      <a:endParaRPr lang="pt-PT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Inamet</a:t>
                      </a:r>
                      <a:r>
                        <a:rPr lang="pt-PT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/Caxito</a:t>
                      </a:r>
                      <a:endParaRPr lang="pt-PT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Dande</a:t>
                      </a:r>
                      <a:endParaRPr lang="pt-PT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pt-PT" sz="2000" b="1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Construção de 2 Ramais de MT, 30 kV, montagem de 2 PTR de 250 kVA cada com Rede de Distribuição de BT e Iluminação Pública.</a:t>
                      </a:r>
                      <a:endParaRPr lang="pt-PT" sz="2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Surilo e Capunga</a:t>
                      </a:r>
                      <a:endParaRPr lang="pt-PT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Dande</a:t>
                      </a:r>
                      <a:endParaRPr lang="pt-PT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pt-PT" sz="2000" b="1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Manutenção de toda a Iluminação Pública de Caxito e Arredores.</a:t>
                      </a:r>
                      <a:endParaRPr lang="pt-PT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Caxito</a:t>
                      </a:r>
                      <a:endParaRPr lang="pt-PT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Dande</a:t>
                      </a:r>
                      <a:endParaRPr lang="pt-PT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4282" y="71414"/>
            <a:ext cx="3112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/>
              <a:t>REPORTAGEM FOTOGRÁFICA </a:t>
            </a:r>
            <a:endParaRPr lang="pt-PT" b="1" dirty="0"/>
          </a:p>
        </p:txBody>
      </p:sp>
      <p:pic>
        <p:nvPicPr>
          <p:cNvPr id="5" name="Picture 2" descr="D:\SAM_0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0"/>
            <a:ext cx="3500462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 descr="C:\Users\DEPART-DE ENERGIA\Downloads\FOTOS DO DEPARTAMENTO DE ENERGIA\FOTOS PT RICENO\SAM_0124.JPG"/>
          <p:cNvPicPr/>
          <p:nvPr/>
        </p:nvPicPr>
        <p:blipFill>
          <a:blip r:embed="rId3" cstate="print"/>
          <a:srcRect l="8721" t="3356" r="21511" b="4362"/>
          <a:stretch>
            <a:fillRect/>
          </a:stretch>
        </p:blipFill>
        <p:spPr bwMode="auto">
          <a:xfrm>
            <a:off x="6857984" y="0"/>
            <a:ext cx="2286016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 descr="C:\Users\DEPART-DE ENERGIA\Downloads\FOTOS DO DEPARTAMENTO DE ENERGIA\PT DO SASSA POVOAÇÃO\SAM_0098.JPG"/>
          <p:cNvPicPr/>
          <p:nvPr/>
        </p:nvPicPr>
        <p:blipFill>
          <a:blip r:embed="rId4" cstate="print"/>
          <a:srcRect l="11842" t="15882" r="11867" b="20588"/>
          <a:stretch>
            <a:fillRect/>
          </a:stretch>
        </p:blipFill>
        <p:spPr bwMode="auto">
          <a:xfrm>
            <a:off x="0" y="3789040"/>
            <a:ext cx="350046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 descr="C:\Users\DEPART-DE ENERGIA\Downloads\FOTOS DO DEPARTAMENTO DE ENERGIA\FOTOS DO PT IMS\SAM_0081.JPG"/>
          <p:cNvPicPr/>
          <p:nvPr/>
        </p:nvPicPr>
        <p:blipFill>
          <a:blip r:embed="rId5" cstate="print"/>
          <a:srcRect l="4044" r="15073" b="6039"/>
          <a:stretch>
            <a:fillRect/>
          </a:stretch>
        </p:blipFill>
        <p:spPr bwMode="auto">
          <a:xfrm>
            <a:off x="3643306" y="3500438"/>
            <a:ext cx="4357718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ângulo 8"/>
          <p:cNvSpPr/>
          <p:nvPr/>
        </p:nvSpPr>
        <p:spPr>
          <a:xfrm>
            <a:off x="4000528" y="6623774"/>
            <a:ext cx="33575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100" b="1" dirty="0" smtClean="0"/>
              <a:t>PT T DO IMS 800 KVA, 30 KV (AÇUCAREIRA-CAXITO)</a:t>
            </a:r>
            <a:endParaRPr lang="pt-PT" sz="1100" b="1" dirty="0"/>
          </a:p>
        </p:txBody>
      </p:sp>
      <p:sp>
        <p:nvSpPr>
          <p:cNvPr id="10" name="Rectângulo 9"/>
          <p:cNvSpPr/>
          <p:nvPr/>
        </p:nvSpPr>
        <p:spPr>
          <a:xfrm>
            <a:off x="35496" y="6382489"/>
            <a:ext cx="2857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100" b="1" dirty="0" smtClean="0"/>
              <a:t>PT MONOBLOCO 630 KVA, 30 KV DO SASSA </a:t>
            </a:r>
          </a:p>
          <a:p>
            <a:pPr algn="ctr"/>
            <a:r>
              <a:rPr lang="pt-PT" sz="1100" b="1" dirty="0" smtClean="0"/>
              <a:t>POVOAÇÃO (CAXITO</a:t>
            </a:r>
            <a:r>
              <a:rPr lang="pt-PT" sz="1100" dirty="0" smtClean="0"/>
              <a:t>)</a:t>
            </a:r>
            <a:endParaRPr lang="pt-PT" sz="1100" dirty="0"/>
          </a:p>
        </p:txBody>
      </p:sp>
      <p:sp>
        <p:nvSpPr>
          <p:cNvPr id="11" name="Rectângulo 10"/>
          <p:cNvSpPr/>
          <p:nvPr/>
        </p:nvSpPr>
        <p:spPr>
          <a:xfrm>
            <a:off x="7003005" y="3810332"/>
            <a:ext cx="22124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100" b="1" dirty="0" smtClean="0"/>
              <a:t>PTR 250 KVA, 30 KV DO Bº RICENO</a:t>
            </a:r>
            <a:endParaRPr lang="pt-PT" sz="1100" b="1" dirty="0"/>
          </a:p>
        </p:txBody>
      </p:sp>
      <p:sp>
        <p:nvSpPr>
          <p:cNvPr id="12" name="Rectângulo 11"/>
          <p:cNvSpPr/>
          <p:nvPr/>
        </p:nvSpPr>
        <p:spPr>
          <a:xfrm>
            <a:off x="357158" y="3643314"/>
            <a:ext cx="29113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100" b="1" dirty="0" smtClean="0"/>
              <a:t>ILUMINAÇÃO  PÚBLICA  NA CIDADE DE CAXITO</a:t>
            </a:r>
            <a:endParaRPr lang="pt-PT" sz="1100" b="1" dirty="0"/>
          </a:p>
        </p:txBody>
      </p:sp>
      <p:sp>
        <p:nvSpPr>
          <p:cNvPr id="13" name="Rectângulo 12"/>
          <p:cNvSpPr/>
          <p:nvPr/>
        </p:nvSpPr>
        <p:spPr>
          <a:xfrm>
            <a:off x="3714760" y="3248711"/>
            <a:ext cx="3214694" cy="251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50" b="1" dirty="0" smtClean="0"/>
              <a:t>ILUMINAÇÃO  PÚBLICA  DO POTRO QUIPIRI/MABUBAS</a:t>
            </a:r>
            <a:endParaRPr lang="pt-PT" sz="1050" b="1" dirty="0"/>
          </a:p>
        </p:txBody>
      </p:sp>
      <p:pic>
        <p:nvPicPr>
          <p:cNvPr id="14" name="Picture 2" descr="D:\SAM_01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996" y="332656"/>
            <a:ext cx="357190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44624"/>
            <a:ext cx="1340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3. ÁGUAS</a:t>
            </a:r>
            <a:endParaRPr lang="pt-P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051720" y="332656"/>
            <a:ext cx="4658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PROJECTOS REALIZADOS 2013-2017</a:t>
            </a:r>
            <a:endParaRPr lang="pt-PT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95536" y="836712"/>
          <a:ext cx="7920880" cy="413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907"/>
                <a:gridCol w="2917477"/>
                <a:gridCol w="1440160"/>
                <a:gridCol w="1512168"/>
                <a:gridCol w="15121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Nº</a:t>
                      </a:r>
                      <a:endParaRPr lang="pt-P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Projectos</a:t>
                      </a:r>
                      <a:endParaRPr lang="pt-P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Localidade</a:t>
                      </a:r>
                      <a:endParaRPr lang="pt-P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Município</a:t>
                      </a:r>
                      <a:endParaRPr lang="pt-P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Nº DE</a:t>
                      </a:r>
                      <a:r>
                        <a:rPr lang="pt-P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BENEFICIÁRIO</a:t>
                      </a:r>
                      <a:endParaRPr lang="pt-P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pt-PT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pt-PT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Reforço e expansão do sistema de Abastecimento de Água do Quibaxe</a:t>
                      </a:r>
                      <a:endParaRPr lang="pt-PT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Sede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Dembos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15.000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pt-PT" sz="2000" b="1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pt-P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Construção de um PA de 5m3/h de caudal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Aldeia de </a:t>
                      </a:r>
                      <a:r>
                        <a:rPr lang="pt-PT" sz="2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Kissala</a:t>
                      </a: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t-PT" sz="2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Yala</a:t>
                      </a: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t-PT" sz="2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Katumbo</a:t>
                      </a:r>
                      <a:endParaRPr lang="pt-PT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Dembos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1.000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  <a:endParaRPr lang="pt-PT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Construção de um PSA 227m3/h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Mabubas Sede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Dande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65.000</a:t>
                      </a:r>
                      <a:endParaRPr lang="pt-PT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</a:t>
                      </a:r>
                      <a:endParaRPr lang="pt-PT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Construção de um PSA 50m3/h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Porto </a:t>
                      </a:r>
                      <a:r>
                        <a:rPr lang="pt-PT" sz="2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Kipiri</a:t>
                      </a:r>
                      <a:endParaRPr lang="pt-PT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Dande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15.000</a:t>
                      </a:r>
                      <a:endParaRPr lang="pt-PT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39552" y="476672"/>
          <a:ext cx="7848872" cy="455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907"/>
                <a:gridCol w="2917477"/>
                <a:gridCol w="1440160"/>
                <a:gridCol w="1800200"/>
                <a:gridCol w="1152128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pt-PT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pt-PT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Reabilitação e Expansão do Sistema de Abastecimento de Água do Ambriz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Sede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Ambriz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12.984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pt-PT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pt-PT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Reforço do Sistema do Abastecimento de Água do Bula Atumba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Sede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Bula Atumba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5.831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  <a:endParaRPr lang="pt-PT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Reforço do Sistema de Abastecimento Água do Pango Aluquem </a:t>
                      </a:r>
                      <a:endParaRPr lang="pt-PT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Sede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Pango Aluquem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6.517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</a:t>
                      </a:r>
                      <a:endParaRPr lang="pt-PT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66825" algn="l"/>
                        </a:tabLst>
                        <a:defRPr/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Reforço do Sistema do Abastecimento de Água do Muxaluando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Sede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Nambuangongo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6825" algn="l"/>
                        </a:tabLs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5.252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059832" y="116632"/>
            <a:ext cx="2329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Projectos em Curso</a:t>
            </a:r>
            <a:endParaRPr lang="pt-P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827584" y="5117122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PROJECTOS DO PAT REALIZADOS NO PERÍODO 2013/2017</a:t>
            </a:r>
            <a:endParaRPr lang="pt-PT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39552" y="5464264"/>
          <a:ext cx="784887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907"/>
                <a:gridCol w="2917477"/>
                <a:gridCol w="1440160"/>
                <a:gridCol w="1800200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Construção de um PSA 10m3/h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Aldeia de </a:t>
                      </a:r>
                      <a:r>
                        <a:rPr lang="pt-PT" sz="20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Kimuala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Ambriz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1.200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67544" y="116632"/>
          <a:ext cx="7848872" cy="665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907"/>
                <a:gridCol w="2917477"/>
                <a:gridCol w="1440160"/>
                <a:gridCol w="1800200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Construção de um PSA 10m3/h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Aldeia do Wezo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Ambriz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1.200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Construção de um PA 2m3/h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Aldeia de Kimbumbe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20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Ambriz</a:t>
                      </a:r>
                      <a:endParaRPr lang="pt-PT" sz="2000" b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Construção de um PSA 10m3/h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Aldeia do Loge Grande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Ambriz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1.200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Construção de um PA 2m3/h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Aldeia do </a:t>
                      </a:r>
                      <a:r>
                        <a:rPr lang="pt-PT" sz="20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Kinzovo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Ambriz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Construção de um PA 2m3/h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Gombe do Bula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20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Bula Atumba</a:t>
                      </a:r>
                      <a:endParaRPr lang="pt-PT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Construção de um PA 2m3/h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Aldeia de Kissenzele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Bula Atumba</a:t>
                      </a:r>
                      <a:endParaRPr lang="pt-PT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Construção de um PA 2m3/h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Imbundo</a:t>
                      </a:r>
                      <a:endParaRPr lang="pt-PT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Bula Atumba</a:t>
                      </a:r>
                      <a:endParaRPr lang="pt-PT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Construção de um PA 2m3/h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Vila e periferia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Bula Atumba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Construção de um PSA 10m3/h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Aldeia de Calenguela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20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Dande</a:t>
                      </a:r>
                      <a:endParaRPr lang="pt-PT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2.750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1356</Words>
  <Application>Microsoft Office PowerPoint</Application>
  <PresentationFormat>Apresentação no Ecrã (4:3)</PresentationFormat>
  <Paragraphs>362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DA</dc:creator>
  <cp:lastModifiedBy>hp</cp:lastModifiedBy>
  <cp:revision>56</cp:revision>
  <dcterms:created xsi:type="dcterms:W3CDTF">2017-05-24T09:57:24Z</dcterms:created>
  <dcterms:modified xsi:type="dcterms:W3CDTF">2017-06-03T21:45:06Z</dcterms:modified>
</cp:coreProperties>
</file>