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256" r:id="rId2"/>
    <p:sldId id="282" r:id="rId3"/>
    <p:sldId id="261" r:id="rId4"/>
    <p:sldId id="299" r:id="rId5"/>
    <p:sldId id="302" r:id="rId6"/>
    <p:sldId id="300" r:id="rId7"/>
    <p:sldId id="301" r:id="rId8"/>
    <p:sldId id="263" r:id="rId9"/>
    <p:sldId id="278" r:id="rId10"/>
    <p:sldId id="280" r:id="rId11"/>
    <p:sldId id="284" r:id="rId12"/>
    <p:sldId id="296" r:id="rId13"/>
    <p:sldId id="297" r:id="rId14"/>
    <p:sldId id="287" r:id="rId15"/>
    <p:sldId id="288" r:id="rId16"/>
    <p:sldId id="289" r:id="rId17"/>
    <p:sldId id="290" r:id="rId18"/>
    <p:sldId id="274" r:id="rId19"/>
    <p:sldId id="293" r:id="rId20"/>
    <p:sldId id="294" r:id="rId21"/>
    <p:sldId id="275" r:id="rId22"/>
    <p:sldId id="295" r:id="rId23"/>
    <p:sldId id="283" r:id="rId24"/>
  </p:sldIdLst>
  <p:sldSz cx="9144000" cy="6858000" type="screen4x3"/>
  <p:notesSz cx="6858000" cy="994727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76" autoAdjust="0"/>
    <p:restoredTop sz="93772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376F3-EC5F-47DF-B79F-99E93766FBE9}" type="datetimeFigureOut">
              <a:rPr lang="pt-PT" smtClean="0"/>
              <a:pPr/>
              <a:t>06/06/2017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7C764-9FF5-42A7-9440-29E4CE4D3C9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569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7C764-9FF5-42A7-9440-29E4CE4D3C93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932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DDF0-27CD-4EDD-A164-20A8CD623942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7DE-D28B-4CB3-8822-757FB1959322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EA60-DBED-4B73-BAF6-6C34BBC7AED8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E3CF-8B94-4509-84D1-D4E81A3A1822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71-6374-4C3A-8AE5-3149B7017407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D7C-A51C-4213-A101-611B0D6D2963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1F5C-5FFB-4183-A970-9530972A84A8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7BF-5B1E-49C5-A866-6881AFFA0D95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9069-44B4-45BC-8FC9-55B82D7C7819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331E-4907-4CC9-85FF-F5C80D04569E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BCD9-9595-4951-84D3-BFA8BAF5A99D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12987-05AB-4EC4-A33C-8D6897D193F6}" type="datetime1">
              <a:rPr lang="pt-PT" smtClean="0"/>
              <a:pPr/>
              <a:t>06/06/2017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85CB65-9873-425D-BB59-D5A25588704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475656" y="1121173"/>
            <a:ext cx="621510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dirty="0" smtClean="0"/>
          </a:p>
          <a:p>
            <a:pPr algn="ctr"/>
            <a:endParaRPr lang="pt-PT" dirty="0"/>
          </a:p>
          <a:p>
            <a:pPr algn="ctr"/>
            <a:endParaRPr lang="pt-PT" dirty="0" smtClean="0"/>
          </a:p>
          <a:p>
            <a:pPr algn="ctr"/>
            <a:endParaRPr lang="pt-PT" sz="2000" dirty="0" smtClean="0"/>
          </a:p>
          <a:p>
            <a:pPr algn="ctr"/>
            <a:endParaRPr lang="pt-PT" sz="2000" dirty="0" smtClean="0"/>
          </a:p>
          <a:p>
            <a:pPr algn="ctr"/>
            <a:r>
              <a:rPr lang="pt-PT" sz="1600" b="1" dirty="0" smtClean="0"/>
              <a:t>REPÚBLICA DE ANGOLA</a:t>
            </a:r>
          </a:p>
          <a:p>
            <a:pPr algn="ctr"/>
            <a:r>
              <a:rPr lang="pt-PT" sz="2000" b="1" dirty="0" smtClean="0"/>
              <a:t>GOVERNO DA PROVÍNCIA DO CUANDO CUBANGO</a:t>
            </a:r>
          </a:p>
          <a:p>
            <a:pPr algn="ctr"/>
            <a:r>
              <a:rPr lang="pt-PT" sz="2000" b="1" dirty="0" smtClean="0"/>
              <a:t>   </a:t>
            </a:r>
            <a:r>
              <a:rPr lang="pt-PT" sz="1600" b="1" dirty="0" smtClean="0"/>
              <a:t>DIRECÇÃO PROVINCIAL DA ENERGIA </a:t>
            </a:r>
            <a:r>
              <a:rPr lang="pt-PT" sz="1600" dirty="0" smtClean="0"/>
              <a:t>E ÁGUAS</a:t>
            </a:r>
            <a:r>
              <a:rPr lang="pt-PT" sz="2000" dirty="0" smtClean="0"/>
              <a:t>	</a:t>
            </a:r>
            <a:endParaRPr lang="pt-PT" sz="2000" b="1" dirty="0" smtClean="0"/>
          </a:p>
          <a:p>
            <a:pPr algn="ctr"/>
            <a:endParaRPr lang="pt-PT" sz="1600" dirty="0" smtClean="0"/>
          </a:p>
        </p:txBody>
      </p:sp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7771" y="1484784"/>
            <a:ext cx="1296144" cy="106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602.WAV">
            <a:hlinkClick r:id="" action="ppaction://media"/>
          </p:cNvPr>
          <p:cNvPicPr>
            <a:picLocks noRot="1" noChangeAspect="1"/>
          </p:cNvPicPr>
          <p:nvPr>
            <a:wavAudioFile r:embed="rId1" name="~PP3602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</a:t>
            </a:fld>
            <a:endParaRPr lang="pt-PT"/>
          </a:p>
        </p:txBody>
      </p:sp>
      <p:pic>
        <p:nvPicPr>
          <p:cNvPr id="7" name="Imagem 6" descr="C:\Users\Nelson\AppData\Local\Microsoft\Windows\Temporary Internet Files\Content.Word\Nova imagem (5).bmp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5" y="3861048"/>
            <a:ext cx="7841503" cy="2160239"/>
          </a:xfrm>
          <a:prstGeom prst="rect">
            <a:avLst/>
          </a:prstGeom>
          <a:ln>
            <a:noFill/>
          </a:ln>
          <a:effectLst>
            <a:outerShdw blurRad="279400" dist="139700" dir="3600000" sx="98000" sy="98000" algn="tl" rotWithShape="0">
              <a:srgbClr val="333333">
                <a:alpha val="66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758378"/>
              </p:ext>
            </p:extLst>
          </p:nvPr>
        </p:nvGraphicFramePr>
        <p:xfrm>
          <a:off x="-33" y="-23622"/>
          <a:ext cx="9144032" cy="595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1668728"/>
                <a:gridCol w="976876"/>
                <a:gridCol w="976876"/>
                <a:gridCol w="786085"/>
                <a:gridCol w="1167668"/>
                <a:gridCol w="1143382"/>
                <a:gridCol w="988248"/>
                <a:gridCol w="936103"/>
              </a:tblGrid>
              <a:tr h="276031">
                <a:tc>
                  <a:txBody>
                    <a:bodyPr/>
                    <a:lstStyle/>
                    <a:p>
                      <a:r>
                        <a:rPr lang="pt-PT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N/O</a:t>
                      </a:r>
                      <a:endParaRPr lang="pt-PT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DESIGNAÇÃO</a:t>
                      </a:r>
                      <a:endParaRPr lang="pt-PT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LOCALIDADE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MUNICÍPIO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QTDE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ORÇAMENTO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EXECUÇÃO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FINANCEIRA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EXECUÇÃO</a:t>
                      </a:r>
                      <a:r>
                        <a:rPr lang="pt-PT" sz="10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FISICA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EMPRESA   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6512">
                <a:tc>
                  <a:txBody>
                    <a:bodyPr/>
                    <a:lstStyle/>
                    <a:p>
                      <a:pPr algn="ctr"/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Abertura de Furo, com bombas a energia solar, tanque elevado plástico e distribuição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por chafariz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Bairro do Calupassa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5.424.852,00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2.380.952,00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pt-P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MERUNICE, LDA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6512">
                <a:tc>
                  <a:txBody>
                    <a:bodyPr/>
                    <a:lstStyle/>
                    <a:p>
                      <a:pPr algn="ctr"/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Abertura de Furo, com bombas a energia solar, tanque elevado plástico e distribuição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por chafariz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Bairro do Lumeta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5.424.852,00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2.380.952,00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pt-P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MERUNICE, LDA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 algn="ctr"/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Abertura de Furo, com bombas a energia solar, tanque elevado plástico e distribuição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por chafariz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Aldeia de Capunha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5.424.852,00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2.380.952,00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pt-P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MERUNICE, LDA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08140">
                <a:tc>
                  <a:txBody>
                    <a:bodyPr/>
                    <a:lstStyle/>
                    <a:p>
                      <a:pPr algn="ctr"/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Abertura de Furo, com bombas a energia solar, tanque elevado plástico e distribuição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por chafariz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Aldeia de Jamba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Missesse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5.424.852,00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2.380.952,00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pt-P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MERUNICE, LDA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Abertura de Furo, com bombas a energia solar, tanque elevado plástico e distribuição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por chafariz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Aldeia do Caluli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5.424.852,00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2.380.952,00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pt-P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MERUNICE, LDA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Abertura de Furo, com bombas a energia solar, tanque elevado plástico e distribuição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por chafariz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Aldeia do Urica Cinco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5.424.852,00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2.380.952,00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pt-P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MERUNICE, LDA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ítulo 2"/>
          <p:cNvSpPr txBox="1">
            <a:spLocks/>
          </p:cNvSpPr>
          <p:nvPr/>
        </p:nvSpPr>
        <p:spPr>
          <a:xfrm>
            <a:off x="457200" y="274638"/>
            <a:ext cx="8229600" cy="27404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3810000" y="6643710"/>
            <a:ext cx="1828800" cy="214290"/>
          </a:xfrm>
        </p:spPr>
        <p:txBody>
          <a:bodyPr/>
          <a:lstStyle/>
          <a:p>
            <a:fld id="{D585CB65-9873-425D-BB59-D5A25588704A}" type="slidenum">
              <a:rPr lang="pt-PT" smtClean="0"/>
              <a:pPr/>
              <a:t>10</a:t>
            </a:fld>
            <a:endParaRPr lang="pt-P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11721"/>
              </p:ext>
            </p:extLst>
          </p:nvPr>
        </p:nvGraphicFramePr>
        <p:xfrm>
          <a:off x="71406" y="285728"/>
          <a:ext cx="9001188" cy="58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278"/>
                <a:gridCol w="1776213"/>
                <a:gridCol w="1173994"/>
                <a:gridCol w="957461"/>
                <a:gridCol w="266432"/>
                <a:gridCol w="1156885"/>
                <a:gridCol w="1248139"/>
                <a:gridCol w="480053"/>
                <a:gridCol w="1176733"/>
              </a:tblGrid>
              <a:tr h="1000132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19</a:t>
                      </a:r>
                      <a:endParaRPr lang="pt-P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de Cambinda Camanjolo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dirty="0" smtClean="0"/>
                        <a:t>2.380.952,00</a:t>
                      </a:r>
                      <a:endParaRPr lang="pt-PT" sz="105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5498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20</a:t>
                      </a:r>
                      <a:endParaRPr lang="pt-P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de Mbimbi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dirty="0" smtClean="0"/>
                        <a:t>2.380.952,00</a:t>
                      </a:r>
                      <a:endParaRPr lang="pt-PT" sz="105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5498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21</a:t>
                      </a:r>
                      <a:endParaRPr lang="pt-P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Bairro São José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dirty="0" smtClean="0"/>
                        <a:t>2.380.952,00</a:t>
                      </a:r>
                      <a:endParaRPr lang="pt-PT" sz="105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5086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22</a:t>
                      </a:r>
                      <a:endParaRPr lang="pt-P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Bairro Castilho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43.000.000,00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0,00</a:t>
                      </a:r>
                      <a:endParaRPr lang="pt-PT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GEONORTE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5086">
                <a:tc>
                  <a:txBody>
                    <a:bodyPr/>
                    <a:lstStyle/>
                    <a:p>
                      <a:r>
                        <a:rPr lang="pt-PT" sz="1100" dirty="0" smtClean="0"/>
                        <a:t>23</a:t>
                      </a:r>
                      <a:endParaRPr lang="pt-P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Comuna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21.500.000,00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0,00</a:t>
                      </a:r>
                      <a:endParaRPr lang="pt-PT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GEONORTE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169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6962528" y="8010600"/>
            <a:ext cx="1828800" cy="365125"/>
          </a:xfrm>
        </p:spPr>
        <p:txBody>
          <a:bodyPr/>
          <a:lstStyle/>
          <a:p>
            <a:fld id="{D585CB65-9873-425D-BB59-D5A25588704A}" type="slidenum">
              <a:rPr lang="pt-PT" smtClean="0"/>
              <a:pPr/>
              <a:t>12</a:t>
            </a:fld>
            <a:endParaRPr lang="pt-PT"/>
          </a:p>
        </p:txBody>
      </p:sp>
      <p:pic>
        <p:nvPicPr>
          <p:cNvPr id="1026" name="Picture 2" descr="C:\Users\JD\Desktop\Imagens Águas\IMAG0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16" y="476672"/>
            <a:ext cx="3947552" cy="2376263"/>
          </a:xfrm>
          <a:prstGeom prst="rect">
            <a:avLst/>
          </a:prstGeom>
          <a:noFill/>
        </p:spPr>
      </p:pic>
      <p:pic>
        <p:nvPicPr>
          <p:cNvPr id="1027" name="Picture 3" descr="C:\Users\JD\Desktop\Imagens Águas\IMAG0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1"/>
            <a:ext cx="4320480" cy="2376264"/>
          </a:xfrm>
          <a:prstGeom prst="rect">
            <a:avLst/>
          </a:prstGeom>
          <a:noFill/>
        </p:spPr>
      </p:pic>
      <p:pic>
        <p:nvPicPr>
          <p:cNvPr id="1028" name="Picture 4" descr="C:\Users\JD\Desktop\Imagens Águas\IMAG0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1"/>
            <a:ext cx="3960440" cy="2740696"/>
          </a:xfrm>
          <a:prstGeom prst="rect">
            <a:avLst/>
          </a:prstGeom>
          <a:noFill/>
        </p:spPr>
      </p:pic>
      <p:pic>
        <p:nvPicPr>
          <p:cNvPr id="1029" name="Picture 5" descr="C:\Users\JD\Desktop\Imagens Águas\IMAG05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96951"/>
            <a:ext cx="4187263" cy="273630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67544" y="59492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Furos de águas concluídos no Bairro Castilho a redores da Cidade de Menongue</a:t>
            </a:r>
            <a:endParaRPr lang="pt-P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>
          <a:xfrm>
            <a:off x="3786182" y="6215082"/>
            <a:ext cx="1828800" cy="365125"/>
          </a:xfrm>
        </p:spPr>
        <p:txBody>
          <a:bodyPr/>
          <a:lstStyle/>
          <a:p>
            <a:fld id="{D585CB65-9873-425D-BB59-D5A25588704A}" type="slidenum">
              <a:rPr lang="pt-PT" smtClean="0"/>
              <a:pPr/>
              <a:t>13</a:t>
            </a:fld>
            <a:endParaRPr lang="pt-PT"/>
          </a:p>
        </p:txBody>
      </p:sp>
      <p:pic>
        <p:nvPicPr>
          <p:cNvPr id="2050" name="Picture 2" descr="C:\Users\JD\Desktop\Imagens Águas\IMAG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232"/>
            <a:ext cx="4608512" cy="2380656"/>
          </a:xfrm>
          <a:prstGeom prst="rect">
            <a:avLst/>
          </a:prstGeom>
          <a:noFill/>
        </p:spPr>
      </p:pic>
      <p:pic>
        <p:nvPicPr>
          <p:cNvPr id="2051" name="Picture 3" descr="C:\Users\JD\Desktop\Imagens Águas\IMAG0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232"/>
            <a:ext cx="4032448" cy="2380656"/>
          </a:xfrm>
          <a:prstGeom prst="rect">
            <a:avLst/>
          </a:prstGeom>
          <a:noFill/>
        </p:spPr>
      </p:pic>
      <p:pic>
        <p:nvPicPr>
          <p:cNvPr id="2052" name="Picture 4" descr="C:\Users\JD\Desktop\Imagens Águas\IMAG0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92896"/>
            <a:ext cx="4680520" cy="277159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95536" y="537321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Furos a serem concluídos em algumas escolas primárias do Bairro Cazenga a redores da Cidade de Menongue.</a:t>
            </a:r>
            <a:endParaRPr lang="pt-P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560081"/>
              </p:ext>
            </p:extLst>
          </p:nvPr>
        </p:nvGraphicFramePr>
        <p:xfrm>
          <a:off x="251520" y="764704"/>
          <a:ext cx="8424936" cy="5450378"/>
        </p:xfrm>
        <a:graphic>
          <a:graphicData uri="http://schemas.openxmlformats.org/drawingml/2006/table">
            <a:tbl>
              <a:tblPr firstRow="1" firstCol="1" bandRow="1"/>
              <a:tblGrid>
                <a:gridCol w="715102"/>
                <a:gridCol w="1833554"/>
                <a:gridCol w="1396593"/>
                <a:gridCol w="1552051"/>
                <a:gridCol w="1383989"/>
                <a:gridCol w="1543647"/>
              </a:tblGrid>
              <a:tr h="5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DESIGNAÇÃO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LOCALIDADE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ORÇAMENTO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POPULAÇÃO ALVO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EMPRESA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1 Furo, tanque elevado c/2 chafarizes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Bairro Cassole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UcPeriod"/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DOMINGOS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1 Furo, tanque elevado c/2 chafarizes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Comuna do Cunjamba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UcPeriod"/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DOMINGOS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1 Furo, tanque elevado c/2 chafarizes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Comuna do Luengue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UcPeriod"/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DOMINGOS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Reabilitação de 1 Furo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Comuna do Cutuilo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3.333.000,00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lphaUcPeriod"/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DOMINGOS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Reabilitação de 1 Furo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Comuna do Luengue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3.333.000,00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A. DOMINGOS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Reabilitação de 1 Furo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Bairro Makungo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3.333.000,00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A. DOMINGOS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40.000.000,00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7.560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332656"/>
            <a:ext cx="684076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MUINCÍPIO DE MAVINGA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4390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131507"/>
              </p:ext>
            </p:extLst>
          </p:nvPr>
        </p:nvGraphicFramePr>
        <p:xfrm>
          <a:off x="683568" y="980728"/>
          <a:ext cx="7776864" cy="5032317"/>
        </p:xfrm>
        <a:graphic>
          <a:graphicData uri="http://schemas.openxmlformats.org/drawingml/2006/table">
            <a:tbl>
              <a:tblPr firstRow="1" firstCol="1" bandRow="1"/>
              <a:tblGrid>
                <a:gridCol w="666209"/>
                <a:gridCol w="1697226"/>
                <a:gridCol w="1298753"/>
                <a:gridCol w="1396610"/>
                <a:gridCol w="1266656"/>
                <a:gridCol w="1451410"/>
              </a:tblGrid>
              <a:tr h="699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DESIGNAÇÃO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LOCALIDADE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ORÇAMENTO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POPULAÇÃO ALVO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EMPRESA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Furo de água, tanque elevado e 4 chafarizes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Sede da Povoação do Olupale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8.000.000,00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ANGO-NGOIA COMERCIAL </a:t>
                      </a:r>
                      <a:r>
                        <a:rPr lang="pt-PT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Lda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Furo de água, tanque elevado e 4 chafarizes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Povoação de Olupale junto ao posto da Polícia de Guarda Fronteira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8.000.000,00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ANGO-NGOIA COMERCIAL </a:t>
                      </a:r>
                      <a:r>
                        <a:rPr lang="pt-PT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Lda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Furo de água, tanque elevado e 4 chafarizes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Comuna do </a:t>
                      </a:r>
                      <a:r>
                        <a:rPr lang="pt-PT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Bondo  Marco 43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------------------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ANGO-NGOIA COMERCIAL </a:t>
                      </a:r>
                      <a:r>
                        <a:rPr lang="pt-PT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Lda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Furo de água, tanque elevado e 4 chafarizes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Comuna do </a:t>
                      </a:r>
                      <a:r>
                        <a:rPr lang="pt-PT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Bondo  Marco 39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-----------------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ANGO-NGOIA COMERCIAL </a:t>
                      </a:r>
                      <a:r>
                        <a:rPr lang="pt-PT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Lda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36.000.000,00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1.000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5392" y="214290"/>
            <a:ext cx="52097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MUNICÍPIO DO CUANGAR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2143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4625" y="73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65034"/>
              </p:ext>
            </p:extLst>
          </p:nvPr>
        </p:nvGraphicFramePr>
        <p:xfrm>
          <a:off x="196094" y="785795"/>
          <a:ext cx="8568952" cy="5429288"/>
        </p:xfrm>
        <a:graphic>
          <a:graphicData uri="http://schemas.openxmlformats.org/drawingml/2006/table">
            <a:tbl>
              <a:tblPr firstRow="1" firstCol="1" bandRow="1"/>
              <a:tblGrid>
                <a:gridCol w="725097"/>
                <a:gridCol w="1811464"/>
                <a:gridCol w="1444228"/>
                <a:gridCol w="1570334"/>
                <a:gridCol w="1539427"/>
                <a:gridCol w="1478402"/>
              </a:tblGrid>
              <a:tr h="35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N/O</a:t>
                      </a:r>
                      <a:endParaRPr lang="pt-P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DESIGNAÇÃO</a:t>
                      </a:r>
                      <a:endParaRPr lang="pt-P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LOCALIDADE</a:t>
                      </a:r>
                      <a:endParaRPr lang="pt-P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ORÇAMENTO</a:t>
                      </a:r>
                      <a:endParaRPr lang="pt-P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POPULAÇÃO ALVO</a:t>
                      </a:r>
                      <a:endParaRPr lang="pt-PT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EMPRESA</a:t>
                      </a:r>
                      <a:endParaRPr lang="pt-P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2 Furos de água e instalação do sistema de distribuição para o abastecimento de água.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Sede Municipal</a:t>
                      </a:r>
                      <a:endParaRPr lang="pt-P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24.000.000,00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6000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HESPAS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1 Furo com respectivo sistema de distribuição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do Chihuaco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HESPAS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1 Furo com respectivo sistema de distribuição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do Chihuaco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3.000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HESPAS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Reparação de 2 Furos de água e do seu sistema de distribuição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Sede Comunal do Luiana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2.800.000,00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380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HESPAS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Limpeza do Furo e Montagem do sistema de distribuição de água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População e Pista do Luiana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1.200.000,00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HESPAS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48.000,000,00</a:t>
                      </a:r>
                      <a:endParaRPr lang="pt-P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1.329</a:t>
                      </a:r>
                      <a:endParaRPr lang="pt-PT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32298" y="260648"/>
            <a:ext cx="4111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MUNICÍPIO DO RIVUNGO</a:t>
            </a:r>
            <a:endParaRPr kumimoji="0" lang="pt-P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3876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41095"/>
              </p:ext>
            </p:extLst>
          </p:nvPr>
        </p:nvGraphicFramePr>
        <p:xfrm>
          <a:off x="179511" y="1124744"/>
          <a:ext cx="8712968" cy="4618015"/>
        </p:xfrm>
        <a:graphic>
          <a:graphicData uri="http://schemas.openxmlformats.org/drawingml/2006/table">
            <a:tbl>
              <a:tblPr firstRow="1" firstCol="1" bandRow="1"/>
              <a:tblGrid>
                <a:gridCol w="864097"/>
                <a:gridCol w="1612030"/>
                <a:gridCol w="1409820"/>
                <a:gridCol w="1532920"/>
                <a:gridCol w="1296702"/>
                <a:gridCol w="1997399"/>
              </a:tblGrid>
              <a:tr h="482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N/O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DESIGNAÇÃO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LOCALIDADE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ORÇAMENTO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POPULAÇÃO ALVO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EMPRESA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1 furo de água e 2 chafarizes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Bairro Dumba sede Municipal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40.000.000,00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5.212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NOSSO TECTO E FILHOS LDA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1 furo de água 2 chafarizes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Quilómetro 14 Comuna do Longa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345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0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5.557</a:t>
                      </a:r>
                      <a:endParaRPr lang="pt-P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3648" y="696561"/>
            <a:ext cx="50971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CUITO CUANAVALE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732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188642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Município do Menongue </a:t>
            </a:r>
            <a:r>
              <a:rPr kumimoji="0" lang="pt-P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pt-P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58033"/>
              </p:ext>
            </p:extLst>
          </p:nvPr>
        </p:nvGraphicFramePr>
        <p:xfrm>
          <a:off x="196094" y="960438"/>
          <a:ext cx="8805062" cy="3608767"/>
        </p:xfrm>
        <a:graphic>
          <a:graphicData uri="http://schemas.openxmlformats.org/drawingml/2006/table">
            <a:tbl>
              <a:tblPr firstRow="1" firstCol="1" bandRow="1"/>
              <a:tblGrid>
                <a:gridCol w="725097"/>
                <a:gridCol w="1811464"/>
                <a:gridCol w="1444228"/>
                <a:gridCol w="1966753"/>
                <a:gridCol w="1357322"/>
                <a:gridCol w="1500198"/>
              </a:tblGrid>
              <a:tr h="177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N/O</a:t>
                      </a:r>
                      <a:endParaRPr lang="pt-P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DESIGNAÇÃO</a:t>
                      </a:r>
                      <a:endParaRPr lang="pt-P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LOCALIDADE</a:t>
                      </a:r>
                      <a:endParaRPr lang="pt-PT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ORÇAMENTO</a:t>
                      </a:r>
                      <a:endParaRPr lang="pt-P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POPULAÇÃO ALVO</a:t>
                      </a:r>
                      <a:endParaRPr lang="pt-PT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EMPRESA</a:t>
                      </a:r>
                      <a:endParaRPr lang="pt-P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Construção de um </a:t>
                      </a:r>
                      <a:r>
                        <a:rPr lang="pt-PT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PSA 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Tcihongo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10.000,000,00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P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1579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A. Domingos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Construção de um </a:t>
                      </a:r>
                      <a:r>
                        <a:rPr lang="pt-PT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PSA 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Capunha</a:t>
                      </a:r>
                      <a:r>
                        <a:rPr lang="pt-PT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-------------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Construção de um </a:t>
                      </a:r>
                      <a:r>
                        <a:rPr lang="pt-PT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PSA 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Caiundo 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--------------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30.000,0000,00</a:t>
                      </a:r>
                      <a:endParaRPr lang="pt-P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1579</a:t>
                      </a:r>
                      <a:endParaRPr lang="pt-P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18178"/>
              </p:ext>
            </p:extLst>
          </p:nvPr>
        </p:nvGraphicFramePr>
        <p:xfrm>
          <a:off x="196094" y="960438"/>
          <a:ext cx="8568952" cy="4450015"/>
        </p:xfrm>
        <a:graphic>
          <a:graphicData uri="http://schemas.openxmlformats.org/drawingml/2006/table">
            <a:tbl>
              <a:tblPr firstRow="1" firstCol="1" bandRow="1"/>
              <a:tblGrid>
                <a:gridCol w="725097"/>
                <a:gridCol w="1811464"/>
                <a:gridCol w="1444228"/>
                <a:gridCol w="1763269"/>
                <a:gridCol w="1368152"/>
                <a:gridCol w="1456742"/>
              </a:tblGrid>
              <a:tr h="177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N/O</a:t>
                      </a:r>
                      <a:endParaRPr lang="pt-P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DESIGNAÇÃO</a:t>
                      </a:r>
                      <a:endParaRPr lang="pt-P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LOCALIDADE</a:t>
                      </a:r>
                      <a:endParaRPr lang="pt-P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ORÇAMENTO</a:t>
                      </a:r>
                      <a:endParaRPr lang="pt-P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POPULAÇÃO ALVO</a:t>
                      </a:r>
                      <a:endParaRPr lang="pt-PT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EMPRESA</a:t>
                      </a:r>
                      <a:endParaRPr lang="pt-P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Construção de um </a:t>
                      </a:r>
                      <a:r>
                        <a:rPr lang="pt-PT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PSA 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Casa</a:t>
                      </a:r>
                      <a:r>
                        <a:rPr lang="pt-PT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Branca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10.000,000,00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P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---------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FECOX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Construção de um </a:t>
                      </a:r>
                      <a:r>
                        <a:rPr lang="pt-PT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PSA 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Tchimpande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-------------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FECOX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Construção de um </a:t>
                      </a:r>
                      <a:r>
                        <a:rPr lang="pt-PT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PSA 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Sede</a:t>
                      </a:r>
                      <a:r>
                        <a:rPr lang="pt-PT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Municipal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--------------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FECOX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Construção de um </a:t>
                      </a:r>
                      <a:r>
                        <a:rPr lang="pt-PT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PSA 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Mayanga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10.000.000,00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-------------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FECOX</a:t>
                      </a:r>
                      <a:endParaRPr lang="pt-PT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endParaRPr lang="pt-P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40.000,0000,00</a:t>
                      </a:r>
                      <a:endParaRPr lang="pt-P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188642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Município do  Nancova  </a:t>
            </a:r>
            <a:r>
              <a:rPr kumimoji="0" lang="pt-P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pt-P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3857620" y="6143644"/>
            <a:ext cx="1828800" cy="365125"/>
          </a:xfrm>
        </p:spPr>
        <p:txBody>
          <a:bodyPr/>
          <a:lstStyle/>
          <a:p>
            <a:fld id="{D585CB65-9873-425D-BB59-D5A25588704A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968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10515" y="836712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dirty="0" smtClean="0"/>
          </a:p>
          <a:p>
            <a:pPr algn="ctr"/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Província do Cuando Cubango ocupa uma superfície de 199.335 km2, situada no sudeste de Angola, é constituída por 9 municípios e 30 comunas em que o abastecimento de água a nível de sedes municipais e comunais estão instalados sistemas com captações superficiais em quanto que nas comunidades rurais o abastecimento de água é feito por intermédio de captações subterrâneas (furos) alimentadas com bombas manuais, eléctricas e solares de acordo com as especificidades do local.</a:t>
            </a:r>
          </a:p>
          <a:p>
            <a:pPr algn="just"/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quadros a seguir reflectem os actuais  níveis de cobertura dos serviços de água, fruto de vários programas implementados nos últimos anos, alguns de âmbito central, Provincial e Municipal.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~PP1168.WAV">
            <a:hlinkClick r:id="" action="ppaction://media"/>
          </p:cNvPr>
          <p:cNvPicPr>
            <a:picLocks noRot="1" noChangeAspect="1"/>
          </p:cNvPicPr>
          <p:nvPr>
            <a:wavAudioFile r:embed="rId1" name="~PP1168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6408711"/>
          </a:xfrm>
        </p:spPr>
        <p:txBody>
          <a:bodyPr>
            <a:normAutofit/>
          </a:bodyPr>
          <a:lstStyle/>
          <a:p>
            <a:pPr algn="ctr"/>
            <a:endParaRPr lang="pt-PT" sz="3200" b="1" dirty="0" smtClean="0"/>
          </a:p>
          <a:p>
            <a:pPr algn="ctr"/>
            <a:endParaRPr lang="pt-PT" sz="3200" b="1" dirty="0" smtClean="0"/>
          </a:p>
          <a:p>
            <a:pPr algn="ctr"/>
            <a:r>
              <a:rPr lang="pt-PT" sz="2000" b="1" dirty="0" smtClean="0">
                <a:latin typeface="Arial" pitchFamily="34" charset="0"/>
                <a:cs typeface="Arial" pitchFamily="34" charset="0"/>
              </a:rPr>
              <a:t>IMPLEMENTAÇÃO DO MOGECA</a:t>
            </a:r>
          </a:p>
          <a:p>
            <a:pPr algn="just"/>
            <a:r>
              <a:rPr lang="pt-PT" sz="3200" dirty="0" smtClean="0">
                <a:latin typeface="Arial" pitchFamily="34" charset="0"/>
                <a:cs typeface="Arial" pitchFamily="34" charset="0"/>
              </a:rPr>
              <a:t>Neste capitulo, houve  apresentação do modelo  aos senhores Administradores Municipais e aos técnicos ligados ao sector das águas, onde foram orientados para criarem os grupos a nível dos Municípios.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231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3" y="0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1615826"/>
            <a:ext cx="14249222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548679"/>
            <a:ext cx="8568951" cy="4824537"/>
          </a:xfrm>
        </p:spPr>
        <p:txBody>
          <a:bodyPr>
            <a:normAutofit fontScale="70000" lnSpcReduction="20000"/>
          </a:bodyPr>
          <a:lstStyle/>
          <a:p>
            <a:pPr algn="ctr"/>
            <a:endParaRPr lang="pt-PT" dirty="0" smtClean="0"/>
          </a:p>
          <a:p>
            <a:pPr algn="ctr"/>
            <a:r>
              <a:rPr lang="pt-PT" sz="4600" b="1" dirty="0" smtClean="0">
                <a:latin typeface="Arial" pitchFamily="34" charset="0"/>
                <a:cs typeface="Arial" pitchFamily="34" charset="0"/>
              </a:rPr>
              <a:t>PERSPECTIVAS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endParaRPr lang="pt-PT" sz="2400" b="1" dirty="0">
              <a:solidFill>
                <a:srgbClr val="212745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pt-PT" sz="2000" dirty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300" dirty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Recuperação de todos P.A. e P.S.A paralisados para manter os níveis de cobertura já atingidos </a:t>
            </a:r>
            <a:r>
              <a:rPr lang="pt-PT" sz="2300" b="1" dirty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(programa água para todos</a:t>
            </a:r>
            <a:r>
              <a:rPr lang="pt-PT" sz="2300" b="1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endParaRPr lang="pt-PT" sz="2300" dirty="0">
              <a:solidFill>
                <a:srgbClr val="212745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pt-PT" sz="2300" dirty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3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2ª Fase do projecto que se encontra actualmente em fase de aprovação, ao abrigo da linha de crédito da China, vai cobrir 8 zonas na extensão de aproximadamente de 120 Km de rede, entre o aeroporto e o rio Cuebe, totalizando 6.200 ligações domiciliares, construção de 3 chafarizes e uma casa de bombagem centralizada para alimentar as infra-estruturas do PDIM (Pólo de Desenvolvimento Industrial de Menongue);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endParaRPr lang="pt-PT" sz="2300" dirty="0">
              <a:solidFill>
                <a:srgbClr val="212745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pt-PT" sz="2300" dirty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Construção/Recuperação dos sistemas das sedes Municipais de Mavinga, Rivungo, Cuchi, Dirico, Cuangar e Nancova inseridas no PND 2013-2017 do </a:t>
            </a:r>
            <a:r>
              <a:rPr lang="pt-PT" sz="23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MINEA;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endParaRPr lang="pt-PT" sz="2300" dirty="0">
              <a:solidFill>
                <a:srgbClr val="212745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pt-PT" sz="2300" dirty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Construção/Reabilitação dos sistemas de abastecimento de água potável nas 30 Comunas de toda </a:t>
            </a:r>
            <a:r>
              <a:rPr lang="pt-PT" sz="23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província;</a:t>
            </a:r>
          </a:p>
          <a:p>
            <a:pPr lvl="0" algn="just">
              <a:buClr>
                <a:srgbClr val="F14124">
                  <a:lumMod val="75000"/>
                </a:srgbClr>
              </a:buClr>
              <a:buFont typeface="Wingdings" pitchFamily="2" charset="2"/>
              <a:buChar char="Ø"/>
            </a:pPr>
            <a:r>
              <a:rPr lang="pt-PT" sz="2300" dirty="0" smtClean="0">
                <a:solidFill>
                  <a:srgbClr val="212745"/>
                </a:solidFill>
                <a:latin typeface="Arial" pitchFamily="34" charset="0"/>
                <a:cs typeface="Arial" pitchFamily="34" charset="0"/>
              </a:rPr>
              <a:t>Criação da Empresa de Águas e Saneamento da Província do Cuando Cubango. </a:t>
            </a:r>
            <a:endParaRPr lang="pt-PT" sz="2300" dirty="0">
              <a:solidFill>
                <a:srgbClr val="212745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424936" cy="4536504"/>
          </a:xfrm>
        </p:spPr>
        <p:txBody>
          <a:bodyPr>
            <a:normAutofit fontScale="92500" lnSpcReduction="20000"/>
          </a:bodyPr>
          <a:lstStyle/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r>
              <a:rPr lang="pt-PT" sz="2400" b="1" dirty="0" smtClean="0"/>
              <a:t>  </a:t>
            </a:r>
            <a:r>
              <a:rPr lang="pt-PT" sz="3200" b="1" dirty="0" smtClean="0"/>
              <a:t>PRINCIPAIS CONSTRAGIMENTOS </a:t>
            </a:r>
            <a:endParaRPr lang="pt-PT" sz="2400" b="1" dirty="0" smtClean="0"/>
          </a:p>
          <a:p>
            <a:pPr algn="ctr"/>
            <a:endParaRPr lang="pt-PT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000" dirty="0" smtClean="0">
                <a:solidFill>
                  <a:schemeClr val="tx1"/>
                </a:solidFill>
              </a:rPr>
              <a:t>Difícil acesso entre os Municípios de Mavinga, Rivungo e Nancova com a sede da Província;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000" dirty="0" smtClean="0">
                <a:solidFill>
                  <a:schemeClr val="tx1"/>
                </a:solidFill>
              </a:rPr>
              <a:t>Falta de quadros técnicos profissionais a todos níveis;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000" dirty="0" smtClean="0">
                <a:solidFill>
                  <a:schemeClr val="tx1"/>
                </a:solidFill>
              </a:rPr>
              <a:t>Deficiente comunicação entre os Municípios  e com a </a:t>
            </a:r>
            <a:r>
              <a:rPr lang="pt-PT" sz="2000" dirty="0" smtClean="0"/>
              <a:t>sede  da Província;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000" dirty="0" smtClean="0"/>
              <a:t>Falta de meios de transporte para supervisão do Projectos implementados nos Municípios.</a:t>
            </a:r>
          </a:p>
          <a:p>
            <a:endParaRPr lang="pt-PT" sz="2000" dirty="0" smtClean="0"/>
          </a:p>
          <a:p>
            <a:r>
              <a:rPr lang="pt-PT" sz="2000" dirty="0" smtClean="0"/>
              <a:t>  </a:t>
            </a:r>
          </a:p>
          <a:p>
            <a:r>
              <a:rPr lang="pt-PT" dirty="0" smtClean="0"/>
              <a:t>  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7421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3" y="0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28596" y="714356"/>
            <a:ext cx="82153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2598068" y="2636912"/>
            <a:ext cx="4802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4000" b="1" dirty="0" smtClean="0"/>
              <a:t>MUITO</a:t>
            </a:r>
            <a:r>
              <a:rPr lang="pt-PT" sz="4000" dirty="0" smtClean="0"/>
              <a:t> </a:t>
            </a:r>
            <a:r>
              <a:rPr lang="pt-PT" sz="4000" b="1" dirty="0" smtClean="0"/>
              <a:t>OBRIGADO</a:t>
            </a:r>
            <a:r>
              <a:rPr lang="pt-PT" sz="4000" dirty="0" smtClean="0"/>
              <a:t> ‼</a:t>
            </a:r>
            <a:endParaRPr lang="pt-PT" sz="40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00100" y="571480"/>
            <a:ext cx="7715304" cy="95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2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457200" y="332656"/>
            <a:ext cx="8229600" cy="64807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Quadro </a:t>
            </a:r>
            <a:r>
              <a:rPr lang="pt-PT" sz="5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nº 1 </a:t>
            </a:r>
            <a:r>
              <a:rPr lang="pt-PT" sz="5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</a:t>
            </a:r>
            <a:r>
              <a:rPr lang="pt-PT" sz="5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Níveis Atingidos durante o Período 2013-2017</a:t>
            </a:r>
            <a:r>
              <a:rPr kumimoji="0" lang="pt-PT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kumimoji="0" lang="pt-PT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t-PT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PT" sz="5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8" name="Marcador de Posição de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343474"/>
              </p:ext>
            </p:extLst>
          </p:nvPr>
        </p:nvGraphicFramePr>
        <p:xfrm>
          <a:off x="71406" y="1142984"/>
          <a:ext cx="9001188" cy="467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005244"/>
                <a:gridCol w="408052"/>
                <a:gridCol w="515530"/>
                <a:gridCol w="571504"/>
                <a:gridCol w="357190"/>
                <a:gridCol w="500066"/>
                <a:gridCol w="428628"/>
                <a:gridCol w="785818"/>
                <a:gridCol w="571504"/>
                <a:gridCol w="785818"/>
                <a:gridCol w="1285884"/>
                <a:gridCol w="1143008"/>
              </a:tblGrid>
              <a:tr h="363686">
                <a:tc row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N/O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Município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PT" sz="105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Total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operação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Inoperacionais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Parcialmente Operacionais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População a Nível da Província por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Município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População</a:t>
                      </a:r>
                      <a:r>
                        <a:rPr lang="pt-PT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Servida</a:t>
                      </a:r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(estimativa)</a:t>
                      </a:r>
                    </a:p>
                    <a:p>
                      <a:endParaRPr lang="pt-PT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P.A</a:t>
                      </a:r>
                      <a:endParaRPr lang="pt-PT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S.A</a:t>
                      </a:r>
                      <a:endParaRPr lang="pt-P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P.S.A</a:t>
                      </a:r>
                      <a:endParaRPr lang="pt-PT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P.S.A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P.S.A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P.S.A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Calai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20.644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10.116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Cuangar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27.335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12.223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Cuchi 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42.899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12.700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0486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Kuito-Kuanavale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38.836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18.134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Dirico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14.601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850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Mavinga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36.892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6.021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 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318.253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128.930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Nancova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3.451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455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Rivungo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1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30.365</a:t>
                      </a:r>
                      <a:endParaRPr lang="pt-PT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PT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.500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 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124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pt-PT" sz="1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pt-PT" sz="105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533.276</a:t>
                      </a:r>
                      <a:endParaRPr lang="pt-PT" sz="1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192.929</a:t>
                      </a:r>
                      <a:endParaRPr lang="pt-PT" sz="11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232591" cy="432048"/>
          </a:xfrm>
        </p:spPr>
        <p:txBody>
          <a:bodyPr/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</a:pPr>
            <a:r>
              <a:rPr lang="pt-PT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SISTEMAS CONSTRUIDOS DURANTE 2013-2017</a:t>
            </a:r>
            <a:r>
              <a:rPr lang="pt-PT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pt-PT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pt-PT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pt-PT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pt-PT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pt-PT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272808" cy="6092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PT" dirty="0" smtClean="0"/>
              <a:t>                                                                       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05052"/>
              </p:ext>
            </p:extLst>
          </p:nvPr>
        </p:nvGraphicFramePr>
        <p:xfrm>
          <a:off x="107502" y="2204864"/>
          <a:ext cx="8893654" cy="2187385"/>
        </p:xfrm>
        <a:graphic>
          <a:graphicData uri="http://schemas.openxmlformats.org/drawingml/2006/table">
            <a:tbl>
              <a:tblPr firstRow="1" firstCol="1" bandRow="1"/>
              <a:tblGrid>
                <a:gridCol w="576066"/>
                <a:gridCol w="1224136"/>
                <a:gridCol w="1358336"/>
                <a:gridCol w="1269447"/>
                <a:gridCol w="1656184"/>
                <a:gridCol w="1584176"/>
                <a:gridCol w="1225309"/>
              </a:tblGrid>
              <a:tr h="181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N/O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SEDES MUNICIPAIS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CAPACIDADE INSTALAÇÃO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(m</a:t>
                      </a:r>
                      <a:r>
                        <a:rPr lang="pt-PT" sz="1400" b="1" baseline="30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/dia)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EXTENSÃO DA REDE (Km)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LIGAÇÕES DOMICILIARES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CONDIÇÃO DE OPERAÇÃO DO SISTEMA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OBS</a:t>
                      </a:r>
                      <a:endParaRPr lang="pt-PT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01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Calai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5.040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139 Mais 44 chafarizes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Boa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 horizonte até 2033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02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Cuito Cuanavale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7.200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2.715 Mais 17 chafarizes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Boa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 horizonte até 2033</a:t>
                      </a: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03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Menongue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11.000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4.000 Mais 100 chafarizes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Boa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2778" marR="427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493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576064"/>
          </a:xfrm>
        </p:spPr>
        <p:txBody>
          <a:bodyPr/>
          <a:lstStyle/>
          <a:p>
            <a:pPr marL="0" indent="0" algn="l">
              <a:buNone/>
            </a:pPr>
            <a:r>
              <a:rPr lang="pt-PT" sz="1400" dirty="0" smtClean="0"/>
              <a:t>       ACÇÕES NÃO CONCLUÍDAS INSERIDAS NO PDSEA 2013 À 2017 DO ÂMBITO CENTRAL</a:t>
            </a:r>
            <a:endParaRPr lang="pt-PT" sz="1400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2264937"/>
              </p:ext>
            </p:extLst>
          </p:nvPr>
        </p:nvGraphicFramePr>
        <p:xfrm>
          <a:off x="683568" y="1052736"/>
          <a:ext cx="7992888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872208"/>
                <a:gridCol w="2016224"/>
                <a:gridCol w="2736304"/>
              </a:tblGrid>
              <a:tr h="130304"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N/O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MUNICÍCIPIO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DA OBRA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OBSERVAÇÕES</a:t>
                      </a:r>
                      <a:endParaRPr lang="pt-P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Cuangar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</a:t>
                      </a:r>
                      <a:r>
                        <a:rPr lang="pt-PT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apresentação de garantia do down payment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fase de adjudicação e apresentação da caução definitiva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Cuchi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Aguarda apresentação de garantia do down payment</a:t>
                      </a:r>
                    </a:p>
                    <a:p>
                      <a:endParaRPr lang="pt-P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fase de adjudicação e apresentação da caução</a:t>
                      </a:r>
                      <a:r>
                        <a:rPr lang="pt-PT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definitiva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Rivungo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do down payment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da minuta do contrato pelo MINEA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Dirico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da minuta do contrato pelo MINEA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da minuta do contrato pelo MINEA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4008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Mavinga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apresentação de garantia do down payment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da minuta do contrato pelo MINEA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68680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Nancova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Aguarda aprovação Ministerial do Relatório Final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137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3210" y="2852936"/>
            <a:ext cx="4283968" cy="360040"/>
          </a:xfrm>
        </p:spPr>
        <p:txBody>
          <a:bodyPr/>
          <a:lstStyle/>
          <a:p>
            <a:pPr marL="0" indent="0" algn="l">
              <a:buNone/>
            </a:pPr>
            <a:r>
              <a:rPr lang="pt-PT" sz="1200" dirty="0" smtClean="0"/>
              <a:t>Vista dos reservatórios de água e ETA do Calai</a:t>
            </a:r>
            <a:endParaRPr lang="pt-PT" sz="1200" dirty="0"/>
          </a:p>
        </p:txBody>
      </p:sp>
      <p:pic>
        <p:nvPicPr>
          <p:cNvPr id="1026" name="Picture 2" descr="C:\Users\hp hp\Desktop\IMAGENS DO SISTEMA DE  ÁGUA MENONGUE\DSC_028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8609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p hp\Desktop\IMAGENS DO SISTEMA DE  ÁGUA MENONGUE\DSC_03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06" y="0"/>
            <a:ext cx="4768293" cy="34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 hp\Desktop\IMAGENS DO SISTEMA DE  ÁGUA MENONGUE\DSC_03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375707" cy="36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 hp\Desktop\IMAGENS DO SISTEMA DE  ÁGUA MENONGUE\DSC_02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07" y="3471760"/>
            <a:ext cx="476829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0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139951" y="3237931"/>
            <a:ext cx="5004049" cy="407093"/>
          </a:xfrm>
        </p:spPr>
        <p:txBody>
          <a:bodyPr/>
          <a:lstStyle/>
          <a:p>
            <a:pPr marL="0" indent="0" algn="l">
              <a:buNone/>
            </a:pPr>
            <a:r>
              <a:rPr lang="pt-PT" sz="1200" dirty="0" smtClean="0"/>
              <a:t>Imagens  da ETA e Sala de Elevação de Água Tratada do Cuito Cuanavale</a:t>
            </a:r>
            <a:endParaRPr lang="pt-PT" sz="1200" dirty="0"/>
          </a:p>
        </p:txBody>
      </p:sp>
      <p:pic>
        <p:nvPicPr>
          <p:cNvPr id="1026" name="Picture 2" descr="C:\Users\hp hp\Desktop\IMAGENS DO SISTEMA DE  ÁGUA MENONGUE\NYK_057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" y="0"/>
            <a:ext cx="413995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s da Inauguração dos Sistemas do Kuito\IMG_1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2429"/>
            <a:ext cx="50040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Fotos da Inauguração dos Sistemas do Kuito\IMG_1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" y="3241342"/>
            <a:ext cx="4139952" cy="36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Fotos da Inauguração dos Sistemas do Kuito\IMG_1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44" y="3645024"/>
            <a:ext cx="498675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10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07758"/>
              </p:ext>
            </p:extLst>
          </p:nvPr>
        </p:nvGraphicFramePr>
        <p:xfrm>
          <a:off x="0" y="428604"/>
          <a:ext cx="9144001" cy="7182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3"/>
                <a:gridCol w="1500213"/>
                <a:gridCol w="1121457"/>
                <a:gridCol w="943429"/>
                <a:gridCol w="583746"/>
                <a:gridCol w="1033518"/>
                <a:gridCol w="1139043"/>
                <a:gridCol w="861519"/>
                <a:gridCol w="1389603"/>
              </a:tblGrid>
              <a:tr h="420863">
                <a:tc>
                  <a:txBody>
                    <a:bodyPr/>
                    <a:lstStyle/>
                    <a:p>
                      <a:r>
                        <a:rPr lang="pt-PT" sz="1200" b="0" dirty="0" smtClean="0"/>
                        <a:t>N/O</a:t>
                      </a:r>
                      <a:endParaRPr lang="pt-P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b="0" dirty="0" smtClean="0"/>
                        <a:t>DESIGNAÇÃO</a:t>
                      </a:r>
                      <a:endParaRPr lang="pt-P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LOCALIDADE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Calibri"/>
                          <a:ea typeface="Calibri"/>
                          <a:cs typeface="Times New Roman"/>
                        </a:rPr>
                        <a:t>MUNICÍPIO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smtClean="0">
                          <a:latin typeface="Calibri"/>
                          <a:ea typeface="Calibri"/>
                          <a:cs typeface="Times New Roman"/>
                        </a:rPr>
                        <a:t>QDE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 ORÇAMENTO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Calibri"/>
                          <a:ea typeface="Calibri"/>
                          <a:cs typeface="Times New Roman"/>
                        </a:rPr>
                        <a:t>EXECUÇÃO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Calibri"/>
                          <a:ea typeface="Calibri"/>
                          <a:cs typeface="Times New Roman"/>
                        </a:rPr>
                        <a:t>FINANCEIRA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smtClean="0">
                          <a:latin typeface="Calibri"/>
                          <a:ea typeface="Calibri"/>
                          <a:cs typeface="Times New Roman"/>
                        </a:rPr>
                        <a:t>EXECUÇÃO</a:t>
                      </a:r>
                      <a:r>
                        <a:rPr lang="pt-PT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FISICA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t-PT" sz="1200" b="1" dirty="0" smtClean="0">
                          <a:latin typeface="Calibri"/>
                          <a:ea typeface="Calibri"/>
                          <a:cs typeface="Times New Roman"/>
                        </a:rPr>
                        <a:t> EMPRESA</a:t>
                      </a:r>
                      <a:endParaRPr lang="pt-P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6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Sanda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2.380.952,00</a:t>
                      </a:r>
                      <a:endParaRPr lang="pt-PT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6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</a:t>
                      </a: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 </a:t>
                      </a: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Wayombwa1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2.380.952,00</a:t>
                      </a:r>
                      <a:endParaRPr lang="pt-PT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6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</a:t>
                      </a: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 </a:t>
                      </a: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Wayombwa2 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2.380.952,00</a:t>
                      </a:r>
                      <a:endParaRPr lang="pt-PT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6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do Soba Matias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2.380.952,00</a:t>
                      </a:r>
                      <a:endParaRPr lang="pt-PT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6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 </a:t>
                      </a: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 Chipompo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2.380.952,00</a:t>
                      </a:r>
                      <a:endParaRPr lang="pt-PT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6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Sachipema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2.380.952,00</a:t>
                      </a:r>
                      <a:endParaRPr lang="pt-PT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500034" y="0"/>
            <a:ext cx="8229600" cy="3571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PT" sz="1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OBRAS EM CURSO DE RESPONSABILIDADE DO GOVERNO PROVINCIAL</a:t>
            </a:r>
            <a:r>
              <a:rPr kumimoji="0" lang="pt-P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3810000" y="7429528"/>
            <a:ext cx="1828800" cy="357190"/>
          </a:xfrm>
        </p:spPr>
        <p:txBody>
          <a:bodyPr/>
          <a:lstStyle/>
          <a:p>
            <a:r>
              <a:rPr lang="pt-PT" dirty="0" smtClean="0"/>
              <a:t>10</a:t>
            </a:r>
            <a:endParaRPr lang="pt-P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758124"/>
              </p:ext>
            </p:extLst>
          </p:nvPr>
        </p:nvGraphicFramePr>
        <p:xfrm>
          <a:off x="2" y="0"/>
          <a:ext cx="9143998" cy="730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683"/>
                <a:gridCol w="1367316"/>
                <a:gridCol w="950451"/>
                <a:gridCol w="817055"/>
                <a:gridCol w="499177"/>
                <a:gridCol w="1170531"/>
                <a:gridCol w="1024215"/>
                <a:gridCol w="987344"/>
                <a:gridCol w="1536226"/>
              </a:tblGrid>
              <a:tr h="0">
                <a:tc>
                  <a:txBody>
                    <a:bodyPr/>
                    <a:lstStyle/>
                    <a:p>
                      <a:r>
                        <a:rPr lang="pt-PT" sz="1050" b="0" dirty="0" smtClean="0"/>
                        <a:t>N/O</a:t>
                      </a:r>
                      <a:endParaRPr lang="pt-PT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050" b="0" dirty="0" smtClean="0"/>
                        <a:t>DESIGNAÇÃO</a:t>
                      </a:r>
                      <a:endParaRPr lang="pt-PT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latin typeface="Calibri"/>
                          <a:ea typeface="Calibri"/>
                          <a:cs typeface="Times New Roman"/>
                        </a:rPr>
                        <a:t>LOCALIDADE</a:t>
                      </a:r>
                      <a:endParaRPr lang="pt-PT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 smtClean="0">
                          <a:latin typeface="Calibri"/>
                          <a:ea typeface="Calibri"/>
                          <a:cs typeface="Times New Roman"/>
                        </a:rPr>
                        <a:t>MUNICÍPIO</a:t>
                      </a:r>
                      <a:endParaRPr lang="pt-PT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dirty="0" smtClean="0">
                          <a:latin typeface="Calibri"/>
                          <a:ea typeface="Calibri"/>
                          <a:cs typeface="Times New Roman"/>
                        </a:rPr>
                        <a:t>QDE</a:t>
                      </a:r>
                      <a:endParaRPr lang="pt-PT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b="1">
                          <a:latin typeface="Calibri"/>
                          <a:ea typeface="Calibri"/>
                          <a:cs typeface="Times New Roman"/>
                        </a:rPr>
                        <a:t> ORÇAMENTO</a:t>
                      </a:r>
                      <a:endParaRPr lang="pt-PT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b="1" baseline="0" dirty="0" smtClean="0">
                          <a:latin typeface="Calibri"/>
                          <a:ea typeface="Calibri"/>
                          <a:cs typeface="Times New Roman"/>
                        </a:rPr>
                        <a:t>EXECUÇÃO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b="1" baseline="0" dirty="0" smtClean="0">
                          <a:latin typeface="Calibri"/>
                          <a:ea typeface="Calibri"/>
                          <a:cs typeface="Times New Roman"/>
                        </a:rPr>
                        <a:t>FINANCEIRA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 smtClean="0">
                          <a:latin typeface="Calibri"/>
                          <a:ea typeface="Calibri"/>
                          <a:cs typeface="Times New Roman"/>
                        </a:rPr>
                        <a:t>EXECUÇÃO</a:t>
                      </a:r>
                      <a:r>
                        <a:rPr lang="pt-PT" sz="1050" b="1" baseline="0" dirty="0" smtClean="0">
                          <a:latin typeface="Calibri"/>
                          <a:ea typeface="Calibri"/>
                          <a:cs typeface="Times New Roman"/>
                        </a:rPr>
                        <a:t> FISICA</a:t>
                      </a:r>
                      <a:endParaRPr lang="pt-PT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pt-PT" sz="1050" b="1" dirty="0" smtClean="0">
                          <a:latin typeface="Calibri"/>
                          <a:ea typeface="Calibri"/>
                          <a:cs typeface="Times New Roman"/>
                        </a:rPr>
                        <a:t> EMPRESA</a:t>
                      </a:r>
                      <a:endParaRPr lang="pt-PT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Canhongo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smtClean="0"/>
                        <a:t>2.380.952,00</a:t>
                      </a:r>
                      <a:endParaRPr lang="pt-PT" sz="105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Capinge Grande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smtClean="0"/>
                        <a:t>2.380.952,00</a:t>
                      </a:r>
                      <a:endParaRPr lang="pt-PT" sz="105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Senga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dirty="0" smtClean="0"/>
                        <a:t>2.380.952,00</a:t>
                      </a:r>
                      <a:endParaRPr lang="pt-PT" sz="105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Fio 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dirty="0" smtClean="0"/>
                        <a:t>2.380.952,00</a:t>
                      </a:r>
                      <a:endParaRPr lang="pt-PT" sz="105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</a:t>
                      </a:r>
                      <a:r>
                        <a:rPr lang="pt-PT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 Tchizango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smtClean="0"/>
                        <a:t>2.380.952,00</a:t>
                      </a:r>
                      <a:endParaRPr lang="pt-PT" sz="105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Abertura de Furo, com bombas a energia solar, tanque elevado plástico e distribuição por chafariz.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Aldeia do Saiwele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Menongue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5.424.852,00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50" dirty="0" smtClean="0"/>
                        <a:t>2.380.952,00</a:t>
                      </a:r>
                      <a:endParaRPr lang="pt-PT" sz="105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1000" dirty="0" smtClean="0"/>
                        <a:t>     30%</a:t>
                      </a:r>
                      <a:endParaRPr lang="pt-PT" sz="1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0" algn="l"/>
                        </a:tabLst>
                      </a:pPr>
                      <a:r>
                        <a:rPr lang="pt-P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MERUNICE, LDA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ítulo 2"/>
          <p:cNvSpPr txBox="1">
            <a:spLocks/>
          </p:cNvSpPr>
          <p:nvPr/>
        </p:nvSpPr>
        <p:spPr>
          <a:xfrm>
            <a:off x="457200" y="274638"/>
            <a:ext cx="8229600" cy="27404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CB65-9873-425D-BB59-D5A25588704A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bilhão">
  <a:themeElements>
    <a:clrScheme name="Turbilh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urbilh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ilh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2055</TotalTime>
  <Words>1992</Words>
  <Application>Microsoft Office PowerPoint</Application>
  <PresentationFormat>Apresentação no Ecrã (4:3)</PresentationFormat>
  <Paragraphs>772</Paragraphs>
  <Slides>23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Turbilhão</vt:lpstr>
      <vt:lpstr>Apresentação do PowerPoint</vt:lpstr>
      <vt:lpstr>Apresentação do PowerPoint</vt:lpstr>
      <vt:lpstr>Apresentação do PowerPoint</vt:lpstr>
      <vt:lpstr>SISTEMAS CONSTRUIDOS DURANTE 2013-2017   </vt:lpstr>
      <vt:lpstr>       ACÇÕES NÃO CONCLUÍDAS INSERIDAS NO PDSEA 2013 À 2017 DO ÂMBITO CENTRAL</vt:lpstr>
      <vt:lpstr>Vista dos reservatórios de água e ETA do Calai</vt:lpstr>
      <vt:lpstr>Imagens  da ETA e Sala de Elevação de Água Tratada do Cuito Cuanavale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MESO  A CHILIMA</dc:creator>
  <cp:lastModifiedBy>HP</cp:lastModifiedBy>
  <cp:revision>237</cp:revision>
  <dcterms:created xsi:type="dcterms:W3CDTF">2014-08-23T04:50:06Z</dcterms:created>
  <dcterms:modified xsi:type="dcterms:W3CDTF">2017-06-06T05:39:19Z</dcterms:modified>
</cp:coreProperties>
</file>