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2" r:id="rId2"/>
    <p:sldId id="257" r:id="rId3"/>
    <p:sldId id="258" r:id="rId4"/>
    <p:sldId id="259" r:id="rId5"/>
    <p:sldId id="260" r:id="rId6"/>
    <p:sldId id="279" r:id="rId7"/>
    <p:sldId id="263" r:id="rId8"/>
    <p:sldId id="275" r:id="rId9"/>
    <p:sldId id="276" r:id="rId10"/>
    <p:sldId id="264" r:id="rId11"/>
    <p:sldId id="312" r:id="rId12"/>
    <p:sldId id="277" r:id="rId13"/>
    <p:sldId id="278" r:id="rId14"/>
    <p:sldId id="274" r:id="rId15"/>
    <p:sldId id="271" r:id="rId16"/>
    <p:sldId id="290" r:id="rId17"/>
    <p:sldId id="314" r:id="rId18"/>
    <p:sldId id="320" r:id="rId19"/>
    <p:sldId id="281" r:id="rId2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0"/>
      </p:cViewPr>
      <p:guideLst>
        <p:guide orient="horz" pos="2152"/>
        <p:guide pos="2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DCD8C8D-F104-49D9-BF76-1106CFDDAE6F}" type="datetimeFigureOut">
              <a:rPr lang="pt-PT" smtClean="0"/>
              <a:t>03-06-2017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2939D03-9425-4BC7-A102-2AFF8BD72F23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com/url?sa=i&amp;rct=j&amp;q=&amp;esrc=s&amp;frm=1&amp;source=images&amp;cd=&amp;cad=rja&amp;uact=8&amp;ved=0CAcQjRxqFQoTCIefi565_cYCFYK4FAodbwgNBw&amp;url=http://www.prcasacivil.com/pt/insignia/&amp;ei=lUK3VceAM4LxUu-QtDg&amp;bvm=bv.98717601,d.ZGU&amp;psig=AFQjCNEabKiLrgqGc-Efb1bgQ583zgc7GA&amp;ust=143815987944672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prcasacivil.com/images/insignia_larg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6644"/>
            <a:ext cx="1006402" cy="1000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1747473" y="1189201"/>
            <a:ext cx="6153785" cy="100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REPÚBLICA DE ANGOLA</a:t>
            </a:r>
          </a:p>
          <a:p>
            <a:pPr algn="ctr"/>
            <a:r>
              <a:rPr lang="pt-PT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GOVERNO DA PROVÍNCIA DA LUNDA-NORTE</a:t>
            </a:r>
          </a:p>
          <a:p>
            <a:pPr algn="ctr"/>
            <a:r>
              <a:rPr lang="pt-PT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DIRECÇÃO PROVINCIAL DE ENERGIA E ÁGUAS </a:t>
            </a:r>
            <a:endParaRPr lang="pt-PT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28662" y="2937138"/>
            <a:ext cx="8001056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PROJECTOS REALIZADOS NO PERÍODO 2013-2017 </a:t>
            </a:r>
          </a:p>
          <a:p>
            <a:pPr algn="ctr"/>
            <a:endParaRPr lang="pt-PT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358082" y="6429396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Lunda-Norte/2017</a:t>
            </a:r>
            <a:endParaRPr lang="pt-PT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PAL\Pictures\2017-03-12\P305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638" y="-2013268"/>
            <a:ext cx="12487276" cy="93646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1083310" y="2266315"/>
            <a:ext cx="11220450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REPÚBLICA DE ANGOLA</a:t>
            </a:r>
          </a:p>
          <a:p>
            <a:pPr algn="ctr"/>
            <a:r>
              <a:rPr lang="pt-P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GOVERNO DA PROVÍNCIA DA LUNDA-NORTE</a:t>
            </a:r>
          </a:p>
          <a:p>
            <a:pPr algn="ctr"/>
            <a:r>
              <a:rPr lang="pt-P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DIRECÇÃO PROVINCIAL DE ENERGIA E ÁGUAS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083310" y="3778885"/>
            <a:ext cx="12327255" cy="192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7º CONSELHO CONSULTIVO DO MINISTÉRIO DA ENERGIA E ÁGUAS</a:t>
            </a:r>
          </a:p>
          <a:p>
            <a:pPr algn="ctr"/>
            <a:endParaRPr lang="pt-PT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BALANÇO DA IMPLEMENTAÇÃO DAS POLITICAS E ESTRATÉGIAS DO </a:t>
            </a:r>
          </a:p>
          <a:p>
            <a:pPr algn="ctr"/>
            <a:r>
              <a:rPr lang="pt-PT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MANDATO 2013-2017</a:t>
            </a:r>
          </a:p>
          <a:p>
            <a:pPr algn="ctr"/>
            <a:endParaRPr lang="pt-PT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prcasacivil.com/images/insignia_larg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015" y="852805"/>
            <a:ext cx="1701800" cy="1189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6115685" y="6033135"/>
            <a:ext cx="364744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LUNDA-NORTE/2017</a:t>
            </a:r>
            <a:endParaRPr lang="pt-P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96017" y="705272"/>
          <a:ext cx="8667992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935"/>
                <a:gridCol w="2812415"/>
                <a:gridCol w="1785887"/>
                <a:gridCol w="1800200"/>
                <a:gridCol w="1773555"/>
              </a:tblGrid>
              <a:tr h="17526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Reabilitação e reforço dos sistemas de Abastecimento de Água das sedes Municipais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Cuilo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Chitato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Lubalo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Xá-Muteba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Cuilo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Chitato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Lubalo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Xá-Muteba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4.385</a:t>
                      </a: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21.000</a:t>
                      </a: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7.500</a:t>
                      </a: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142.285</a:t>
                      </a: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30.933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Cachimo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Camubulo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1.053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Fucaúma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10.800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Luxilo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9.900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Luia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2.720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Muxinda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25.500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Samuquelengue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12.000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Cambaxe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Caungula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1.600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Xaicai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Caungula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1.600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130425" y="280035"/>
            <a:ext cx="532828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em Curso do PAT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10185" y="720090"/>
          <a:ext cx="8600440" cy="2931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55"/>
                <a:gridCol w="2855595"/>
                <a:gridCol w="1813560"/>
                <a:gridCol w="1828165"/>
                <a:gridCol w="1599565"/>
              </a:tblGrid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Cambuete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Caungula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1.600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Lucoquessa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Caungula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1.600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Sector Mongua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1.670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Kangungu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775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6235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Sector Mulo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700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Chico Mateus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770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b="0" dirty="0" smtClean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b="0" dirty="0" smtClean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130425" y="280035"/>
            <a:ext cx="532828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em Curso do PAT (continuação)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3"/>
          <p:cNvGraphicFramePr>
            <a:graphicFrameLocks noGrp="1"/>
          </p:cNvGraphicFramePr>
          <p:nvPr>
            <p:ph idx="1"/>
          </p:nvPr>
        </p:nvGraphicFramePr>
        <p:xfrm>
          <a:off x="210185" y="2910205"/>
          <a:ext cx="8586470" cy="297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220"/>
                <a:gridCol w="2864485"/>
                <a:gridCol w="1813560"/>
                <a:gridCol w="1814830"/>
                <a:gridCol w="1603375"/>
              </a:tblGrid>
              <a:tr h="354965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altLang="en-US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Sector Mongua       </a:t>
                      </a:r>
                    </a:p>
                    <a:p>
                      <a:pPr marL="0" indent="0" algn="l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altLang="en-US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  Xá-Muteba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pt-PT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1.670</a:t>
                      </a:r>
                    </a:p>
                    <a:p>
                      <a:pPr marL="0" indent="0" algn="r">
                        <a:buNone/>
                      </a:pP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Kangungu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775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Sector Mulo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700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Chico Mateus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770</a:t>
                      </a:r>
                      <a:endParaRPr lang="en-US" sz="2000" b="0" u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altLang="en-US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Construção de um PSA de 5m3/h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altLang="en-US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 Lué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t-PT" altLang="en-US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Xá-Muteba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pt-PT" altLang="en-US" sz="2000" b="0" u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charset="0"/>
                          <a:cs typeface="Calibri" panose="020F0502020204030204" charset="0"/>
                        </a:rPr>
                        <a:t>3.000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498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5m3/h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Zembela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Xá-Muteba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28402" y="1879387"/>
          <a:ext cx="8683024" cy="436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10"/>
                <a:gridCol w="3039110"/>
                <a:gridCol w="1855897"/>
                <a:gridCol w="1489342"/>
                <a:gridCol w="1774165"/>
              </a:tblGrid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Tchiombo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1.915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Sector Mongua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Quinguri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Xá-Muteba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Kangongu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Xá-Muteba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775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Sectort Mulu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Xá-Muteba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Carimbula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Lóvua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Namuchinda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Lóvua</a:t>
                      </a: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Satambué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Lóvua</a:t>
                      </a: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Tchilongo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Lóvua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Lunmua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Lóvua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Caita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Chitato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382287" y="436037"/>
            <a:ext cx="4163695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em Perspectivas PAT 2018 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72852" y="1917487"/>
          <a:ext cx="8626082" cy="2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05"/>
                <a:gridCol w="3251200"/>
                <a:gridCol w="1785887"/>
                <a:gridCol w="1800200"/>
                <a:gridCol w="1151890"/>
              </a:tblGrid>
              <a:tr h="3962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Canjamba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Chitato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Salucunda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Cuilo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Cangola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Capenda Camulemba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980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Mussanga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Capenda Camulemba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1.300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</a:t>
                      </a: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Caungula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Caungula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1.600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 rot="10800000" flipV="1">
            <a:off x="1226820" y="410210"/>
            <a:ext cx="62122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em Perspectiva PAT 2018 (continuação)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2038985"/>
          <a:ext cx="8470265" cy="340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150"/>
                <a:gridCol w="3058795"/>
                <a:gridCol w="1510665"/>
                <a:gridCol w="1887855"/>
                <a:gridCol w="1447800"/>
              </a:tblGrid>
              <a:tr h="340106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Reabilitação e Expansão dos Sistemas de Abastecimento de Água das Sedes  Municipais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 Caungula Cuango Cafunfo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Sede</a:t>
                      </a:r>
                    </a:p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Nzagi</a:t>
                      </a:r>
                    </a:p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Sede</a:t>
                      </a:r>
                    </a:p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Sede</a:t>
                      </a:r>
                    </a:p>
                    <a:p>
                      <a:pPr algn="ct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  Cuango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       15.404 </a:t>
                      </a:r>
                    </a:p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       60.024</a:t>
                      </a:r>
                    </a:p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         5.850              </a:t>
                      </a:r>
                    </a:p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       25.869</a:t>
                      </a:r>
                    </a:p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      130.000 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540"/>
            <a:ext cx="8229600" cy="935355"/>
          </a:xfrm>
        </p:spPr>
        <p:txBody>
          <a:bodyPr/>
          <a:lstStyle/>
          <a:p>
            <a:r>
              <a:rPr lang="pt-PT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Projectos em Perspectiva 2018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1637" y="766108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4 - Constrangimentos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1097" y="1970569"/>
            <a:ext cx="8821644" cy="40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Morosidade na criação da EASLN, para melhor gestão do sistema de </a:t>
            </a:r>
          </a:p>
          <a:p>
            <a:pPr indent="0">
              <a:buFont typeface="Wingdings" panose="05000000000000000000" charset="0"/>
              <a:buNone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abastecimento de água da cidade do Dundo.</a:t>
            </a:r>
          </a:p>
          <a:p>
            <a:pPr marL="342900" indent="-342900">
              <a:buFont typeface="Wingdings" panose="05000000000000000000" charset="0"/>
              <a:buChar char="Ø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Insuficiência de recursos financeiros para conclusão dos projectos do PAT iniciados.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dirty="0"/>
              <a:t>Falta de meios de transporte para o acompanhamento e monitorização dos sistemas </a:t>
            </a:r>
            <a:r>
              <a:rPr lang="pt-PT" dirty="0" smtClean="0"/>
              <a:t>de água </a:t>
            </a:r>
            <a:r>
              <a:rPr lang="pt-PT" dirty="0"/>
              <a:t>em funcionamento e os em construção.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dirty="0"/>
              <a:t> Escassez de combustivel para a Central Térmica do Dundo que está na origem de restrições do fornecimento de energia e o abastecimento de água na cidade do Dundo.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dirty="0"/>
              <a:t>Atraso no fornecimento de Combustivel as Administrações Municipais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dirty="0"/>
              <a:t>Paralização total do projecto de expansão da rede de distribuição da cidade do Dundo, devido a falta de recursos financeiros.</a:t>
            </a:r>
          </a:p>
          <a:p>
            <a:pPr marL="285750" indent="-285750">
              <a:buFont typeface="Wingdings" panose="05000000000000000000" charset="0"/>
              <a:buChar char="Ø"/>
            </a:pPr>
            <a:endParaRPr lang="pt-PT" dirty="0"/>
          </a:p>
          <a:p>
            <a:pPr marL="285750" indent="-285750">
              <a:buFont typeface="Wingdings" panose="05000000000000000000" charset="0"/>
              <a:buChar char="Ø"/>
            </a:pPr>
            <a:endParaRPr lang="pt-PT" b="1" dirty="0"/>
          </a:p>
          <a:p>
            <a:pPr indent="0">
              <a:buFont typeface="Wingdings" panose="05000000000000000000" charset="0"/>
              <a:buNone/>
            </a:pP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72247" y="566718"/>
            <a:ext cx="407797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 CONCLUSÕES E SUGESTÕES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7335" y="1210310"/>
            <a:ext cx="8807450" cy="41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endParaRPr lang="pt-PT" dirty="0"/>
          </a:p>
          <a:p>
            <a:pPr marL="285750" indent="-285750">
              <a:buFont typeface="Wingdings" panose="05000000000000000000" charset="0"/>
              <a:buChar char="Ø"/>
            </a:pPr>
            <a:endParaRPr lang="pt-PT" b="1" dirty="0"/>
          </a:p>
          <a:p>
            <a:pPr indent="0">
              <a:buFont typeface="Wingdings" panose="05000000000000000000" charset="0"/>
              <a:buNone/>
            </a:pPr>
            <a:endParaRPr lang="pt-PT" b="1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sz="2000" dirty="0">
                <a:latin typeface="Times New Roman" panose="02020603050405020304" pitchFamily="18" charset="0"/>
              </a:rPr>
              <a:t>Que se dê maior celeridade no processo da criação da EASLN.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sz="2000" dirty="0">
                <a:latin typeface="Times New Roman" panose="02020603050405020304" pitchFamily="18" charset="0"/>
              </a:rPr>
              <a:t> Que sejam alocadas verbas suficientes para a conclusão dos projectos já iniciados no âmbito do PAT.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sz="2000" dirty="0">
                <a:latin typeface="Times New Roman" panose="02020603050405020304" pitchFamily="18" charset="0"/>
              </a:rPr>
              <a:t> Que seja regularizado o fornecimento de combustivel a Central Térmica do Dundo e as Administrações Municipais.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pt-PT" sz="2000" dirty="0">
                <a:latin typeface="Times New Roman" panose="02020603050405020304" pitchFamily="18" charset="0"/>
              </a:rPr>
              <a:t>Que se crie as condições financeiras para a retomada das obras de expansão da rede de distribuição do Dundo.</a:t>
            </a:r>
          </a:p>
          <a:p>
            <a:pPr indent="0">
              <a:buFont typeface="Wingdings" panose="05000000000000000000" charset="0"/>
              <a:buNone/>
            </a:pPr>
            <a:endParaRPr lang="pt-PT" sz="2000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pt-PT" dirty="0">
              <a:latin typeface="Times New Roman" panose="02020603050405020304" pitchFamily="18" charset="0"/>
            </a:endParaRPr>
          </a:p>
          <a:p>
            <a:pPr indent="0">
              <a:buFont typeface="Wingdings" panose="05000000000000000000" charset="0"/>
              <a:buNone/>
            </a:pPr>
            <a:endParaRPr lang="pt-PT" dirty="0"/>
          </a:p>
          <a:p>
            <a:pPr marL="285750" indent="-285750">
              <a:buFont typeface="Wingdings" panose="05000000000000000000" charset="0"/>
              <a:buChar char="Ø"/>
            </a:pP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F:\DCIM\100D3100\DSC_109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3" y="703114"/>
            <a:ext cx="414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28575"/>
            <a:ext cx="8229600" cy="674370"/>
          </a:xfrm>
        </p:spPr>
        <p:txBody>
          <a:bodyPr>
            <a:normAutofit/>
          </a:bodyPr>
          <a:lstStyle/>
          <a:p>
            <a:pPr algn="ctr"/>
            <a:r>
              <a:rPr lang="pt-PT" altLang="en-US" sz="2400" b="1" dirty="0" smtClean="0"/>
              <a:t>Imagens </a:t>
            </a:r>
            <a:endParaRPr lang="pt-PT" altLang="en-US" sz="2400" b="1" dirty="0"/>
          </a:p>
        </p:txBody>
      </p:sp>
      <p:pic>
        <p:nvPicPr>
          <p:cNvPr id="7" name="Imagem 6" descr="F:\DCIM\100D3100\DSC_10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79" y="580688"/>
            <a:ext cx="414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4548505" y="3460115"/>
            <a:ext cx="4701540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Obras em curso na rede de distribuição do Lucapa</a:t>
            </a:r>
          </a:p>
        </p:txBody>
      </p:sp>
      <p:pic>
        <p:nvPicPr>
          <p:cNvPr id="9" name="Imagem 8" descr="C:\Users\EPAL\Pictures\2017-03-12\P30700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5" y="4000262"/>
            <a:ext cx="4032448" cy="225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:\Users\EPAL\Pictures\2017-03-12\P30500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60" y="3797697"/>
            <a:ext cx="4140000" cy="2337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450215" y="6253480"/>
            <a:ext cx="361823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Captação do  Nzagi</a:t>
            </a: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92090" y="6253480"/>
            <a:ext cx="291084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CDA do Lucapa</a:t>
            </a: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" y="3582670"/>
            <a:ext cx="4079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/>
              <a:t>Técnicos angolano em formação Lucapa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altLang="en-US" sz="2400" b="1" dirty="0" smtClean="0">
                <a:latin typeface="Times New Roman" panose="02020603050405020304" pitchFamily="18" charset="0"/>
              </a:rPr>
              <a:t>Imagens </a:t>
            </a:r>
            <a:endParaRPr lang="pt-PT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25295" y="6130290"/>
            <a:ext cx="69615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/>
              <a:t>Obras em curso de reabilitação e reforço do AHL do Dundo</a:t>
            </a:r>
          </a:p>
        </p:txBody>
      </p:sp>
      <p:pic>
        <p:nvPicPr>
          <p:cNvPr id="12" name="Content Placeholder 11" descr="DSC_124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7805" y="1467485"/>
            <a:ext cx="4061460" cy="2547620"/>
          </a:xfrm>
          <a:prstGeom prst="rect">
            <a:avLst/>
          </a:prstGeom>
        </p:spPr>
      </p:pic>
      <p:pic>
        <p:nvPicPr>
          <p:cNvPr id="13" name="Content Placeholder 12" descr="DSC_1242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485640" y="1467485"/>
            <a:ext cx="4406265" cy="2547620"/>
          </a:xfrm>
          <a:prstGeom prst="rect">
            <a:avLst/>
          </a:prstGeom>
        </p:spPr>
      </p:pic>
      <p:pic>
        <p:nvPicPr>
          <p:cNvPr id="14" name="Picture 13" descr="DSC_12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05" y="4015105"/>
            <a:ext cx="5605145" cy="20008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lnSpc>
                <a:spcPct val="190000"/>
              </a:lnSpc>
              <a:buNone/>
            </a:pPr>
            <a:r>
              <a:rPr lang="pt-PT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MUITO OBRIGADO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332656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INTRODUÇÃO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8179" y="732825"/>
            <a:ext cx="8208912" cy="5242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presente relatório visa balancear as actividades desenvolvidas pela DPEA Lunda-Norte no período 2013-2017.</a:t>
            </a:r>
          </a:p>
          <a:p>
            <a:pPr algn="just"/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 do presente relatório projectos realizados, em curso, bem como os perspectiva.</a:t>
            </a:r>
          </a:p>
          <a:p>
            <a:pPr algn="just"/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Provincía detem um grande potencial hidrico que, devidamente explorado, pode produzir energia e água potável para satisfazer as necessidades actuais e futuras da população.</a:t>
            </a:r>
          </a:p>
          <a:p>
            <a:pPr algn="just"/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Provincía conta com uma potencia instalada de 55,15 MW (73.550 KVA) e disponivel de 46,10MW (62.24 KVA).</a:t>
            </a:r>
          </a:p>
          <a:p>
            <a:pPr algn="just"/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Actualmente as taxas de cobertura rodam cerca de 57% de energia.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Provincía conta actualmente com um total de 45 sistemas de abastecimento de água, dos quais 30 são pequenos sistemas construidos no âmbito do Programa Água Para Todos, 8 sistemas do Programa de Investimentos Públicos e 44 furos distribuidos em diferentes Municípios. </a:t>
            </a:r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2000" dirty="0" smtClean="0"/>
              <a:t>As capacidades instaladas e disponiveis dos sistemas de abastecimento de água em operação, garantem a uma taxa de cobertura de 60%.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76562"/>
            <a:ext cx="386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2. NO </a:t>
            </a:r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DOMINIO DE ENERGIA 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80835" y="357166"/>
            <a:ext cx="7134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REALIZADOS NO PERÍODO 2013 - 2017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428596" y="739807"/>
          <a:ext cx="8496935" cy="595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415"/>
                <a:gridCol w="3979545"/>
                <a:gridCol w="2519045"/>
                <a:gridCol w="1471930"/>
              </a:tblGrid>
              <a:tr h="386988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Localidade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81116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31 pequenos sistemas de energia solar (Fotovoltaica) nas infraestruturas, do estado designadamente, as Administrações Municipais e Comunais, Residências protocolares, Centros de Saúde, postos médicos, escolas e esquadras policias, incluindo iluminação pública nas seguintes localidades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Fucáuma, Luxilo,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Nzagi, Luaco, Maludi, Camissombo,Calonda, Luremo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Xinge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 </a:t>
                      </a:r>
                    </a:p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Cambulo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Cuango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Capenda-Camulemba</a:t>
                      </a:r>
                    </a:p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Construção da Central Térmica do Dundo de 30 MW;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Dundo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Chitato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2488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 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linhas de transportes de energia eléctrica de média tensão de 15 KV para Centralidade do Mussungue, Nova Captação de água do Luachimo, Estação de tratamento de águas residuais e Central Hidroeléctrica do Luachimo.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pt-PT" sz="2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pt-PT" sz="2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PT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23520" y="2204085"/>
          <a:ext cx="869569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305"/>
                <a:gridCol w="4268470"/>
                <a:gridCol w="1765935"/>
                <a:gridCol w="1998980"/>
              </a:tblGrid>
              <a:tr h="13106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Instalação de 976 postes de rede de iluminação pública e 42 semáforos através de painéis solares (Fotovoltaicas) nas arterias das Cidades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</a:p>
                    <a:p>
                      <a:pPr algn="l"/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pPr algn="l"/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Calonda</a:t>
                      </a:r>
                    </a:p>
                    <a:p>
                      <a:pPr algn="l"/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Nzagi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106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e expansão da rede de média e baixa tensão nos bairros periféricos da cidade do Dundo.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34529" y="265857"/>
            <a:ext cx="230886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em Curso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0030" y="662305"/>
          <a:ext cx="8496935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30"/>
                <a:gridCol w="4248785"/>
                <a:gridCol w="1757680"/>
                <a:gridCol w="1831340"/>
              </a:tblGrid>
              <a:tr h="1005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Reabilitação e reforço da potência do Aproveitamento Hidroeléctrico do Luachimo de 8,4 para 34 MW.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2201565" y="1668299"/>
            <a:ext cx="4143375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em Perspectivas para 2018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46050" y="2064385"/>
          <a:ext cx="885253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435"/>
                <a:gridCol w="4426585"/>
                <a:gridCol w="1831340"/>
                <a:gridCol w="1908175"/>
              </a:tblGrid>
              <a:tr h="2529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342900" indent="-342900" algn="ctr">
                        <a:buFont typeface="+mj-lt"/>
                        <a:buNone/>
                      </a:pPr>
                      <a:endParaRPr lang="pt-PT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None/>
                      </a:pPr>
                      <a:endParaRPr lang="pt-PT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None/>
                      </a:pPr>
                      <a:endParaRPr lang="pt-PT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None/>
                      </a:pPr>
                      <a:endParaRPr lang="pt-PT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None/>
                      </a:pPr>
                      <a:endParaRPr lang="pt-PT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Reabilitação e expansão da linha de transporte em AT de 60 KV e das respectivas subestações.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P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do Aproveitamento Hidroeléctrico do Vuca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Fucauma, Luxilo, Cassanguidi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Nzagi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 e Calonda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Cuango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</a:t>
                      </a:r>
                    </a:p>
                    <a:p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Cambulo</a:t>
                      </a:r>
                    </a:p>
                    <a:p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Cuango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250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mini hídricas aproveitando as quedas de Cambolo, Tuaza, Chaundo, Mungue e Uahamba.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Muxinda,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Cafunfo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Cuilo Velho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Capaia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Caungula</a:t>
                      </a:r>
                    </a:p>
                    <a:p>
                      <a:endParaRPr lang="pt-P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Capenda-Camulemba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Caungo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Cuilo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Caungula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497330" y="222250"/>
            <a:ext cx="687895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Prpjectos em Perspectivas  (continuação)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57158" y="670560"/>
          <a:ext cx="8483600" cy="6131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860"/>
                <a:gridCol w="4242435"/>
                <a:gridCol w="1755140"/>
                <a:gridCol w="1828165"/>
              </a:tblGrid>
              <a:tr h="2442224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do Aproveitamento Hidroelectrico (Projecto) Hidroluapasso que compreende três (3) Centrais Hidroeléctricas do Camanenga (33 MW), Luapasso (33 MW) e Samuela (15 MW) totalizando assim (81 MW), nas bacias dos rios Luachimo e Chicapa;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Luó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59492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uma linha de transporte de energia eléctrica de alta tensão de 220 KV integrado no projecto do Sistema eléctrico do Leste;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Dundo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Saurimo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Chitato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Lucapa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Saurimo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71434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e/ou Implantação de postes da rede de iluminação pública através de energia solar (fotovoltaicas) nas sedes Municípais;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Fucaúma, cassanguidi, Luxulo, Canzar, 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Lóvua, Cuilo</a:t>
                      </a:r>
                    </a:p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Camaxilo,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Cambulo,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Lóvua, Cuilo,Caungula, Lubalo, Cuango, Capenda-Camulemba, Xá-Muteba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83117" y="332914"/>
            <a:ext cx="6198235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NO DOMINIO DO ABASTECIMENTO DE ÁGUAS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51312" y="728896"/>
            <a:ext cx="4672965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PROJECTOS REALIZADOS 2013-20 17</a:t>
            </a:r>
            <a:endParaRPr lang="pt-P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74251" y="1116112"/>
          <a:ext cx="8665502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115"/>
                <a:gridCol w="2917269"/>
                <a:gridCol w="1440160"/>
                <a:gridCol w="1512168"/>
                <a:gridCol w="22567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Localidade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Município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de</a:t>
                      </a:r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Beneficiários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um PSA 20m3/h.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Lóvua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Sede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15.000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40m3/h.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Caluango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Cuílo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10 m3/h.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Luó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Lucapa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65.000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5m3/h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Camatai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15.000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 5m3/h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Chico Guerreiro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10.035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 11m3/h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Cassange Calucala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Xá-Muteba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20.141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SA 208m3/h (1ª fase)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Nzagi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Cambulo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60.024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457200" y="775335"/>
          <a:ext cx="8358505" cy="5840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"/>
                <a:gridCol w="2726055"/>
                <a:gridCol w="1929130"/>
                <a:gridCol w="1714500"/>
                <a:gridCol w="1428750"/>
              </a:tblGrid>
              <a:tr h="598805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Localidade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Muncípio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de </a:t>
                      </a:r>
                      <a:r>
                        <a:rPr lang="pt-PT" sz="16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Beneficiários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595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um SA 208m3/h. (1ª fase)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Lucapa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Lucapa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142.285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SA 280m3/h.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Centralidade do</a:t>
                      </a:r>
                    </a:p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Mussungue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Chitato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30.000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79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10 m3/h.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Muenhangando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3.000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89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5m3/h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 smtClean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Muamussongo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9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 5m3/h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Mussanga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1.300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 5m3/h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Namuluri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Capenda Camulemba</a:t>
                      </a: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569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Construção de um PSA 5m3/h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Calucuta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Capenda Camulemba</a:t>
                      </a:r>
                      <a:endParaRPr lang="pt-PT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898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501015"/>
          </a:xfrm>
        </p:spPr>
        <p:txBody>
          <a:bodyPr>
            <a:normAutofit fontScale="90000"/>
          </a:bodyPr>
          <a:lstStyle/>
          <a:p>
            <a:r>
              <a:rPr lang="pt-PT" sz="2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Continuação</a:t>
            </a:r>
            <a:br>
              <a:rPr lang="pt-PT" sz="2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</a:br>
            <a:endParaRPr lang="pt-PT" altLang="en-US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364490" y="2106930"/>
          <a:ext cx="8229600" cy="369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"/>
                <a:gridCol w="3030855"/>
                <a:gridCol w="1496060"/>
                <a:gridCol w="1570990"/>
                <a:gridCol w="1571625"/>
              </a:tblGrid>
              <a:tr h="692785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Localidade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Muncípio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de </a:t>
                      </a:r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Beneficiários</a:t>
                      </a:r>
                      <a:endParaRPr lang="pt-P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4535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Construção de um PSA 5m3/h.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Muhongo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Capenda Camulemba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1.125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5m3/h.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Cangola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Capenda Camulemba</a:t>
                      </a: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 defTabSz="-63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66825" algn="l"/>
                        </a:tabLs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980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10 m3/h.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Muamulun-do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 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1.670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28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Construção de um PSA 5m3/h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Tchiombo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Capenda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Camulemba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1.915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715"/>
            <a:ext cx="8229600" cy="598805"/>
          </a:xfrm>
        </p:spPr>
        <p:txBody>
          <a:bodyPr>
            <a:normAutofit fontScale="90000"/>
          </a:bodyPr>
          <a:lstStyle/>
          <a:p>
            <a:r>
              <a:rPr lang="pt-PT" sz="2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Continuação</a:t>
            </a:r>
            <a:br>
              <a:rPr lang="pt-PT" sz="2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</a:br>
            <a:endParaRPr lang="pt-PT" altLang="en-US" sz="200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1496</Words>
  <Application>Microsoft Office PowerPoint</Application>
  <PresentationFormat>Apresentação no Ecrã (4:3)</PresentationFormat>
  <Paragraphs>502</Paragraphs>
  <Slides>19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0" baseType="lpstr">
      <vt:lpstr>Forma de Onda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Continuação </vt:lpstr>
      <vt:lpstr>Continuação </vt:lpstr>
      <vt:lpstr>Apresentação do PowerPoint</vt:lpstr>
      <vt:lpstr>Apresentação do PowerPoint</vt:lpstr>
      <vt:lpstr>Apresentação do PowerPoint</vt:lpstr>
      <vt:lpstr>Apresentação do PowerPoint</vt:lpstr>
      <vt:lpstr>Projectos em Perspectiva 2018</vt:lpstr>
      <vt:lpstr>Apresentação do PowerPoint</vt:lpstr>
      <vt:lpstr>Apresentação do PowerPoint</vt:lpstr>
      <vt:lpstr>Imagens </vt:lpstr>
      <vt:lpstr>Imagens 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DA</dc:creator>
  <cp:lastModifiedBy>hp</cp:lastModifiedBy>
  <cp:revision>132</cp:revision>
  <dcterms:created xsi:type="dcterms:W3CDTF">2017-05-24T09:57:00Z</dcterms:created>
  <dcterms:modified xsi:type="dcterms:W3CDTF">2017-06-03T21:17:08Z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1033-10.2.0.5811</vt:lpwstr>
  </property>
</Properties>
</file>