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4"/>
  </p:notesMasterIdLst>
  <p:handoutMasterIdLst>
    <p:handoutMasterId r:id="rId25"/>
  </p:handoutMasterIdLst>
  <p:sldIdLst>
    <p:sldId id="257" r:id="rId5"/>
    <p:sldId id="276" r:id="rId6"/>
    <p:sldId id="277" r:id="rId7"/>
    <p:sldId id="278" r:id="rId8"/>
    <p:sldId id="281" r:id="rId9"/>
    <p:sldId id="280" r:id="rId10"/>
    <p:sldId id="258" r:id="rId11"/>
    <p:sldId id="260" r:id="rId12"/>
    <p:sldId id="267" r:id="rId13"/>
    <p:sldId id="268" r:id="rId14"/>
    <p:sldId id="265" r:id="rId15"/>
    <p:sldId id="266" r:id="rId16"/>
    <p:sldId id="262" r:id="rId17"/>
    <p:sldId id="271" r:id="rId18"/>
    <p:sldId id="273" r:id="rId19"/>
    <p:sldId id="275" r:id="rId20"/>
    <p:sldId id="263" r:id="rId21"/>
    <p:sldId id="269" r:id="rId22"/>
    <p:sldId id="264" r:id="rId23"/>
  </p:sldIdLst>
  <p:sldSz cx="12192000" cy="6858000"/>
  <p:notesSz cx="6735763" cy="98663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3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02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0B66B-B949-4220-BD58-A2333CB46846}" type="datetimeFigureOut">
              <a:rPr lang="pt-PT" smtClean="0"/>
              <a:t>07/08/2016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B988-E040-4569-BF13-A6579525EC6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549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D77D6-7F98-4999-BC2E-0E59036C6A27}" type="datetimeFigureOut">
              <a:rPr lang="pt-PT" smtClean="0"/>
              <a:t>07/08/2016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6CEC8-A988-410D-8E87-D2CE9A14F81E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7393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6CEC8-A988-410D-8E87-D2CE9A14F81E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0785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B95-B42B-4ECC-B38B-4EC99D2776C0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7074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7BBF-A4B5-4594-B752-430D9447313C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43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DC03-912D-44C5-BCCD-53CB49D3CE43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667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B95-B42B-4ECC-B38B-4EC99D2776C0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31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8046-9734-42CA-96C1-8D8D5836017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5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9F96-5F84-4340-9AE5-A646CA240F0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0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D455-174D-472C-A102-AFB98A3F35F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61D1-47B6-4197-9709-64FBEBED075D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12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92A-97F6-44EB-B961-AA33C5FE328A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3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8B7A-D5C9-4547-A72A-9F3F7CD1179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0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98AD-68A8-457D-8326-94C1306217C9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7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8046-9734-42CA-96C1-8D8D58360172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0202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35A0-CE73-4430-BD50-E6962223A43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32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7BBF-A4B5-4594-B752-430D9447313C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50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DC03-912D-44C5-BCCD-53CB49D3CE4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45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B95-B42B-4ECC-B38B-4EC99D2776C0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8046-9734-42CA-96C1-8D8D5836017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63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9F96-5F84-4340-9AE5-A646CA240F0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31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D455-174D-472C-A102-AFB98A3F35F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91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61D1-47B6-4197-9709-64FBEBED075D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02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92A-97F6-44EB-B961-AA33C5FE328A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92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8B7A-D5C9-4547-A72A-9F3F7CD1179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9F96-5F84-4340-9AE5-A646CA240F01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69154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98AD-68A8-457D-8326-94C1306217C9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38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35A0-CE73-4430-BD50-E6962223A43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5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7BBF-A4B5-4594-B752-430D9447313C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7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DC03-912D-44C5-BCCD-53CB49D3CE4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32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1B95-B42B-4ECC-B38B-4EC99D2776C0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27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8046-9734-42CA-96C1-8D8D5836017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9F96-5F84-4340-9AE5-A646CA240F0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53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D455-174D-472C-A102-AFB98A3F35F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42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61D1-47B6-4197-9709-64FBEBED075D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248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92A-97F6-44EB-B961-AA33C5FE328A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8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D455-174D-472C-A102-AFB98A3F35F1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8489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8B7A-D5C9-4547-A72A-9F3F7CD1179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0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98AD-68A8-457D-8326-94C1306217C9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285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35A0-CE73-4430-BD50-E6962223A43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179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7BBF-A4B5-4594-B752-430D9447313C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873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DC03-912D-44C5-BCCD-53CB49D3CE4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9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61D1-47B6-4197-9709-64FBEBED075D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72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92A-97F6-44EB-B961-AA33C5FE328A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4928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8B7A-D5C9-4547-A72A-9F3F7CD11792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798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98AD-68A8-457D-8326-94C1306217C9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081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35A0-CE73-4430-BD50-E6962223A433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783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30CC-DB13-4068-A2C8-2228A0983C17}" type="datetime1">
              <a:rPr lang="pt-PT" smtClean="0"/>
              <a:t>07/08/2016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I Encontro Alargado Regulatório com as Empresas de Agua e Saneamento 2016 - Luanda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C6FB-DA7D-4C27-9AC6-0026E04899C5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7150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30CC-DB13-4068-A2C8-2228A0983C1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30CC-DB13-4068-A2C8-2228A0983C1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30CC-DB13-4068-A2C8-2228A0983C1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07/08/2016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I Encontro Alargado Regulatório com as Empresas de Agua e Saneamento 2016 - Luanda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xão reta 6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18186" y="1245252"/>
            <a:ext cx="10663707" cy="31206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811346" y="4636392"/>
            <a:ext cx="4206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R JULIAN" panose="02000000000000000000" pitchFamily="2" charset="0"/>
              </a:rPr>
              <a:t>A Regulação no Sector das Águas</a:t>
            </a:r>
          </a:p>
          <a:p>
            <a:pPr algn="ctr"/>
            <a:r>
              <a:rPr lang="pt-PT" sz="2400" dirty="0">
                <a:latin typeface="AR JULIAN" panose="02000000000000000000" pitchFamily="2" charset="0"/>
              </a:rPr>
              <a:t>Competências e Relacionamento Institucional</a:t>
            </a: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ltGray">
          <a:xfrm>
            <a:off x="1455312" y="1933865"/>
            <a:ext cx="9105363" cy="15827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8745"/>
              </a:avLst>
            </a:prstTxWarp>
          </a:bodyPr>
          <a:lstStyle/>
          <a:p>
            <a:pPr algn="ctr"/>
            <a:r>
              <a:rPr lang="pt-PT" sz="12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6.º Conselho Consultivo Alargado </a:t>
            </a:r>
          </a:p>
          <a:p>
            <a:pPr algn="ctr"/>
            <a:r>
              <a:rPr lang="pt-PT" sz="12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MINEA </a:t>
            </a:r>
          </a:p>
          <a:p>
            <a:pPr algn="ctr"/>
            <a:r>
              <a:rPr lang="pt-PT" sz="12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 panose="020B0806030902050204" pitchFamily="34" charset="0"/>
              </a:rPr>
              <a:t>“Energia e Água – Os Desafios da Actualidade”</a:t>
            </a:r>
            <a:endParaRPr lang="pt-PT" sz="12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ltGray">
          <a:xfrm>
            <a:off x="7935467" y="5513255"/>
            <a:ext cx="15215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sz="1400" b="1" dirty="0"/>
              <a:t>Apresentação de :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ltGray">
          <a:xfrm>
            <a:off x="8017947" y="5743256"/>
            <a:ext cx="46002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pt-PT" sz="1200" b="1" dirty="0" smtClean="0"/>
              <a:t>Marino Bulles</a:t>
            </a:r>
          </a:p>
          <a:p>
            <a:r>
              <a:rPr lang="pt-PT" sz="1200" b="1" i="1" dirty="0" smtClean="0"/>
              <a:t>Departamento de Apoio ao Conselho de Adminstração do IRSEA</a:t>
            </a:r>
            <a:endParaRPr lang="pt-PT" sz="1200" b="1" i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044463" y="3451536"/>
            <a:ext cx="464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FF0000"/>
                </a:solidFill>
              </a:rPr>
              <a:t>Sumbe, 8 e 9 de Agosto 2016</a:t>
            </a:r>
            <a:endParaRPr lang="pt-PT" sz="2400" b="1" dirty="0">
              <a:solidFill>
                <a:srgbClr val="FF0000"/>
              </a:solidFill>
            </a:endParaRPr>
          </a:p>
        </p:txBody>
      </p:sp>
      <p:sp>
        <p:nvSpPr>
          <p:cNvPr id="17" name="Marcador de Posição do Número do Diapositivo 16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47811" cy="365125"/>
          </a:xfrm>
        </p:spPr>
        <p:txBody>
          <a:bodyPr/>
          <a:lstStyle/>
          <a:p>
            <a:fld id="{94ECC6FB-DA7D-4C27-9AC6-0026E04899C5}" type="slidenum">
              <a:rPr lang="pt-PT" smtClean="0"/>
              <a:t>1</a:t>
            </a:fld>
            <a:endParaRPr lang="pt-PT" dirty="0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401677" y="6444486"/>
            <a:ext cx="5751723" cy="365125"/>
          </a:xfrm>
        </p:spPr>
        <p:txBody>
          <a:bodyPr/>
          <a:lstStyle/>
          <a:p>
            <a:r>
              <a:rPr lang="pt-PT" i="1" dirty="0"/>
              <a:t>6.º Conselho Consultivo Alargado do MINEA</a:t>
            </a:r>
          </a:p>
          <a:p>
            <a:r>
              <a:rPr lang="pt-PT" i="1" dirty="0"/>
              <a:t>Sumbe - 2016</a:t>
            </a:r>
          </a:p>
        </p:txBody>
      </p:sp>
    </p:spTree>
    <p:extLst>
      <p:ext uri="{BB962C8B-B14F-4D97-AF65-F5344CB8AC3E}">
        <p14:creationId xmlns:p14="http://schemas.microsoft.com/office/powerpoint/2010/main" val="38914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41077" y="6356350"/>
            <a:ext cx="6377353" cy="365125"/>
          </a:xfrm>
        </p:spPr>
        <p:txBody>
          <a:bodyPr/>
          <a:lstStyle/>
          <a:p>
            <a:r>
              <a:rPr lang="pt-PT" dirty="0"/>
              <a:t>6.º Conselho Consultivo Alargado do MINEA</a:t>
            </a:r>
          </a:p>
          <a:p>
            <a:r>
              <a:rPr lang="pt-PT" dirty="0"/>
              <a:t>Sumbe - 2016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10</a:t>
            </a:fld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46188" y="1312979"/>
            <a:ext cx="835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II </a:t>
            </a:r>
            <a:r>
              <a:rPr lang="pt-PT" b="1" dirty="0"/>
              <a:t>–</a:t>
            </a:r>
            <a:r>
              <a:rPr lang="pt-PT" b="1" dirty="0" smtClean="0"/>
              <a:t> Enquadramento do IRSEA no âmbito das suas Atribuições e Competências (Cont.) 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38845" y="1781908"/>
            <a:ext cx="1167109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PT" b="1" dirty="0" smtClean="0"/>
              <a:t>Art.˚ 7.˚ n.̊ 2 (Competências)</a:t>
            </a:r>
          </a:p>
          <a:p>
            <a:pPr algn="just"/>
            <a:endParaRPr lang="pt-PT" b="1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g) Propor a fixação de tarifas e preços e submetê-los ao Conselho Tarifário para parecer;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h) Estimar os valores de subsídio ao Sector e estabelecer cenários de evolução face à estrutura do Sector;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i) Avaliar e auditar a fixação e aplicação de tarifas pelas empresas;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j) Emitir recomendações sobre a conformidade dos tarifários, bem como, fiscalizar e sancionar o seu incumprimento;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k) Desenvolver orientações gerais para as empresas do Sector sobre projecções financeiras e de investimento, e reportes contabilísticos;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l) Supervisionar outros aspectos económico-financeiros das empresas do Sector, incluindo a avaliação dos investimentos, relatórios e contas e outros instrumentos de gestão, emitindo pareceres, propostas e recomendações.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pt-PT" dirty="0" smtClean="0"/>
          </a:p>
          <a:p>
            <a:endParaRPr lang="pt-PT" b="1" dirty="0"/>
          </a:p>
        </p:txBody>
      </p:sp>
      <p:pic>
        <p:nvPicPr>
          <p:cNvPr id="10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12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6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2930769" y="6356350"/>
            <a:ext cx="6611815" cy="365125"/>
          </a:xfrm>
        </p:spPr>
        <p:txBody>
          <a:bodyPr/>
          <a:lstStyle/>
          <a:p>
            <a:r>
              <a:rPr lang="pt-PT" dirty="0"/>
              <a:t>6.º Conselho Consultivo Alargado do MINEA</a:t>
            </a:r>
          </a:p>
          <a:p>
            <a:r>
              <a:rPr lang="pt-PT" dirty="0"/>
              <a:t>Sumbe - 2016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11</a:t>
            </a:fld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679933" y="3849621"/>
            <a:ext cx="2965938" cy="397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Regulação económica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679933" y="3168191"/>
            <a:ext cx="2965939" cy="51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Estratégias e </a:t>
            </a:r>
            <a:r>
              <a:rPr lang="pt-BR" b="1" dirty="0" err="1" smtClean="0">
                <a:solidFill>
                  <a:schemeClr val="tx1"/>
                </a:solidFill>
              </a:rPr>
              <a:t>objectivos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sectoriais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667438" y="4536826"/>
            <a:ext cx="2965936" cy="457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Regulação legal e contratual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763107" y="3084647"/>
            <a:ext cx="6576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sz="1400" dirty="0" smtClean="0"/>
              <a:t>Suporte à definição e implementação de políticas, estratégias e legislação sectorial</a:t>
            </a:r>
            <a:endParaRPr lang="pt-BR" sz="1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63107" y="3716211"/>
            <a:ext cx="7151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Propor regulamentos de preços e de tarifas do sector </a:t>
            </a:r>
            <a:r>
              <a:rPr lang="pt-PT" sz="1200" b="1" dirty="0" smtClean="0"/>
              <a:t>(Regulamento Tarifário)</a:t>
            </a:r>
            <a:r>
              <a:rPr lang="pt-PT" sz="1200" dirty="0" smtClean="0"/>
              <a:t>, assim como, os respectivos valores de referência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Recomendação e monitorização de indicadores de desempenho económico-financeiro das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63107" y="4431318"/>
            <a:ext cx="6916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Pareceres à tutela de emissão, renovação e revogação de contratos sujeitos a regulação sectorial, incluindo, entre outros, licenças  e concessões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Monitorização dos contratos passíveis de regulação do sector </a:t>
            </a:r>
            <a:endParaRPr lang="pt-BR" sz="1200" dirty="0"/>
          </a:p>
        </p:txBody>
      </p:sp>
      <p:cxnSp>
        <p:nvCxnSpPr>
          <p:cNvPr id="24" name="Conexão recta 23"/>
          <p:cNvCxnSpPr/>
          <p:nvPr/>
        </p:nvCxnSpPr>
        <p:spPr>
          <a:xfrm>
            <a:off x="679934" y="2892691"/>
            <a:ext cx="296593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xão recta 25"/>
          <p:cNvCxnSpPr/>
          <p:nvPr/>
        </p:nvCxnSpPr>
        <p:spPr>
          <a:xfrm>
            <a:off x="3856892" y="2907323"/>
            <a:ext cx="715107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3997569" y="2549714"/>
            <a:ext cx="668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Principais Competências 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86150" y="2452885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Dimensões Regulatórias </a:t>
            </a:r>
            <a:endParaRPr lang="pt-BR" dirty="0"/>
          </a:p>
        </p:txBody>
      </p:sp>
      <p:pic>
        <p:nvPicPr>
          <p:cNvPr id="29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31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46184" y="1237958"/>
            <a:ext cx="104218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/>
              <a:t>II – Enquadramento do IRSEA no Âmbito das suas Atribuições e Competências (Cont.)</a:t>
            </a:r>
          </a:p>
          <a:p>
            <a:pPr algn="just"/>
            <a:endParaRPr lang="pt-PT" sz="17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649858" y="1828802"/>
            <a:ext cx="990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smtClean="0"/>
              <a:t>Assim, as principais Competências do IRSEA podem ser resumidas nas seguintes dimensões regulatórias: </a:t>
            </a:r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29154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3001108" y="6356350"/>
            <a:ext cx="6400800" cy="365125"/>
          </a:xfrm>
        </p:spPr>
        <p:txBody>
          <a:bodyPr/>
          <a:lstStyle/>
          <a:p>
            <a:r>
              <a:rPr lang="pt-PT" dirty="0"/>
              <a:t>6.º Conselho Consultivo Alargado do MINEA</a:t>
            </a:r>
          </a:p>
          <a:p>
            <a:r>
              <a:rPr lang="pt-PT" dirty="0"/>
              <a:t>Sumbe - 2016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12</a:t>
            </a:fld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679942" y="3125629"/>
            <a:ext cx="2965937" cy="49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Regulação da qualidade de serviço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679936" y="3962326"/>
            <a:ext cx="2965935" cy="515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Regulação sanitária/ambiental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45169" y="3083096"/>
            <a:ext cx="6693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PT" sz="1200" dirty="0" smtClean="0"/>
              <a:t>Propor leis, regulamentos e normas técnicas de qualidade dos serviços </a:t>
            </a:r>
            <a:r>
              <a:rPr lang="pt-PT" sz="1200" b="1" dirty="0" smtClean="0"/>
              <a:t>(Regulamento da Qualidade de Serviço)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t-PT" sz="1200" dirty="0" smtClean="0"/>
              <a:t>Fiscalização de níveis de qualidade de serviço e aplicação de penalidades por incumprimento no quadro da lei</a:t>
            </a:r>
            <a:endParaRPr lang="pt-BR" sz="1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98276" y="3931519"/>
            <a:ext cx="662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Monitorização dos dados relativos à qualidade da água potável e de descargas de águas residuais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Recomendação de auditorias e fiscalizações à qualidade e quantidade da água abastecida e dos efluentes rejeitados </a:t>
            </a:r>
            <a:endParaRPr lang="pt-BR" sz="1200" dirty="0"/>
          </a:p>
        </p:txBody>
      </p:sp>
      <p:cxnSp>
        <p:nvCxnSpPr>
          <p:cNvPr id="8" name="Conexão recta 7"/>
          <p:cNvCxnSpPr/>
          <p:nvPr/>
        </p:nvCxnSpPr>
        <p:spPr>
          <a:xfrm>
            <a:off x="679942" y="2825252"/>
            <a:ext cx="296593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3856892" y="2825252"/>
            <a:ext cx="715107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997569" y="2432465"/>
            <a:ext cx="668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Principais competências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9936" y="2414944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Dimensões regulatórias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7907" y="1276254"/>
            <a:ext cx="962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II – Enquadramento do IRSEA no Âmbito das suas Atribuições e </a:t>
            </a:r>
            <a:r>
              <a:rPr lang="pt-PT" b="1" dirty="0" smtClean="0"/>
              <a:t>Competências (</a:t>
            </a:r>
            <a:r>
              <a:rPr lang="pt-PT" b="1" dirty="0" err="1" smtClean="0"/>
              <a:t>Cont</a:t>
            </a:r>
            <a:r>
              <a:rPr lang="pt-PT" b="1" dirty="0"/>
              <a:t>.</a:t>
            </a:r>
            <a:r>
              <a:rPr lang="pt-PT" b="1" dirty="0" smtClean="0"/>
              <a:t>)</a:t>
            </a:r>
            <a:endParaRPr lang="pt-PT" b="1" dirty="0"/>
          </a:p>
          <a:p>
            <a:endParaRPr lang="pt-BR" dirty="0"/>
          </a:p>
        </p:txBody>
      </p:sp>
      <p:pic>
        <p:nvPicPr>
          <p:cNvPr id="1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15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ângulo 4"/>
          <p:cNvSpPr/>
          <p:nvPr/>
        </p:nvSpPr>
        <p:spPr>
          <a:xfrm>
            <a:off x="674077" y="4747694"/>
            <a:ext cx="2965935" cy="445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Protecção</a:t>
            </a:r>
            <a:r>
              <a:rPr lang="pt-BR" b="1" dirty="0" smtClean="0">
                <a:solidFill>
                  <a:schemeClr val="tx1"/>
                </a:solidFill>
              </a:rPr>
              <a:t> do consumidor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798276" y="4708066"/>
            <a:ext cx="51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Mediação de conflitos entre empresas e consumidores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dirty="0" smtClean="0"/>
              <a:t>Comunicação ao público de informações relevantes do sector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015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65427" y="6491943"/>
            <a:ext cx="6808424" cy="365125"/>
          </a:xfrm>
        </p:spPr>
        <p:txBody>
          <a:bodyPr/>
          <a:lstStyle/>
          <a:p>
            <a:r>
              <a:rPr lang="pt-PT" i="1" dirty="0"/>
              <a:t>6.º Conselho Consultivo Alargado do MINEA</a:t>
            </a:r>
          </a:p>
          <a:p>
            <a:r>
              <a:rPr lang="pt-PT" i="1" dirty="0"/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13</a:t>
            </a:fld>
            <a:endParaRPr lang="pt-PT" dirty="0"/>
          </a:p>
        </p:txBody>
      </p:sp>
      <p:sp>
        <p:nvSpPr>
          <p:cNvPr id="8" name="TextBox 7"/>
          <p:cNvSpPr txBox="1"/>
          <p:nvPr/>
        </p:nvSpPr>
        <p:spPr>
          <a:xfrm>
            <a:off x="438844" y="1125416"/>
            <a:ext cx="631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III – Relacionamento Institucional IRSEA/Operadores</a:t>
            </a:r>
            <a:endParaRPr lang="pt-P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6491" y="1418496"/>
            <a:ext cx="9882554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50" dirty="0" smtClean="0"/>
              <a:t>O relacionamento institucional entre o IRSEA e os Operadores, ocorrerá através dos seguintes órgãos do regulador:</a:t>
            </a:r>
          </a:p>
          <a:p>
            <a:endParaRPr lang="pt-PT" sz="1750" dirty="0"/>
          </a:p>
          <a:p>
            <a:pPr marL="285750" indent="-285750">
              <a:buFont typeface="Wingdings" pitchFamily="2" charset="2"/>
              <a:buChar char="Ø"/>
            </a:pPr>
            <a:r>
              <a:rPr lang="pt-PT" sz="1750" b="1" dirty="0" smtClean="0"/>
              <a:t>Conselho Técnico</a:t>
            </a:r>
            <a:r>
              <a:rPr lang="pt-PT" sz="1750" dirty="0" smtClean="0"/>
              <a:t> (art.º 21.⁰) – </a:t>
            </a:r>
            <a:r>
              <a:rPr lang="pt-PT" sz="1750" i="1" dirty="0" smtClean="0"/>
              <a:t>é o órgão especializado de consulta  a qual incumbe pronunciar-se, apoiar e participar na definição das linhas gerais de actuação do IRSEA e nas tomadas de decisão do Conselho de Administração; </a:t>
            </a:r>
          </a:p>
          <a:p>
            <a:endParaRPr lang="pt-PT" sz="1750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t-PT" sz="1750" b="1" dirty="0" smtClean="0"/>
              <a:t>Conselho Tarifário</a:t>
            </a:r>
            <a:r>
              <a:rPr lang="pt-PT" sz="1750" dirty="0" smtClean="0"/>
              <a:t> (art.º 25.⁰) – </a:t>
            </a:r>
            <a:r>
              <a:rPr lang="pt-PT" sz="1750" i="1" dirty="0" smtClean="0"/>
              <a:t>é o orgão especializado ao qual incumbe pronunciar-se sobre a definição de medidas relacionadas com a fixação de tarifas e preços do sector de actividade.</a:t>
            </a:r>
          </a:p>
          <a:p>
            <a:pPr marL="285750" indent="-285750">
              <a:buFont typeface="Wingdings" pitchFamily="2" charset="2"/>
              <a:buChar char="Ø"/>
            </a:pPr>
            <a:endParaRPr lang="pt-PT" sz="1750" i="1" dirty="0"/>
          </a:p>
          <a:p>
            <a:r>
              <a:rPr lang="pt-PT" sz="1750" dirty="0" smtClean="0"/>
              <a:t>Na sua composição estes dois órgãos (art.º 22.⁰ e art.º 26.⁰, respectivamente) têm cada: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PT" sz="1750" dirty="0"/>
              <a:t>U</a:t>
            </a:r>
            <a:r>
              <a:rPr lang="pt-PT" sz="1750" dirty="0" smtClean="0"/>
              <a:t>m representante das entidades titulares de concessão ou licença vinculada de abastecimento de água/saneamento;</a:t>
            </a:r>
          </a:p>
          <a:p>
            <a:r>
              <a:rPr lang="pt-PT" sz="1750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t-PT" sz="1750" dirty="0"/>
              <a:t>U</a:t>
            </a:r>
            <a:r>
              <a:rPr lang="pt-PT" sz="1750" dirty="0" smtClean="0"/>
              <a:t>m representante das entidades titulares de licença não vinculada de abastecimento de água/saneamento.</a:t>
            </a:r>
          </a:p>
          <a:p>
            <a:endParaRPr lang="pt-PT" sz="1750" dirty="0" smtClean="0"/>
          </a:p>
          <a:p>
            <a:r>
              <a:rPr lang="pt-PT" sz="1750" b="1" dirty="0" smtClean="0"/>
              <a:t>A indicação de tais representantes compete as empresas e a sua nomeação e posse ao Titular do Órgão de Tutela.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6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sz="1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Instituto Regulador dos Serviços de </a:t>
            </a:r>
            <a:r>
              <a:rPr lang="pt-PT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Electricidade</a:t>
            </a: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e de Água</a:t>
            </a:r>
            <a:endParaRPr lang="pt-PT" dirty="0" smtClean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798283" y="6466520"/>
            <a:ext cx="6841475" cy="365125"/>
          </a:xfrm>
        </p:spPr>
        <p:txBody>
          <a:bodyPr/>
          <a:lstStyle/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6.º Conselho Consultivo Alargado do MINEA</a:t>
            </a:r>
          </a:p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tângulo 9"/>
          <p:cNvSpPr/>
          <p:nvPr/>
        </p:nvSpPr>
        <p:spPr>
          <a:xfrm>
            <a:off x="633046" y="1852092"/>
            <a:ext cx="1894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PT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Técnico</a:t>
            </a:r>
            <a:endParaRPr lang="pt-PT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10"/>
              <p:cNvSpPr/>
              <p:nvPr/>
            </p:nvSpPr>
            <p:spPr>
              <a:xfrm>
                <a:off x="780157" y="3093584"/>
                <a:ext cx="10767074" cy="203132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§"/>
                </a:pPr>
                <a:r>
                  <a:rPr lang="pt-PT" dirty="0" smtClean="0">
                    <a:solidFill>
                      <a:prstClr val="black"/>
                    </a:solidFill>
                  </a:rPr>
                  <a:t>Capacidade Instalada </a:t>
                </a:r>
                <a:r>
                  <a:rPr lang="pt-PT" dirty="0">
                    <a:solidFill>
                      <a:prstClr val="black"/>
                    </a:solidFill>
                  </a:rPr>
                  <a:t>:</a:t>
                </a:r>
                <a:r>
                  <a:rPr lang="pt-PT" dirty="0" smtClean="0">
                    <a:solidFill>
                      <a:prstClr val="black"/>
                    </a:solidFill>
                  </a:rPr>
                  <a:t> 20 634 501,92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PT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pt-PT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pt-PT" dirty="0" smtClean="0">
                  <a:solidFill>
                    <a:prstClr val="black"/>
                  </a:solidFill>
                </a:endParaRPr>
              </a:p>
              <a:p>
                <a:endParaRPr lang="pt-PT" dirty="0" smtClean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pt-PT" dirty="0" smtClean="0">
                    <a:solidFill>
                      <a:prstClr val="black"/>
                    </a:solidFill>
                  </a:rPr>
                  <a:t>Produção Total de Água: 18 812 656 m</a:t>
                </a:r>
                <a:r>
                  <a:rPr lang="pt-PT" baseline="30000" dirty="0" smtClean="0">
                    <a:solidFill>
                      <a:prstClr val="black"/>
                    </a:solidFill>
                  </a:rPr>
                  <a:t>3 </a:t>
                </a:r>
                <a:r>
                  <a:rPr lang="pt-PT" dirty="0" smtClean="0">
                    <a:solidFill>
                      <a:prstClr val="black"/>
                    </a:solidFill>
                  </a:rPr>
                  <a:t>/mês</a:t>
                </a:r>
              </a:p>
              <a:p>
                <a:endParaRPr lang="pt-PT" dirty="0" smtClean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pt-PT" dirty="0">
                    <a:solidFill>
                      <a:prstClr val="black"/>
                    </a:solidFill>
                  </a:rPr>
                  <a:t>Quantidade de água </a:t>
                </a:r>
                <a:r>
                  <a:rPr lang="pt-PT" dirty="0" smtClean="0">
                    <a:solidFill>
                      <a:prstClr val="black"/>
                    </a:solidFill>
                  </a:rPr>
                  <a:t>distribuída: 12 876 641 m</a:t>
                </a:r>
                <a:r>
                  <a:rPr lang="pt-PT" baseline="30000" dirty="0" smtClean="0">
                    <a:solidFill>
                      <a:prstClr val="black"/>
                    </a:solidFill>
                  </a:rPr>
                  <a:t>3</a:t>
                </a:r>
                <a:r>
                  <a:rPr lang="pt-PT" dirty="0" smtClean="0">
                    <a:solidFill>
                      <a:prstClr val="black"/>
                    </a:solidFill>
                  </a:rPr>
                  <a:t>/mês </a:t>
                </a:r>
              </a:p>
              <a:p>
                <a:endParaRPr lang="pt-PT" dirty="0" smtClean="0">
                  <a:solidFill>
                    <a:prstClr val="black"/>
                  </a:solidFill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pt-PT" dirty="0" smtClean="0">
                    <a:solidFill>
                      <a:prstClr val="black"/>
                    </a:solidFill>
                  </a:rPr>
                  <a:t>Número de Clientes: 582 223</a:t>
                </a:r>
              </a:p>
            </p:txBody>
          </p:sp>
        </mc:Choice>
        <mc:Fallback xmlns="">
          <p:sp>
            <p:nvSpPr>
              <p:cNvPr id="9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57" y="3093584"/>
                <a:ext cx="10767074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339" t="-1190" b="-3274"/>
                </a:stretch>
              </a:blipFill>
              <a:ln>
                <a:solidFill>
                  <a:schemeClr val="accent1">
                    <a:shade val="50000"/>
                  </a:schemeClr>
                </a:solidFill>
                <a:prstDash val="dash"/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ângulo 9"/>
          <p:cNvSpPr/>
          <p:nvPr/>
        </p:nvSpPr>
        <p:spPr>
          <a:xfrm>
            <a:off x="1469305" y="2652074"/>
            <a:ext cx="2713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prstClr val="black"/>
                </a:solidFill>
              </a:rPr>
              <a:t>Dados do I Semestre  2016</a:t>
            </a:r>
            <a:endParaRPr lang="pt-PT" b="1" dirty="0">
              <a:solidFill>
                <a:prstClr val="black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38845" y="1207477"/>
            <a:ext cx="326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IV – Diagnóstico Geral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4632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sz="1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Instituto Regulador dos Serviços de </a:t>
            </a:r>
            <a:r>
              <a:rPr lang="pt-PT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Electricidade</a:t>
            </a: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e de Água</a:t>
            </a:r>
            <a:endParaRPr lang="pt-PT" dirty="0" smtClean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55065" y="6400418"/>
            <a:ext cx="6566053" cy="365125"/>
          </a:xfrm>
        </p:spPr>
        <p:txBody>
          <a:bodyPr/>
          <a:lstStyle/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6.º Conselho Consultivo Alargado do MINEA</a:t>
            </a:r>
          </a:p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633046" y="2614246"/>
            <a:ext cx="104287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b="1" dirty="0" smtClean="0">
                <a:solidFill>
                  <a:prstClr val="black"/>
                </a:solidFill>
              </a:rPr>
              <a:t>Caracterização global do Sector</a:t>
            </a:r>
          </a:p>
          <a:p>
            <a:pPr algn="just"/>
            <a:endParaRPr lang="pt-PT" b="1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t-PT" dirty="0" smtClean="0">
                <a:solidFill>
                  <a:prstClr val="black"/>
                </a:solidFill>
              </a:rPr>
              <a:t>Existência  dos serviços públicos -  Poder Local, Empresas Públicas e </a:t>
            </a:r>
            <a:r>
              <a:rPr lang="pt-PT" dirty="0">
                <a:solidFill>
                  <a:prstClr val="black"/>
                </a:solidFill>
              </a:rPr>
              <a:t>Comissões Instaladoras </a:t>
            </a:r>
            <a:r>
              <a:rPr lang="pt-PT" dirty="0" smtClean="0">
                <a:solidFill>
                  <a:prstClr val="black"/>
                </a:solidFill>
              </a:rPr>
              <a:t>e de Gestão.</a:t>
            </a:r>
          </a:p>
          <a:p>
            <a:pPr algn="just"/>
            <a:endParaRPr lang="pt-PT" dirty="0" smtClean="0">
              <a:solidFill>
                <a:prstClr val="black"/>
              </a:solidFill>
            </a:endParaRPr>
          </a:p>
          <a:p>
            <a:pPr marL="285750" indent="-12700" algn="just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 DPEA’s</a:t>
            </a:r>
          </a:p>
          <a:p>
            <a:pPr marL="285750" indent="-12700" algn="just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 Empresas públicas com Conselho de Administração nomeado – 9</a:t>
            </a:r>
          </a:p>
          <a:p>
            <a:pPr marL="285750" indent="-12700" algn="just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 Comissões Instaladoras – 7</a:t>
            </a:r>
          </a:p>
          <a:p>
            <a:pPr marL="273050" algn="just"/>
            <a:endParaRPr lang="pt-PT" dirty="0" smtClean="0">
              <a:solidFill>
                <a:prstClr val="black"/>
              </a:solidFill>
            </a:endParaRPr>
          </a:p>
          <a:p>
            <a:pPr marL="273050" indent="-273050" algn="just"/>
            <a:r>
              <a:rPr lang="pt-PT" dirty="0" smtClean="0">
                <a:solidFill>
                  <a:prstClr val="black"/>
                </a:solidFill>
              </a:rPr>
              <a:t>2. Sistemas </a:t>
            </a:r>
            <a:r>
              <a:rPr lang="pt-PT" dirty="0">
                <a:solidFill>
                  <a:prstClr val="black"/>
                </a:solidFill>
              </a:rPr>
              <a:t>de Abastecimento de Água em estado de operacionalidade limitada, fazendo com que a produção não satisfaça totalmente a demanda da </a:t>
            </a:r>
            <a:r>
              <a:rPr lang="pt-PT" dirty="0" smtClean="0">
                <a:solidFill>
                  <a:prstClr val="black"/>
                </a:solidFill>
              </a:rPr>
              <a:t>população, em grande </a:t>
            </a:r>
            <a:r>
              <a:rPr lang="pt-PT" dirty="0">
                <a:solidFill>
                  <a:prstClr val="black"/>
                </a:solidFill>
              </a:rPr>
              <a:t>parte das sedes </a:t>
            </a:r>
            <a:r>
              <a:rPr lang="pt-PT" dirty="0" smtClean="0">
                <a:solidFill>
                  <a:prstClr val="black"/>
                </a:solidFill>
              </a:rPr>
              <a:t>municipais. </a:t>
            </a:r>
            <a:endParaRPr lang="pt-PT" dirty="0">
              <a:solidFill>
                <a:prstClr val="black"/>
              </a:solidFill>
            </a:endParaRPr>
          </a:p>
        </p:txBody>
      </p:sp>
      <p:sp>
        <p:nvSpPr>
          <p:cNvPr id="11" name="Retângulo 7"/>
          <p:cNvSpPr/>
          <p:nvPr/>
        </p:nvSpPr>
        <p:spPr>
          <a:xfrm>
            <a:off x="633046" y="1814718"/>
            <a:ext cx="3327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PT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Institucional</a:t>
            </a:r>
            <a:endParaRPr lang="pt-PT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38844" y="1195536"/>
            <a:ext cx="360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IV – Diagnóstico Geral (Cont)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5373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sz="14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Instituto Regulador dos Serviços de </a:t>
            </a:r>
            <a:r>
              <a:rPr lang="pt-PT" sz="1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Electricidade</a:t>
            </a:r>
            <a:r>
              <a:rPr lang="pt-PT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e de Água</a:t>
            </a:r>
            <a:endParaRPr lang="pt-PT" dirty="0" smtClean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22014" y="6444486"/>
            <a:ext cx="6466902" cy="365125"/>
          </a:xfrm>
        </p:spPr>
        <p:txBody>
          <a:bodyPr/>
          <a:lstStyle/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6.º Conselho Consultivo Alargado do MINEA</a:t>
            </a:r>
          </a:p>
          <a:p>
            <a:r>
              <a:rPr lang="pt-PT" i="1" dirty="0">
                <a:solidFill>
                  <a:prstClr val="black">
                    <a:tint val="75000"/>
                  </a:prstClr>
                </a:solidFill>
              </a:rPr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7204657" y="1835855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Tarifas baixas, cobrança baixa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2985254" y="2304767"/>
            <a:ext cx="2656184" cy="5490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Consumidores usam água ineficientemente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2985254" y="3003949"/>
            <a:ext cx="2656184" cy="513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Muito baixa eficiência e com tendência decrescente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2985254" y="3634340"/>
            <a:ext cx="2656184" cy="513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Os consumidores com cada vez menos vontade de pagar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2985254" y="4301126"/>
            <a:ext cx="2656184" cy="513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Empresas não conseguem pagar salários e custos correntes e incentivos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2985254" y="4958104"/>
            <a:ext cx="2656184" cy="513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>
                <a:solidFill>
                  <a:prstClr val="black"/>
                </a:solidFill>
              </a:rPr>
              <a:t>Empresas vivem à base de subsídios do  Estado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7210830" y="2398782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Consumos altos e perdas no sistema que aumentam os custos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7210830" y="3000734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Deterioração acelerada dos serviços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7210830" y="3598406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>
                <a:solidFill>
                  <a:prstClr val="black"/>
                </a:solidFill>
              </a:rPr>
              <a:t>As receitas são insuficientes para cobrir os custos </a:t>
            </a:r>
            <a:r>
              <a:rPr lang="pt-PT" sz="1000" b="1" dirty="0" smtClean="0">
                <a:solidFill>
                  <a:prstClr val="black"/>
                </a:solidFill>
              </a:rPr>
              <a:t>operacionais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7210830" y="4215689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Os  investimentos para a manutenção e expansão dos sistemas são adiados</a:t>
            </a:r>
            <a:endParaRPr lang="pt-PT" sz="1000" b="1" dirty="0">
              <a:solidFill>
                <a:prstClr val="black"/>
              </a:solidFill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7210830" y="4818678"/>
            <a:ext cx="2656184" cy="5400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>
                <a:solidFill>
                  <a:prstClr val="black"/>
                </a:solidFill>
              </a:rPr>
              <a:t>Gestores perdem autonomia</a:t>
            </a:r>
          </a:p>
        </p:txBody>
      </p:sp>
      <p:sp>
        <p:nvSpPr>
          <p:cNvPr id="26" name="Rectângulo 25"/>
          <p:cNvSpPr/>
          <p:nvPr/>
        </p:nvSpPr>
        <p:spPr>
          <a:xfrm>
            <a:off x="7210830" y="5565613"/>
            <a:ext cx="2656184" cy="4231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000" b="1" dirty="0" smtClean="0">
                <a:solidFill>
                  <a:prstClr val="black"/>
                </a:solidFill>
              </a:rPr>
              <a:t>Degradação do património </a:t>
            </a:r>
            <a:endParaRPr lang="pt-PT" sz="1000" b="1" dirty="0">
              <a:solidFill>
                <a:prstClr val="black"/>
              </a:solidFill>
            </a:endParaRPr>
          </a:p>
        </p:txBody>
      </p:sp>
      <p:cxnSp>
        <p:nvCxnSpPr>
          <p:cNvPr id="27" name="Conexão recta unidireccional 26"/>
          <p:cNvCxnSpPr>
            <a:endCxn id="15" idx="3"/>
          </p:cNvCxnSpPr>
          <p:nvPr/>
        </p:nvCxnSpPr>
        <p:spPr>
          <a:xfrm flipH="1">
            <a:off x="5641438" y="2142155"/>
            <a:ext cx="1563219" cy="437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unidireccional 27"/>
          <p:cNvCxnSpPr>
            <a:stCxn id="15" idx="3"/>
          </p:cNvCxnSpPr>
          <p:nvPr/>
        </p:nvCxnSpPr>
        <p:spPr>
          <a:xfrm>
            <a:off x="5641438" y="2579282"/>
            <a:ext cx="1446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unidireccional 28"/>
          <p:cNvCxnSpPr>
            <a:stCxn id="21" idx="1"/>
            <a:endCxn id="16" idx="3"/>
          </p:cNvCxnSpPr>
          <p:nvPr/>
        </p:nvCxnSpPr>
        <p:spPr>
          <a:xfrm flipH="1">
            <a:off x="5641438" y="2610339"/>
            <a:ext cx="1569392" cy="650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unidireccional 29"/>
          <p:cNvCxnSpPr>
            <a:stCxn id="16" idx="3"/>
          </p:cNvCxnSpPr>
          <p:nvPr/>
        </p:nvCxnSpPr>
        <p:spPr>
          <a:xfrm>
            <a:off x="5641438" y="3260525"/>
            <a:ext cx="1563219" cy="32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>
            <a:endCxn id="17" idx="3"/>
          </p:cNvCxnSpPr>
          <p:nvPr/>
        </p:nvCxnSpPr>
        <p:spPr>
          <a:xfrm flipH="1">
            <a:off x="5641438" y="3293244"/>
            <a:ext cx="1563219" cy="597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cta unidireccional 31"/>
          <p:cNvCxnSpPr>
            <a:stCxn id="17" idx="3"/>
          </p:cNvCxnSpPr>
          <p:nvPr/>
        </p:nvCxnSpPr>
        <p:spPr>
          <a:xfrm flipV="1">
            <a:off x="5641438" y="3785137"/>
            <a:ext cx="1446261" cy="105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>
            <a:endCxn id="18" idx="3"/>
          </p:cNvCxnSpPr>
          <p:nvPr/>
        </p:nvCxnSpPr>
        <p:spPr>
          <a:xfrm flipH="1">
            <a:off x="5641438" y="3785137"/>
            <a:ext cx="1563219" cy="772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cta unidireccional 33"/>
          <p:cNvCxnSpPr>
            <a:stCxn id="18" idx="3"/>
          </p:cNvCxnSpPr>
          <p:nvPr/>
        </p:nvCxnSpPr>
        <p:spPr>
          <a:xfrm flipV="1">
            <a:off x="5641438" y="4427172"/>
            <a:ext cx="1563219" cy="130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cta unidireccional 34"/>
          <p:cNvCxnSpPr>
            <a:endCxn id="19" idx="3"/>
          </p:cNvCxnSpPr>
          <p:nvPr/>
        </p:nvCxnSpPr>
        <p:spPr>
          <a:xfrm flipH="1">
            <a:off x="5641438" y="4492437"/>
            <a:ext cx="1563219" cy="722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>
            <a:stCxn id="19" idx="3"/>
          </p:cNvCxnSpPr>
          <p:nvPr/>
        </p:nvCxnSpPr>
        <p:spPr>
          <a:xfrm flipV="1">
            <a:off x="5641438" y="4971894"/>
            <a:ext cx="1563219" cy="24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unidireccional 37"/>
          <p:cNvCxnSpPr/>
          <p:nvPr/>
        </p:nvCxnSpPr>
        <p:spPr>
          <a:xfrm>
            <a:off x="5641438" y="5245849"/>
            <a:ext cx="1563219" cy="378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>
            <a:stCxn id="26" idx="3"/>
          </p:cNvCxnSpPr>
          <p:nvPr/>
        </p:nvCxnSpPr>
        <p:spPr>
          <a:xfrm flipV="1">
            <a:off x="9867014" y="4267023"/>
            <a:ext cx="925033" cy="1510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0102176" y="3366923"/>
            <a:ext cx="1859452" cy="900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200" dirty="0" smtClean="0">
                <a:solidFill>
                  <a:prstClr val="black"/>
                </a:solidFill>
              </a:rPr>
              <a:t>CRISE  - CUSTOS AVULTADOS DE REABILITAÇÃO</a:t>
            </a:r>
            <a:endParaRPr lang="pt-PT" sz="1200" dirty="0">
              <a:solidFill>
                <a:prstClr val="black"/>
              </a:solidFill>
            </a:endParaRPr>
          </a:p>
        </p:txBody>
      </p:sp>
      <p:sp>
        <p:nvSpPr>
          <p:cNvPr id="111" name="Retângulo 9"/>
          <p:cNvSpPr/>
          <p:nvPr/>
        </p:nvSpPr>
        <p:spPr>
          <a:xfrm>
            <a:off x="600852" y="1666578"/>
            <a:ext cx="3884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pt-PT" b="1" dirty="0" smtClean="0">
                <a:solidFill>
                  <a:prstClr val="black"/>
                </a:solidFill>
              </a:rPr>
              <a:t>A problemática dos Serviços</a:t>
            </a:r>
            <a:r>
              <a:rPr lang="pt-PT" b="1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 </a:t>
            </a:r>
            <a:endParaRPr lang="pt-PT" b="1" dirty="0">
              <a:solidFill>
                <a:prstClr val="black"/>
              </a:solidFill>
              <a:latin typeface="Berlin Sans FB" panose="020E0602020502020306" pitchFamily="34" charset="0"/>
            </a:endParaRPr>
          </a:p>
        </p:txBody>
      </p:sp>
      <p:pic>
        <p:nvPicPr>
          <p:cNvPr id="2050" name="Picture 2" descr="C:\Users\António.da.Silva\Picture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8" y="2396506"/>
            <a:ext cx="2143125" cy="374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38844" y="1230923"/>
            <a:ext cx="387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IV – Diagnóstico Geral – (Cont.)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9268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42351" y="6444486"/>
            <a:ext cx="6676221" cy="365125"/>
          </a:xfrm>
        </p:spPr>
        <p:txBody>
          <a:bodyPr/>
          <a:lstStyle/>
          <a:p>
            <a:r>
              <a:rPr lang="pt-PT" i="1" dirty="0"/>
              <a:t>6.º Conselho Consultivo Alargado do MINEA</a:t>
            </a:r>
          </a:p>
          <a:p>
            <a:r>
              <a:rPr lang="pt-PT" i="1" dirty="0"/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17</a:t>
            </a:fld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>
            <a:off x="328246" y="1277815"/>
            <a:ext cx="326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V </a:t>
            </a:r>
            <a:r>
              <a:rPr lang="pt-PT" b="1" dirty="0"/>
              <a:t>– Desafios do Regulador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154" y="1787193"/>
            <a:ext cx="107266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Construção de um quadro legal específico para o sector das águas</a:t>
            </a:r>
            <a:r>
              <a:rPr lang="pt-PT" dirty="0" smtClean="0"/>
              <a:t>.</a:t>
            </a:r>
            <a:endParaRPr lang="pt-PT" dirty="0"/>
          </a:p>
          <a:p>
            <a:endParaRPr lang="pt-PT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Promover e coordenar a elaboração e estabelecimento de normas, regulamentos, com destaque para:</a:t>
            </a:r>
          </a:p>
          <a:p>
            <a:endParaRPr lang="pt-PT" b="1" dirty="0"/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pt-PT" dirty="0" smtClean="0"/>
              <a:t>Regulamento Tarifário;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pt-PT" dirty="0" smtClean="0"/>
              <a:t>Regulamento das Relações Comerciais;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pt-PT" dirty="0" smtClean="0"/>
              <a:t>Regulamento da Qualidade  de Serviço;</a:t>
            </a:r>
          </a:p>
          <a:p>
            <a:pPr lvl="4"/>
            <a:r>
              <a:rPr lang="pt-PT" dirty="0" smtClean="0"/>
              <a:t>                                      e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pt-PT" b="1" dirty="0" smtClean="0"/>
              <a:t>Regulamento da Informação Regulatória.</a:t>
            </a:r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1925" y="4580234"/>
            <a:ext cx="677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Capacitação do seu Quadro de Pessoal em ambiente de Regulação</a:t>
            </a:r>
            <a:endParaRPr lang="pt-PT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6041" y="5251621"/>
            <a:ext cx="4036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Obtenção de Apoios e Financiamento</a:t>
            </a:r>
            <a:endParaRPr lang="pt-PT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309817" y="5980669"/>
            <a:ext cx="2805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Organizações Internacionais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326288" y="5626440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Custo Função Reguladora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429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872153" y="6463444"/>
            <a:ext cx="6646985" cy="365125"/>
          </a:xfrm>
        </p:spPr>
        <p:txBody>
          <a:bodyPr/>
          <a:lstStyle/>
          <a:p>
            <a:r>
              <a:rPr lang="pt-PT" dirty="0"/>
              <a:t>6.º Conselho Consultivo Alargado do MINEA</a:t>
            </a:r>
          </a:p>
          <a:p>
            <a:r>
              <a:rPr lang="pt-PT" dirty="0"/>
              <a:t>Sumbe - 2016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18</a:t>
            </a:fld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682" y="1074715"/>
            <a:ext cx="382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V Desafios do Regulador (Cont.)</a:t>
            </a:r>
            <a:endParaRPr lang="pt-PT" b="1" dirty="0"/>
          </a:p>
        </p:txBody>
      </p:sp>
      <p:sp>
        <p:nvSpPr>
          <p:cNvPr id="11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2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trela de 16 pontas 8"/>
          <p:cNvSpPr/>
          <p:nvPr/>
        </p:nvSpPr>
        <p:spPr>
          <a:xfrm>
            <a:off x="944438" y="5632338"/>
            <a:ext cx="622481" cy="526292"/>
          </a:xfrm>
          <a:prstGeom prst="star1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Estrela de 16 pontas 9"/>
          <p:cNvSpPr/>
          <p:nvPr/>
        </p:nvSpPr>
        <p:spPr>
          <a:xfrm>
            <a:off x="957317" y="4743697"/>
            <a:ext cx="622481" cy="526292"/>
          </a:xfrm>
          <a:prstGeom prst="star1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Estrela de 16 pontas 13"/>
          <p:cNvSpPr/>
          <p:nvPr/>
        </p:nvSpPr>
        <p:spPr>
          <a:xfrm>
            <a:off x="946586" y="3779926"/>
            <a:ext cx="622481" cy="526292"/>
          </a:xfrm>
          <a:prstGeom prst="star1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Estrela de 16 pontas 14"/>
          <p:cNvSpPr/>
          <p:nvPr/>
        </p:nvSpPr>
        <p:spPr>
          <a:xfrm>
            <a:off x="922974" y="2738883"/>
            <a:ext cx="622481" cy="526292"/>
          </a:xfrm>
          <a:prstGeom prst="star1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Pentágono 15"/>
          <p:cNvSpPr/>
          <p:nvPr/>
        </p:nvSpPr>
        <p:spPr>
          <a:xfrm>
            <a:off x="1463897" y="4608664"/>
            <a:ext cx="2768958" cy="8144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Arredondar Retângulo de Canto Diagonal 16"/>
          <p:cNvSpPr/>
          <p:nvPr/>
        </p:nvSpPr>
        <p:spPr>
          <a:xfrm>
            <a:off x="9015269" y="2705028"/>
            <a:ext cx="1841622" cy="1741409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Pentágono 17"/>
          <p:cNvSpPr/>
          <p:nvPr/>
        </p:nvSpPr>
        <p:spPr>
          <a:xfrm>
            <a:off x="1455314" y="2629613"/>
            <a:ext cx="2768958" cy="8144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tângulo 18"/>
          <p:cNvSpPr/>
          <p:nvPr/>
        </p:nvSpPr>
        <p:spPr>
          <a:xfrm>
            <a:off x="8918615" y="1915120"/>
            <a:ext cx="1938276" cy="5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tângulo 19"/>
          <p:cNvSpPr/>
          <p:nvPr/>
        </p:nvSpPr>
        <p:spPr>
          <a:xfrm>
            <a:off x="6038049" y="1917268"/>
            <a:ext cx="2768958" cy="5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tângulo 20"/>
          <p:cNvSpPr/>
          <p:nvPr/>
        </p:nvSpPr>
        <p:spPr>
          <a:xfrm>
            <a:off x="4297238" y="1904389"/>
            <a:ext cx="1625067" cy="5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tângulo 21"/>
          <p:cNvSpPr/>
          <p:nvPr/>
        </p:nvSpPr>
        <p:spPr>
          <a:xfrm>
            <a:off x="1416677" y="1893658"/>
            <a:ext cx="2768958" cy="5560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CaixaDeTexto 22"/>
          <p:cNvSpPr txBox="1"/>
          <p:nvPr/>
        </p:nvSpPr>
        <p:spPr>
          <a:xfrm>
            <a:off x="222046" y="1276248"/>
            <a:ext cx="271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latin typeface="Century Gothic" panose="020B0502020202020204" pitchFamily="34" charset="0"/>
              </a:rPr>
              <a:t> </a:t>
            </a:r>
            <a:endParaRPr lang="pt-PT" sz="2400" b="1" dirty="0">
              <a:latin typeface="Century Gothic" panose="020B0502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26044" y="3089251"/>
            <a:ext cx="217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Sem Rede Canalizada</a:t>
            </a:r>
            <a:endParaRPr lang="pt-PT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133330" y="27823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05466" y="1968782"/>
            <a:ext cx="249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Arial Black" panose="020B0A04020102020204" pitchFamily="34" charset="0"/>
              </a:rPr>
              <a:t>Preços Referência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961556" y="196878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Arial Black" panose="020B0A04020102020204" pitchFamily="34" charset="0"/>
              </a:rPr>
              <a:t>Benefícios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387392" y="195375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Arial Black" panose="020B0A04020102020204" pitchFamily="34" charset="0"/>
              </a:rPr>
              <a:t>Consumos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850250" y="1979513"/>
            <a:ext cx="214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Arial Black" panose="020B0A04020102020204" pitchFamily="34" charset="0"/>
              </a:rPr>
              <a:t>Grupo Usuários</a:t>
            </a:r>
            <a:endParaRPr lang="pt-PT" dirty="0">
              <a:latin typeface="Arial Black" panose="020B0A040201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481064" y="2568270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Baixa Renda</a:t>
            </a:r>
            <a:endParaRPr lang="pt-PT" b="1" dirty="0"/>
          </a:p>
        </p:txBody>
      </p:sp>
      <p:sp>
        <p:nvSpPr>
          <p:cNvPr id="31" name="Oval 30"/>
          <p:cNvSpPr/>
          <p:nvPr/>
        </p:nvSpPr>
        <p:spPr>
          <a:xfrm>
            <a:off x="4417453" y="2653513"/>
            <a:ext cx="1390919" cy="7023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CaixaDeTexto 31"/>
          <p:cNvSpPr txBox="1"/>
          <p:nvPr/>
        </p:nvSpPr>
        <p:spPr>
          <a:xfrm>
            <a:off x="4842458" y="2756543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/>
              <a:t>≤</a:t>
            </a:r>
            <a:r>
              <a:rPr lang="pt-PT" sz="2400" b="1" dirty="0" smtClean="0"/>
              <a:t> 5</a:t>
            </a:r>
            <a:endParaRPr lang="pt-PT" sz="2400" b="1" dirty="0"/>
          </a:p>
        </p:txBody>
      </p:sp>
      <p:sp>
        <p:nvSpPr>
          <p:cNvPr id="33" name="Retângulo 32"/>
          <p:cNvSpPr/>
          <p:nvPr/>
        </p:nvSpPr>
        <p:spPr>
          <a:xfrm>
            <a:off x="6310649" y="2705028"/>
            <a:ext cx="2338588" cy="753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CaixaDeTexto 33"/>
          <p:cNvSpPr txBox="1"/>
          <p:nvPr/>
        </p:nvSpPr>
        <p:spPr>
          <a:xfrm>
            <a:off x="7016838" y="2793032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/>
              <a:t>≤</a:t>
            </a:r>
            <a:r>
              <a:rPr lang="pt-PT" sz="2400" b="1" dirty="0" smtClean="0"/>
              <a:t> 40,0 c</a:t>
            </a:r>
            <a:endParaRPr lang="pt-PT" sz="24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841076" y="2808065"/>
            <a:ext cx="171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Rede Canalizada</a:t>
            </a:r>
            <a:endParaRPr lang="pt-PT" dirty="0"/>
          </a:p>
        </p:txBody>
      </p:sp>
      <p:sp>
        <p:nvSpPr>
          <p:cNvPr id="36" name="Pentágono 35"/>
          <p:cNvSpPr/>
          <p:nvPr/>
        </p:nvSpPr>
        <p:spPr>
          <a:xfrm>
            <a:off x="1466045" y="3632017"/>
            <a:ext cx="2768958" cy="8144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CaixaDeTexto 36"/>
          <p:cNvSpPr txBox="1"/>
          <p:nvPr/>
        </p:nvSpPr>
        <p:spPr>
          <a:xfrm>
            <a:off x="1491795" y="3570674"/>
            <a:ext cx="1503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 Renda Média</a:t>
            </a:r>
            <a:endParaRPr lang="pt-PT" b="1" dirty="0"/>
          </a:p>
        </p:txBody>
      </p:sp>
      <p:sp>
        <p:nvSpPr>
          <p:cNvPr id="38" name="Oval 37"/>
          <p:cNvSpPr/>
          <p:nvPr/>
        </p:nvSpPr>
        <p:spPr>
          <a:xfrm>
            <a:off x="4428184" y="3655917"/>
            <a:ext cx="1390919" cy="7023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CaixaDeTexto 38"/>
          <p:cNvSpPr txBox="1"/>
          <p:nvPr/>
        </p:nvSpPr>
        <p:spPr>
          <a:xfrm>
            <a:off x="4647125" y="3758947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˃</a:t>
            </a:r>
            <a:r>
              <a:rPr lang="pt-PT" sz="2400" b="1" dirty="0" smtClean="0"/>
              <a:t> 5 ≤ 15</a:t>
            </a:r>
            <a:endParaRPr lang="pt-PT" sz="2400" b="1" dirty="0"/>
          </a:p>
        </p:txBody>
      </p:sp>
      <p:sp>
        <p:nvSpPr>
          <p:cNvPr id="40" name="Retângulo 39"/>
          <p:cNvSpPr/>
          <p:nvPr/>
        </p:nvSpPr>
        <p:spPr>
          <a:xfrm>
            <a:off x="6321380" y="3707432"/>
            <a:ext cx="2338588" cy="753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1" name="CaixaDeTexto 40"/>
          <p:cNvSpPr txBox="1"/>
          <p:nvPr/>
        </p:nvSpPr>
        <p:spPr>
          <a:xfrm>
            <a:off x="7053327" y="3795436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/>
              <a:t>≤</a:t>
            </a:r>
            <a:r>
              <a:rPr lang="pt-PT" sz="2400" b="1" dirty="0" smtClean="0"/>
              <a:t> 80,0 c</a:t>
            </a:r>
            <a:endParaRPr lang="pt-PT" sz="24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851807" y="3874864"/>
            <a:ext cx="171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Rede Canalizada</a:t>
            </a:r>
            <a:endParaRPr lang="pt-PT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530432" y="4575228"/>
            <a:ext cx="1227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Renda Alta</a:t>
            </a:r>
            <a:endParaRPr lang="pt-PT" b="1" dirty="0"/>
          </a:p>
        </p:txBody>
      </p:sp>
      <p:sp>
        <p:nvSpPr>
          <p:cNvPr id="44" name="Oval 43"/>
          <p:cNvSpPr/>
          <p:nvPr/>
        </p:nvSpPr>
        <p:spPr>
          <a:xfrm>
            <a:off x="4466821" y="4673350"/>
            <a:ext cx="1390919" cy="7023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CaixaDeTexto 44"/>
          <p:cNvSpPr txBox="1"/>
          <p:nvPr/>
        </p:nvSpPr>
        <p:spPr>
          <a:xfrm>
            <a:off x="4685762" y="4776380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 ˃ 15 </a:t>
            </a:r>
            <a:endParaRPr lang="pt-PT" sz="2400" b="1" dirty="0"/>
          </a:p>
        </p:txBody>
      </p:sp>
      <p:sp>
        <p:nvSpPr>
          <p:cNvPr id="46" name="Retângulo 45"/>
          <p:cNvSpPr/>
          <p:nvPr/>
        </p:nvSpPr>
        <p:spPr>
          <a:xfrm>
            <a:off x="6360017" y="4660470"/>
            <a:ext cx="2338588" cy="753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" name="CaixaDeTexto 46"/>
          <p:cNvSpPr txBox="1"/>
          <p:nvPr/>
        </p:nvSpPr>
        <p:spPr>
          <a:xfrm>
            <a:off x="7053330" y="4748474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/>
              <a:t>≤</a:t>
            </a:r>
            <a:r>
              <a:rPr lang="pt-PT" sz="2400" b="1" dirty="0" smtClean="0"/>
              <a:t> 95,0 c</a:t>
            </a:r>
            <a:endParaRPr lang="pt-PT" sz="2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1890444" y="4840781"/>
            <a:ext cx="171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Rede Canalizada</a:t>
            </a:r>
            <a:endParaRPr lang="pt-PT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4814549" y="213836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(m3 )</a:t>
            </a:r>
            <a:endParaRPr lang="pt-PT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6980347" y="215123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(USD)</a:t>
            </a:r>
            <a:endParaRPr lang="pt-PT" b="1" dirty="0"/>
          </a:p>
        </p:txBody>
      </p:sp>
      <p:sp>
        <p:nvSpPr>
          <p:cNvPr id="51" name="Pentágono 50"/>
          <p:cNvSpPr/>
          <p:nvPr/>
        </p:nvSpPr>
        <p:spPr>
          <a:xfrm>
            <a:off x="1500386" y="5559552"/>
            <a:ext cx="2768958" cy="8144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2" name="CaixaDeTexto 51"/>
          <p:cNvSpPr txBox="1"/>
          <p:nvPr/>
        </p:nvSpPr>
        <p:spPr>
          <a:xfrm>
            <a:off x="1566921" y="5526116"/>
            <a:ext cx="2091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Comercio – Serviços</a:t>
            </a:r>
          </a:p>
          <a:p>
            <a:r>
              <a:rPr lang="pt-PT" b="1" dirty="0" smtClean="0"/>
              <a:t>Industria</a:t>
            </a:r>
            <a:endParaRPr lang="pt-PT" b="1" dirty="0"/>
          </a:p>
        </p:txBody>
      </p:sp>
      <p:sp>
        <p:nvSpPr>
          <p:cNvPr id="53" name="Oval 52"/>
          <p:cNvSpPr/>
          <p:nvPr/>
        </p:nvSpPr>
        <p:spPr>
          <a:xfrm>
            <a:off x="4503310" y="5624238"/>
            <a:ext cx="1390919" cy="7023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4" name="CaixaDeTexto 53"/>
          <p:cNvSpPr txBox="1"/>
          <p:nvPr/>
        </p:nvSpPr>
        <p:spPr>
          <a:xfrm>
            <a:off x="4722251" y="57272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 ˃ 1 </a:t>
            </a:r>
            <a:endParaRPr lang="pt-PT" sz="2400" b="1" dirty="0"/>
          </a:p>
        </p:txBody>
      </p:sp>
      <p:sp>
        <p:nvSpPr>
          <p:cNvPr id="55" name="Retângulo 54"/>
          <p:cNvSpPr/>
          <p:nvPr/>
        </p:nvSpPr>
        <p:spPr>
          <a:xfrm>
            <a:off x="6396506" y="5611358"/>
            <a:ext cx="2338588" cy="753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6" name="CaixaDeTexto 55"/>
          <p:cNvSpPr txBox="1"/>
          <p:nvPr/>
        </p:nvSpPr>
        <p:spPr>
          <a:xfrm>
            <a:off x="7128454" y="5699362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/>
              <a:t>≤</a:t>
            </a:r>
            <a:r>
              <a:rPr lang="pt-PT" sz="2400" b="1" dirty="0"/>
              <a:t> </a:t>
            </a:r>
            <a:r>
              <a:rPr lang="pt-PT" sz="2400" b="1" dirty="0" smtClean="0"/>
              <a:t>1,0</a:t>
            </a:r>
            <a:endParaRPr lang="pt-PT" sz="2400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9298548" y="318790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latin typeface="Agency FB" panose="020B0503020202020204" pitchFamily="34" charset="0"/>
              </a:rPr>
              <a:t>Proteção Social</a:t>
            </a:r>
            <a:endParaRPr lang="pt-PT" b="1" dirty="0">
              <a:latin typeface="Agency FB" panose="020B0503020202020204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9283521" y="3507729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latin typeface="Agency FB" panose="020B0503020202020204" pitchFamily="34" charset="0"/>
              </a:rPr>
              <a:t>Subsidio Cruzado</a:t>
            </a:r>
            <a:endParaRPr lang="pt-PT" b="1" dirty="0">
              <a:latin typeface="Agency FB" panose="020B0503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1105424" y="3836220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090397" y="4812867"/>
            <a:ext cx="43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103276" y="5727266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6826" y="1400430"/>
            <a:ext cx="385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Reestruturação do Quadro Tarifário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4814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798283" y="6466520"/>
            <a:ext cx="6841475" cy="365125"/>
          </a:xfrm>
        </p:spPr>
        <p:txBody>
          <a:bodyPr/>
          <a:lstStyle/>
          <a:p>
            <a:r>
              <a:rPr lang="pt-PT" i="1" dirty="0"/>
              <a:t>6.º Conselho Consultivo Alargado do MINEA</a:t>
            </a:r>
          </a:p>
          <a:p>
            <a:r>
              <a:rPr lang="pt-PT" i="1" dirty="0"/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19</a:t>
            </a:fld>
            <a:endParaRPr lang="pt-PT" dirty="0"/>
          </a:p>
        </p:txBody>
      </p:sp>
      <p:sp>
        <p:nvSpPr>
          <p:cNvPr id="7" name="TextBox 6"/>
          <p:cNvSpPr txBox="1"/>
          <p:nvPr/>
        </p:nvSpPr>
        <p:spPr>
          <a:xfrm>
            <a:off x="4764582" y="2965938"/>
            <a:ext cx="3605474" cy="92333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4582" y="4185138"/>
            <a:ext cx="624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Rua do M.A.T., Complexo Administrativo Clássico do Talatona, </a:t>
            </a:r>
          </a:p>
          <a:p>
            <a:r>
              <a:rPr lang="pt-PT" b="1" dirty="0"/>
              <a:t>Edifício nº 5, Porta 2, 6º Andar,  </a:t>
            </a:r>
          </a:p>
          <a:p>
            <a:r>
              <a:rPr lang="pt-PT" b="1" dirty="0"/>
              <a:t>Telef . (244) 929 330 310 </a:t>
            </a:r>
          </a:p>
          <a:p>
            <a:r>
              <a:rPr lang="pt-PT" b="1" dirty="0"/>
              <a:t>Luanda - </a:t>
            </a:r>
            <a:r>
              <a:rPr lang="pt-PT" b="1" dirty="0" smtClean="0"/>
              <a:t>Angola</a:t>
            </a:r>
            <a:endParaRPr lang="pt-PT" b="1" dirty="0"/>
          </a:p>
        </p:txBody>
      </p:sp>
      <p:pic>
        <p:nvPicPr>
          <p:cNvPr id="9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709" y="2790158"/>
            <a:ext cx="2141632" cy="2774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2</a:t>
            </a:fld>
            <a:endParaRPr lang="pt-PT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5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xão reta 5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24394" y="1062675"/>
            <a:ext cx="152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Ponto Prévio :</a:t>
            </a:r>
            <a:endParaRPr lang="pt-PT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41619" y="1392189"/>
            <a:ext cx="310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Identificação da Instituição:</a:t>
            </a:r>
            <a:endParaRPr lang="pt-PT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250196" y="1820560"/>
            <a:ext cx="137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Designação :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7473" y="2150069"/>
            <a:ext cx="849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REGULADOR </a:t>
            </a:r>
            <a:r>
              <a:rPr lang="pt-P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SERVIÇOS DE ELECTRICIDADE E DE ÁGUA</a:t>
            </a:r>
            <a:endParaRPr lang="pt-PT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254312" y="2755556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Acrónimo :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235441" y="2945014"/>
            <a:ext cx="1752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IRSEA</a:t>
            </a:r>
            <a:endParaRPr lang="pt-PT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258428" y="3863547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Logotipo :</a:t>
            </a:r>
            <a:endParaRPr lang="pt-PT" dirty="0"/>
          </a:p>
        </p:txBody>
      </p:sp>
      <p:pic>
        <p:nvPicPr>
          <p:cNvPr id="14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099" y="3961887"/>
            <a:ext cx="1793791" cy="232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pic>
        <p:nvPicPr>
          <p:cNvPr id="1027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860" y="4232879"/>
            <a:ext cx="827739" cy="15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Conexão reta 27"/>
          <p:cNvCxnSpPr/>
          <p:nvPr/>
        </p:nvCxnSpPr>
        <p:spPr>
          <a:xfrm>
            <a:off x="7485046" y="4526856"/>
            <a:ext cx="1581665" cy="8649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ta 29"/>
          <p:cNvCxnSpPr/>
          <p:nvPr/>
        </p:nvCxnSpPr>
        <p:spPr>
          <a:xfrm flipV="1">
            <a:off x="7487731" y="4502847"/>
            <a:ext cx="1383957" cy="8732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9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3</a:t>
            </a:fld>
            <a:endParaRPr lang="pt-PT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5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xão reta 5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pic>
        <p:nvPicPr>
          <p:cNvPr id="8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69" y="2100131"/>
            <a:ext cx="2499706" cy="323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027402" y="3793514"/>
            <a:ext cx="2537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IRSEA</a:t>
            </a:r>
            <a:endParaRPr lang="pt-PT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37227" y="4546499"/>
            <a:ext cx="849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REGULADOR DOS SERVIÇOS DE ELECTRICIDADE E DE ÁGUA</a:t>
            </a:r>
            <a:endParaRPr lang="pt-PT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29730" y="1482808"/>
            <a:ext cx="5242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/>
              <a:t>Apresentação Visual (Logomarca):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12585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4</a:t>
            </a:fld>
            <a:endParaRPr lang="pt-PT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5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xão reta 5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pic>
        <p:nvPicPr>
          <p:cNvPr id="8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827" y="1367481"/>
            <a:ext cx="2499305" cy="323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254847" y="4469018"/>
            <a:ext cx="2537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IRSEA</a:t>
            </a:r>
            <a:endParaRPr lang="pt-PT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35644" y="5320857"/>
            <a:ext cx="849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REGULADOR DOS SERVIÇOS DE ELECTRICIDADE E DE ÁGUA</a:t>
            </a:r>
            <a:endParaRPr lang="pt-PT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5</a:t>
            </a:fld>
            <a:endParaRPr lang="pt-PT" dirty="0"/>
          </a:p>
        </p:txBody>
      </p:sp>
      <p:sp>
        <p:nvSpPr>
          <p:cNvPr id="4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6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xão reta 6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03646" y="1246465"/>
            <a:ext cx="5410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/>
              <a:t>Página WEB IRSE a </a:t>
            </a:r>
            <a:r>
              <a:rPr lang="pt-PT" sz="2000" b="1" dirty="0" err="1" smtClean="0"/>
              <a:t>desactivar</a:t>
            </a:r>
            <a:r>
              <a:rPr lang="pt-PT" sz="2000" b="1" dirty="0" smtClean="0"/>
              <a:t> (</a:t>
            </a:r>
            <a:r>
              <a:rPr lang="pt-PT" sz="2000" b="1" dirty="0" err="1" smtClean="0"/>
              <a:t>www</a:t>
            </a:r>
            <a:r>
              <a:rPr lang="pt-PT" sz="2000" b="1" dirty="0" smtClean="0"/>
              <a:t>. irse.gov.ao) </a:t>
            </a:r>
            <a:endParaRPr lang="pt-PT" sz="2000" b="1" dirty="0"/>
          </a:p>
        </p:txBody>
      </p:sp>
      <p:pic>
        <p:nvPicPr>
          <p:cNvPr id="9" name="Marcador de Posição de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48" y="1703860"/>
            <a:ext cx="8280920" cy="4578788"/>
          </a:xfrm>
          <a:prstGeom prst="rect">
            <a:avLst/>
          </a:prstGeom>
        </p:spPr>
      </p:pic>
      <p:cxnSp>
        <p:nvCxnSpPr>
          <p:cNvPr id="10" name="Conexão recta 6"/>
          <p:cNvCxnSpPr/>
          <p:nvPr/>
        </p:nvCxnSpPr>
        <p:spPr>
          <a:xfrm flipH="1">
            <a:off x="1919416" y="1900356"/>
            <a:ext cx="8264276" cy="42615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8"/>
          <p:cNvCxnSpPr/>
          <p:nvPr/>
        </p:nvCxnSpPr>
        <p:spPr>
          <a:xfrm>
            <a:off x="1830764" y="2117531"/>
            <a:ext cx="8565387" cy="42388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6</a:t>
            </a:fld>
            <a:endParaRPr lang="pt-PT" dirty="0"/>
          </a:p>
        </p:txBody>
      </p:sp>
      <p:sp>
        <p:nvSpPr>
          <p:cNvPr id="4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6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xão reta 6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7533" y="3100566"/>
            <a:ext cx="2324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NOVA  PÁGINA  WEB</a:t>
            </a:r>
          </a:p>
          <a:p>
            <a:pPr algn="ctr"/>
            <a:r>
              <a:rPr lang="pt-P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(www.irsea.gov.ao)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199" y="5135432"/>
            <a:ext cx="8645389" cy="129113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739" y="2029590"/>
            <a:ext cx="8645389" cy="185455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658" y="3787420"/>
            <a:ext cx="5139722" cy="167322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151" y="1161127"/>
            <a:ext cx="8827773" cy="1376187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261" y="3857760"/>
            <a:ext cx="1686494" cy="150331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091" y="3854271"/>
            <a:ext cx="2009158" cy="150680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14981" y="1861904"/>
            <a:ext cx="1130401" cy="194778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30240" y="1897421"/>
            <a:ext cx="1268924" cy="94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38844" y="1524000"/>
            <a:ext cx="1970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latin typeface="AR JULIAN" panose="02000000000000000000" pitchFamily="2" charset="0"/>
              </a:rPr>
              <a:t>Agenda :</a:t>
            </a:r>
            <a:endParaRPr lang="pt-PT" sz="3200" dirty="0">
              <a:latin typeface="AR JULIAN" panose="02000000000000000000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84739" y="2108775"/>
            <a:ext cx="10735040" cy="63442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984739" y="2954216"/>
            <a:ext cx="10758649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984739" y="3751385"/>
            <a:ext cx="10758649" cy="6095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984739" y="4560277"/>
            <a:ext cx="10758649" cy="6155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>
          <a:xfrm>
            <a:off x="2744488" y="6430052"/>
            <a:ext cx="7122016" cy="365125"/>
          </a:xfrm>
        </p:spPr>
        <p:txBody>
          <a:bodyPr/>
          <a:lstStyle/>
          <a:p>
            <a:r>
              <a:rPr lang="pt-PT" b="1" i="1" dirty="0" smtClean="0"/>
              <a:t>6.º Conselho Consultivo Alargado do MINEA</a:t>
            </a:r>
          </a:p>
          <a:p>
            <a:r>
              <a:rPr lang="pt-PT" b="1" i="1" dirty="0" smtClean="0"/>
              <a:t>Sumbe - 2016</a:t>
            </a:r>
            <a:endParaRPr lang="pt-PT" b="1" i="1" dirty="0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7</a:t>
            </a:fld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-152393" y="2108776"/>
            <a:ext cx="8065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Berlin Sans FB" panose="020E0602020502020306" pitchFamily="34" charset="0"/>
              </a:rPr>
              <a:t>I - </a:t>
            </a:r>
            <a:r>
              <a:rPr lang="pt-PT" b="1" dirty="0">
                <a:latin typeface="Berlin Sans FB" panose="020E0602020502020306" pitchFamily="34" charset="0"/>
              </a:rPr>
              <a:t>Surgimento da Entidade Reguladora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890954" y="2954215"/>
            <a:ext cx="1028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Berlin Sans FB" panose="020E0602020502020306" pitchFamily="34" charset="0"/>
              </a:rPr>
              <a:t>II – </a:t>
            </a:r>
            <a:r>
              <a:rPr lang="pt-PT" b="1" dirty="0">
                <a:latin typeface="Berlin Sans FB" panose="020E0602020502020306" pitchFamily="34" charset="0"/>
              </a:rPr>
              <a:t>Enquandramento do IRSEA no âmbito das suas </a:t>
            </a:r>
            <a:r>
              <a:rPr lang="pt-PT" b="1" dirty="0" smtClean="0">
                <a:latin typeface="Berlin Sans FB" panose="020E0602020502020306" pitchFamily="34" charset="0"/>
              </a:rPr>
              <a:t>Atribuições </a:t>
            </a:r>
            <a:r>
              <a:rPr lang="pt-PT" b="1" dirty="0">
                <a:latin typeface="Berlin Sans FB" panose="020E0602020502020306" pitchFamily="34" charset="0"/>
              </a:rPr>
              <a:t>e </a:t>
            </a:r>
            <a:r>
              <a:rPr lang="pt-PT" b="1" dirty="0" smtClean="0">
                <a:latin typeface="Berlin Sans FB" panose="020E0602020502020306" pitchFamily="34" charset="0"/>
              </a:rPr>
              <a:t>Competências</a:t>
            </a:r>
            <a:endParaRPr lang="pt-PT" b="1" dirty="0">
              <a:latin typeface="Berlin Sans FB" panose="020E0602020502020306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512277" y="3868615"/>
            <a:ext cx="69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Berlin Sans FB" panose="020E0602020502020306" pitchFamily="34" charset="0"/>
              </a:rPr>
              <a:t> </a:t>
            </a:r>
            <a:r>
              <a:rPr lang="pt-PT" b="1" dirty="0" smtClean="0">
                <a:latin typeface="Berlin Sans FB" panose="020E0602020502020306" pitchFamily="34" charset="0"/>
              </a:rPr>
              <a:t>III – </a:t>
            </a:r>
            <a:r>
              <a:rPr lang="pt-PT" b="1" dirty="0">
                <a:latin typeface="Berlin Sans FB" panose="020E0602020502020306" pitchFamily="34" charset="0"/>
              </a:rPr>
              <a:t>Relacionamento Institucional IRSEA/Operadores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512277" y="4744943"/>
            <a:ext cx="342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Berlin Sans FB" panose="020E0602020502020306" pitchFamily="34" charset="0"/>
              </a:rPr>
              <a:t> </a:t>
            </a:r>
            <a:r>
              <a:rPr lang="pt-PT" b="1" dirty="0" smtClean="0">
                <a:latin typeface="Berlin Sans FB" panose="020E0602020502020306" pitchFamily="34" charset="0"/>
              </a:rPr>
              <a:t>IV – Diagnóstico Geral</a:t>
            </a:r>
            <a:endParaRPr lang="pt-PT" b="1" dirty="0">
              <a:latin typeface="Berlin Sans FB" panose="020E0602020502020306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961294" y="5392615"/>
            <a:ext cx="10761784" cy="5950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446" y="5565559"/>
            <a:ext cx="410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latin typeface="Berlin Sans FB Demi" pitchFamily="34" charset="0"/>
              </a:rPr>
              <a:t>V – Desafios do Regulador</a:t>
            </a:r>
            <a:endParaRPr lang="pt-PT" b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3342" y="6553201"/>
            <a:ext cx="6566053" cy="261204"/>
          </a:xfrm>
        </p:spPr>
        <p:txBody>
          <a:bodyPr/>
          <a:lstStyle/>
          <a:p>
            <a:r>
              <a:rPr lang="pt-PT" i="1" dirty="0"/>
              <a:t>6.º Conselho Consultivo Alargado do MINEA</a:t>
            </a:r>
          </a:p>
          <a:p>
            <a:r>
              <a:rPr lang="pt-PT" i="1" dirty="0"/>
              <a:t>Sumbe - 2016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8</a:t>
            </a:fld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2046" y="1065070"/>
            <a:ext cx="4608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latin typeface="Century Gothic" panose="020B0502020202020204" pitchFamily="34" charset="0"/>
              </a:rPr>
              <a:t> </a:t>
            </a:r>
            <a:r>
              <a:rPr lang="pt-PT" b="1" dirty="0" smtClean="0">
                <a:latin typeface="Century Gothic" panose="020B0502020202020204" pitchFamily="34" charset="0"/>
              </a:rPr>
              <a:t>I - </a:t>
            </a:r>
            <a:r>
              <a:rPr lang="pt-PT" b="1" dirty="0">
                <a:latin typeface="Century Gothic" panose="020B0502020202020204" pitchFamily="34" charset="0"/>
              </a:rPr>
              <a:t>Surgimento da Entidade Reguladora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06338" y="1474482"/>
            <a:ext cx="10105985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dirty="0" smtClean="0"/>
              <a:t>O </a:t>
            </a:r>
            <a:r>
              <a:rPr lang="pt-PT" sz="1700" dirty="0"/>
              <a:t>surgimento do </a:t>
            </a:r>
            <a:r>
              <a:rPr lang="pt-PT" sz="1700" dirty="0" smtClean="0"/>
              <a:t>IRSEA, cujo, Estatuto Orgânico foi aprovado pelo Decreto Presidencial n.º 59/16, de 16 de Março, emerge  </a:t>
            </a:r>
            <a:r>
              <a:rPr lang="pt-PT" sz="1700" dirty="0"/>
              <a:t>de  um  conjunto de factores dos quais se destacam os seguintes como fundamentais</a:t>
            </a:r>
            <a:r>
              <a:rPr lang="pt-PT" sz="1700" dirty="0" smtClean="0"/>
              <a:t>:</a:t>
            </a:r>
          </a:p>
          <a:p>
            <a:endParaRPr lang="pt-PT" sz="17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pt-PT" sz="1700" b="1" dirty="0"/>
              <a:t>Programa Nacional Estratégico para a Água 2013-2017, aprovado pelo Decreto Presidencial n.˚ 9/13, de 31 de </a:t>
            </a:r>
            <a:r>
              <a:rPr lang="pt-PT" sz="1700" b="1" dirty="0" smtClean="0"/>
              <a:t>Janeiro</a:t>
            </a:r>
          </a:p>
          <a:p>
            <a:r>
              <a:rPr lang="pt-PT" sz="1700" dirty="0" smtClean="0"/>
              <a:t>     </a:t>
            </a:r>
            <a:r>
              <a:rPr lang="pt-PT" sz="1700" dirty="0"/>
              <a:t>Que define</a:t>
            </a:r>
            <a:r>
              <a:rPr lang="pt-PT" sz="1700" dirty="0" smtClean="0"/>
              <a:t>:</a:t>
            </a:r>
          </a:p>
          <a:p>
            <a:endParaRPr lang="pt-PT" sz="17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PT" sz="1700" dirty="0" smtClean="0"/>
              <a:t>Principais </a:t>
            </a:r>
            <a:r>
              <a:rPr lang="pt-PT" sz="1700" dirty="0"/>
              <a:t>orientações estratégicas para o subsector das Águas</a:t>
            </a:r>
            <a:r>
              <a:rPr lang="pt-PT" sz="17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endParaRPr lang="pt-PT" sz="1700" dirty="0"/>
          </a:p>
          <a:p>
            <a:pPr marL="285750" indent="-285750">
              <a:buFont typeface="Wingdings" pitchFamily="2" charset="2"/>
              <a:buChar char="ü"/>
            </a:pPr>
            <a:r>
              <a:rPr lang="pt-PT" sz="1700" dirty="0" smtClean="0"/>
              <a:t>Redefine   </a:t>
            </a:r>
            <a:r>
              <a:rPr lang="pt-PT" sz="1700" dirty="0"/>
              <a:t>o   enquadramento   </a:t>
            </a:r>
            <a:r>
              <a:rPr lang="pt-PT" sz="1700" dirty="0" smtClean="0"/>
              <a:t>legal e institucional   </a:t>
            </a:r>
            <a:r>
              <a:rPr lang="pt-PT" sz="1700" dirty="0"/>
              <a:t>do   subsector das Águas (</a:t>
            </a:r>
            <a:r>
              <a:rPr lang="pt-PT" sz="1700" dirty="0" smtClean="0"/>
              <a:t>prevendo </a:t>
            </a:r>
            <a:r>
              <a:rPr lang="pt-PT" sz="1700" dirty="0"/>
              <a:t>a criação de uma entidade reguladora </a:t>
            </a:r>
            <a:r>
              <a:rPr lang="pt-PT" sz="1700" dirty="0" smtClean="0"/>
              <a:t>que supervisione, fiscalize e regulamente o sector do abastecimento de água e saneamento de águas residuais, acompanhado  o desenvolvimento do sector no âmbito do Programa de Desenvolvimento Institucional Sector das Águas - PDISA).</a:t>
            </a:r>
            <a:endParaRPr lang="pt-PT" sz="1700" dirty="0"/>
          </a:p>
          <a:p>
            <a:pPr marL="285750" indent="-285750">
              <a:buFont typeface="Wingdings" pitchFamily="2" charset="2"/>
              <a:buChar char="ü"/>
            </a:pPr>
            <a:endParaRPr lang="pt-PT" sz="1700" dirty="0"/>
          </a:p>
          <a:p>
            <a:pPr marL="285750" indent="-285750">
              <a:buFont typeface="Wingdings" pitchFamily="2" charset="2"/>
              <a:buChar char="q"/>
            </a:pPr>
            <a:r>
              <a:rPr lang="pt-PT" sz="1700" b="1" dirty="0"/>
              <a:t>A existência de uma entidade reguladora para o subsector da Electricidade, o IRSE</a:t>
            </a:r>
          </a:p>
          <a:p>
            <a:r>
              <a:rPr lang="pt-PT" sz="1700" b="1" dirty="0"/>
              <a:t>     Permitindo assim</a:t>
            </a:r>
            <a:r>
              <a:rPr lang="pt-PT" sz="1700" b="1" dirty="0" smtClean="0"/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PT" sz="1700" dirty="0" smtClean="0"/>
              <a:t>Aproveitar </a:t>
            </a:r>
            <a:r>
              <a:rPr lang="pt-PT" sz="1700" dirty="0"/>
              <a:t>as capacidades e competências técnicas concentradas no IRSE</a:t>
            </a:r>
            <a:r>
              <a:rPr lang="pt-PT" sz="17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endParaRPr lang="pt-PT" sz="17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PT" sz="1700" dirty="0" smtClean="0"/>
              <a:t>Alavancar </a:t>
            </a:r>
            <a:r>
              <a:rPr lang="pt-PT" sz="1700" dirty="0"/>
              <a:t>a regulação no subsector das Águas</a:t>
            </a:r>
            <a:r>
              <a:rPr lang="pt-PT" sz="1700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20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098431" y="6189786"/>
            <a:ext cx="7045569" cy="914400"/>
          </a:xfrm>
        </p:spPr>
        <p:txBody>
          <a:bodyPr/>
          <a:lstStyle/>
          <a:p>
            <a:r>
              <a:rPr lang="pt-PT" dirty="0"/>
              <a:t>6.º Conselho Consultivo Alargado do MINEA</a:t>
            </a:r>
          </a:p>
          <a:p>
            <a:r>
              <a:rPr lang="pt-PT" dirty="0"/>
              <a:t>Sumbe - 2016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6FB-DA7D-4C27-9AC6-0026E04899C5}" type="slidenum">
              <a:rPr lang="pt-PT" smtClean="0"/>
              <a:t>9</a:t>
            </a:fld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226485" y="1723292"/>
            <a:ext cx="107463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dirty="0"/>
              <a:t>Relativamente às atribuições e competências do IRSEA em relação ao subsector eléctrico mantêm-se inalteradas face ao último estatuto orgânico do extinto IRSE.</a:t>
            </a:r>
          </a:p>
          <a:p>
            <a:pPr algn="just"/>
            <a:endParaRPr lang="pt-PT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PT" dirty="0"/>
              <a:t>No que concerne às atribuições e competências do IRSEA de regulação do subsector da água, previstas nos artigos 6</a:t>
            </a:r>
            <a:r>
              <a:rPr lang="pt-PT" dirty="0" smtClean="0"/>
              <a:t>.˚ </a:t>
            </a:r>
            <a:r>
              <a:rPr lang="pt-PT" dirty="0"/>
              <a:t>e 7</a:t>
            </a:r>
            <a:r>
              <a:rPr lang="pt-PT" dirty="0" smtClean="0"/>
              <a:t>.˚ </a:t>
            </a:r>
            <a:r>
              <a:rPr lang="pt-PT" dirty="0"/>
              <a:t>do seu estatuto, respectivamente, destacam-se as seguintes</a:t>
            </a:r>
            <a:r>
              <a:rPr lang="pt-PT" dirty="0" smtClean="0"/>
              <a:t>:</a:t>
            </a:r>
          </a:p>
          <a:p>
            <a:pPr algn="just"/>
            <a:endParaRPr lang="pt-P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pt-PT" b="1" dirty="0" smtClean="0"/>
              <a:t>Art.̊ 6.˚, n.̊ 1 (Atribuições)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b) Regular as actividades, de captação, transporte, tratamento, distribuição de água e colecta, tratamento e descarga de águas residuais dos sistemas públicos de abastecimento de águas e de saneamento de águas residuais;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c) Regular o relacionamento comercial entre estes sistemas e os agentes que não lhe estejam vinculados;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d) Exercer as funções ligadas à arbitragem nacional e à composição de interesses   dos diferentes intervenientes nas actividades  do Sector;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    e) Proteger os interesses dos consumidores em relação a preços, serviços e qualidade do abastecimento de    água, estabelecendo os procedimentos e metodologias adequadas;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 smtClean="0"/>
          </a:p>
          <a:p>
            <a:pPr algn="just"/>
            <a:endParaRPr lang="pt-PT" dirty="0"/>
          </a:p>
          <a:p>
            <a:pPr algn="just"/>
            <a:endParaRPr lang="pt-PT" dirty="0"/>
          </a:p>
        </p:txBody>
      </p:sp>
      <p:pic>
        <p:nvPicPr>
          <p:cNvPr id="5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46959"/>
            <a:ext cx="68262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724394" y="405599"/>
            <a:ext cx="40401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IRSEA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Instituto Regulador dos Serviços de Electricidade e de Água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7" name="Conexão reta 3"/>
          <p:cNvCxnSpPr/>
          <p:nvPr/>
        </p:nvCxnSpPr>
        <p:spPr>
          <a:xfrm flipV="1">
            <a:off x="97532" y="1017430"/>
            <a:ext cx="11944214" cy="128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26485" y="1301262"/>
            <a:ext cx="8835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II – Enquadramento do IRSEA no Âmbito das suas Atribuições e Competências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373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1852</Words>
  <Application>Microsoft Office PowerPoint</Application>
  <PresentationFormat>Custom</PresentationFormat>
  <Paragraphs>287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Tema do Office</vt:lpstr>
      <vt:lpstr>1_Tema do Office</vt:lpstr>
      <vt:lpstr>2_Tema do Office</vt:lpstr>
      <vt:lpstr>3_Tema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Marino Bulles</cp:lastModifiedBy>
  <cp:revision>97</cp:revision>
  <cp:lastPrinted>2016-08-03T09:01:31Z</cp:lastPrinted>
  <dcterms:created xsi:type="dcterms:W3CDTF">2016-07-13T18:03:48Z</dcterms:created>
  <dcterms:modified xsi:type="dcterms:W3CDTF">2016-08-07T20:46:29Z</dcterms:modified>
</cp:coreProperties>
</file>