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59" r:id="rId4"/>
    <p:sldId id="258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Estilo Escuro 1 - Destaqu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Estilo Claro 3 - Destaqu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71" autoAdjust="0"/>
  </p:normalViewPr>
  <p:slideViewPr>
    <p:cSldViewPr>
      <p:cViewPr>
        <p:scale>
          <a:sx n="100" d="100"/>
          <a:sy n="100" d="100"/>
        </p:scale>
        <p:origin x="-516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Eng%20Camati\EASC,EP\DADOS%20DO%20CENSO%202014%20CUNEN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Livro1" TargetMode="External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cat>
            <c:strRef>
              <c:f>Folha1!$B$7:$B$12</c:f>
              <c:strCache>
                <c:ptCount val="6"/>
                <c:pt idx="0">
                  <c:v>Cuanhama</c:v>
                </c:pt>
                <c:pt idx="1">
                  <c:v>Ombadja</c:v>
                </c:pt>
                <c:pt idx="2">
                  <c:v>Namacunde</c:v>
                </c:pt>
                <c:pt idx="3">
                  <c:v>Cahama</c:v>
                </c:pt>
                <c:pt idx="4">
                  <c:v>Cuvelai</c:v>
                </c:pt>
                <c:pt idx="5">
                  <c:v>Curoca</c:v>
                </c:pt>
              </c:strCache>
            </c:strRef>
          </c:cat>
          <c:val>
            <c:numRef>
              <c:f>Folha1!$C$7:$C$12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cat>
            <c:strRef>
              <c:f>Folha1!$B$7:$B$12</c:f>
              <c:strCache>
                <c:ptCount val="6"/>
                <c:pt idx="0">
                  <c:v>Cuanhama</c:v>
                </c:pt>
                <c:pt idx="1">
                  <c:v>Ombadja</c:v>
                </c:pt>
                <c:pt idx="2">
                  <c:v>Namacunde</c:v>
                </c:pt>
                <c:pt idx="3">
                  <c:v>Cahama</c:v>
                </c:pt>
                <c:pt idx="4">
                  <c:v>Cuvelai</c:v>
                </c:pt>
                <c:pt idx="5">
                  <c:v>Curoca</c:v>
                </c:pt>
              </c:strCache>
            </c:strRef>
          </c:cat>
          <c:val>
            <c:numRef>
              <c:f>Folha1!$D$7:$D$12</c:f>
              <c:numCache>
                <c:formatCode>#,##0</c:formatCode>
                <c:ptCount val="6"/>
                <c:pt idx="0">
                  <c:v>360491</c:v>
                </c:pt>
                <c:pt idx="1">
                  <c:v>290077</c:v>
                </c:pt>
                <c:pt idx="2">
                  <c:v>143739</c:v>
                </c:pt>
                <c:pt idx="3">
                  <c:v>69094</c:v>
                </c:pt>
                <c:pt idx="4">
                  <c:v>60137</c:v>
                </c:pt>
                <c:pt idx="5">
                  <c:v>41750</c:v>
                </c:pt>
              </c:numCache>
            </c:numRef>
          </c:val>
        </c:ser>
        <c:ser>
          <c:idx val="2"/>
          <c:order val="2"/>
          <c:invertIfNegative val="0"/>
          <c:cat>
            <c:strRef>
              <c:f>Folha1!$B$7:$B$12</c:f>
              <c:strCache>
                <c:ptCount val="6"/>
                <c:pt idx="0">
                  <c:v>Cuanhama</c:v>
                </c:pt>
                <c:pt idx="1">
                  <c:v>Ombadja</c:v>
                </c:pt>
                <c:pt idx="2">
                  <c:v>Namacunde</c:v>
                </c:pt>
                <c:pt idx="3">
                  <c:v>Cahama</c:v>
                </c:pt>
                <c:pt idx="4">
                  <c:v>Cuvelai</c:v>
                </c:pt>
                <c:pt idx="5">
                  <c:v>Curoca</c:v>
                </c:pt>
              </c:strCache>
            </c:strRef>
          </c:cat>
          <c:val>
            <c:numRef>
              <c:f>Folha1!$E$7:$E$12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075840"/>
        <c:axId val="65802624"/>
      </c:barChart>
      <c:catAx>
        <c:axId val="65075840"/>
        <c:scaling>
          <c:orientation val="minMax"/>
        </c:scaling>
        <c:delete val="0"/>
        <c:axPos val="l"/>
        <c:majorTickMark val="out"/>
        <c:minorTickMark val="none"/>
        <c:tickLblPos val="nextTo"/>
        <c:crossAx val="65802624"/>
        <c:crosses val="autoZero"/>
        <c:auto val="1"/>
        <c:lblAlgn val="ctr"/>
        <c:lblOffset val="100"/>
        <c:noMultiLvlLbl val="0"/>
      </c:catAx>
      <c:valAx>
        <c:axId val="658026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65075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576583919387517E-2"/>
          <c:y val="2.2984483205569831E-3"/>
          <c:w val="0.85054939988788869"/>
          <c:h val="0.7008750183367468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'dados tratados'!$I$6</c:f>
              <c:strCache>
                <c:ptCount val="1"/>
                <c:pt idx="0">
                  <c:v>Oferta potenciaL per capita média (l/dia)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cat>
            <c:strRef>
              <c:f>'dados tratados'!$J$5:$M$5</c:f>
              <c:strCache>
                <c:ptCount val="4"/>
                <c:pt idx="0">
                  <c:v>2008</c:v>
                </c:pt>
                <c:pt idx="1">
                  <c:v>2011</c:v>
                </c:pt>
                <c:pt idx="2">
                  <c:v>2012</c:v>
                </c:pt>
                <c:pt idx="3">
                  <c:v>2030 (est.)</c:v>
                </c:pt>
              </c:strCache>
            </c:strRef>
          </c:cat>
          <c:val>
            <c:numRef>
              <c:f>'dados tratados'!$J$6:$M$6</c:f>
              <c:numCache>
                <c:formatCode>General</c:formatCode>
                <c:ptCount val="4"/>
                <c:pt idx="0">
                  <c:v>23</c:v>
                </c:pt>
                <c:pt idx="1">
                  <c:v>35</c:v>
                </c:pt>
                <c:pt idx="2">
                  <c:v>47</c:v>
                </c:pt>
                <c:pt idx="3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957376"/>
        <c:axId val="75958912"/>
      </c:barChart>
      <c:catAx>
        <c:axId val="759573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5958912"/>
        <c:crosses val="autoZero"/>
        <c:auto val="1"/>
        <c:lblAlgn val="ctr"/>
        <c:lblOffset val="100"/>
        <c:noMultiLvlLbl val="0"/>
      </c:catAx>
      <c:valAx>
        <c:axId val="7595891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759573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47974-ECF7-4BB0-9390-E039004F4B95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958DA-F2CB-40D8-B29A-C214CDD8F4E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2946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958DA-F2CB-40D8-B29A-C214CDD8F4EE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958DA-F2CB-40D8-B29A-C214CDD8F4EE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349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2D152-F785-4C5B-A82F-8CB8F875306B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4742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62578-4BBB-4855-8E97-B17B5DFA04AA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081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A9D9-0ED2-47F2-B734-A3F887AE10AA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3598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35A-DDAD-47F3-8B6F-92B0980D5300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12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CF56-A5F3-4E84-A691-E98E5EFEB8B6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3301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D27F-7C14-4DDC-B58E-5612CFA25DA1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4556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21C-7DB9-4607-A591-A68D7A67E702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06227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D9065-9533-416C-9827-6347FE39CE3A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91713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A793B-4A75-4530-B864-D311E046C77F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4075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4A51C-9E3C-40C4-A71D-6C01CDD96777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891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899E-F46B-4C43-8DB7-07901E037F56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4856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824F5-A383-465F-9C65-2AE2F7F474E8}" type="datetime1">
              <a:rPr lang="pt-PT" smtClean="0"/>
              <a:pPr/>
              <a:t>29-07-2015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70EF3-19CC-40FE-88DF-7090978DBBE1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7854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graphicFrame>
        <p:nvGraphicFramePr>
          <p:cNvPr id="3" name="Objec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510966"/>
              </p:ext>
            </p:extLst>
          </p:nvPr>
        </p:nvGraphicFramePr>
        <p:xfrm>
          <a:off x="2488419" y="3647991"/>
          <a:ext cx="3850779" cy="2450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3" imgW="4710556" imgH="3021643" progId="Word.Document.8">
                  <p:embed/>
                </p:oleObj>
              </mc:Choice>
              <mc:Fallback>
                <p:oleObj name="Document" r:id="rId3" imgW="4710556" imgH="3021643" progId="Word.Document.8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419" y="3647991"/>
                        <a:ext cx="3850779" cy="24504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09120"/>
            <a:ext cx="1909446" cy="1990184"/>
          </a:xfrm>
          <a:prstGeom prst="rect">
            <a:avLst/>
          </a:prstGeom>
        </p:spPr>
      </p:pic>
      <p:cxnSp>
        <p:nvCxnSpPr>
          <p:cNvPr id="6" name="Conexão recta 5"/>
          <p:cNvCxnSpPr/>
          <p:nvPr/>
        </p:nvCxnSpPr>
        <p:spPr>
          <a:xfrm flipH="1" flipV="1">
            <a:off x="5724128" y="4149080"/>
            <a:ext cx="187220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cta 7"/>
          <p:cNvCxnSpPr/>
          <p:nvPr/>
        </p:nvCxnSpPr>
        <p:spPr>
          <a:xfrm flipH="1" flipV="1">
            <a:off x="3347864" y="5661248"/>
            <a:ext cx="3689623" cy="602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/>
          <p:cNvPicPr/>
          <p:nvPr/>
        </p:nvPicPr>
        <p:blipFill>
          <a:blip r:embed="rId6" cstate="print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48680"/>
            <a:ext cx="936104" cy="95149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ixaDeTexto 9"/>
          <p:cNvSpPr txBox="1"/>
          <p:nvPr/>
        </p:nvSpPr>
        <p:spPr>
          <a:xfrm>
            <a:off x="1285852" y="1500175"/>
            <a:ext cx="66437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" b="1" dirty="0" smtClean="0">
                <a:solidFill>
                  <a:srgbClr val="002060"/>
                </a:solidFill>
                <a:latin typeface="+mj-lt"/>
              </a:rPr>
              <a:t>REPÚBLICA DE ANGOLA</a:t>
            </a:r>
          </a:p>
          <a:p>
            <a:pPr algn="ctr"/>
            <a:r>
              <a:rPr lang="pt-PT" sz="1400" b="1" dirty="0" smtClean="0">
                <a:solidFill>
                  <a:srgbClr val="002060"/>
                </a:solidFill>
                <a:latin typeface="+mj-lt"/>
              </a:rPr>
              <a:t>GOVERNO PROVINCIAL DO CUNENE</a:t>
            </a:r>
          </a:p>
          <a:p>
            <a:pPr algn="ctr"/>
            <a:r>
              <a:rPr lang="pt-PT" b="1" dirty="0" smtClean="0">
                <a:solidFill>
                  <a:srgbClr val="002060"/>
                </a:solidFill>
                <a:latin typeface="+mj-lt"/>
              </a:rPr>
              <a:t>DIRECÇÃO DE ENERGIA E ÁGUAS</a:t>
            </a:r>
            <a:endParaRPr lang="pt-PT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04478" y="2262996"/>
            <a:ext cx="78186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>
                <a:solidFill>
                  <a:schemeClr val="tx2"/>
                </a:solidFill>
              </a:rPr>
              <a:t>5º CONSELHO CONSULTIVO DO MINISTÉRIO DE ENERGIA E ÁGUAS</a:t>
            </a:r>
          </a:p>
          <a:p>
            <a:pPr algn="ctr"/>
            <a:r>
              <a:rPr lang="pt-PT" sz="2000" b="1" dirty="0" smtClean="0">
                <a:solidFill>
                  <a:schemeClr val="tx2"/>
                </a:solidFill>
              </a:rPr>
              <a:t>LUANDA, JULHO -2015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451484" y="5852973"/>
            <a:ext cx="1668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/>
              <a:t>Apresentação:</a:t>
            </a:r>
          </a:p>
          <a:p>
            <a:r>
              <a:rPr lang="pt-PT" sz="1200" b="1" dirty="0" smtClean="0"/>
              <a:t>João </a:t>
            </a:r>
            <a:r>
              <a:rPr lang="pt-PT" sz="1200" b="1" dirty="0"/>
              <a:t>da Silva Borges</a:t>
            </a:r>
          </a:p>
          <a:p>
            <a:r>
              <a:rPr lang="pt-PT" sz="1200" dirty="0" smtClean="0"/>
              <a:t>Luanda, 30-31/07/2015</a:t>
            </a:r>
            <a:endParaRPr lang="pt-PT" sz="1200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"</a:t>
            </a:r>
            <a:r>
              <a:rPr lang="pt-PT" b="1" i="1" dirty="0" smtClean="0">
                <a:solidFill>
                  <a:srgbClr val="002060"/>
                </a:solidFill>
              </a:rPr>
              <a:t>Água e Energia - Reestruturar para Melhorar e Crescer"</a:t>
            </a:r>
            <a:endParaRPr lang="pt-PT" b="1" i="1" dirty="0">
              <a:solidFill>
                <a:srgbClr val="002060"/>
              </a:solidFill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996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 b="1" dirty="0" smtClean="0"/>
              <a:t>SÍNTESE </a:t>
            </a:r>
            <a:r>
              <a:rPr lang="pt-PT" sz="2800" b="1" dirty="0" smtClean="0"/>
              <a:t>DA CONDIÇÃO DE OPERAÇÃO DOS SISTEMAS DE ABASTECIMENTO DE ÁGUA NA </a:t>
            </a:r>
            <a:r>
              <a:rPr lang="pt-PT" sz="2800" b="1" dirty="0" smtClean="0"/>
              <a:t>PROVÍNCIA</a:t>
            </a:r>
            <a:endParaRPr lang="pt-PT" sz="2800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10580"/>
              </p:ext>
            </p:extLst>
          </p:nvPr>
        </p:nvGraphicFramePr>
        <p:xfrm>
          <a:off x="395536" y="1412776"/>
          <a:ext cx="8424935" cy="51521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66133"/>
                <a:gridCol w="472613"/>
                <a:gridCol w="470849"/>
                <a:gridCol w="472613"/>
                <a:gridCol w="472613"/>
                <a:gridCol w="472613"/>
                <a:gridCol w="472613"/>
                <a:gridCol w="472613"/>
                <a:gridCol w="472613"/>
                <a:gridCol w="472613"/>
                <a:gridCol w="472613"/>
                <a:gridCol w="472613"/>
                <a:gridCol w="401784"/>
                <a:gridCol w="360039"/>
              </a:tblGrid>
              <a:tr h="10392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INDICADORES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Província do Cunene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T o t a l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</a:tr>
              <a:tr h="25461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Município </a:t>
                      </a:r>
                      <a:r>
                        <a:rPr lang="pt-PT" sz="1000" b="1" u="none" strike="noStrike" dirty="0" smtClean="0">
                          <a:effectLst/>
                        </a:rPr>
                        <a:t>do </a:t>
                      </a:r>
                      <a:r>
                        <a:rPr lang="pt-PT" sz="1000" b="1" u="none" strike="noStrike" dirty="0">
                          <a:effectLst/>
                        </a:rPr>
                        <a:t>Cuanhama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Outros Municípios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0785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Sede Provincial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Outras Localidades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Cahama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 smtClean="0">
                          <a:effectLst/>
                        </a:rPr>
                        <a:t>Curoca</a:t>
                      </a:r>
                      <a:r>
                        <a:rPr lang="pt-PT" sz="600" b="1" u="none" strike="noStrike" dirty="0">
                          <a:effectLst/>
                        </a:rPr>
                        <a:t> 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Cuvelai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Namacunde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Ombaja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117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Ondjiva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Sede Municipal Cahama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Outras Localidades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Sede Municipal Curoca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Outras Localidades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Cuvelai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Outras Localidades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Namacunde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Outras Localidades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Ombaja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>
                          <a:effectLst/>
                        </a:rPr>
                        <a:t>Outras Localidades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 População a Servir (Pessoas)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130.000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230.491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69.094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41.750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60.137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143.739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290.277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965.488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Pontos de Água Existentes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35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145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14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191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87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8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52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4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46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5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64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662</a:t>
                      </a:r>
                      <a:endParaRPr lang="pt-PT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Pequenos Sistemas de Água Existentes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3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3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15</a:t>
                      </a:r>
                      <a:endParaRPr lang="pt-PT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Pontos de Água em Operação Regular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29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137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14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163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9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74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6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52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42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5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55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587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Pequenos Sistemas de Água em Operação Regular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3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1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2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>
                          <a:effectLst/>
                        </a:rPr>
                        <a:t> 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2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11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ctr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Pontos de Água em Operação Condicionada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Pequenos Sistemas de Água em Operação Condicionada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Número de Sistemas Inoperacionais  (À menos de 10 dias)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Número de Sistemas Inoperacionais  (Entre 10 dias e 30 dias)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 dirty="0">
                          <a:effectLst/>
                        </a:rPr>
                        <a:t> </a:t>
                      </a:r>
                      <a:endParaRPr lang="pt-P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Número de Sistemas Inoperacionais  (À mais de 30 dias)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Informação providenciada pela DPEA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Informação providenciada pelas Administrações Municipais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Informação providenciada pelos Consultores do MINEA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Obras em perspectiva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  <a:tr h="24318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Obras em curso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196" marR="5196" marT="519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600" u="none" strike="noStrike" dirty="0">
                          <a:effectLst/>
                        </a:rPr>
                        <a:t> </a:t>
                      </a:r>
                      <a:endParaRPr lang="pt-P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96" marR="5196" marT="5196" marB="0" anchor="b"/>
                </a:tc>
              </a:tr>
            </a:tbl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8898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/>
              <a:t>SÍNTESE </a:t>
            </a:r>
            <a:r>
              <a:rPr lang="pt-PT" sz="2800" b="1" dirty="0" smtClean="0"/>
              <a:t>DO </a:t>
            </a:r>
            <a:r>
              <a:rPr lang="pt-PT" sz="2800" b="1" dirty="0" smtClean="0"/>
              <a:t>INVENTÁRIO </a:t>
            </a:r>
            <a:r>
              <a:rPr lang="pt-PT" sz="2800" b="1" dirty="0" smtClean="0"/>
              <a:t>DOS SISTEMAS DE ABASTECIMENTO DE ÁGUA NA </a:t>
            </a:r>
            <a:r>
              <a:rPr lang="pt-PT" sz="2800" b="1" dirty="0" smtClean="0"/>
              <a:t>PROVÍNCIA</a:t>
            </a:r>
            <a:endParaRPr lang="pt-PT" sz="2800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334241"/>
              </p:ext>
            </p:extLst>
          </p:nvPr>
        </p:nvGraphicFramePr>
        <p:xfrm>
          <a:off x="539245" y="1600201"/>
          <a:ext cx="8065510" cy="47202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68459"/>
                <a:gridCol w="1628563"/>
                <a:gridCol w="390368"/>
                <a:gridCol w="387220"/>
                <a:gridCol w="390368"/>
                <a:gridCol w="390368"/>
                <a:gridCol w="390368"/>
                <a:gridCol w="390368"/>
                <a:gridCol w="390368"/>
                <a:gridCol w="390368"/>
                <a:gridCol w="390368"/>
                <a:gridCol w="390368"/>
                <a:gridCol w="390368"/>
                <a:gridCol w="387220"/>
                <a:gridCol w="390368"/>
              </a:tblGrid>
              <a:tr h="175291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TIPO DE EQUIPAMENTO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rowSpan="4"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 smtClean="0">
                          <a:effectLst/>
                        </a:rPr>
                        <a:t>PROVÍNCIA DO CUNENE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T o t a l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85479">
                <a:tc gridSpan="2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>
                          <a:effectLst/>
                        </a:rPr>
                        <a:t>Município de Cuanhama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Outros Municípios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10771">
                <a:tc gridSpan="2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700" u="none" strike="noStrike" dirty="0">
                          <a:effectLst/>
                        </a:rPr>
                        <a:t>Sede Provincial</a:t>
                      </a:r>
                      <a:endParaRPr lang="pt-PT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700" u="none" strike="noStrike" dirty="0">
                          <a:effectLst/>
                        </a:rPr>
                        <a:t>Outras Localidades</a:t>
                      </a:r>
                      <a:endParaRPr lang="pt-PT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Cahama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Curoca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Cuvelai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Namacunde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Ombaja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05618">
                <a:tc gridSpan="2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700" u="none" strike="noStrike">
                          <a:effectLst/>
                        </a:rPr>
                        <a:t>Ondjiva</a:t>
                      </a:r>
                      <a:endParaRPr lang="pt-PT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Cahama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Outras Localidades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Curoca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Outras Localidades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Cuvelai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Outras Localidades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Namacunde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Outras Localidades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Sede Municipal Ombaja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600" u="none" strike="noStrike" dirty="0">
                          <a:effectLst/>
                        </a:rPr>
                        <a:t>Outras Localidades</a:t>
                      </a:r>
                      <a:endParaRPr lang="pt-PT" sz="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806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PEQUENOS SISTEMAS DE ABASTECIMENTO DE ÁGUA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Pequenos Sistemas de Água Existentes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3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1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2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1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1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2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15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000" u="none" strike="noStrike" dirty="0">
                          <a:effectLst/>
                        </a:rPr>
                        <a:t>Total de Pequenos Sistemas de Água Fora de Serviço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1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1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FONTENÁRIOS OU CHAFARIZES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900" u="none" strike="noStrike" dirty="0">
                          <a:effectLst/>
                          <a:latin typeface="+mn-lt"/>
                        </a:rPr>
                        <a:t>Ligado à Rede de Abastecimento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23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2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2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34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94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900" u="none" strike="noStrike" dirty="0">
                          <a:effectLst/>
                          <a:latin typeface="+mn-lt"/>
                        </a:rPr>
                        <a:t>Sem Ligação à Rede de Abastecimento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900" u="none" strike="noStrike" dirty="0">
                          <a:effectLst/>
                          <a:latin typeface="+mn-lt"/>
                        </a:rPr>
                        <a:t>Total de Fontenários Existentes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2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2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34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4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112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900" u="none" strike="noStrike" dirty="0">
                          <a:effectLst/>
                          <a:latin typeface="+mn-lt"/>
                        </a:rPr>
                        <a:t>Total de Fontenários Fora de Serviço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PONTOS DE ÁGUA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900" u="none" strike="noStrike" dirty="0">
                          <a:effectLst/>
                          <a:latin typeface="+mn-lt"/>
                        </a:rPr>
                        <a:t>Total de Pontos de Água Existentes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11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2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2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34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4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112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900" u="none" strike="noStrike" dirty="0">
                          <a:effectLst/>
                          <a:latin typeface="+mn-lt"/>
                        </a:rPr>
                        <a:t>Total de Pontos de Água Fora de Serviço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0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u="none" strike="noStrike" dirty="0">
                          <a:effectLst/>
                        </a:rPr>
                        <a:t>Furos para  Abastecimento de Água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u="none" strike="noStrike" dirty="0">
                          <a:effectLst/>
                        </a:rPr>
                        <a:t>Cacimbas Servindo como Ponto de Água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u="none" strike="noStrike" dirty="0">
                          <a:effectLst/>
                        </a:rPr>
                        <a:t>Cacimbas Servindo como Origem de Pequeno Sistema de Água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u="none" strike="noStrike" dirty="0">
                          <a:effectLst/>
                        </a:rPr>
                        <a:t>Total de Cacimbas Cadastradas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0</a:t>
                      </a:r>
                      <a:endParaRPr lang="pt-PT" sz="10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8067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u="none" strike="noStrike" dirty="0">
                          <a:effectLst/>
                        </a:rPr>
                        <a:t>Origem da Informação 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>
                          <a:effectLst/>
                        </a:rPr>
                        <a:t> </a:t>
                      </a:r>
                      <a:endParaRPr lang="pt-PT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5337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/>
              <a:t>IMPLEMENTAÇÃO DO MOGECA E BASE DE DADOS DA QUALIDADE DE ÁGUA NA </a:t>
            </a:r>
            <a:r>
              <a:rPr lang="pt-PT" sz="2800" b="1" dirty="0" smtClean="0"/>
              <a:t>PROVÍNCIA</a:t>
            </a:r>
            <a:endParaRPr lang="pt-PT" sz="28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sz="2800" dirty="0" smtClean="0"/>
              <a:t>1- O MOGECA, na Província do Cunene, está sendo implementado em algumas localidades tais como:</a:t>
            </a:r>
          </a:p>
          <a:p>
            <a:r>
              <a:rPr lang="pt-PT" sz="2000" dirty="0" smtClean="0"/>
              <a:t>Na Sede do Município da Cahama,</a:t>
            </a:r>
          </a:p>
          <a:p>
            <a:r>
              <a:rPr lang="pt-PT" sz="2000" dirty="0" smtClean="0"/>
              <a:t>Na Cidade de Ondjiva,</a:t>
            </a:r>
          </a:p>
          <a:p>
            <a:r>
              <a:rPr lang="pt-PT" sz="2000" dirty="0" smtClean="0"/>
              <a:t>Na sede do Município do Cuvelai,</a:t>
            </a:r>
          </a:p>
          <a:p>
            <a:r>
              <a:rPr lang="pt-PT" sz="2000" dirty="0" smtClean="0"/>
              <a:t>Na Comuna da Môngua,</a:t>
            </a:r>
          </a:p>
          <a:p>
            <a:r>
              <a:rPr lang="pt-PT" sz="2000" dirty="0" smtClean="0"/>
              <a:t>Em Namacunde e Santa-Clara</a:t>
            </a:r>
          </a:p>
          <a:p>
            <a:pPr marL="0" indent="0">
              <a:buNone/>
            </a:pPr>
            <a:endParaRPr lang="pt-PT" sz="2000" dirty="0"/>
          </a:p>
          <a:p>
            <a:pPr marL="0" indent="0">
              <a:buNone/>
            </a:pPr>
            <a:r>
              <a:rPr lang="pt-PT" sz="2000" dirty="0" smtClean="0"/>
              <a:t>2- </a:t>
            </a:r>
            <a:r>
              <a:rPr lang="pt-PT" sz="2800" dirty="0" smtClean="0"/>
              <a:t>A Base de Dados da Qualidade de Água:</a:t>
            </a:r>
          </a:p>
          <a:p>
            <a:pPr algn="just"/>
            <a:r>
              <a:rPr lang="pt-PT" sz="2000" dirty="0" smtClean="0"/>
              <a:t>Encontra-se paralisada por falta de recursos financeiros para aquisição de reagentes laboratoriais e deslocações dos técnicos,</a:t>
            </a:r>
          </a:p>
          <a:p>
            <a:pPr algn="just"/>
            <a:r>
              <a:rPr lang="pt-PT" sz="2000" dirty="0" smtClean="0"/>
              <a:t>Dificuldades no envio de informação ao Banco de Dado Central (as senhas não correspondem)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795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/>
              <a:t>RECURSOS HUMANOS AFECTOS AO SERVIÇO DE ABASTECIMENTO DE ÁGUA A </a:t>
            </a:r>
            <a:r>
              <a:rPr lang="pt-PT" sz="2800" b="1" dirty="0" smtClean="0"/>
              <a:t>PROVÍNCIA</a:t>
            </a:r>
            <a:endParaRPr lang="pt-PT" sz="2800" b="1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535534"/>
              </p:ext>
            </p:extLst>
          </p:nvPr>
        </p:nvGraphicFramePr>
        <p:xfrm>
          <a:off x="323522" y="1484784"/>
          <a:ext cx="8373621" cy="31060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1324"/>
                <a:gridCol w="473124"/>
                <a:gridCol w="172204"/>
                <a:gridCol w="172204"/>
                <a:gridCol w="172204"/>
                <a:gridCol w="172204"/>
                <a:gridCol w="172204"/>
                <a:gridCol w="172204"/>
                <a:gridCol w="172204"/>
                <a:gridCol w="172204"/>
                <a:gridCol w="172204"/>
                <a:gridCol w="172204"/>
                <a:gridCol w="172204"/>
                <a:gridCol w="172204"/>
                <a:gridCol w="182640"/>
                <a:gridCol w="193077"/>
                <a:gridCol w="193077"/>
                <a:gridCol w="172204"/>
                <a:gridCol w="172204"/>
                <a:gridCol w="187858"/>
                <a:gridCol w="255697"/>
                <a:gridCol w="281787"/>
                <a:gridCol w="281787"/>
                <a:gridCol w="281787"/>
                <a:gridCol w="140894"/>
                <a:gridCol w="161767"/>
                <a:gridCol w="187858"/>
                <a:gridCol w="234823"/>
                <a:gridCol w="234823"/>
                <a:gridCol w="203513"/>
                <a:gridCol w="213950"/>
                <a:gridCol w="203513"/>
                <a:gridCol w="292224"/>
                <a:gridCol w="292224"/>
                <a:gridCol w="172204"/>
                <a:gridCol w="172204"/>
                <a:gridCol w="172204"/>
                <a:gridCol w="172204"/>
                <a:gridCol w="213950"/>
                <a:gridCol w="208732"/>
                <a:gridCol w="243520"/>
              </a:tblGrid>
              <a:tr h="138196"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 smtClean="0">
                          <a:effectLst/>
                        </a:rPr>
                        <a:t>Província </a:t>
                      </a:r>
                      <a:r>
                        <a:rPr lang="pt-PT" sz="900" u="none" strike="noStrike" dirty="0">
                          <a:effectLst/>
                        </a:rPr>
                        <a:t>do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>
                          <a:effectLst/>
                        </a:rPr>
                        <a:t>Carreira TS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>
                          <a:effectLst/>
                        </a:rPr>
                        <a:t>Carreira </a:t>
                      </a:r>
                      <a:r>
                        <a:rPr lang="pt-PT" sz="900" u="none" strike="noStrike" dirty="0" smtClean="0">
                          <a:effectLst/>
                        </a:rPr>
                        <a:t>Técnica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>
                          <a:effectLst/>
                        </a:rPr>
                        <a:t>Carreira TM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>
                          <a:effectLst/>
                        </a:rPr>
                        <a:t>Carreira Administrativa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PT" sz="900" u="none" strike="noStrike" dirty="0">
                          <a:effectLst/>
                        </a:rPr>
                        <a:t>Carreira Auxiliar Administrativa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800" u="none" strike="noStrike" dirty="0">
                          <a:effectLst/>
                        </a:rPr>
                        <a:t>Op. Qualificado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 dirty="0" err="1">
                          <a:effectLst/>
                        </a:rPr>
                        <a:t>Op.N.Qualif</a:t>
                      </a:r>
                      <a:r>
                        <a:rPr lang="pt-PT" sz="600" u="none" strike="noStrike" dirty="0">
                          <a:effectLst/>
                        </a:rPr>
                        <a:t>.</a:t>
                      </a:r>
                      <a:endParaRPr lang="pt-PT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700" u="none" strike="noStrike" dirty="0">
                          <a:effectLst/>
                        </a:rPr>
                        <a:t>Total </a:t>
                      </a:r>
                      <a:endParaRPr lang="pt-PT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213350">
                <a:tc rowSpan="3"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1" u="none" strike="noStrike" dirty="0">
                          <a:effectLst/>
                        </a:rPr>
                        <a:t>Cunene</a:t>
                      </a:r>
                      <a:endParaRPr lang="pt-PT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Ass 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Ass1ª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Ass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TSP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TS1ª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TS2ª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EspP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Esp1ª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Esp2ª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T2ª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T3ª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TMP1ª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TMP2ª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TMP3ª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TM1ª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 dirty="0">
                          <a:effectLst/>
                        </a:rPr>
                        <a:t>TM2ª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TM3ª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OfAdmP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1ºOfAdm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2ºOfAdm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3ºOfAdm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Asp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EscD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MotPP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MotP1ª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MotP2ª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MotLP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MotL1ª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MotL2ª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AuxAdmP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AuxAdm1ª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AuxLP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EncQ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OQ1ª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OQ2ª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EncNQ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 dirty="0" err="1">
                          <a:effectLst/>
                        </a:rPr>
                        <a:t>OpNQ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parcial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</a:tr>
              <a:tr h="117467">
                <a:tc vMerge="1">
                  <a:txBody>
                    <a:bodyPr/>
                    <a:lstStyle/>
                    <a:p>
                      <a:pPr algn="l" fontAlgn="b"/>
                      <a:endParaRPr lang="pt-PT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DPEA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2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6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5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4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3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15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35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17467">
                <a:tc vMerge="1">
                  <a:txBody>
                    <a:bodyPr/>
                    <a:lstStyle/>
                    <a:p>
                      <a:pPr algn="l" fontAlgn="b"/>
                      <a:endParaRPr lang="pt-PT" sz="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EASC-EP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92093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PT" sz="900" u="none" strike="noStrike" dirty="0" smtClean="0">
                          <a:effectLst/>
                        </a:rPr>
                        <a:t>Municípios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Ondjiva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920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Cahama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2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920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Cuanhama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920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Curoca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920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Cuvelai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920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Namacunde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920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800" u="none" strike="noStrike" dirty="0">
                          <a:effectLst/>
                        </a:rPr>
                        <a:t>Ombandja</a:t>
                      </a:r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r>
                        <a:rPr lang="pt-PT" sz="500" u="none" strike="noStrike" dirty="0" smtClean="0">
                          <a:effectLst/>
                        </a:rPr>
                        <a:t>1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228023"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Totais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17467">
                <a:tc>
                  <a:txBody>
                    <a:bodyPr/>
                    <a:lstStyle/>
                    <a:p>
                      <a:pPr algn="l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  <a:tr h="1451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900" u="none" strike="noStrike" dirty="0">
                          <a:effectLst/>
                        </a:rPr>
                        <a:t>Legenda: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>
                          <a:effectLst/>
                        </a:rPr>
                        <a:t> </a:t>
                      </a:r>
                      <a:endParaRPr lang="pt-PT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500" u="none" strike="noStrike" dirty="0">
                          <a:effectLst/>
                        </a:rPr>
                        <a:t> </a:t>
                      </a:r>
                      <a:endParaRPr lang="pt-PT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01" marR="5101" marT="5101" marB="0" anchor="ctr"/>
                </a:tc>
              </a:tr>
            </a:tbl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4867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/>
              <a:t>CONSTRANGIMENTOS</a:t>
            </a:r>
            <a:endParaRPr lang="pt-PT" sz="28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sz="2800" dirty="0" smtClean="0"/>
              <a:t>Falta </a:t>
            </a:r>
            <a:r>
              <a:rPr lang="pt-PT" sz="2800" dirty="0"/>
              <a:t>de recursos para enquadramento de técnicos para a fiscalização </a:t>
            </a:r>
            <a:r>
              <a:rPr lang="pt-PT" sz="2800" dirty="0" smtClean="0"/>
              <a:t>a nível da Província,</a:t>
            </a:r>
          </a:p>
          <a:p>
            <a:pPr marL="514350" indent="-514350">
              <a:buFont typeface="+mj-lt"/>
              <a:buAutoNum type="arabicPeriod"/>
            </a:pPr>
            <a:endParaRPr lang="pt-PT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t-PT" sz="2800" dirty="0" smtClean="0"/>
              <a:t>Falta </a:t>
            </a:r>
            <a:r>
              <a:rPr lang="pt-PT" sz="2800" dirty="0"/>
              <a:t>de recursos financeiros para trabalhos de Mobilização Social</a:t>
            </a:r>
            <a:r>
              <a:rPr lang="pt-PT" sz="2800" dirty="0" smtClean="0"/>
              <a:t>, na implementação do </a:t>
            </a:r>
            <a:r>
              <a:rPr lang="pt-PT" sz="2800" dirty="0" err="1" smtClean="0"/>
              <a:t>MoGeCa</a:t>
            </a:r>
            <a:r>
              <a:rPr lang="pt-PT" sz="2800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endParaRPr lang="pt-PT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t-PT" sz="2800" dirty="0" smtClean="0"/>
              <a:t> </a:t>
            </a:r>
            <a:r>
              <a:rPr lang="pt-PT" sz="2800" dirty="0"/>
              <a:t>Falta de recursos para acompanhar a execução dos </a:t>
            </a:r>
            <a:r>
              <a:rPr lang="pt-PT" sz="2800" dirty="0" smtClean="0"/>
              <a:t>trabalhos a nível da Província.</a:t>
            </a:r>
            <a:endParaRPr lang="pt-PT" sz="2800" dirty="0"/>
          </a:p>
          <a:p>
            <a:pPr marL="514350" indent="-514350">
              <a:buFont typeface="+mj-lt"/>
              <a:buAutoNum type="arabicPeriod"/>
            </a:pPr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497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/>
              <a:t>ORÇAMENTO PROVINCIAL 2015-2016 E ACTIVIDADES EM PERSPECTIVA</a:t>
            </a:r>
            <a:endParaRPr lang="pt-PT" sz="2800" b="1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83443"/>
              </p:ext>
            </p:extLst>
          </p:nvPr>
        </p:nvGraphicFramePr>
        <p:xfrm>
          <a:off x="611560" y="1988840"/>
          <a:ext cx="7848873" cy="251216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46442"/>
                <a:gridCol w="4285994"/>
                <a:gridCol w="1102384"/>
                <a:gridCol w="612532"/>
                <a:gridCol w="1101521"/>
              </a:tblGrid>
              <a:tr h="3137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800" dirty="0">
                          <a:effectLst/>
                        </a:rPr>
                        <a:t>Código Projecto</a:t>
                      </a:r>
                      <a:endParaRPr lang="pt-PT" sz="10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Projecto/ Acção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Local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Central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Total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HO-01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Reabilitação e Expansão da Rede de Distribuição de Água do </a:t>
                      </a:r>
                      <a:r>
                        <a:rPr lang="pt-PT" sz="1100" dirty="0" err="1">
                          <a:effectLst/>
                        </a:rPr>
                        <a:t>Kwanhama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10.503.640.000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10.503.640.000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HO-02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Reabilitação e Expansão da Rede de Distribuição de Água do de </a:t>
                      </a:r>
                      <a:r>
                        <a:rPr lang="pt-PT" sz="1100" dirty="0" err="1">
                          <a:effectLst/>
                        </a:rPr>
                        <a:t>Ombadja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16.652.160.000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16.652.160.000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HO-03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Reabilitação e Expansão da Rede de Distribuição de Água do </a:t>
                      </a:r>
                      <a:r>
                        <a:rPr lang="pt-PT" sz="1100" dirty="0" err="1">
                          <a:effectLst/>
                        </a:rPr>
                        <a:t>Kuvelai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2.809.458.120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2.809.458.120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HO-04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Reabilitação e Expansão da Rede de Distribuição de Água do </a:t>
                      </a:r>
                      <a:r>
                        <a:rPr lang="pt-PT" sz="1100" dirty="0" err="1">
                          <a:effectLst/>
                        </a:rPr>
                        <a:t>Kuroca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896.700.000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896.700.000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HO-05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Reabilitação e Expansão da Rede de Distribuição de Água de </a:t>
                      </a:r>
                      <a:r>
                        <a:rPr lang="pt-PT" sz="1100" dirty="0" err="1">
                          <a:effectLst/>
                        </a:rPr>
                        <a:t>Namacunde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3.752.491.050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3.752.491.050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HO-06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Reabilitação e Expansão da Rede de Distribuição de Água da Cahama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3.314.040.030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3.314.040.030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HO-07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Construção da conduta e Distribuição de Água –</a:t>
                      </a:r>
                      <a:r>
                        <a:rPr lang="pt-PT" sz="1100" dirty="0" err="1">
                          <a:effectLst/>
                        </a:rPr>
                        <a:t>Kaxila</a:t>
                      </a:r>
                      <a:r>
                        <a:rPr lang="pt-PT" sz="1100" dirty="0">
                          <a:effectLst/>
                        </a:rPr>
                        <a:t> III e </a:t>
                      </a:r>
                      <a:r>
                        <a:rPr lang="pt-PT" sz="1100" dirty="0" err="1">
                          <a:effectLst/>
                        </a:rPr>
                        <a:t>Onahumba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120.000.000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120.000.000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HO-08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Aquisição de Meios </a:t>
                      </a:r>
                      <a:r>
                        <a:rPr lang="pt-PT" sz="1100" dirty="0" smtClean="0">
                          <a:effectLst/>
                        </a:rPr>
                        <a:t> para a Direcção </a:t>
                      </a:r>
                      <a:r>
                        <a:rPr lang="pt-PT" sz="1100" dirty="0">
                          <a:effectLst/>
                        </a:rPr>
                        <a:t>Provincial de Energia e Águas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1.112.620.000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1.112.620.000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HO-09</a:t>
                      </a:r>
                      <a:endParaRPr lang="pt-PT" sz="12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Instalações e outros </a:t>
                      </a:r>
                      <a:r>
                        <a:rPr lang="pt-PT" sz="1100" dirty="0" smtClean="0">
                          <a:effectLst/>
                        </a:rPr>
                        <a:t>na Direcção </a:t>
                      </a:r>
                      <a:r>
                        <a:rPr lang="pt-PT" sz="1100" dirty="0">
                          <a:effectLst/>
                        </a:rPr>
                        <a:t>Provincial de Energia e Águas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105.000.000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</a:t>
                      </a:r>
                      <a:endParaRPr lang="pt-PT" sz="110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105.000.000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3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Total</a:t>
                      </a:r>
                      <a:endParaRPr lang="pt-PT" sz="1600" b="1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39.266.109.200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b="1" dirty="0">
                          <a:effectLst/>
                        </a:rPr>
                        <a:t>0</a:t>
                      </a:r>
                      <a:endParaRPr lang="pt-PT" sz="1100" b="1" dirty="0">
                        <a:solidFill>
                          <a:srgbClr val="000000"/>
                        </a:solidFill>
                        <a:effectLst/>
                        <a:latin typeface="Gill Sans MT"/>
                        <a:ea typeface="Gill Sans MT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39.266.109.200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4015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649273"/>
              </p:ext>
            </p:extLst>
          </p:nvPr>
        </p:nvGraphicFramePr>
        <p:xfrm>
          <a:off x="423118" y="2852936"/>
          <a:ext cx="8229600" cy="356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ângulo 4"/>
          <p:cNvSpPr/>
          <p:nvPr/>
        </p:nvSpPr>
        <p:spPr>
          <a:xfrm>
            <a:off x="428596" y="880016"/>
            <a:ext cx="8075288" cy="313932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PT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MUITO OBRIGADO PELA </a:t>
            </a:r>
          </a:p>
          <a:p>
            <a:pPr algn="ctr"/>
            <a:r>
              <a:rPr lang="pt-PT" sz="6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ATENÇÃO</a:t>
            </a:r>
            <a:endParaRPr lang="pt-PT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b="1" i="1" dirty="0" smtClean="0">
                <a:solidFill>
                  <a:srgbClr val="FF0000"/>
                </a:solidFill>
              </a:rPr>
              <a:t>"Água e Energia - Reestruturar para Melhorar e Crescer"</a:t>
            </a:r>
            <a:endParaRPr lang="pt-PT" b="1" i="1" dirty="0">
              <a:solidFill>
                <a:srgbClr val="FF0000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5355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4675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C 0.06893 -2.96296E-6 0.125 0.05602 0.125 0.125 C 0.125 0.19398 0.06893 0.25 -4.16667E-6 0.25 C -0.06892 0.25 -0.125 0.19398 -0.125 0.125 C -0.125 0.05602 -0.06892 -2.96296E-6 -4.16667E-6 -2.96296E-6 Z " pathEditMode="relative" ptsTypes="fffff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0.31828 C 0.07691 0.31828 0.13298 0.3743 0.13298 0.44328 C 0.13298 0.51226 0.07691 0.56828 0.00798 0.56828 C -0.06094 0.56828 -0.11702 0.51226 -0.11702 0.44328 C -0.11702 0.3743 -0.06094 0.31828 0.00798 0.31828 Z " pathEditMode="relative" ptsTypes="fffff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112568" cy="994122"/>
          </a:xfrm>
        </p:spPr>
        <p:txBody>
          <a:bodyPr>
            <a:normAutofit/>
          </a:bodyPr>
          <a:lstStyle/>
          <a:p>
            <a:r>
              <a:rPr lang="pt-PT" sz="3200" b="1" dirty="0" smtClean="0"/>
              <a:t>INTRODUÇÃO</a:t>
            </a:r>
            <a:endParaRPr lang="pt-PT" sz="3200" b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>
            <a:noAutofit/>
          </a:bodyPr>
          <a:lstStyle/>
          <a:p>
            <a:pPr algn="just"/>
            <a:r>
              <a:rPr lang="pt-PT" sz="2400" dirty="0"/>
              <a:t>A Província do Cunene situa-se n</a:t>
            </a:r>
            <a:r>
              <a:rPr lang="pt-PT" sz="2400" dirty="0" smtClean="0"/>
              <a:t>os </a:t>
            </a:r>
            <a:r>
              <a:rPr lang="pt-PT" sz="2400" dirty="0"/>
              <a:t>paralelos 15° 10</a:t>
            </a:r>
            <a:r>
              <a:rPr lang="pt-PT" sz="2400" dirty="0">
                <a:sym typeface="Symbol"/>
              </a:rPr>
              <a:t></a:t>
            </a:r>
            <a:r>
              <a:rPr lang="pt-PT" sz="2400" dirty="0"/>
              <a:t> S e 17° 24</a:t>
            </a:r>
            <a:r>
              <a:rPr lang="pt-PT" sz="2400" dirty="0">
                <a:sym typeface="Symbol"/>
              </a:rPr>
              <a:t></a:t>
            </a:r>
            <a:r>
              <a:rPr lang="pt-PT" sz="2400" dirty="0"/>
              <a:t> S, e os meridianos 13° 17</a:t>
            </a:r>
            <a:r>
              <a:rPr lang="pt-PT" sz="2400" dirty="0">
                <a:sym typeface="Symbol"/>
              </a:rPr>
              <a:t></a:t>
            </a:r>
            <a:r>
              <a:rPr lang="pt-PT" sz="2400" dirty="0"/>
              <a:t> E </a:t>
            </a:r>
            <a:r>
              <a:rPr lang="pt-PT" sz="2400" dirty="0" err="1"/>
              <a:t>e</a:t>
            </a:r>
            <a:r>
              <a:rPr lang="pt-PT" sz="2400" dirty="0"/>
              <a:t> 17° 23</a:t>
            </a:r>
            <a:r>
              <a:rPr lang="pt-PT" sz="2400" dirty="0">
                <a:sym typeface="Symbol"/>
              </a:rPr>
              <a:t></a:t>
            </a:r>
            <a:r>
              <a:rPr lang="pt-PT" sz="2400" dirty="0"/>
              <a:t> E, </a:t>
            </a:r>
            <a:endParaRPr lang="pt-PT" sz="2400" dirty="0" smtClean="0"/>
          </a:p>
          <a:p>
            <a:pPr algn="just"/>
            <a:r>
              <a:rPr lang="pt-PT" sz="2400" dirty="0" smtClean="0"/>
              <a:t>Tem </a:t>
            </a:r>
            <a:r>
              <a:rPr lang="pt-PT" sz="2400" dirty="0"/>
              <a:t>uma superfície de </a:t>
            </a:r>
            <a:r>
              <a:rPr lang="pt-PT" sz="2400" b="1" dirty="0"/>
              <a:t>77.213 </a:t>
            </a:r>
            <a:r>
              <a:rPr lang="pt-PT" sz="2400" b="1" dirty="0" smtClean="0"/>
              <a:t>km²</a:t>
            </a:r>
          </a:p>
          <a:p>
            <a:pPr algn="just"/>
            <a:r>
              <a:rPr lang="pt-PT" sz="2400" dirty="0" smtClean="0"/>
              <a:t>  Relativamente </a:t>
            </a:r>
            <a:r>
              <a:rPr lang="pt-PT" sz="2400" dirty="0"/>
              <a:t>aos seus limites a Província confina a Norte com a Huíla, a Sul com a vizinha República da Namíbia, a Leste com o </a:t>
            </a:r>
            <a:r>
              <a:rPr lang="pt-PT" sz="2400" dirty="0" smtClean="0"/>
              <a:t>Cuando-Cubango </a:t>
            </a:r>
            <a:r>
              <a:rPr lang="pt-PT" sz="2400" dirty="0"/>
              <a:t>e a Oeste com o Namibe.</a:t>
            </a:r>
          </a:p>
          <a:p>
            <a:pPr algn="just"/>
            <a:r>
              <a:rPr lang="pt-PT" sz="2400" dirty="0"/>
              <a:t>A Província do Cunene encontra-se numa região onde a </a:t>
            </a:r>
            <a:r>
              <a:rPr lang="pt-PT" sz="2400" dirty="0" smtClean="0"/>
              <a:t>topografía </a:t>
            </a:r>
            <a:r>
              <a:rPr lang="pt-PT" sz="2400" dirty="0"/>
              <a:t>se apresenta quase sempre plana e na qual os rios assumem um carácter </a:t>
            </a:r>
            <a:r>
              <a:rPr lang="pt-PT" sz="2400" dirty="0" smtClean="0"/>
              <a:t>temporário. </a:t>
            </a:r>
            <a:endParaRPr lang="pt-PT" sz="2400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27689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568952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5976156" y="1904467"/>
            <a:ext cx="1368152" cy="21602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Cuvelai</a:t>
            </a:r>
            <a:endParaRPr lang="pt-PT" dirty="0"/>
          </a:p>
        </p:txBody>
      </p:sp>
      <p:sp>
        <p:nvSpPr>
          <p:cNvPr id="7" name="Rectângulo 6"/>
          <p:cNvSpPr/>
          <p:nvPr/>
        </p:nvSpPr>
        <p:spPr>
          <a:xfrm>
            <a:off x="4653880" y="2348880"/>
            <a:ext cx="1718320" cy="21602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Habit. 60.137</a:t>
            </a:r>
            <a:endParaRPr lang="pt-PT" dirty="0"/>
          </a:p>
        </p:txBody>
      </p:sp>
      <p:sp>
        <p:nvSpPr>
          <p:cNvPr id="8" name="Rectângulo 7"/>
          <p:cNvSpPr/>
          <p:nvPr/>
        </p:nvSpPr>
        <p:spPr>
          <a:xfrm>
            <a:off x="6372200" y="3621596"/>
            <a:ext cx="1368152" cy="21602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</a:t>
            </a:r>
            <a:r>
              <a:rPr lang="pt-PT" dirty="0" smtClean="0"/>
              <a:t>uanhama</a:t>
            </a:r>
            <a:endParaRPr lang="pt-PT" dirty="0"/>
          </a:p>
        </p:txBody>
      </p:sp>
      <p:sp>
        <p:nvSpPr>
          <p:cNvPr id="9" name="Rectângulo 8"/>
          <p:cNvSpPr/>
          <p:nvPr/>
        </p:nvSpPr>
        <p:spPr>
          <a:xfrm>
            <a:off x="5292080" y="4221088"/>
            <a:ext cx="1656184" cy="21602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Habit. 230.491 </a:t>
            </a:r>
            <a:endParaRPr lang="pt-PT" dirty="0"/>
          </a:p>
        </p:txBody>
      </p:sp>
      <p:sp>
        <p:nvSpPr>
          <p:cNvPr id="10" name="Rectângulo 9"/>
          <p:cNvSpPr/>
          <p:nvPr/>
        </p:nvSpPr>
        <p:spPr>
          <a:xfrm>
            <a:off x="6588224" y="5163877"/>
            <a:ext cx="1368152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Namacunde</a:t>
            </a:r>
            <a:endParaRPr lang="pt-PT" dirty="0"/>
          </a:p>
        </p:txBody>
      </p:sp>
      <p:sp>
        <p:nvSpPr>
          <p:cNvPr id="11" name="Rectângulo 10"/>
          <p:cNvSpPr/>
          <p:nvPr/>
        </p:nvSpPr>
        <p:spPr>
          <a:xfrm>
            <a:off x="6098188" y="5456832"/>
            <a:ext cx="1714171" cy="2160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Habit. 143.739</a:t>
            </a:r>
            <a:endParaRPr lang="pt-PT" dirty="0"/>
          </a:p>
        </p:txBody>
      </p:sp>
      <p:sp>
        <p:nvSpPr>
          <p:cNvPr id="12" name="Rectângulo 11"/>
          <p:cNvSpPr/>
          <p:nvPr/>
        </p:nvSpPr>
        <p:spPr>
          <a:xfrm>
            <a:off x="1649834" y="3352521"/>
            <a:ext cx="1554014" cy="252028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Habit. 69.094</a:t>
            </a:r>
            <a:endParaRPr lang="pt-PT" dirty="0"/>
          </a:p>
        </p:txBody>
      </p:sp>
      <p:sp>
        <p:nvSpPr>
          <p:cNvPr id="13" name="Rectângulo 12"/>
          <p:cNvSpPr/>
          <p:nvPr/>
        </p:nvSpPr>
        <p:spPr>
          <a:xfrm>
            <a:off x="1697807" y="3837620"/>
            <a:ext cx="1008112" cy="21602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Cahama</a:t>
            </a:r>
            <a:endParaRPr lang="pt-PT" dirty="0"/>
          </a:p>
        </p:txBody>
      </p:sp>
      <p:sp>
        <p:nvSpPr>
          <p:cNvPr id="14" name="Rectângulo 13"/>
          <p:cNvSpPr/>
          <p:nvPr/>
        </p:nvSpPr>
        <p:spPr>
          <a:xfrm>
            <a:off x="3072035" y="4435574"/>
            <a:ext cx="1082799" cy="2160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Ombadja</a:t>
            </a:r>
            <a:endParaRPr lang="pt-PT" dirty="0"/>
          </a:p>
        </p:txBody>
      </p:sp>
      <p:sp>
        <p:nvSpPr>
          <p:cNvPr id="15" name="Rectângulo 14"/>
          <p:cNvSpPr/>
          <p:nvPr/>
        </p:nvSpPr>
        <p:spPr>
          <a:xfrm>
            <a:off x="3072035" y="4927661"/>
            <a:ext cx="1211933" cy="4522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Habit. 290.077</a:t>
            </a:r>
            <a:endParaRPr lang="pt-PT" dirty="0"/>
          </a:p>
        </p:txBody>
      </p:sp>
      <p:sp>
        <p:nvSpPr>
          <p:cNvPr id="16" name="Rectângulo 15"/>
          <p:cNvSpPr/>
          <p:nvPr/>
        </p:nvSpPr>
        <p:spPr>
          <a:xfrm>
            <a:off x="1043608" y="5013176"/>
            <a:ext cx="936104" cy="25871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Curoca</a:t>
            </a:r>
            <a:endParaRPr lang="pt-PT" dirty="0"/>
          </a:p>
        </p:txBody>
      </p:sp>
      <p:sp>
        <p:nvSpPr>
          <p:cNvPr id="17" name="Rectângulo 16"/>
          <p:cNvSpPr/>
          <p:nvPr/>
        </p:nvSpPr>
        <p:spPr>
          <a:xfrm>
            <a:off x="1403648" y="5285978"/>
            <a:ext cx="1440160" cy="25871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Habit. 41.750 </a:t>
            </a:r>
            <a:endParaRPr lang="pt-PT" dirty="0"/>
          </a:p>
        </p:txBody>
      </p:sp>
      <p:sp>
        <p:nvSpPr>
          <p:cNvPr id="18" name="Rectângulo 17"/>
          <p:cNvSpPr/>
          <p:nvPr/>
        </p:nvSpPr>
        <p:spPr>
          <a:xfrm>
            <a:off x="575555" y="1652439"/>
            <a:ext cx="2808313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dirty="0" smtClean="0"/>
              <a:t>POPULAÇÃO DA PROVINCIA</a:t>
            </a:r>
          </a:p>
          <a:p>
            <a:pPr algn="ctr"/>
            <a:r>
              <a:rPr lang="pt-PT" sz="1600" b="1" dirty="0" smtClean="0"/>
              <a:t>965.288 Habitantes</a:t>
            </a:r>
            <a:endParaRPr lang="pt-PT" sz="1600" b="1" dirty="0"/>
          </a:p>
        </p:txBody>
      </p:sp>
      <p:sp>
        <p:nvSpPr>
          <p:cNvPr id="19" name="Chamada com Linha 1 18"/>
          <p:cNvSpPr/>
          <p:nvPr/>
        </p:nvSpPr>
        <p:spPr>
          <a:xfrm>
            <a:off x="4721721" y="5285978"/>
            <a:ext cx="914400" cy="278866"/>
          </a:xfrm>
          <a:prstGeom prst="borderCallout1">
            <a:avLst>
              <a:gd name="adj1" fmla="val -4571"/>
              <a:gd name="adj2" fmla="val 23959"/>
              <a:gd name="adj3" fmla="val -101607"/>
              <a:gd name="adj4" fmla="val 3458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dirty="0" smtClean="0">
                <a:solidFill>
                  <a:schemeClr val="bg1"/>
                </a:solidFill>
              </a:rPr>
              <a:t>130.000</a:t>
            </a:r>
            <a:endParaRPr lang="pt-PT" sz="1400" dirty="0">
              <a:solidFill>
                <a:schemeClr val="bg1"/>
              </a:solidFill>
            </a:endParaRPr>
          </a:p>
        </p:txBody>
      </p:sp>
      <p:sp>
        <p:nvSpPr>
          <p:cNvPr id="20" name="Rectângulo 19"/>
          <p:cNvSpPr/>
          <p:nvPr/>
        </p:nvSpPr>
        <p:spPr>
          <a:xfrm>
            <a:off x="4531196" y="4796197"/>
            <a:ext cx="1368152" cy="21602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Ondjiva</a:t>
            </a:r>
            <a:endParaRPr lang="pt-PT" dirty="0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894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6696744" cy="922114"/>
          </a:xfrm>
        </p:spPr>
        <p:txBody>
          <a:bodyPr>
            <a:noAutofit/>
          </a:bodyPr>
          <a:lstStyle/>
          <a:p>
            <a:r>
              <a:rPr lang="pt-PT" sz="3200" b="1" dirty="0" smtClean="0"/>
              <a:t>Nºs. </a:t>
            </a:r>
            <a:r>
              <a:rPr lang="pt-PT" sz="3200" b="1" dirty="0" smtClean="0"/>
              <a:t>DE HABITANTES POR </a:t>
            </a:r>
            <a:r>
              <a:rPr lang="pt-PT" sz="3200" b="1" dirty="0" smtClean="0"/>
              <a:t>MUNICÍPIO</a:t>
            </a:r>
            <a:endParaRPr lang="pt-PT" sz="3200" b="1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42784982"/>
              </p:ext>
            </p:extLst>
          </p:nvPr>
        </p:nvGraphicFramePr>
        <p:xfrm>
          <a:off x="457200" y="1600200"/>
          <a:ext cx="764319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0827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/>
              <a:t>NÍVEL </a:t>
            </a:r>
            <a:r>
              <a:rPr lang="pt-PT" sz="2800" b="1" dirty="0" smtClean="0"/>
              <a:t>DE ACESSO DE ÁGUA NAS SEDES COMUNAIS</a:t>
            </a:r>
            <a:endParaRPr lang="pt-PT" sz="2800" b="1" dirty="0"/>
          </a:p>
        </p:txBody>
      </p:sp>
      <p:graphicFrame>
        <p:nvGraphicFramePr>
          <p:cNvPr id="6" name="Marcador de Posição de Conteúdo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9374978"/>
              </p:ext>
            </p:extLst>
          </p:nvPr>
        </p:nvGraphicFramePr>
        <p:xfrm>
          <a:off x="1403648" y="1484784"/>
          <a:ext cx="6768752" cy="404241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656184"/>
                <a:gridCol w="1368152"/>
                <a:gridCol w="72008"/>
                <a:gridCol w="3672408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 smtClean="0">
                          <a:effectLst/>
                        </a:rPr>
                        <a:t>MUNICÍPIOS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>
                          <a:effectLst/>
                        </a:rPr>
                        <a:t>COMUNAS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dirty="0">
                          <a:effectLst/>
                        </a:rPr>
                        <a:t>ACESSO ÁGUA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Curoca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Oncôcua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 smtClean="0">
                          <a:effectLst/>
                        </a:rPr>
                        <a:t>Existe um PSA,  precisa ampliação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Chitado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 smtClean="0">
                          <a:effectLst/>
                        </a:rPr>
                        <a:t>Existe um PSA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Cahama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Cahama sede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 smtClean="0">
                          <a:effectLst/>
                        </a:rPr>
                        <a:t>Em curso,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 construção de um MSA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Otchindjau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Ombadja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Xangongo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 smtClean="0">
                          <a:effectLst/>
                        </a:rPr>
                        <a:t>Existe um Sistema com mais de 1.300 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ligações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, 39 chafarizes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Mucópe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Humbe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 smtClean="0">
                          <a:effectLst/>
                        </a:rPr>
                        <a:t>Existe um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 Sistema com 72 ligações, 2 chafarizes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Ombala-Yu-Mungu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, não funciona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Naulila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Cuanhama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Ondjiva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 Sistema com 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mais de 5000 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ligações , 48 chafarizes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Môngua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 Sistema com 40 ligações, 4 chafarizes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Evale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Nehone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Oshimolo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Namacunde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Namacunde sede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Não existe Sistema de Água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Chiede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Cuvelai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Mukolongodjo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Cubati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Não existe Sistema de Água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Mupa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Não existe Sistema de Água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Kangada-Kalonga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Existe um PSA , fornece 2.600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 populares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9234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7584" y="1196752"/>
            <a:ext cx="8064896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04856" cy="779686"/>
          </a:xfrm>
        </p:spPr>
        <p:txBody>
          <a:bodyPr>
            <a:normAutofit/>
          </a:bodyPr>
          <a:lstStyle/>
          <a:p>
            <a:pPr algn="ctr"/>
            <a:r>
              <a:rPr lang="pt-PT" sz="2800" dirty="0" smtClean="0"/>
              <a:t>COMUNAS DA </a:t>
            </a:r>
            <a:r>
              <a:rPr lang="pt-PT" sz="2800" dirty="0" smtClean="0"/>
              <a:t>PROVÍNCIA</a:t>
            </a:r>
            <a:endParaRPr lang="pt-PT" sz="28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4520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273050"/>
            <a:ext cx="7704856" cy="779686"/>
          </a:xfrm>
        </p:spPr>
        <p:txBody>
          <a:bodyPr>
            <a:normAutofit/>
          </a:bodyPr>
          <a:lstStyle/>
          <a:p>
            <a:pPr algn="ctr"/>
            <a:r>
              <a:rPr lang="pt-PT" sz="2800" dirty="0" smtClean="0"/>
              <a:t>ACÇÕES CONCRETIZADAS EM 2015</a:t>
            </a:r>
            <a:endParaRPr lang="pt-PT" sz="2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99592" y="1412777"/>
            <a:ext cx="7787208" cy="4248472"/>
          </a:xfrm>
        </p:spPr>
        <p:txBody>
          <a:bodyPr>
            <a:normAutofit/>
          </a:bodyPr>
          <a:lstStyle/>
          <a:p>
            <a:r>
              <a:rPr lang="pt-PT" sz="2000" dirty="0" smtClean="0"/>
              <a:t>Construção da rede de água no Bairro da </a:t>
            </a:r>
            <a:r>
              <a:rPr lang="pt-PT" sz="2000" dirty="0" err="1" smtClean="0"/>
              <a:t>Caxila</a:t>
            </a:r>
            <a:r>
              <a:rPr lang="pt-PT" sz="2000" dirty="0" smtClean="0"/>
              <a:t> III (</a:t>
            </a:r>
            <a:r>
              <a:rPr lang="pt-PT" sz="2000" dirty="0" err="1" smtClean="0"/>
              <a:t>Imbondex</a:t>
            </a:r>
            <a:r>
              <a:rPr lang="pt-PT" sz="2000" dirty="0" smtClean="0"/>
              <a:t>),</a:t>
            </a:r>
          </a:p>
          <a:p>
            <a:pPr marL="0" indent="0">
              <a:buNone/>
            </a:pPr>
            <a:endParaRPr lang="pt-PT" sz="2000" dirty="0" smtClean="0"/>
          </a:p>
          <a:p>
            <a:r>
              <a:rPr lang="pt-PT" sz="2000" dirty="0" smtClean="0"/>
              <a:t>Pesquisa de 4 captações de água subterrânea do Sistema da Cahama e soldadura das condutas de 160 mm a 200 mm,</a:t>
            </a:r>
          </a:p>
          <a:p>
            <a:pPr marL="0" indent="0">
              <a:buNone/>
            </a:pPr>
            <a:endParaRPr lang="pt-PT" sz="2000" dirty="0" smtClean="0"/>
          </a:p>
          <a:p>
            <a:r>
              <a:rPr lang="pt-PT" sz="2000" dirty="0" smtClean="0"/>
              <a:t>Pesquisa e construção de 12 </a:t>
            </a:r>
            <a:r>
              <a:rPr lang="pt-PT" sz="2000" dirty="0" smtClean="0"/>
              <a:t>captações </a:t>
            </a:r>
            <a:r>
              <a:rPr lang="pt-PT" sz="2000" dirty="0" smtClean="0"/>
              <a:t>de água subterrânea (PAT),</a:t>
            </a:r>
          </a:p>
          <a:p>
            <a:pPr marL="0" indent="0">
              <a:buNone/>
            </a:pPr>
            <a:endParaRPr lang="pt-PT" sz="2000" dirty="0" smtClean="0"/>
          </a:p>
          <a:p>
            <a:r>
              <a:rPr lang="pt-PT" sz="2000" dirty="0" smtClean="0"/>
              <a:t>Pesquisa e construção de 3 captações de água subterrânea (UNICEF),</a:t>
            </a:r>
          </a:p>
          <a:p>
            <a:pPr marL="0" indent="0">
              <a:buNone/>
            </a:pPr>
            <a:endParaRPr lang="pt-PT" sz="2000" dirty="0" smtClean="0"/>
          </a:p>
          <a:p>
            <a:r>
              <a:rPr lang="pt-PT" sz="2000" dirty="0" smtClean="0"/>
              <a:t>Reabilitação de 3 captações de Água subterrânea (UNICEF)</a:t>
            </a:r>
          </a:p>
          <a:p>
            <a:endParaRPr lang="pt-PT" sz="20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0177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73050"/>
            <a:ext cx="7848872" cy="707678"/>
          </a:xfrm>
        </p:spPr>
        <p:txBody>
          <a:bodyPr>
            <a:noAutofit/>
          </a:bodyPr>
          <a:lstStyle/>
          <a:p>
            <a:r>
              <a:rPr lang="pt-PT" sz="2400" dirty="0" smtClean="0"/>
              <a:t>INDICADORES DE OPERACIONALIDADE DO SISTEMA DE ABASTECIMENTO DE ÁGUA NA CIDADE CAPITAL</a:t>
            </a:r>
            <a:endParaRPr lang="pt-PT" sz="2400" dirty="0"/>
          </a:p>
        </p:txBody>
      </p:sp>
      <p:graphicFrame>
        <p:nvGraphicFramePr>
          <p:cNvPr id="8" name="Marcador de Posição de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844511"/>
              </p:ext>
            </p:extLst>
          </p:nvPr>
        </p:nvGraphicFramePr>
        <p:xfrm>
          <a:off x="683569" y="1114172"/>
          <a:ext cx="7632847" cy="50421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89681"/>
                <a:gridCol w="2726942"/>
                <a:gridCol w="834079"/>
                <a:gridCol w="1182145"/>
              </a:tblGrid>
              <a:tr h="2888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 smtClean="0">
                          <a:effectLst/>
                        </a:rPr>
                        <a:t>PARÂMETRO INDICADOR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600" u="none" strike="noStrike">
                          <a:effectLst/>
                        </a:rPr>
                        <a:t> </a:t>
                      </a:r>
                      <a:endParaRPr lang="pt-PT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ONDJIVA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u="none" strike="noStrike" dirty="0">
                          <a:effectLst/>
                        </a:rPr>
                        <a:t>OBSERVAÇÕES</a:t>
                      </a:r>
                      <a:endParaRPr lang="pt-P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 População a Servir (Pessoas)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 dirty="0">
                          <a:effectLst/>
                        </a:rPr>
                        <a:t>130.000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 Capacidade de Produção Nominal (m³/dia)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6.368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Tempo Nominal de Funcionamento (</a:t>
                      </a:r>
                      <a:r>
                        <a:rPr lang="pt-PT" sz="1200" u="none" strike="noStrike" dirty="0" err="1">
                          <a:effectLst/>
                        </a:rPr>
                        <a:t>Hrs</a:t>
                      </a:r>
                      <a:r>
                        <a:rPr lang="pt-PT" sz="1200" u="none" strike="noStrike" dirty="0">
                          <a:effectLst/>
                        </a:rPr>
                        <a:t>/dia)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6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Capacidade de Produção Nominal do Sistema Principal  (m³/dia)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6.368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Capacidade de Produção Nominal de Sistemas Complementares  (m³/dia)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500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 Capacidade de Produção Efectiva (m³/dia)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6.000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6.000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Condição de Operação dos Sistemas de Abastecimento de Água(*)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OR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Capacidade de Armazenamento (m³)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4.950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Dimensão da Rede (km)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115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Estimativa da População com Rede Domiciliária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27.34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5847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Estimativa das Perdas Volumétricas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15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234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ABASTECIMENTO EM ZONA URBANA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Zona regularmente abastecida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62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Zona com abastecimento irregular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15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7234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Zona com abastecimento precário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Zona não abastecida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18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PT" sz="1200" u="none" strike="noStrike">
                          <a:effectLst/>
                        </a:rPr>
                        <a:t>ABASTECIMENTO EM ZONA PERIURBANA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regularmente abastecida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40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Zona com abastecimento irregular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25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Zona com abastecimento precário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10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Zona não abastecida (%)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25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Capacidade Técnica de Operação do Sistema (**)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IN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Capacidade de Reparação de </a:t>
                      </a:r>
                      <a:r>
                        <a:rPr lang="pt-PT" sz="1200" u="none" strike="noStrike" dirty="0" smtClean="0">
                          <a:effectLst/>
                        </a:rPr>
                        <a:t>Avarías </a:t>
                      </a:r>
                      <a:r>
                        <a:rPr lang="pt-PT" sz="1200" u="none" strike="noStrike" dirty="0">
                          <a:effectLst/>
                        </a:rPr>
                        <a:t>(**)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>
                          <a:effectLst/>
                        </a:rPr>
                        <a:t>Técnica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PR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0563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Financeira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IN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200" u="none" strike="noStrike" dirty="0">
                          <a:effectLst/>
                        </a:rPr>
                        <a:t>Informação providenciada pela DPEA ou pela SPEA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>
                          <a:effectLst/>
                        </a:rPr>
                        <a:t>SIM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Obras em Perspectiva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824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>
                          <a:effectLst/>
                        </a:rPr>
                        <a:t>Obras em Curso</a:t>
                      </a:r>
                      <a:endParaRPr lang="pt-PT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SIM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0714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800" b="1" dirty="0" smtClean="0"/>
              <a:t>BALANÇO DE IMPLEMENTAÇÃO DO PAT 2015</a:t>
            </a:r>
            <a:endParaRPr lang="pt-PT" sz="28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7498730" cy="3481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"Água e Energia - Reestruturar para Melhorar e Crescer"</a:t>
            </a:r>
            <a:endParaRPr lang="pt-PT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2844" y="188913"/>
            <a:ext cx="8821769" cy="6524625"/>
          </a:xfrm>
          <a:prstGeom prst="rect">
            <a:avLst/>
          </a:prstGeom>
          <a:solidFill>
            <a:schemeClr val="tx2">
              <a:lumMod val="40000"/>
              <a:lumOff val="60000"/>
              <a:alpha val="0"/>
            </a:schemeClr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6544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1602</Words>
  <Application>Microsoft Office PowerPoint</Application>
  <PresentationFormat>Apresentação na tela (4:3)</PresentationFormat>
  <Paragraphs>1166</Paragraphs>
  <Slides>16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Tema do Office</vt:lpstr>
      <vt:lpstr>Document</vt:lpstr>
      <vt:lpstr>Apresentação do PowerPoint</vt:lpstr>
      <vt:lpstr>INTRODUÇÃO</vt:lpstr>
      <vt:lpstr>Apresentação do PowerPoint</vt:lpstr>
      <vt:lpstr>Nºs. DE HABITANTES POR MUNICÍPIO</vt:lpstr>
      <vt:lpstr>NÍVEL DE ACESSO DE ÁGUA NAS SEDES COMUNAIS</vt:lpstr>
      <vt:lpstr>COMUNAS DA PROVÍNCIA</vt:lpstr>
      <vt:lpstr>ACÇÕES CONCRETIZADAS EM 2015</vt:lpstr>
      <vt:lpstr>INDICADORES DE OPERACIONALIDADE DO SISTEMA DE ABASTECIMENTO DE ÁGUA NA CIDADE CAPITAL</vt:lpstr>
      <vt:lpstr>BALANÇO DE IMPLEMENTAÇÃO DO PAT 2015</vt:lpstr>
      <vt:lpstr>SÍNTESE DA CONDIÇÃO DE OPERAÇÃO DOS SISTEMAS DE ABASTECIMENTO DE ÁGUA NA PROVÍNCIA</vt:lpstr>
      <vt:lpstr>SÍNTESE DO INVENTÁRIO DOS SISTEMAS DE ABASTECIMENTO DE ÁGUA NA PROVÍNCIA</vt:lpstr>
      <vt:lpstr>IMPLEMENTAÇÃO DO MOGECA E BASE DE DADOS DA QUALIDADE DE ÁGUA NA PROVÍNCIA</vt:lpstr>
      <vt:lpstr>RECURSOS HUMANOS AFECTOS AO SERVIÇO DE ABASTECIMENTO DE ÁGUA A PROVÍNCIA</vt:lpstr>
      <vt:lpstr>CONSTRANGIMENTOS</vt:lpstr>
      <vt:lpstr>ORÇAMENTO PROVINCIAL 2015-2016 E ACTIVIDADES EM PERSPECTIVA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</dc:creator>
  <cp:lastModifiedBy>Anderson</cp:lastModifiedBy>
  <cp:revision>62</cp:revision>
  <dcterms:created xsi:type="dcterms:W3CDTF">2015-07-19T15:43:35Z</dcterms:created>
  <dcterms:modified xsi:type="dcterms:W3CDTF">2015-07-29T22:45:28Z</dcterms:modified>
</cp:coreProperties>
</file>