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25.xml" ContentType="application/vnd.openxmlformats-officedocument.presentationml.notesSlide+xml"/>
  <Override PartName="/ppt/charts/chart3.xml" ContentType="application/vnd.openxmlformats-officedocument.drawingml.chart+xml"/>
  <Override PartName="/ppt/notesSlides/notesSlide26.xml" ContentType="application/vnd.openxmlformats-officedocument.presentationml.notesSl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colors2.xml" ContentType="application/vnd.ms-office.chartcolorstyle+xml"/>
  <Override PartName="/ppt/charts/style2.xml" ContentType="application/vnd.ms-office.chart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62" r:id="rId2"/>
    <p:sldId id="269" r:id="rId3"/>
    <p:sldId id="258" r:id="rId4"/>
    <p:sldId id="272" r:id="rId5"/>
    <p:sldId id="283" r:id="rId6"/>
    <p:sldId id="275" r:id="rId7"/>
    <p:sldId id="278" r:id="rId8"/>
    <p:sldId id="279" r:id="rId9"/>
    <p:sldId id="276" r:id="rId10"/>
    <p:sldId id="273" r:id="rId11"/>
    <p:sldId id="260" r:id="rId12"/>
    <p:sldId id="280" r:id="rId13"/>
    <p:sldId id="284" r:id="rId14"/>
    <p:sldId id="285" r:id="rId15"/>
    <p:sldId id="286" r:id="rId16"/>
    <p:sldId id="316" r:id="rId17"/>
    <p:sldId id="287" r:id="rId18"/>
    <p:sldId id="291" r:id="rId19"/>
    <p:sldId id="293" r:id="rId20"/>
    <p:sldId id="288" r:id="rId21"/>
    <p:sldId id="294" r:id="rId22"/>
    <p:sldId id="304" r:id="rId23"/>
    <p:sldId id="295" r:id="rId24"/>
    <p:sldId id="301" r:id="rId25"/>
    <p:sldId id="297" r:id="rId26"/>
    <p:sldId id="298" r:id="rId27"/>
    <p:sldId id="299" r:id="rId28"/>
    <p:sldId id="302" r:id="rId29"/>
    <p:sldId id="303" r:id="rId30"/>
    <p:sldId id="256" r:id="rId31"/>
    <p:sldId id="312" r:id="rId32"/>
    <p:sldId id="313" r:id="rId33"/>
    <p:sldId id="314" r:id="rId34"/>
    <p:sldId id="315" r:id="rId35"/>
    <p:sldId id="311" r:id="rId36"/>
    <p:sldId id="305" r:id="rId37"/>
    <p:sldId id="306" r:id="rId38"/>
    <p:sldId id="265" r:id="rId39"/>
    <p:sldId id="309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Destaqu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em Estilo, Sem Grelh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Estilo com Tema 1 - Destaqu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46F890A9-2807-4EBB-B81D-B2AA78EC7F39}" styleName="Estilo Escuro 2 - Destaque 5/Destaqu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Estilo Escuro 2 - Destaque 1/Destaqu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Estilo com Tema 2 - Destaqu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com Tema 2 - Destaqu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Estilo Claro 2 - Destaqu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Estilo Claro 3 - Destaqu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Estilo Médio 3 - Destaqu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Destaqu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25E5076-3810-47DD-B79F-674D7AD40C01}" styleName="Estilo Escuro 1 - Destaqu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Estilo Escuro 1 - Destaqu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418" autoAdjust="0"/>
  </p:normalViewPr>
  <p:slideViewPr>
    <p:cSldViewPr snapToGrid="0" snapToObjects="1">
      <p:cViewPr>
        <p:scale>
          <a:sx n="92" d="100"/>
          <a:sy n="92" d="100"/>
        </p:scale>
        <p:origin x="-134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jorge.salgueiro\Desktop\EPAL%20JS\Vers&#227;o%20Final%20PE%20Maria%20Leite\Projec&#231;&#227;o%20Resultado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Relationship Id="rId5" Type="http://schemas.microsoft.com/office/2011/relationships/chartStyle" Target="style4.xml"/><Relationship Id="rId4" Type="http://schemas.microsoft.com/office/2011/relationships/chartColorStyle" Target="colors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400" dirty="0" err="1"/>
              <a:t>Capacidade</a:t>
            </a:r>
            <a:r>
              <a:rPr lang="en-US" sz="1400" dirty="0"/>
              <a:t> </a:t>
            </a:r>
            <a:r>
              <a:rPr lang="en-US" sz="1400" dirty="0" smtClean="0"/>
              <a:t>das </a:t>
            </a:r>
            <a:r>
              <a:rPr lang="en-US" sz="1400" dirty="0" err="1"/>
              <a:t>Estações</a:t>
            </a:r>
            <a:r>
              <a:rPr lang="en-US" sz="1400" dirty="0"/>
              <a:t> de </a:t>
            </a:r>
            <a:r>
              <a:rPr lang="en-US" sz="1400" dirty="0" err="1"/>
              <a:t>Tratamento</a:t>
            </a:r>
            <a:r>
              <a:rPr lang="en-US" sz="1400" dirty="0"/>
              <a:t> </a:t>
            </a:r>
            <a:r>
              <a:rPr lang="en-US" sz="1400" dirty="0" err="1" smtClean="0"/>
              <a:t>Água</a:t>
            </a:r>
            <a:r>
              <a:rPr lang="en-US" sz="1400" dirty="0" smtClean="0"/>
              <a:t> </a:t>
            </a:r>
          </a:p>
          <a:p>
            <a:pPr>
              <a:defRPr sz="14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400" dirty="0" smtClean="0"/>
              <a:t>m3 </a:t>
            </a:r>
            <a:r>
              <a:rPr lang="en-US" sz="1400" dirty="0"/>
              <a:t>/ Segundo </a:t>
            </a:r>
          </a:p>
        </c:rich>
      </c:tx>
      <c:layout>
        <c:manualLayout>
          <c:xMode val="edge"/>
          <c:yMode val="edge"/>
          <c:x val="0.23953003188066493"/>
          <c:y val="5.423191777886134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6580927384076991E-2"/>
          <c:y val="0.25083333333333335"/>
          <c:w val="0.90286351706036749"/>
          <c:h val="0.64176727909011377"/>
        </c:manualLayout>
      </c:layout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0046646107758453E-2"/>
                  <c:y val="-4.133582394483302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lt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6,2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1103663586406963E-2"/>
                      <c:h val="6.646799422771694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3.9500050352413281E-2"/>
                  <c:y val="-4.166676675017634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8,4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2277777777777775E-2"/>
                  <c:y val="-5.092592592592592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10,8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5833333333333434E-2"/>
                  <c:y val="-4.166666666666666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17,3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583333333333333E-2"/>
                  <c:y val="-2.77775955088947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24,0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583331282432173E-2"/>
                  <c:y val="-2.960513226237597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24,0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4.5833333333333538E-2"/>
                  <c:y val="-2.777777777777777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24,0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Folha1!$D$28:$J$28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Folha1!$D$29:$J$29</c:f>
              <c:numCache>
                <c:formatCode>General</c:formatCode>
                <c:ptCount val="7"/>
                <c:pt idx="0">
                  <c:v>4.9000000000000004</c:v>
                </c:pt>
                <c:pt idx="1">
                  <c:v>5.3</c:v>
                </c:pt>
                <c:pt idx="2">
                  <c:v>8.8000000000000007</c:v>
                </c:pt>
                <c:pt idx="3">
                  <c:v>16.7</c:v>
                </c:pt>
                <c:pt idx="4">
                  <c:v>23.5</c:v>
                </c:pt>
                <c:pt idx="5">
                  <c:v>23.5</c:v>
                </c:pt>
                <c:pt idx="6">
                  <c:v>23.5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6959232"/>
        <c:axId val="66960768"/>
      </c:lineChart>
      <c:catAx>
        <c:axId val="66959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66960768"/>
        <c:crosses val="autoZero"/>
        <c:auto val="1"/>
        <c:lblAlgn val="ctr"/>
        <c:lblOffset val="100"/>
        <c:noMultiLvlLbl val="0"/>
      </c:catAx>
      <c:valAx>
        <c:axId val="66960768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66959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P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b="1" i="0" u="none" strike="noStrike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Evolução e </a:t>
            </a:r>
            <a:r>
              <a:rPr lang="pt-PT" b="1" dirty="0" err="1" smtClean="0">
                <a:solidFill>
                  <a:schemeClr val="accent1">
                    <a:lumMod val="75000"/>
                  </a:schemeClr>
                </a:solidFill>
              </a:rPr>
              <a:t>Projecção</a:t>
            </a:r>
            <a:r>
              <a:rPr lang="pt-PT" b="1" baseline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>
              <a:defRPr b="1" i="0" u="none" strike="noStrike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Clientes </a:t>
            </a:r>
            <a:r>
              <a:rPr lang="pt-PT" b="1" dirty="0">
                <a:solidFill>
                  <a:schemeClr val="accent1">
                    <a:lumMod val="75000"/>
                  </a:schemeClr>
                </a:solidFill>
              </a:rPr>
              <a:t>Totais Cadastrados</a:t>
            </a:r>
          </a:p>
        </c:rich>
      </c:tx>
      <c:layout>
        <c:manualLayout>
          <c:xMode val="edge"/>
          <c:yMode val="edge"/>
          <c:x val="0.32983750478359425"/>
          <c:y val="4.34467876061025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Cadastro!$S$24:$S$32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Cadastro!$T$24:$T$32</c:f>
              <c:numCache>
                <c:formatCode>#,##0</c:formatCode>
                <c:ptCount val="9"/>
                <c:pt idx="0">
                  <c:v>204201</c:v>
                </c:pt>
                <c:pt idx="1">
                  <c:v>310174</c:v>
                </c:pt>
                <c:pt idx="2">
                  <c:v>382365</c:v>
                </c:pt>
                <c:pt idx="3">
                  <c:v>532365</c:v>
                </c:pt>
                <c:pt idx="4">
                  <c:v>732365</c:v>
                </c:pt>
                <c:pt idx="5">
                  <c:v>932365</c:v>
                </c:pt>
                <c:pt idx="6">
                  <c:v>1032365</c:v>
                </c:pt>
                <c:pt idx="7">
                  <c:v>1132365</c:v>
                </c:pt>
                <c:pt idx="8">
                  <c:v>1232365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83923456"/>
        <c:axId val="183924992"/>
      </c:barChart>
      <c:catAx>
        <c:axId val="18392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pt-PT"/>
          </a:p>
        </c:txPr>
        <c:crossAx val="183924992"/>
        <c:crosses val="autoZero"/>
        <c:auto val="1"/>
        <c:lblAlgn val="ctr"/>
        <c:lblOffset val="100"/>
        <c:noMultiLvlLbl val="0"/>
      </c:catAx>
      <c:valAx>
        <c:axId val="18392499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83923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PT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1" i="0" u="none" strike="noStrike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pt-PT" b="1" dirty="0">
                <a:solidFill>
                  <a:schemeClr val="accent1">
                    <a:lumMod val="75000"/>
                  </a:schemeClr>
                </a:solidFill>
              </a:rPr>
              <a:t>Evolução e </a:t>
            </a:r>
            <a:r>
              <a:rPr lang="pt-PT" b="1" dirty="0" err="1">
                <a:solidFill>
                  <a:schemeClr val="accent1">
                    <a:lumMod val="75000"/>
                  </a:schemeClr>
                </a:solidFill>
              </a:rPr>
              <a:t>Projecção</a:t>
            </a:r>
            <a:r>
              <a:rPr lang="pt-PT" b="1" dirty="0">
                <a:solidFill>
                  <a:schemeClr val="accent1">
                    <a:lumMod val="75000"/>
                  </a:schemeClr>
                </a:solidFill>
              </a:rPr>
              <a:t> Anual </a:t>
            </a:r>
          </a:p>
          <a:p>
            <a:pPr>
              <a:defRPr b="1" i="0" u="none" strike="noStrike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pt-PT" b="1" dirty="0">
                <a:solidFill>
                  <a:schemeClr val="accent1">
                    <a:lumMod val="75000"/>
                  </a:schemeClr>
                </a:solidFill>
              </a:rPr>
              <a:t>da </a:t>
            </a:r>
            <a:r>
              <a:rPr lang="pt-PT" b="1" dirty="0" err="1">
                <a:solidFill>
                  <a:schemeClr val="accent1">
                    <a:lumMod val="75000"/>
                  </a:schemeClr>
                </a:solidFill>
              </a:rPr>
              <a:t>Facturação</a:t>
            </a: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5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Facturação!$B$20:$B$28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Facturação!$C$20:$C$28</c:f>
              <c:numCache>
                <c:formatCode>#,##0</c:formatCode>
                <c:ptCount val="9"/>
                <c:pt idx="0">
                  <c:v>6228440000</c:v>
                </c:pt>
                <c:pt idx="1">
                  <c:v>4419827957</c:v>
                </c:pt>
                <c:pt idx="2">
                  <c:v>7807036345</c:v>
                </c:pt>
                <c:pt idx="3">
                  <c:v>9332975754.3525352</c:v>
                </c:pt>
                <c:pt idx="4">
                  <c:v>11250729054.252428</c:v>
                </c:pt>
                <c:pt idx="5">
                  <c:v>13172072082.131033</c:v>
                </c:pt>
                <c:pt idx="6">
                  <c:v>14158180061.864714</c:v>
                </c:pt>
                <c:pt idx="7">
                  <c:v>15180691354.568258</c:v>
                </c:pt>
                <c:pt idx="8">
                  <c:v>16240579202.161156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24041472"/>
        <c:axId val="124236928"/>
      </c:barChart>
      <c:catAx>
        <c:axId val="124041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pt-PT"/>
          </a:p>
        </c:txPr>
        <c:crossAx val="124236928"/>
        <c:crosses val="autoZero"/>
        <c:auto val="1"/>
        <c:lblAlgn val="ctr"/>
        <c:lblOffset val="100"/>
        <c:noMultiLvlLbl val="0"/>
      </c:catAx>
      <c:valAx>
        <c:axId val="124236928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124041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P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4"/>
                </a:gs>
                <a:gs pos="100000">
                  <a:schemeClr val="accent4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Cobranças!$B$27:$B$35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Cobranças!$C$27:$C$35</c:f>
              <c:numCache>
                <c:formatCode>#,##0</c:formatCode>
                <c:ptCount val="9"/>
                <c:pt idx="0">
                  <c:v>2333063000</c:v>
                </c:pt>
                <c:pt idx="1">
                  <c:v>3258054988</c:v>
                </c:pt>
                <c:pt idx="2">
                  <c:v>3599215811</c:v>
                </c:pt>
                <c:pt idx="3">
                  <c:v>5599785452.6115198</c:v>
                </c:pt>
                <c:pt idx="4">
                  <c:v>7875510337.9766989</c:v>
                </c:pt>
                <c:pt idx="5">
                  <c:v>9879054061.5982742</c:v>
                </c:pt>
                <c:pt idx="6">
                  <c:v>11326544049.49177</c:v>
                </c:pt>
                <c:pt idx="7">
                  <c:v>12903587651.38302</c:v>
                </c:pt>
                <c:pt idx="8">
                  <c:v>14616521281.945042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83572736"/>
        <c:axId val="183661696"/>
      </c:barChart>
      <c:catAx>
        <c:axId val="18357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pt-PT"/>
          </a:p>
        </c:txPr>
        <c:crossAx val="183661696"/>
        <c:crosses val="autoZero"/>
        <c:auto val="1"/>
        <c:lblAlgn val="ctr"/>
        <c:lblOffset val="100"/>
        <c:noMultiLvlLbl val="0"/>
      </c:catAx>
      <c:valAx>
        <c:axId val="183661696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183572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PT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4E046D-49C0-4FA4-8AAA-08D803E69AC5}" type="doc">
      <dgm:prSet loTypeId="urn:microsoft.com/office/officeart/2005/8/layout/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t-PT"/>
        </a:p>
      </dgm:t>
    </dgm:pt>
    <dgm:pt modelId="{72BBCA61-FE08-4084-A145-C78E578A5351}">
      <dgm:prSet phldrT="[Texto]" custT="1"/>
      <dgm:spPr/>
      <dgm:t>
        <a:bodyPr/>
        <a:lstStyle/>
        <a:p>
          <a:r>
            <a:rPr lang="pt-PT" sz="1600" b="1" dirty="0" smtClean="0">
              <a:solidFill>
                <a:schemeClr val="accent1">
                  <a:lumMod val="75000"/>
                </a:schemeClr>
              </a:solidFill>
            </a:rPr>
            <a:t>Projeto Bita e </a:t>
          </a:r>
          <a:r>
            <a:rPr lang="pt-PT" sz="1600" b="1" dirty="0" err="1" smtClean="0">
              <a:solidFill>
                <a:schemeClr val="accent1">
                  <a:lumMod val="75000"/>
                </a:schemeClr>
              </a:solidFill>
            </a:rPr>
            <a:t>Quilonga</a:t>
          </a:r>
          <a:r>
            <a:rPr lang="pt-PT" sz="1600" b="1" dirty="0" smtClean="0">
              <a:solidFill>
                <a:schemeClr val="accent1">
                  <a:lumMod val="75000"/>
                </a:schemeClr>
              </a:solidFill>
            </a:rPr>
            <a:t>  com </a:t>
          </a:r>
          <a:r>
            <a:rPr lang="pt-PT" sz="1600" b="1" dirty="0" err="1" smtClean="0">
              <a:solidFill>
                <a:schemeClr val="accent1">
                  <a:lumMod val="75000"/>
                </a:schemeClr>
              </a:solidFill>
            </a:rPr>
            <a:t>respectivos</a:t>
          </a:r>
          <a:r>
            <a:rPr lang="pt-PT" sz="1600" b="1" dirty="0" smtClean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pt-PT" sz="1600" b="1" dirty="0" err="1" smtClean="0">
              <a:solidFill>
                <a:schemeClr val="accent1">
                  <a:lumMod val="75000"/>
                </a:schemeClr>
              </a:solidFill>
            </a:rPr>
            <a:t>CD`s</a:t>
          </a:r>
          <a:r>
            <a:rPr lang="pt-PT" sz="1600" b="1" dirty="0" smtClean="0">
              <a:solidFill>
                <a:schemeClr val="accent1">
                  <a:lumMod val="75000"/>
                </a:schemeClr>
              </a:solidFill>
            </a:rPr>
            <a:t> e Rede</a:t>
          </a:r>
          <a:endParaRPr lang="pt-PT" sz="1600" b="1" dirty="0">
            <a:solidFill>
              <a:schemeClr val="accent1">
                <a:lumMod val="75000"/>
              </a:schemeClr>
            </a:solidFill>
          </a:endParaRPr>
        </a:p>
      </dgm:t>
    </dgm:pt>
    <dgm:pt modelId="{1AF9BF3E-E660-43F7-936E-115BABA3E26F}" type="parTrans" cxnId="{9CB394AB-A64C-44ED-A7A4-E71340BFE0B4}">
      <dgm:prSet/>
      <dgm:spPr/>
      <dgm:t>
        <a:bodyPr/>
        <a:lstStyle/>
        <a:p>
          <a:endParaRPr lang="pt-PT" b="1">
            <a:solidFill>
              <a:schemeClr val="accent1">
                <a:lumMod val="75000"/>
              </a:schemeClr>
            </a:solidFill>
          </a:endParaRPr>
        </a:p>
      </dgm:t>
    </dgm:pt>
    <dgm:pt modelId="{2C15EF45-558D-4E29-A66B-AD7A6712F645}" type="sibTrans" cxnId="{9CB394AB-A64C-44ED-A7A4-E71340BFE0B4}">
      <dgm:prSet/>
      <dgm:spPr/>
      <dgm:t>
        <a:bodyPr/>
        <a:lstStyle/>
        <a:p>
          <a:endParaRPr lang="pt-PT" b="1">
            <a:solidFill>
              <a:schemeClr val="accent1">
                <a:lumMod val="75000"/>
              </a:schemeClr>
            </a:solidFill>
          </a:endParaRPr>
        </a:p>
      </dgm:t>
    </dgm:pt>
    <dgm:pt modelId="{80353CCC-4BAC-4D6D-93F8-254934CFB733}">
      <dgm:prSet phldrT="[Texto]" custT="1"/>
      <dgm:spPr/>
      <dgm:t>
        <a:bodyPr/>
        <a:lstStyle/>
        <a:p>
          <a:r>
            <a:rPr lang="pt-PT" sz="1600" b="1" dirty="0" smtClean="0">
              <a:solidFill>
                <a:schemeClr val="accent1">
                  <a:lumMod val="75000"/>
                </a:schemeClr>
              </a:solidFill>
            </a:rPr>
            <a:t>Projeto das 700.000 ligações domiciliárias</a:t>
          </a:r>
          <a:endParaRPr lang="pt-PT" sz="1600" b="1" dirty="0">
            <a:solidFill>
              <a:schemeClr val="accent1">
                <a:lumMod val="75000"/>
              </a:schemeClr>
            </a:solidFill>
          </a:endParaRPr>
        </a:p>
      </dgm:t>
    </dgm:pt>
    <dgm:pt modelId="{E23AA9EB-5077-4235-9AD6-074C7B899EC3}" type="parTrans" cxnId="{B7245B1E-21CA-4A3C-B82A-77E7D048EA80}">
      <dgm:prSet/>
      <dgm:spPr/>
      <dgm:t>
        <a:bodyPr/>
        <a:lstStyle/>
        <a:p>
          <a:endParaRPr lang="pt-PT" b="1">
            <a:solidFill>
              <a:schemeClr val="accent1">
                <a:lumMod val="75000"/>
              </a:schemeClr>
            </a:solidFill>
          </a:endParaRPr>
        </a:p>
      </dgm:t>
    </dgm:pt>
    <dgm:pt modelId="{05F8AE2E-2D8A-42A4-9220-13A6AF094F7E}" type="sibTrans" cxnId="{B7245B1E-21CA-4A3C-B82A-77E7D048EA80}">
      <dgm:prSet/>
      <dgm:spPr/>
      <dgm:t>
        <a:bodyPr/>
        <a:lstStyle/>
        <a:p>
          <a:endParaRPr lang="pt-PT" b="1">
            <a:solidFill>
              <a:schemeClr val="accent1">
                <a:lumMod val="75000"/>
              </a:schemeClr>
            </a:solidFill>
          </a:endParaRPr>
        </a:p>
      </dgm:t>
    </dgm:pt>
    <dgm:pt modelId="{49A14E81-A673-48A6-9049-A08F8654D690}">
      <dgm:prSet custT="1"/>
      <dgm:spPr/>
      <dgm:t>
        <a:bodyPr/>
        <a:lstStyle/>
        <a:p>
          <a:r>
            <a:rPr lang="pt-PT" sz="1600" b="1" dirty="0" smtClean="0">
              <a:solidFill>
                <a:schemeClr val="accent1">
                  <a:lumMod val="75000"/>
                </a:schemeClr>
              </a:solidFill>
            </a:rPr>
            <a:t>Aumento da Capacidade de Produção e Reforço de Água Bruta ao Sistema 3</a:t>
          </a:r>
          <a:endParaRPr lang="pt-PT" sz="1600" b="1" dirty="0">
            <a:solidFill>
              <a:schemeClr val="accent1">
                <a:lumMod val="75000"/>
              </a:schemeClr>
            </a:solidFill>
          </a:endParaRPr>
        </a:p>
      </dgm:t>
    </dgm:pt>
    <dgm:pt modelId="{BFF926FD-634E-4CC1-A9F8-1D3BB0180541}" type="parTrans" cxnId="{2C3A605B-6856-4ED0-AB6D-D7E9DF8ACB9C}">
      <dgm:prSet/>
      <dgm:spPr/>
      <dgm:t>
        <a:bodyPr/>
        <a:lstStyle/>
        <a:p>
          <a:endParaRPr lang="pt-PT" b="1">
            <a:solidFill>
              <a:schemeClr val="accent1">
                <a:lumMod val="75000"/>
              </a:schemeClr>
            </a:solidFill>
          </a:endParaRPr>
        </a:p>
      </dgm:t>
    </dgm:pt>
    <dgm:pt modelId="{77698760-3180-4C39-8941-47CCEC96CDB9}" type="sibTrans" cxnId="{2C3A605B-6856-4ED0-AB6D-D7E9DF8ACB9C}">
      <dgm:prSet/>
      <dgm:spPr/>
      <dgm:t>
        <a:bodyPr/>
        <a:lstStyle/>
        <a:p>
          <a:endParaRPr lang="pt-PT" b="1">
            <a:solidFill>
              <a:schemeClr val="accent1">
                <a:lumMod val="75000"/>
              </a:schemeClr>
            </a:solidFill>
          </a:endParaRPr>
        </a:p>
      </dgm:t>
    </dgm:pt>
    <dgm:pt modelId="{7D2EEDF3-577F-4156-9540-8EEDBAF7D040}">
      <dgm:prSet custT="1"/>
      <dgm:spPr/>
      <dgm:t>
        <a:bodyPr/>
        <a:lstStyle/>
        <a:p>
          <a:r>
            <a:rPr lang="pt-PT" sz="1600" b="1" dirty="0" smtClean="0">
              <a:solidFill>
                <a:schemeClr val="accent1">
                  <a:lumMod val="75000"/>
                </a:schemeClr>
              </a:solidFill>
            </a:rPr>
            <a:t>Inovação,</a:t>
          </a:r>
          <a:r>
            <a:rPr lang="pt-PT" sz="1600" b="1" baseline="0" dirty="0" smtClean="0">
              <a:solidFill>
                <a:schemeClr val="accent1">
                  <a:lumMod val="75000"/>
                </a:schemeClr>
              </a:solidFill>
            </a:rPr>
            <a:t> Modernização e Melhoria do Serviço ao Cliente</a:t>
          </a:r>
          <a:endParaRPr lang="pt-PT" sz="1600" b="1" dirty="0">
            <a:solidFill>
              <a:schemeClr val="accent1">
                <a:lumMod val="75000"/>
              </a:schemeClr>
            </a:solidFill>
          </a:endParaRPr>
        </a:p>
      </dgm:t>
    </dgm:pt>
    <dgm:pt modelId="{99E3C1AC-7A98-436A-9570-9CC36A14280D}" type="parTrans" cxnId="{E041568A-CE80-4E60-91B5-1AD2BD5A01B0}">
      <dgm:prSet/>
      <dgm:spPr/>
      <dgm:t>
        <a:bodyPr/>
        <a:lstStyle/>
        <a:p>
          <a:endParaRPr lang="pt-PT" b="1">
            <a:solidFill>
              <a:schemeClr val="accent1">
                <a:lumMod val="75000"/>
              </a:schemeClr>
            </a:solidFill>
          </a:endParaRPr>
        </a:p>
      </dgm:t>
    </dgm:pt>
    <dgm:pt modelId="{B5B89FF8-8095-43B5-A317-FFAFFABB2F3A}" type="sibTrans" cxnId="{E041568A-CE80-4E60-91B5-1AD2BD5A01B0}">
      <dgm:prSet/>
      <dgm:spPr/>
      <dgm:t>
        <a:bodyPr/>
        <a:lstStyle/>
        <a:p>
          <a:endParaRPr lang="pt-PT" b="1">
            <a:solidFill>
              <a:schemeClr val="accent1">
                <a:lumMod val="75000"/>
              </a:schemeClr>
            </a:solidFill>
          </a:endParaRPr>
        </a:p>
      </dgm:t>
    </dgm:pt>
    <dgm:pt modelId="{020A30C7-E41B-460B-AAA2-40B45F2B986C}">
      <dgm:prSet custT="1"/>
      <dgm:spPr/>
      <dgm:t>
        <a:bodyPr/>
        <a:lstStyle/>
        <a:p>
          <a:r>
            <a:rPr lang="pt-PT" sz="1600" b="1" dirty="0" smtClean="0">
              <a:solidFill>
                <a:schemeClr val="accent1">
                  <a:lumMod val="75000"/>
                </a:schemeClr>
              </a:solidFill>
            </a:rPr>
            <a:t>Participações e Investimentos Estratégicos </a:t>
          </a:r>
          <a:endParaRPr lang="pt-PT" sz="1600" b="1" dirty="0">
            <a:solidFill>
              <a:schemeClr val="accent1">
                <a:lumMod val="75000"/>
              </a:schemeClr>
            </a:solidFill>
          </a:endParaRPr>
        </a:p>
      </dgm:t>
    </dgm:pt>
    <dgm:pt modelId="{38C5CAE5-E1CD-45DF-974C-4DF4390F676A}" type="parTrans" cxnId="{10E387C3-74D7-486F-93DC-DAE72CD51FFA}">
      <dgm:prSet/>
      <dgm:spPr/>
      <dgm:t>
        <a:bodyPr/>
        <a:lstStyle/>
        <a:p>
          <a:endParaRPr lang="pt-PT" b="1">
            <a:solidFill>
              <a:schemeClr val="accent1">
                <a:lumMod val="75000"/>
              </a:schemeClr>
            </a:solidFill>
          </a:endParaRPr>
        </a:p>
      </dgm:t>
    </dgm:pt>
    <dgm:pt modelId="{776F8362-1322-4C48-A219-BC4F13A80C7B}" type="sibTrans" cxnId="{10E387C3-74D7-486F-93DC-DAE72CD51FFA}">
      <dgm:prSet/>
      <dgm:spPr/>
      <dgm:t>
        <a:bodyPr/>
        <a:lstStyle/>
        <a:p>
          <a:endParaRPr lang="pt-PT" b="1">
            <a:solidFill>
              <a:schemeClr val="accent1">
                <a:lumMod val="75000"/>
              </a:schemeClr>
            </a:solidFill>
          </a:endParaRPr>
        </a:p>
      </dgm:t>
    </dgm:pt>
    <dgm:pt modelId="{5B573173-73E9-446C-AEC4-36E191A6C8B8}" type="pres">
      <dgm:prSet presAssocID="{554E046D-49C0-4FA4-8AAA-08D803E69AC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0F5265A9-90A7-4994-A77E-2C3D5FD955B2}" type="pres">
      <dgm:prSet presAssocID="{72BBCA61-FE08-4084-A145-C78E578A5351}" presName="parentLin" presStyleCnt="0"/>
      <dgm:spPr/>
    </dgm:pt>
    <dgm:pt modelId="{C4B2DA6C-EEF3-41B6-860A-17676FFF74CD}" type="pres">
      <dgm:prSet presAssocID="{72BBCA61-FE08-4084-A145-C78E578A5351}" presName="parentLeftMargin" presStyleLbl="node1" presStyleIdx="0" presStyleCnt="5"/>
      <dgm:spPr/>
      <dgm:t>
        <a:bodyPr/>
        <a:lstStyle/>
        <a:p>
          <a:endParaRPr lang="pt-PT"/>
        </a:p>
      </dgm:t>
    </dgm:pt>
    <dgm:pt modelId="{5D24B80D-5956-4C67-B3BB-3E159DD41A9E}" type="pres">
      <dgm:prSet presAssocID="{72BBCA61-FE08-4084-A145-C78E578A5351}" presName="parentText" presStyleLbl="node1" presStyleIdx="0" presStyleCnt="5" custScaleX="110000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5C396B8-75A5-4FD9-A2F8-3B3E27C50089}" type="pres">
      <dgm:prSet presAssocID="{72BBCA61-FE08-4084-A145-C78E578A5351}" presName="negativeSpace" presStyleCnt="0"/>
      <dgm:spPr/>
    </dgm:pt>
    <dgm:pt modelId="{AE3D7DB2-781D-465E-B6AF-C974D3EC801B}" type="pres">
      <dgm:prSet presAssocID="{72BBCA61-FE08-4084-A145-C78E578A5351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8553C45B-A02A-4BA3-83E1-400B21AA7379}" type="pres">
      <dgm:prSet presAssocID="{2C15EF45-558D-4E29-A66B-AD7A6712F645}" presName="spaceBetweenRectangles" presStyleCnt="0"/>
      <dgm:spPr/>
    </dgm:pt>
    <dgm:pt modelId="{53F80EB5-047D-467A-8334-8B1C971B6D21}" type="pres">
      <dgm:prSet presAssocID="{80353CCC-4BAC-4D6D-93F8-254934CFB733}" presName="parentLin" presStyleCnt="0"/>
      <dgm:spPr/>
    </dgm:pt>
    <dgm:pt modelId="{81BACB27-9656-4E5D-8A1B-FA4306B0FB62}" type="pres">
      <dgm:prSet presAssocID="{80353CCC-4BAC-4D6D-93F8-254934CFB733}" presName="parentLeftMargin" presStyleLbl="node1" presStyleIdx="0" presStyleCnt="5"/>
      <dgm:spPr/>
      <dgm:t>
        <a:bodyPr/>
        <a:lstStyle/>
        <a:p>
          <a:endParaRPr lang="pt-PT"/>
        </a:p>
      </dgm:t>
    </dgm:pt>
    <dgm:pt modelId="{23C8F139-33C0-45E9-B678-EB1AF9E177C9}" type="pres">
      <dgm:prSet presAssocID="{80353CCC-4BAC-4D6D-93F8-254934CFB733}" presName="parentText" presStyleLbl="node1" presStyleIdx="1" presStyleCnt="5" custScaleX="110000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EB591715-7387-4CAC-9189-C719E18F69FB}" type="pres">
      <dgm:prSet presAssocID="{80353CCC-4BAC-4D6D-93F8-254934CFB733}" presName="negativeSpace" presStyleCnt="0"/>
      <dgm:spPr/>
    </dgm:pt>
    <dgm:pt modelId="{2644B8E9-5BE4-4960-A380-0222A0A21C15}" type="pres">
      <dgm:prSet presAssocID="{80353CCC-4BAC-4D6D-93F8-254934CFB733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8B328CA7-32CD-4D7E-B634-F07F29D02255}" type="pres">
      <dgm:prSet presAssocID="{05F8AE2E-2D8A-42A4-9220-13A6AF094F7E}" presName="spaceBetweenRectangles" presStyleCnt="0"/>
      <dgm:spPr/>
    </dgm:pt>
    <dgm:pt modelId="{9CEA7827-D21B-435D-967C-D038EB4266B1}" type="pres">
      <dgm:prSet presAssocID="{49A14E81-A673-48A6-9049-A08F8654D690}" presName="parentLin" presStyleCnt="0"/>
      <dgm:spPr/>
    </dgm:pt>
    <dgm:pt modelId="{D22FB9FB-8E11-4C95-AFD1-83786048F785}" type="pres">
      <dgm:prSet presAssocID="{49A14E81-A673-48A6-9049-A08F8654D690}" presName="parentLeftMargin" presStyleLbl="node1" presStyleIdx="1" presStyleCnt="5"/>
      <dgm:spPr/>
      <dgm:t>
        <a:bodyPr/>
        <a:lstStyle/>
        <a:p>
          <a:endParaRPr lang="pt-PT"/>
        </a:p>
      </dgm:t>
    </dgm:pt>
    <dgm:pt modelId="{F87DD37B-3303-4F81-9436-BFF77C48FBC2}" type="pres">
      <dgm:prSet presAssocID="{49A14E81-A673-48A6-9049-A08F8654D690}" presName="parentText" presStyleLbl="node1" presStyleIdx="2" presStyleCnt="5" custScaleX="110000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A07ECA8A-3932-49BA-A3DC-BF03E9D9C063}" type="pres">
      <dgm:prSet presAssocID="{49A14E81-A673-48A6-9049-A08F8654D690}" presName="negativeSpace" presStyleCnt="0"/>
      <dgm:spPr/>
    </dgm:pt>
    <dgm:pt modelId="{872CC211-094C-4066-B633-901EE84F74FE}" type="pres">
      <dgm:prSet presAssocID="{49A14E81-A673-48A6-9049-A08F8654D690}" presName="childText" presStyleLbl="conFgAcc1" presStyleIdx="2" presStyleCnt="5">
        <dgm:presLayoutVars>
          <dgm:bulletEnabled val="1"/>
        </dgm:presLayoutVars>
      </dgm:prSet>
      <dgm:spPr/>
    </dgm:pt>
    <dgm:pt modelId="{AB3BFC6D-F063-4ED7-B07C-EBA055C201DA}" type="pres">
      <dgm:prSet presAssocID="{77698760-3180-4C39-8941-47CCEC96CDB9}" presName="spaceBetweenRectangles" presStyleCnt="0"/>
      <dgm:spPr/>
    </dgm:pt>
    <dgm:pt modelId="{2FED6DF8-FA9F-4417-9239-0FDE547C5648}" type="pres">
      <dgm:prSet presAssocID="{7D2EEDF3-577F-4156-9540-8EEDBAF7D040}" presName="parentLin" presStyleCnt="0"/>
      <dgm:spPr/>
    </dgm:pt>
    <dgm:pt modelId="{1D2186C1-6A7F-425D-A7F7-779498F3FE9A}" type="pres">
      <dgm:prSet presAssocID="{7D2EEDF3-577F-4156-9540-8EEDBAF7D040}" presName="parentLeftMargin" presStyleLbl="node1" presStyleIdx="2" presStyleCnt="5"/>
      <dgm:spPr/>
      <dgm:t>
        <a:bodyPr/>
        <a:lstStyle/>
        <a:p>
          <a:endParaRPr lang="pt-PT"/>
        </a:p>
      </dgm:t>
    </dgm:pt>
    <dgm:pt modelId="{E9C97B14-7461-46CF-8900-605BB382DD82}" type="pres">
      <dgm:prSet presAssocID="{7D2EEDF3-577F-4156-9540-8EEDBAF7D040}" presName="parentText" presStyleLbl="node1" presStyleIdx="3" presStyleCnt="5" custScaleX="110000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39CE129C-0600-40E7-B24A-0E4619F2A98B}" type="pres">
      <dgm:prSet presAssocID="{7D2EEDF3-577F-4156-9540-8EEDBAF7D040}" presName="negativeSpace" presStyleCnt="0"/>
      <dgm:spPr/>
    </dgm:pt>
    <dgm:pt modelId="{33B768AC-4C19-4118-BE5A-D8662C67AEA3}" type="pres">
      <dgm:prSet presAssocID="{7D2EEDF3-577F-4156-9540-8EEDBAF7D040}" presName="childText" presStyleLbl="conFgAcc1" presStyleIdx="3" presStyleCnt="5">
        <dgm:presLayoutVars>
          <dgm:bulletEnabled val="1"/>
        </dgm:presLayoutVars>
      </dgm:prSet>
      <dgm:spPr/>
    </dgm:pt>
    <dgm:pt modelId="{A1FE95E1-2540-41B7-BD2E-499786953045}" type="pres">
      <dgm:prSet presAssocID="{B5B89FF8-8095-43B5-A317-FFAFFABB2F3A}" presName="spaceBetweenRectangles" presStyleCnt="0"/>
      <dgm:spPr/>
    </dgm:pt>
    <dgm:pt modelId="{56A49FA0-722F-40DA-AB1D-84EA25BE9C78}" type="pres">
      <dgm:prSet presAssocID="{020A30C7-E41B-460B-AAA2-40B45F2B986C}" presName="parentLin" presStyleCnt="0"/>
      <dgm:spPr/>
    </dgm:pt>
    <dgm:pt modelId="{C2655D41-4C6F-44B6-ABB0-4039B0BEC14D}" type="pres">
      <dgm:prSet presAssocID="{020A30C7-E41B-460B-AAA2-40B45F2B986C}" presName="parentLeftMargin" presStyleLbl="node1" presStyleIdx="3" presStyleCnt="5"/>
      <dgm:spPr/>
      <dgm:t>
        <a:bodyPr/>
        <a:lstStyle/>
        <a:p>
          <a:endParaRPr lang="pt-PT"/>
        </a:p>
      </dgm:t>
    </dgm:pt>
    <dgm:pt modelId="{A861A8F0-89FC-4036-8875-37DD159D9F49}" type="pres">
      <dgm:prSet presAssocID="{020A30C7-E41B-460B-AAA2-40B45F2B986C}" presName="parentText" presStyleLbl="node1" presStyleIdx="4" presStyleCnt="5" custScaleX="110000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FE2109B-B3F2-4B6D-9FCD-72208A9AA1DE}" type="pres">
      <dgm:prSet presAssocID="{020A30C7-E41B-460B-AAA2-40B45F2B986C}" presName="negativeSpace" presStyleCnt="0"/>
      <dgm:spPr/>
    </dgm:pt>
    <dgm:pt modelId="{46EC8053-1B40-4E47-819A-8B3E3ADD51A4}" type="pres">
      <dgm:prSet presAssocID="{020A30C7-E41B-460B-AAA2-40B45F2B986C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CB394AB-A64C-44ED-A7A4-E71340BFE0B4}" srcId="{554E046D-49C0-4FA4-8AAA-08D803E69AC5}" destId="{72BBCA61-FE08-4084-A145-C78E578A5351}" srcOrd="0" destOrd="0" parTransId="{1AF9BF3E-E660-43F7-936E-115BABA3E26F}" sibTransId="{2C15EF45-558D-4E29-A66B-AD7A6712F645}"/>
    <dgm:cxn modelId="{335C04DD-AAD7-4D1A-BCA5-126054D1D9A2}" type="presOf" srcId="{7D2EEDF3-577F-4156-9540-8EEDBAF7D040}" destId="{1D2186C1-6A7F-425D-A7F7-779498F3FE9A}" srcOrd="0" destOrd="0" presId="urn:microsoft.com/office/officeart/2005/8/layout/list1"/>
    <dgm:cxn modelId="{A99AB5E3-7ED7-44C4-8065-EBCF4343BE9A}" type="presOf" srcId="{020A30C7-E41B-460B-AAA2-40B45F2B986C}" destId="{C2655D41-4C6F-44B6-ABB0-4039B0BEC14D}" srcOrd="0" destOrd="0" presId="urn:microsoft.com/office/officeart/2005/8/layout/list1"/>
    <dgm:cxn modelId="{B815C611-0E36-4E32-9C85-34487D9A344D}" type="presOf" srcId="{554E046D-49C0-4FA4-8AAA-08D803E69AC5}" destId="{5B573173-73E9-446C-AEC4-36E191A6C8B8}" srcOrd="0" destOrd="0" presId="urn:microsoft.com/office/officeart/2005/8/layout/list1"/>
    <dgm:cxn modelId="{3513617A-7857-4519-B85D-5DD989F05615}" type="presOf" srcId="{80353CCC-4BAC-4D6D-93F8-254934CFB733}" destId="{81BACB27-9656-4E5D-8A1B-FA4306B0FB62}" srcOrd="0" destOrd="0" presId="urn:microsoft.com/office/officeart/2005/8/layout/list1"/>
    <dgm:cxn modelId="{B7245B1E-21CA-4A3C-B82A-77E7D048EA80}" srcId="{554E046D-49C0-4FA4-8AAA-08D803E69AC5}" destId="{80353CCC-4BAC-4D6D-93F8-254934CFB733}" srcOrd="1" destOrd="0" parTransId="{E23AA9EB-5077-4235-9AD6-074C7B899EC3}" sibTransId="{05F8AE2E-2D8A-42A4-9220-13A6AF094F7E}"/>
    <dgm:cxn modelId="{10E387C3-74D7-486F-93DC-DAE72CD51FFA}" srcId="{554E046D-49C0-4FA4-8AAA-08D803E69AC5}" destId="{020A30C7-E41B-460B-AAA2-40B45F2B986C}" srcOrd="4" destOrd="0" parTransId="{38C5CAE5-E1CD-45DF-974C-4DF4390F676A}" sibTransId="{776F8362-1322-4C48-A219-BC4F13A80C7B}"/>
    <dgm:cxn modelId="{43C8196A-42BF-4B69-925F-E84681324B16}" type="presOf" srcId="{49A14E81-A673-48A6-9049-A08F8654D690}" destId="{F87DD37B-3303-4F81-9436-BFF77C48FBC2}" srcOrd="1" destOrd="0" presId="urn:microsoft.com/office/officeart/2005/8/layout/list1"/>
    <dgm:cxn modelId="{1822500A-FC3D-4866-9918-CF027642A980}" type="presOf" srcId="{72BBCA61-FE08-4084-A145-C78E578A5351}" destId="{5D24B80D-5956-4C67-B3BB-3E159DD41A9E}" srcOrd="1" destOrd="0" presId="urn:microsoft.com/office/officeart/2005/8/layout/list1"/>
    <dgm:cxn modelId="{2C3A605B-6856-4ED0-AB6D-D7E9DF8ACB9C}" srcId="{554E046D-49C0-4FA4-8AAA-08D803E69AC5}" destId="{49A14E81-A673-48A6-9049-A08F8654D690}" srcOrd="2" destOrd="0" parTransId="{BFF926FD-634E-4CC1-A9F8-1D3BB0180541}" sibTransId="{77698760-3180-4C39-8941-47CCEC96CDB9}"/>
    <dgm:cxn modelId="{D1BCAE30-0683-4494-8715-1126D577992B}" type="presOf" srcId="{72BBCA61-FE08-4084-A145-C78E578A5351}" destId="{C4B2DA6C-EEF3-41B6-860A-17676FFF74CD}" srcOrd="0" destOrd="0" presId="urn:microsoft.com/office/officeart/2005/8/layout/list1"/>
    <dgm:cxn modelId="{E27F1912-21CD-4131-A108-642CAA334611}" type="presOf" srcId="{020A30C7-E41B-460B-AAA2-40B45F2B986C}" destId="{A861A8F0-89FC-4036-8875-37DD159D9F49}" srcOrd="1" destOrd="0" presId="urn:microsoft.com/office/officeart/2005/8/layout/list1"/>
    <dgm:cxn modelId="{093C1D51-9449-4EA1-81E8-916993374527}" type="presOf" srcId="{7D2EEDF3-577F-4156-9540-8EEDBAF7D040}" destId="{E9C97B14-7461-46CF-8900-605BB382DD82}" srcOrd="1" destOrd="0" presId="urn:microsoft.com/office/officeart/2005/8/layout/list1"/>
    <dgm:cxn modelId="{3829F56A-C6B4-4E48-9D36-3B892E680A35}" type="presOf" srcId="{80353CCC-4BAC-4D6D-93F8-254934CFB733}" destId="{23C8F139-33C0-45E9-B678-EB1AF9E177C9}" srcOrd="1" destOrd="0" presId="urn:microsoft.com/office/officeart/2005/8/layout/list1"/>
    <dgm:cxn modelId="{E041568A-CE80-4E60-91B5-1AD2BD5A01B0}" srcId="{554E046D-49C0-4FA4-8AAA-08D803E69AC5}" destId="{7D2EEDF3-577F-4156-9540-8EEDBAF7D040}" srcOrd="3" destOrd="0" parTransId="{99E3C1AC-7A98-436A-9570-9CC36A14280D}" sibTransId="{B5B89FF8-8095-43B5-A317-FFAFFABB2F3A}"/>
    <dgm:cxn modelId="{27A13EA9-79FD-44B1-8122-2D52EA56BBFD}" type="presOf" srcId="{49A14E81-A673-48A6-9049-A08F8654D690}" destId="{D22FB9FB-8E11-4C95-AFD1-83786048F785}" srcOrd="0" destOrd="0" presId="urn:microsoft.com/office/officeart/2005/8/layout/list1"/>
    <dgm:cxn modelId="{CCEE8EFC-D77E-476E-B325-BD509460DA7D}" type="presParOf" srcId="{5B573173-73E9-446C-AEC4-36E191A6C8B8}" destId="{0F5265A9-90A7-4994-A77E-2C3D5FD955B2}" srcOrd="0" destOrd="0" presId="urn:microsoft.com/office/officeart/2005/8/layout/list1"/>
    <dgm:cxn modelId="{D02E20A4-148C-4D92-B86A-A0EBC47BDD89}" type="presParOf" srcId="{0F5265A9-90A7-4994-A77E-2C3D5FD955B2}" destId="{C4B2DA6C-EEF3-41B6-860A-17676FFF74CD}" srcOrd="0" destOrd="0" presId="urn:microsoft.com/office/officeart/2005/8/layout/list1"/>
    <dgm:cxn modelId="{11AED065-D200-41F3-9E47-615210C5D341}" type="presParOf" srcId="{0F5265A9-90A7-4994-A77E-2C3D5FD955B2}" destId="{5D24B80D-5956-4C67-B3BB-3E159DD41A9E}" srcOrd="1" destOrd="0" presId="urn:microsoft.com/office/officeart/2005/8/layout/list1"/>
    <dgm:cxn modelId="{4E144C63-9610-4772-8242-DC7C038373E1}" type="presParOf" srcId="{5B573173-73E9-446C-AEC4-36E191A6C8B8}" destId="{75C396B8-75A5-4FD9-A2F8-3B3E27C50089}" srcOrd="1" destOrd="0" presId="urn:microsoft.com/office/officeart/2005/8/layout/list1"/>
    <dgm:cxn modelId="{75AE047C-9AB5-4E53-825C-90B5C896C7A5}" type="presParOf" srcId="{5B573173-73E9-446C-AEC4-36E191A6C8B8}" destId="{AE3D7DB2-781D-465E-B6AF-C974D3EC801B}" srcOrd="2" destOrd="0" presId="urn:microsoft.com/office/officeart/2005/8/layout/list1"/>
    <dgm:cxn modelId="{3CE4F33E-03D6-470F-BBDE-0B3DD6ADC651}" type="presParOf" srcId="{5B573173-73E9-446C-AEC4-36E191A6C8B8}" destId="{8553C45B-A02A-4BA3-83E1-400B21AA7379}" srcOrd="3" destOrd="0" presId="urn:microsoft.com/office/officeart/2005/8/layout/list1"/>
    <dgm:cxn modelId="{F262630E-62E1-470F-986C-FC68103AA22C}" type="presParOf" srcId="{5B573173-73E9-446C-AEC4-36E191A6C8B8}" destId="{53F80EB5-047D-467A-8334-8B1C971B6D21}" srcOrd="4" destOrd="0" presId="urn:microsoft.com/office/officeart/2005/8/layout/list1"/>
    <dgm:cxn modelId="{97FCC163-C35C-4ABE-B427-F7949C382C2B}" type="presParOf" srcId="{53F80EB5-047D-467A-8334-8B1C971B6D21}" destId="{81BACB27-9656-4E5D-8A1B-FA4306B0FB62}" srcOrd="0" destOrd="0" presId="urn:microsoft.com/office/officeart/2005/8/layout/list1"/>
    <dgm:cxn modelId="{7D911437-8332-4866-8BFD-DA75EB3D09AA}" type="presParOf" srcId="{53F80EB5-047D-467A-8334-8B1C971B6D21}" destId="{23C8F139-33C0-45E9-B678-EB1AF9E177C9}" srcOrd="1" destOrd="0" presId="urn:microsoft.com/office/officeart/2005/8/layout/list1"/>
    <dgm:cxn modelId="{DFDD6EAD-8E48-4B26-B7D8-9B8923509966}" type="presParOf" srcId="{5B573173-73E9-446C-AEC4-36E191A6C8B8}" destId="{EB591715-7387-4CAC-9189-C719E18F69FB}" srcOrd="5" destOrd="0" presId="urn:microsoft.com/office/officeart/2005/8/layout/list1"/>
    <dgm:cxn modelId="{EC96937F-6F02-4FFF-84E3-9825B8DACEBA}" type="presParOf" srcId="{5B573173-73E9-446C-AEC4-36E191A6C8B8}" destId="{2644B8E9-5BE4-4960-A380-0222A0A21C15}" srcOrd="6" destOrd="0" presId="urn:microsoft.com/office/officeart/2005/8/layout/list1"/>
    <dgm:cxn modelId="{7AFF9FF2-6FA0-4466-AD0F-434A0A50FFE4}" type="presParOf" srcId="{5B573173-73E9-446C-AEC4-36E191A6C8B8}" destId="{8B328CA7-32CD-4D7E-B634-F07F29D02255}" srcOrd="7" destOrd="0" presId="urn:microsoft.com/office/officeart/2005/8/layout/list1"/>
    <dgm:cxn modelId="{FE7D1AA4-7181-4694-A197-E4B53333131F}" type="presParOf" srcId="{5B573173-73E9-446C-AEC4-36E191A6C8B8}" destId="{9CEA7827-D21B-435D-967C-D038EB4266B1}" srcOrd="8" destOrd="0" presId="urn:microsoft.com/office/officeart/2005/8/layout/list1"/>
    <dgm:cxn modelId="{40A661F4-8007-4736-84E4-5567BFFBDB92}" type="presParOf" srcId="{9CEA7827-D21B-435D-967C-D038EB4266B1}" destId="{D22FB9FB-8E11-4C95-AFD1-83786048F785}" srcOrd="0" destOrd="0" presId="urn:microsoft.com/office/officeart/2005/8/layout/list1"/>
    <dgm:cxn modelId="{D2F82596-F360-4D1A-ABA9-E6362BD6D4B7}" type="presParOf" srcId="{9CEA7827-D21B-435D-967C-D038EB4266B1}" destId="{F87DD37B-3303-4F81-9436-BFF77C48FBC2}" srcOrd="1" destOrd="0" presId="urn:microsoft.com/office/officeart/2005/8/layout/list1"/>
    <dgm:cxn modelId="{0249DD6D-3B8F-4417-89BF-8057F6A374A9}" type="presParOf" srcId="{5B573173-73E9-446C-AEC4-36E191A6C8B8}" destId="{A07ECA8A-3932-49BA-A3DC-BF03E9D9C063}" srcOrd="9" destOrd="0" presId="urn:microsoft.com/office/officeart/2005/8/layout/list1"/>
    <dgm:cxn modelId="{85833F56-1E37-440A-B958-EE760ABF568C}" type="presParOf" srcId="{5B573173-73E9-446C-AEC4-36E191A6C8B8}" destId="{872CC211-094C-4066-B633-901EE84F74FE}" srcOrd="10" destOrd="0" presId="urn:microsoft.com/office/officeart/2005/8/layout/list1"/>
    <dgm:cxn modelId="{51B70B48-8C28-4400-895A-0017B50436A2}" type="presParOf" srcId="{5B573173-73E9-446C-AEC4-36E191A6C8B8}" destId="{AB3BFC6D-F063-4ED7-B07C-EBA055C201DA}" srcOrd="11" destOrd="0" presId="urn:microsoft.com/office/officeart/2005/8/layout/list1"/>
    <dgm:cxn modelId="{4096DDB1-BB28-4B1D-BFBF-E753914154C1}" type="presParOf" srcId="{5B573173-73E9-446C-AEC4-36E191A6C8B8}" destId="{2FED6DF8-FA9F-4417-9239-0FDE547C5648}" srcOrd="12" destOrd="0" presId="urn:microsoft.com/office/officeart/2005/8/layout/list1"/>
    <dgm:cxn modelId="{7929CE2A-0CD3-4D51-AFF3-26DF474D9D4B}" type="presParOf" srcId="{2FED6DF8-FA9F-4417-9239-0FDE547C5648}" destId="{1D2186C1-6A7F-425D-A7F7-779498F3FE9A}" srcOrd="0" destOrd="0" presId="urn:microsoft.com/office/officeart/2005/8/layout/list1"/>
    <dgm:cxn modelId="{97B73F06-2C6A-4D0B-9B96-B0C57E5B79D2}" type="presParOf" srcId="{2FED6DF8-FA9F-4417-9239-0FDE547C5648}" destId="{E9C97B14-7461-46CF-8900-605BB382DD82}" srcOrd="1" destOrd="0" presId="urn:microsoft.com/office/officeart/2005/8/layout/list1"/>
    <dgm:cxn modelId="{C22A26D0-A8D1-4A9D-AA80-F6BB8FB86230}" type="presParOf" srcId="{5B573173-73E9-446C-AEC4-36E191A6C8B8}" destId="{39CE129C-0600-40E7-B24A-0E4619F2A98B}" srcOrd="13" destOrd="0" presId="urn:microsoft.com/office/officeart/2005/8/layout/list1"/>
    <dgm:cxn modelId="{677430F1-8D1C-4D9E-AFCA-A7D22C9B9E2A}" type="presParOf" srcId="{5B573173-73E9-446C-AEC4-36E191A6C8B8}" destId="{33B768AC-4C19-4118-BE5A-D8662C67AEA3}" srcOrd="14" destOrd="0" presId="urn:microsoft.com/office/officeart/2005/8/layout/list1"/>
    <dgm:cxn modelId="{BA5AA935-1105-4254-9F4A-1ED1B7579CCF}" type="presParOf" srcId="{5B573173-73E9-446C-AEC4-36E191A6C8B8}" destId="{A1FE95E1-2540-41B7-BD2E-499786953045}" srcOrd="15" destOrd="0" presId="urn:microsoft.com/office/officeart/2005/8/layout/list1"/>
    <dgm:cxn modelId="{E11657A1-C277-4D31-A739-BBFD5F049436}" type="presParOf" srcId="{5B573173-73E9-446C-AEC4-36E191A6C8B8}" destId="{56A49FA0-722F-40DA-AB1D-84EA25BE9C78}" srcOrd="16" destOrd="0" presId="urn:microsoft.com/office/officeart/2005/8/layout/list1"/>
    <dgm:cxn modelId="{B7190013-2C3F-47C7-8CAE-6555ADCB147C}" type="presParOf" srcId="{56A49FA0-722F-40DA-AB1D-84EA25BE9C78}" destId="{C2655D41-4C6F-44B6-ABB0-4039B0BEC14D}" srcOrd="0" destOrd="0" presId="urn:microsoft.com/office/officeart/2005/8/layout/list1"/>
    <dgm:cxn modelId="{DF24CE10-98AB-4391-93D1-BC3C0068E96B}" type="presParOf" srcId="{56A49FA0-722F-40DA-AB1D-84EA25BE9C78}" destId="{A861A8F0-89FC-4036-8875-37DD159D9F49}" srcOrd="1" destOrd="0" presId="urn:microsoft.com/office/officeart/2005/8/layout/list1"/>
    <dgm:cxn modelId="{8FCE7B5D-E128-4B6D-B731-67373D13DE7B}" type="presParOf" srcId="{5B573173-73E9-446C-AEC4-36E191A6C8B8}" destId="{1FE2109B-B3F2-4B6D-9FCD-72208A9AA1DE}" srcOrd="17" destOrd="0" presId="urn:microsoft.com/office/officeart/2005/8/layout/list1"/>
    <dgm:cxn modelId="{25FF8B1D-BDFB-47E0-9D65-7C166FBED3FA}" type="presParOf" srcId="{5B573173-73E9-446C-AEC4-36E191A6C8B8}" destId="{46EC8053-1B40-4E47-819A-8B3E3ADD51A4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133C1F-1401-4272-B8E7-D506BA5CDF08}" type="doc">
      <dgm:prSet loTypeId="urn:microsoft.com/office/officeart/2005/8/layout/cycle2" loCatId="cycle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pt-PT"/>
        </a:p>
      </dgm:t>
    </dgm:pt>
    <dgm:pt modelId="{18183F79-CFF2-4E5B-979C-63A2C8C0D3CC}">
      <dgm:prSet phldrT="[Texto]" custT="1"/>
      <dgm:spPr/>
      <dgm:t>
        <a:bodyPr/>
        <a:lstStyle/>
        <a:p>
          <a:r>
            <a:rPr lang="pt-PT" sz="1100" b="1" dirty="0" smtClean="0"/>
            <a:t>Locais de Instalação</a:t>
          </a:r>
          <a:endParaRPr lang="pt-PT" sz="1100" b="1" dirty="0"/>
        </a:p>
      </dgm:t>
    </dgm:pt>
    <dgm:pt modelId="{BEE7F2AB-D7E6-405B-B387-B8AA30B78BD1}" type="parTrans" cxnId="{55C31F2F-913E-4C29-A8F0-10AF26DD1602}">
      <dgm:prSet/>
      <dgm:spPr/>
      <dgm:t>
        <a:bodyPr/>
        <a:lstStyle/>
        <a:p>
          <a:endParaRPr lang="pt-PT"/>
        </a:p>
      </dgm:t>
    </dgm:pt>
    <dgm:pt modelId="{23527107-1FDC-4C67-A7E8-87B96F6BAAEB}" type="sibTrans" cxnId="{55C31F2F-913E-4C29-A8F0-10AF26DD1602}">
      <dgm:prSet/>
      <dgm:spPr>
        <a:solidFill>
          <a:srgbClr val="FFC000"/>
        </a:solidFill>
      </dgm:spPr>
      <dgm:t>
        <a:bodyPr/>
        <a:lstStyle/>
        <a:p>
          <a:endParaRPr lang="pt-PT"/>
        </a:p>
      </dgm:t>
    </dgm:pt>
    <dgm:pt modelId="{592347B5-C8EB-4921-9B6F-10D308B16CCC}">
      <dgm:prSet phldrT="[Texto]" custT="1"/>
      <dgm:spPr/>
      <dgm:t>
        <a:bodyPr/>
        <a:lstStyle/>
        <a:p>
          <a:r>
            <a:rPr lang="pt-PT" sz="1000" b="1" dirty="0" smtClean="0"/>
            <a:t>Equipamentos</a:t>
          </a:r>
          <a:endParaRPr lang="pt-PT" sz="1000" b="1" dirty="0"/>
        </a:p>
      </dgm:t>
    </dgm:pt>
    <dgm:pt modelId="{8DD4FF20-0EF7-459C-AFE3-2F4EC3B9C86C}" type="parTrans" cxnId="{0852D78D-9D8D-489B-849F-FC72DAE60F0E}">
      <dgm:prSet/>
      <dgm:spPr/>
      <dgm:t>
        <a:bodyPr/>
        <a:lstStyle/>
        <a:p>
          <a:endParaRPr lang="pt-PT"/>
        </a:p>
      </dgm:t>
    </dgm:pt>
    <dgm:pt modelId="{4700DED9-6CAB-44FC-AEBD-7B2C0CD53B99}" type="sibTrans" cxnId="{0852D78D-9D8D-489B-849F-FC72DAE60F0E}">
      <dgm:prSet/>
      <dgm:spPr>
        <a:solidFill>
          <a:srgbClr val="FFC000"/>
        </a:solidFill>
      </dgm:spPr>
      <dgm:t>
        <a:bodyPr/>
        <a:lstStyle/>
        <a:p>
          <a:endParaRPr lang="pt-PT"/>
        </a:p>
      </dgm:t>
    </dgm:pt>
    <dgm:pt modelId="{D445D9AD-0CC3-473C-8C7B-4E6423694C3E}">
      <dgm:prSet phldrT="[Texto]" custT="1"/>
      <dgm:spPr/>
      <dgm:t>
        <a:bodyPr/>
        <a:lstStyle/>
        <a:p>
          <a:r>
            <a:rPr lang="pt-PT" sz="1100" b="1" dirty="0" smtClean="0"/>
            <a:t>Rede</a:t>
          </a:r>
          <a:endParaRPr lang="pt-PT" sz="1100" b="1" dirty="0"/>
        </a:p>
      </dgm:t>
    </dgm:pt>
    <dgm:pt modelId="{5ECF08B0-2425-43E1-A96F-C50999789F1D}" type="parTrans" cxnId="{42ECD28C-7FB1-4883-83E5-A26BBF34E057}">
      <dgm:prSet/>
      <dgm:spPr/>
      <dgm:t>
        <a:bodyPr/>
        <a:lstStyle/>
        <a:p>
          <a:endParaRPr lang="pt-PT"/>
        </a:p>
      </dgm:t>
    </dgm:pt>
    <dgm:pt modelId="{D27D6BB8-6D40-4D3D-8C75-FA9E45820BEC}" type="sibTrans" cxnId="{42ECD28C-7FB1-4883-83E5-A26BBF34E057}">
      <dgm:prSet/>
      <dgm:spPr>
        <a:solidFill>
          <a:srgbClr val="FFC000"/>
        </a:solidFill>
      </dgm:spPr>
      <dgm:t>
        <a:bodyPr/>
        <a:lstStyle/>
        <a:p>
          <a:endParaRPr lang="pt-PT"/>
        </a:p>
      </dgm:t>
    </dgm:pt>
    <dgm:pt modelId="{A2BFFDB7-477D-45D5-9D0B-DC938D5FE17A}">
      <dgm:prSet phldrT="[Texto]" custT="1"/>
      <dgm:spPr/>
      <dgm:t>
        <a:bodyPr/>
        <a:lstStyle/>
        <a:p>
          <a:r>
            <a:rPr lang="pt-PT" sz="1100" b="1" dirty="0" smtClean="0"/>
            <a:t>Nº de Série</a:t>
          </a:r>
          <a:endParaRPr lang="pt-PT" sz="1100" b="1" dirty="0"/>
        </a:p>
      </dgm:t>
    </dgm:pt>
    <dgm:pt modelId="{1B58FD3F-30BC-4D5A-ADFE-EFB40AA2255B}" type="parTrans" cxnId="{9D4E6E61-C42D-4346-AE8F-10AE68F7C9A7}">
      <dgm:prSet/>
      <dgm:spPr/>
      <dgm:t>
        <a:bodyPr/>
        <a:lstStyle/>
        <a:p>
          <a:endParaRPr lang="pt-PT"/>
        </a:p>
      </dgm:t>
    </dgm:pt>
    <dgm:pt modelId="{68204FE8-FE44-4F0C-B23E-50A418DCDD85}" type="sibTrans" cxnId="{9D4E6E61-C42D-4346-AE8F-10AE68F7C9A7}">
      <dgm:prSet/>
      <dgm:spPr>
        <a:solidFill>
          <a:srgbClr val="FFC000"/>
        </a:solidFill>
      </dgm:spPr>
      <dgm:t>
        <a:bodyPr/>
        <a:lstStyle/>
        <a:p>
          <a:endParaRPr lang="pt-PT"/>
        </a:p>
      </dgm:t>
    </dgm:pt>
    <dgm:pt modelId="{D4F5C572-D6E2-4DB7-8628-F2488EC1CB6D}">
      <dgm:prSet phldrT="[Texto]" custT="1"/>
      <dgm:spPr/>
      <dgm:t>
        <a:bodyPr/>
        <a:lstStyle/>
        <a:p>
          <a:r>
            <a:rPr lang="pt-PT" sz="1000" b="1" dirty="0" smtClean="0"/>
            <a:t>Contadores</a:t>
          </a:r>
          <a:endParaRPr lang="pt-PT" sz="1000" b="1" dirty="0"/>
        </a:p>
      </dgm:t>
    </dgm:pt>
    <dgm:pt modelId="{2F13A3B5-E71C-4CA5-ACF9-6E9F87748F3B}" type="parTrans" cxnId="{7787EB41-E9D0-402E-8A59-C9EF9E88B874}">
      <dgm:prSet/>
      <dgm:spPr/>
      <dgm:t>
        <a:bodyPr/>
        <a:lstStyle/>
        <a:p>
          <a:endParaRPr lang="pt-PT"/>
        </a:p>
      </dgm:t>
    </dgm:pt>
    <dgm:pt modelId="{35B3B9EA-AC80-43B5-94D7-62C356D8A985}" type="sibTrans" cxnId="{7787EB41-E9D0-402E-8A59-C9EF9E88B874}">
      <dgm:prSet/>
      <dgm:spPr>
        <a:solidFill>
          <a:srgbClr val="FFC000"/>
        </a:solidFill>
      </dgm:spPr>
      <dgm:t>
        <a:bodyPr/>
        <a:lstStyle/>
        <a:p>
          <a:endParaRPr lang="pt-PT"/>
        </a:p>
      </dgm:t>
    </dgm:pt>
    <dgm:pt modelId="{8CED55F8-79EE-4B63-AC85-0F2ACCF5D300}">
      <dgm:prSet phldrT="[Texto]" custT="1"/>
      <dgm:spPr/>
      <dgm:t>
        <a:bodyPr/>
        <a:lstStyle/>
        <a:p>
          <a:r>
            <a:rPr lang="pt-PT" sz="1100" b="1" dirty="0" smtClean="0"/>
            <a:t>Frotas</a:t>
          </a:r>
          <a:endParaRPr lang="pt-PT" sz="1100" b="1" dirty="0"/>
        </a:p>
      </dgm:t>
    </dgm:pt>
    <dgm:pt modelId="{B1D7B9BC-D4DC-4448-95C6-DC4384B57AD6}" type="parTrans" cxnId="{03716FE8-D161-42A8-A22E-AAB33ABF7DE6}">
      <dgm:prSet/>
      <dgm:spPr/>
      <dgm:t>
        <a:bodyPr/>
        <a:lstStyle/>
        <a:p>
          <a:endParaRPr lang="pt-PT"/>
        </a:p>
      </dgm:t>
    </dgm:pt>
    <dgm:pt modelId="{69819AC9-F0E8-4AB7-A3C7-9FAB628A7A95}" type="sibTrans" cxnId="{03716FE8-D161-42A8-A22E-AAB33ABF7DE6}">
      <dgm:prSet/>
      <dgm:spPr>
        <a:solidFill>
          <a:srgbClr val="FFC000"/>
        </a:solidFill>
      </dgm:spPr>
      <dgm:t>
        <a:bodyPr/>
        <a:lstStyle/>
        <a:p>
          <a:endParaRPr lang="pt-PT"/>
        </a:p>
      </dgm:t>
    </dgm:pt>
    <dgm:pt modelId="{41F49133-EFE0-445E-B7F9-62DD2C3FC6F6}" type="pres">
      <dgm:prSet presAssocID="{9F133C1F-1401-4272-B8E7-D506BA5CDF0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92C72975-DFEF-48CE-8EB6-38057C1C4A98}" type="pres">
      <dgm:prSet presAssocID="{18183F79-CFF2-4E5B-979C-63A2C8C0D3C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27890B0-D195-4A6D-B5A7-6B9385E949BF}" type="pres">
      <dgm:prSet presAssocID="{23527107-1FDC-4C67-A7E8-87B96F6BAAEB}" presName="sibTrans" presStyleLbl="sibTrans2D1" presStyleIdx="0" presStyleCnt="6"/>
      <dgm:spPr/>
      <dgm:t>
        <a:bodyPr/>
        <a:lstStyle/>
        <a:p>
          <a:endParaRPr lang="pt-PT"/>
        </a:p>
      </dgm:t>
    </dgm:pt>
    <dgm:pt modelId="{4A838856-193D-49DE-A327-E651C40A5E45}" type="pres">
      <dgm:prSet presAssocID="{23527107-1FDC-4C67-A7E8-87B96F6BAAEB}" presName="connectorText" presStyleLbl="sibTrans2D1" presStyleIdx="0" presStyleCnt="6"/>
      <dgm:spPr/>
      <dgm:t>
        <a:bodyPr/>
        <a:lstStyle/>
        <a:p>
          <a:endParaRPr lang="pt-PT"/>
        </a:p>
      </dgm:t>
    </dgm:pt>
    <dgm:pt modelId="{82573D18-9A9C-4A41-9982-C63F9F1E2F1C}" type="pres">
      <dgm:prSet presAssocID="{592347B5-C8EB-4921-9B6F-10D308B16CCC}" presName="node" presStyleLbl="node1" presStyleIdx="1" presStyleCnt="6" custScaleX="109131" custScaleY="10529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0F3EC9F1-24EF-45D8-9596-54703A00BF8B}" type="pres">
      <dgm:prSet presAssocID="{4700DED9-6CAB-44FC-AEBD-7B2C0CD53B99}" presName="sibTrans" presStyleLbl="sibTrans2D1" presStyleIdx="1" presStyleCnt="6"/>
      <dgm:spPr/>
      <dgm:t>
        <a:bodyPr/>
        <a:lstStyle/>
        <a:p>
          <a:endParaRPr lang="pt-PT"/>
        </a:p>
      </dgm:t>
    </dgm:pt>
    <dgm:pt modelId="{A20E0F13-511D-42D5-BF9A-59BF2E56F441}" type="pres">
      <dgm:prSet presAssocID="{4700DED9-6CAB-44FC-AEBD-7B2C0CD53B99}" presName="connectorText" presStyleLbl="sibTrans2D1" presStyleIdx="1" presStyleCnt="6"/>
      <dgm:spPr/>
      <dgm:t>
        <a:bodyPr/>
        <a:lstStyle/>
        <a:p>
          <a:endParaRPr lang="pt-PT"/>
        </a:p>
      </dgm:t>
    </dgm:pt>
    <dgm:pt modelId="{CFA86487-F775-4CA4-B9DB-A173098F4CE8}" type="pres">
      <dgm:prSet presAssocID="{D445D9AD-0CC3-473C-8C7B-4E6423694C3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2E8151A8-7189-4A93-BEC1-8EC7668DA31B}" type="pres">
      <dgm:prSet presAssocID="{D27D6BB8-6D40-4D3D-8C75-FA9E45820BEC}" presName="sibTrans" presStyleLbl="sibTrans2D1" presStyleIdx="2" presStyleCnt="6"/>
      <dgm:spPr/>
      <dgm:t>
        <a:bodyPr/>
        <a:lstStyle/>
        <a:p>
          <a:endParaRPr lang="pt-PT"/>
        </a:p>
      </dgm:t>
    </dgm:pt>
    <dgm:pt modelId="{7296DBBC-2D3A-415D-A84A-A7C702ABBA97}" type="pres">
      <dgm:prSet presAssocID="{D27D6BB8-6D40-4D3D-8C75-FA9E45820BEC}" presName="connectorText" presStyleLbl="sibTrans2D1" presStyleIdx="2" presStyleCnt="6"/>
      <dgm:spPr/>
      <dgm:t>
        <a:bodyPr/>
        <a:lstStyle/>
        <a:p>
          <a:endParaRPr lang="pt-PT"/>
        </a:p>
      </dgm:t>
    </dgm:pt>
    <dgm:pt modelId="{52A97E8A-09D7-4E50-A20E-DD2FE7EDA840}" type="pres">
      <dgm:prSet presAssocID="{A2BFFDB7-477D-45D5-9D0B-DC938D5FE17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8A7C0C6D-CE48-43C1-80EC-A733EDD5026C}" type="pres">
      <dgm:prSet presAssocID="{68204FE8-FE44-4F0C-B23E-50A418DCDD85}" presName="sibTrans" presStyleLbl="sibTrans2D1" presStyleIdx="3" presStyleCnt="6"/>
      <dgm:spPr/>
      <dgm:t>
        <a:bodyPr/>
        <a:lstStyle/>
        <a:p>
          <a:endParaRPr lang="pt-PT"/>
        </a:p>
      </dgm:t>
    </dgm:pt>
    <dgm:pt modelId="{B25CD35B-DBA8-45EB-82F1-585F440282BB}" type="pres">
      <dgm:prSet presAssocID="{68204FE8-FE44-4F0C-B23E-50A418DCDD85}" presName="connectorText" presStyleLbl="sibTrans2D1" presStyleIdx="3" presStyleCnt="6"/>
      <dgm:spPr/>
      <dgm:t>
        <a:bodyPr/>
        <a:lstStyle/>
        <a:p>
          <a:endParaRPr lang="pt-PT"/>
        </a:p>
      </dgm:t>
    </dgm:pt>
    <dgm:pt modelId="{91001B57-80B7-4C17-8A45-9B3ED6C7955F}" type="pres">
      <dgm:prSet presAssocID="{D4F5C572-D6E2-4DB7-8628-F2488EC1CB6D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EDCBB320-BF47-46A9-B468-B53E6FEEA98B}" type="pres">
      <dgm:prSet presAssocID="{35B3B9EA-AC80-43B5-94D7-62C356D8A985}" presName="sibTrans" presStyleLbl="sibTrans2D1" presStyleIdx="4" presStyleCnt="6"/>
      <dgm:spPr/>
      <dgm:t>
        <a:bodyPr/>
        <a:lstStyle/>
        <a:p>
          <a:endParaRPr lang="pt-PT"/>
        </a:p>
      </dgm:t>
    </dgm:pt>
    <dgm:pt modelId="{5A31014E-540B-450F-9E90-53CCAB443554}" type="pres">
      <dgm:prSet presAssocID="{35B3B9EA-AC80-43B5-94D7-62C356D8A985}" presName="connectorText" presStyleLbl="sibTrans2D1" presStyleIdx="4" presStyleCnt="6"/>
      <dgm:spPr/>
      <dgm:t>
        <a:bodyPr/>
        <a:lstStyle/>
        <a:p>
          <a:endParaRPr lang="pt-PT"/>
        </a:p>
      </dgm:t>
    </dgm:pt>
    <dgm:pt modelId="{55035DB8-4A99-4B44-BBE9-71223DD9BCAA}" type="pres">
      <dgm:prSet presAssocID="{8CED55F8-79EE-4B63-AC85-0F2ACCF5D30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E2E85925-E464-4065-B069-7216E7D4D4A2}" type="pres">
      <dgm:prSet presAssocID="{69819AC9-F0E8-4AB7-A3C7-9FAB628A7A95}" presName="sibTrans" presStyleLbl="sibTrans2D1" presStyleIdx="5" presStyleCnt="6"/>
      <dgm:spPr/>
      <dgm:t>
        <a:bodyPr/>
        <a:lstStyle/>
        <a:p>
          <a:endParaRPr lang="pt-PT"/>
        </a:p>
      </dgm:t>
    </dgm:pt>
    <dgm:pt modelId="{92C783A6-57A9-48B1-ABB3-FC255A2D410D}" type="pres">
      <dgm:prSet presAssocID="{69819AC9-F0E8-4AB7-A3C7-9FAB628A7A95}" presName="connectorText" presStyleLbl="sibTrans2D1" presStyleIdx="5" presStyleCnt="6"/>
      <dgm:spPr/>
      <dgm:t>
        <a:bodyPr/>
        <a:lstStyle/>
        <a:p>
          <a:endParaRPr lang="pt-PT"/>
        </a:p>
      </dgm:t>
    </dgm:pt>
  </dgm:ptLst>
  <dgm:cxnLst>
    <dgm:cxn modelId="{96025729-FE71-4E1E-9C7A-0B235E284C4D}" type="presOf" srcId="{D445D9AD-0CC3-473C-8C7B-4E6423694C3E}" destId="{CFA86487-F775-4CA4-B9DB-A173098F4CE8}" srcOrd="0" destOrd="0" presId="urn:microsoft.com/office/officeart/2005/8/layout/cycle2"/>
    <dgm:cxn modelId="{42ECD28C-7FB1-4883-83E5-A26BBF34E057}" srcId="{9F133C1F-1401-4272-B8E7-D506BA5CDF08}" destId="{D445D9AD-0CC3-473C-8C7B-4E6423694C3E}" srcOrd="2" destOrd="0" parTransId="{5ECF08B0-2425-43E1-A96F-C50999789F1D}" sibTransId="{D27D6BB8-6D40-4D3D-8C75-FA9E45820BEC}"/>
    <dgm:cxn modelId="{46C5864D-4A5D-4DE9-83E7-529CE217067F}" type="presOf" srcId="{68204FE8-FE44-4F0C-B23E-50A418DCDD85}" destId="{8A7C0C6D-CE48-43C1-80EC-A733EDD5026C}" srcOrd="0" destOrd="0" presId="urn:microsoft.com/office/officeart/2005/8/layout/cycle2"/>
    <dgm:cxn modelId="{C7E1CDE1-8919-46F5-9654-E0B6263D1186}" type="presOf" srcId="{18183F79-CFF2-4E5B-979C-63A2C8C0D3CC}" destId="{92C72975-DFEF-48CE-8EB6-38057C1C4A98}" srcOrd="0" destOrd="0" presId="urn:microsoft.com/office/officeart/2005/8/layout/cycle2"/>
    <dgm:cxn modelId="{55C31F2F-913E-4C29-A8F0-10AF26DD1602}" srcId="{9F133C1F-1401-4272-B8E7-D506BA5CDF08}" destId="{18183F79-CFF2-4E5B-979C-63A2C8C0D3CC}" srcOrd="0" destOrd="0" parTransId="{BEE7F2AB-D7E6-405B-B387-B8AA30B78BD1}" sibTransId="{23527107-1FDC-4C67-A7E8-87B96F6BAAEB}"/>
    <dgm:cxn modelId="{385EA0EB-59CB-4ED7-99CB-71657D42C7A3}" type="presOf" srcId="{4700DED9-6CAB-44FC-AEBD-7B2C0CD53B99}" destId="{A20E0F13-511D-42D5-BF9A-59BF2E56F441}" srcOrd="1" destOrd="0" presId="urn:microsoft.com/office/officeart/2005/8/layout/cycle2"/>
    <dgm:cxn modelId="{B85AF618-E4EC-41F1-930E-20634C7AC91C}" type="presOf" srcId="{4700DED9-6CAB-44FC-AEBD-7B2C0CD53B99}" destId="{0F3EC9F1-24EF-45D8-9596-54703A00BF8B}" srcOrd="0" destOrd="0" presId="urn:microsoft.com/office/officeart/2005/8/layout/cycle2"/>
    <dgm:cxn modelId="{7787EB41-E9D0-402E-8A59-C9EF9E88B874}" srcId="{9F133C1F-1401-4272-B8E7-D506BA5CDF08}" destId="{D4F5C572-D6E2-4DB7-8628-F2488EC1CB6D}" srcOrd="4" destOrd="0" parTransId="{2F13A3B5-E71C-4CA5-ACF9-6E9F87748F3B}" sibTransId="{35B3B9EA-AC80-43B5-94D7-62C356D8A985}"/>
    <dgm:cxn modelId="{1B4975B0-261A-4BDC-8E5E-B9326B13C79D}" type="presOf" srcId="{23527107-1FDC-4C67-A7E8-87B96F6BAAEB}" destId="{B27890B0-D195-4A6D-B5A7-6B9385E949BF}" srcOrd="0" destOrd="0" presId="urn:microsoft.com/office/officeart/2005/8/layout/cycle2"/>
    <dgm:cxn modelId="{A6A4553B-01F8-443D-95C6-AF9014F5A995}" type="presOf" srcId="{35B3B9EA-AC80-43B5-94D7-62C356D8A985}" destId="{5A31014E-540B-450F-9E90-53CCAB443554}" srcOrd="1" destOrd="0" presId="urn:microsoft.com/office/officeart/2005/8/layout/cycle2"/>
    <dgm:cxn modelId="{9D4E6E61-C42D-4346-AE8F-10AE68F7C9A7}" srcId="{9F133C1F-1401-4272-B8E7-D506BA5CDF08}" destId="{A2BFFDB7-477D-45D5-9D0B-DC938D5FE17A}" srcOrd="3" destOrd="0" parTransId="{1B58FD3F-30BC-4D5A-ADFE-EFB40AA2255B}" sibTransId="{68204FE8-FE44-4F0C-B23E-50A418DCDD85}"/>
    <dgm:cxn modelId="{D1A8884E-E5D6-4DD1-87C9-BC7FFA1F7099}" type="presOf" srcId="{35B3B9EA-AC80-43B5-94D7-62C356D8A985}" destId="{EDCBB320-BF47-46A9-B468-B53E6FEEA98B}" srcOrd="0" destOrd="0" presId="urn:microsoft.com/office/officeart/2005/8/layout/cycle2"/>
    <dgm:cxn modelId="{5EB4C9FC-1A0B-4E71-BE34-E0FAF1B78621}" type="presOf" srcId="{9F133C1F-1401-4272-B8E7-D506BA5CDF08}" destId="{41F49133-EFE0-445E-B7F9-62DD2C3FC6F6}" srcOrd="0" destOrd="0" presId="urn:microsoft.com/office/officeart/2005/8/layout/cycle2"/>
    <dgm:cxn modelId="{8162F03E-4B4A-43B8-9110-3B672F04E59F}" type="presOf" srcId="{592347B5-C8EB-4921-9B6F-10D308B16CCC}" destId="{82573D18-9A9C-4A41-9982-C63F9F1E2F1C}" srcOrd="0" destOrd="0" presId="urn:microsoft.com/office/officeart/2005/8/layout/cycle2"/>
    <dgm:cxn modelId="{03716FE8-D161-42A8-A22E-AAB33ABF7DE6}" srcId="{9F133C1F-1401-4272-B8E7-D506BA5CDF08}" destId="{8CED55F8-79EE-4B63-AC85-0F2ACCF5D300}" srcOrd="5" destOrd="0" parTransId="{B1D7B9BC-D4DC-4448-95C6-DC4384B57AD6}" sibTransId="{69819AC9-F0E8-4AB7-A3C7-9FAB628A7A95}"/>
    <dgm:cxn modelId="{F878FEEC-41C6-4762-A80A-99B41FF945D9}" type="presOf" srcId="{69819AC9-F0E8-4AB7-A3C7-9FAB628A7A95}" destId="{E2E85925-E464-4065-B069-7216E7D4D4A2}" srcOrd="0" destOrd="0" presId="urn:microsoft.com/office/officeart/2005/8/layout/cycle2"/>
    <dgm:cxn modelId="{282C362D-95B2-4F92-9790-B0BC3BB7DD79}" type="presOf" srcId="{D27D6BB8-6D40-4D3D-8C75-FA9E45820BEC}" destId="{7296DBBC-2D3A-415D-A84A-A7C702ABBA97}" srcOrd="1" destOrd="0" presId="urn:microsoft.com/office/officeart/2005/8/layout/cycle2"/>
    <dgm:cxn modelId="{CF18D56E-72E4-4706-AFB8-FA6A991EB6A5}" type="presOf" srcId="{69819AC9-F0E8-4AB7-A3C7-9FAB628A7A95}" destId="{92C783A6-57A9-48B1-ABB3-FC255A2D410D}" srcOrd="1" destOrd="0" presId="urn:microsoft.com/office/officeart/2005/8/layout/cycle2"/>
    <dgm:cxn modelId="{9AB93C5A-3216-499D-BDD6-8A18AE28CEA0}" type="presOf" srcId="{A2BFFDB7-477D-45D5-9D0B-DC938D5FE17A}" destId="{52A97E8A-09D7-4E50-A20E-DD2FE7EDA840}" srcOrd="0" destOrd="0" presId="urn:microsoft.com/office/officeart/2005/8/layout/cycle2"/>
    <dgm:cxn modelId="{A31DC0E2-A148-49C5-938F-B7171E44B847}" type="presOf" srcId="{8CED55F8-79EE-4B63-AC85-0F2ACCF5D300}" destId="{55035DB8-4A99-4B44-BBE9-71223DD9BCAA}" srcOrd="0" destOrd="0" presId="urn:microsoft.com/office/officeart/2005/8/layout/cycle2"/>
    <dgm:cxn modelId="{0196DF40-F799-4B34-87CD-62E33123EA5F}" type="presOf" srcId="{23527107-1FDC-4C67-A7E8-87B96F6BAAEB}" destId="{4A838856-193D-49DE-A327-E651C40A5E45}" srcOrd="1" destOrd="0" presId="urn:microsoft.com/office/officeart/2005/8/layout/cycle2"/>
    <dgm:cxn modelId="{1F1050E4-4EA3-44EE-AFA8-F4AC1D5CFD7B}" type="presOf" srcId="{68204FE8-FE44-4F0C-B23E-50A418DCDD85}" destId="{B25CD35B-DBA8-45EB-82F1-585F440282BB}" srcOrd="1" destOrd="0" presId="urn:microsoft.com/office/officeart/2005/8/layout/cycle2"/>
    <dgm:cxn modelId="{CB039336-B11C-4B7E-86F3-9ABFEDDEF818}" type="presOf" srcId="{D27D6BB8-6D40-4D3D-8C75-FA9E45820BEC}" destId="{2E8151A8-7189-4A93-BEC1-8EC7668DA31B}" srcOrd="0" destOrd="0" presId="urn:microsoft.com/office/officeart/2005/8/layout/cycle2"/>
    <dgm:cxn modelId="{0852D78D-9D8D-489B-849F-FC72DAE60F0E}" srcId="{9F133C1F-1401-4272-B8E7-D506BA5CDF08}" destId="{592347B5-C8EB-4921-9B6F-10D308B16CCC}" srcOrd="1" destOrd="0" parTransId="{8DD4FF20-0EF7-459C-AFE3-2F4EC3B9C86C}" sibTransId="{4700DED9-6CAB-44FC-AEBD-7B2C0CD53B99}"/>
    <dgm:cxn modelId="{90C855EE-210B-4A9A-814D-6FA4B8193A66}" type="presOf" srcId="{D4F5C572-D6E2-4DB7-8628-F2488EC1CB6D}" destId="{91001B57-80B7-4C17-8A45-9B3ED6C7955F}" srcOrd="0" destOrd="0" presId="urn:microsoft.com/office/officeart/2005/8/layout/cycle2"/>
    <dgm:cxn modelId="{64397665-70EE-4F4F-959C-C39062A93AB2}" type="presParOf" srcId="{41F49133-EFE0-445E-B7F9-62DD2C3FC6F6}" destId="{92C72975-DFEF-48CE-8EB6-38057C1C4A98}" srcOrd="0" destOrd="0" presId="urn:microsoft.com/office/officeart/2005/8/layout/cycle2"/>
    <dgm:cxn modelId="{A6E848A0-1FE8-4AD6-8E09-A75CA6C3A2BB}" type="presParOf" srcId="{41F49133-EFE0-445E-B7F9-62DD2C3FC6F6}" destId="{B27890B0-D195-4A6D-B5A7-6B9385E949BF}" srcOrd="1" destOrd="0" presId="urn:microsoft.com/office/officeart/2005/8/layout/cycle2"/>
    <dgm:cxn modelId="{AF463EF6-FC64-4038-8872-90B998D69EE7}" type="presParOf" srcId="{B27890B0-D195-4A6D-B5A7-6B9385E949BF}" destId="{4A838856-193D-49DE-A327-E651C40A5E45}" srcOrd="0" destOrd="0" presId="urn:microsoft.com/office/officeart/2005/8/layout/cycle2"/>
    <dgm:cxn modelId="{FFAD4941-8F1D-4CB4-BBF7-9D19DD7ECB93}" type="presParOf" srcId="{41F49133-EFE0-445E-B7F9-62DD2C3FC6F6}" destId="{82573D18-9A9C-4A41-9982-C63F9F1E2F1C}" srcOrd="2" destOrd="0" presId="urn:microsoft.com/office/officeart/2005/8/layout/cycle2"/>
    <dgm:cxn modelId="{371CA2F6-548B-42EF-BB3B-158A53891E55}" type="presParOf" srcId="{41F49133-EFE0-445E-B7F9-62DD2C3FC6F6}" destId="{0F3EC9F1-24EF-45D8-9596-54703A00BF8B}" srcOrd="3" destOrd="0" presId="urn:microsoft.com/office/officeart/2005/8/layout/cycle2"/>
    <dgm:cxn modelId="{67C9613E-D150-483B-BAA5-C2F547C83588}" type="presParOf" srcId="{0F3EC9F1-24EF-45D8-9596-54703A00BF8B}" destId="{A20E0F13-511D-42D5-BF9A-59BF2E56F441}" srcOrd="0" destOrd="0" presId="urn:microsoft.com/office/officeart/2005/8/layout/cycle2"/>
    <dgm:cxn modelId="{E6DDE890-DD91-41D7-B1D8-98B0B361C8EF}" type="presParOf" srcId="{41F49133-EFE0-445E-B7F9-62DD2C3FC6F6}" destId="{CFA86487-F775-4CA4-B9DB-A173098F4CE8}" srcOrd="4" destOrd="0" presId="urn:microsoft.com/office/officeart/2005/8/layout/cycle2"/>
    <dgm:cxn modelId="{95F74444-0E3C-4AA5-ABBA-6DD816029E0F}" type="presParOf" srcId="{41F49133-EFE0-445E-B7F9-62DD2C3FC6F6}" destId="{2E8151A8-7189-4A93-BEC1-8EC7668DA31B}" srcOrd="5" destOrd="0" presId="urn:microsoft.com/office/officeart/2005/8/layout/cycle2"/>
    <dgm:cxn modelId="{B5F73C9A-3518-4BDF-9578-1AE60FB581A5}" type="presParOf" srcId="{2E8151A8-7189-4A93-BEC1-8EC7668DA31B}" destId="{7296DBBC-2D3A-415D-A84A-A7C702ABBA97}" srcOrd="0" destOrd="0" presId="urn:microsoft.com/office/officeart/2005/8/layout/cycle2"/>
    <dgm:cxn modelId="{264FF804-FD72-4987-B279-52459DE5DBF2}" type="presParOf" srcId="{41F49133-EFE0-445E-B7F9-62DD2C3FC6F6}" destId="{52A97E8A-09D7-4E50-A20E-DD2FE7EDA840}" srcOrd="6" destOrd="0" presId="urn:microsoft.com/office/officeart/2005/8/layout/cycle2"/>
    <dgm:cxn modelId="{B897F507-9094-4866-B02E-2864B987AED7}" type="presParOf" srcId="{41F49133-EFE0-445E-B7F9-62DD2C3FC6F6}" destId="{8A7C0C6D-CE48-43C1-80EC-A733EDD5026C}" srcOrd="7" destOrd="0" presId="urn:microsoft.com/office/officeart/2005/8/layout/cycle2"/>
    <dgm:cxn modelId="{89997967-553D-4C51-AEAE-C55D853E1AA8}" type="presParOf" srcId="{8A7C0C6D-CE48-43C1-80EC-A733EDD5026C}" destId="{B25CD35B-DBA8-45EB-82F1-585F440282BB}" srcOrd="0" destOrd="0" presId="urn:microsoft.com/office/officeart/2005/8/layout/cycle2"/>
    <dgm:cxn modelId="{C85DC450-324D-4774-9A14-4C65A9E22CC2}" type="presParOf" srcId="{41F49133-EFE0-445E-B7F9-62DD2C3FC6F6}" destId="{91001B57-80B7-4C17-8A45-9B3ED6C7955F}" srcOrd="8" destOrd="0" presId="urn:microsoft.com/office/officeart/2005/8/layout/cycle2"/>
    <dgm:cxn modelId="{F09D93ED-CDA6-4812-9B3A-9B186B9DE304}" type="presParOf" srcId="{41F49133-EFE0-445E-B7F9-62DD2C3FC6F6}" destId="{EDCBB320-BF47-46A9-B468-B53E6FEEA98B}" srcOrd="9" destOrd="0" presId="urn:microsoft.com/office/officeart/2005/8/layout/cycle2"/>
    <dgm:cxn modelId="{DE921A34-DF73-43C2-9D2C-9D155BC15BCD}" type="presParOf" srcId="{EDCBB320-BF47-46A9-B468-B53E6FEEA98B}" destId="{5A31014E-540B-450F-9E90-53CCAB443554}" srcOrd="0" destOrd="0" presId="urn:microsoft.com/office/officeart/2005/8/layout/cycle2"/>
    <dgm:cxn modelId="{27595353-C77F-4196-A1DF-CABFB254CED6}" type="presParOf" srcId="{41F49133-EFE0-445E-B7F9-62DD2C3FC6F6}" destId="{55035DB8-4A99-4B44-BBE9-71223DD9BCAA}" srcOrd="10" destOrd="0" presId="urn:microsoft.com/office/officeart/2005/8/layout/cycle2"/>
    <dgm:cxn modelId="{C610FD6A-FBCC-4872-AD7D-B267934BF0BF}" type="presParOf" srcId="{41F49133-EFE0-445E-B7F9-62DD2C3FC6F6}" destId="{E2E85925-E464-4065-B069-7216E7D4D4A2}" srcOrd="11" destOrd="0" presId="urn:microsoft.com/office/officeart/2005/8/layout/cycle2"/>
    <dgm:cxn modelId="{02889F3C-FC9B-4674-9971-B6F7B24EE775}" type="presParOf" srcId="{E2E85925-E464-4065-B069-7216E7D4D4A2}" destId="{92C783A6-57A9-48B1-ABB3-FC255A2D410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AD101F-8C1F-4745-981E-F3CBE77C2A97}" type="doc">
      <dgm:prSet loTypeId="urn:microsoft.com/office/officeart/2005/8/layout/hProcess9" loCatId="process" qsTypeId="urn:microsoft.com/office/officeart/2005/8/quickstyle/simple3" qsCatId="simple" csTypeId="urn:microsoft.com/office/officeart/2005/8/colors/accent1_1" csCatId="accent1" phldr="1"/>
      <dgm:spPr/>
    </dgm:pt>
    <dgm:pt modelId="{F87497E6-19D3-41CB-8A6D-4A7607824178}">
      <dgm:prSet phldrT="[Texto]" custT="1"/>
      <dgm:spPr/>
      <dgm:t>
        <a:bodyPr/>
        <a:lstStyle/>
        <a:p>
          <a:endParaRPr lang="pt-PT" sz="1200" dirty="0" smtClean="0"/>
        </a:p>
        <a:p>
          <a:r>
            <a:rPr lang="pt-PT" sz="1200" dirty="0" smtClean="0"/>
            <a:t>SAP </a:t>
          </a:r>
          <a:r>
            <a:rPr lang="pt-PT" sz="1200" dirty="0" err="1" smtClean="0"/>
            <a:t>Netweaver</a:t>
          </a:r>
          <a:r>
            <a:rPr lang="pt-PT" sz="1200" dirty="0" smtClean="0"/>
            <a:t> BW</a:t>
          </a:r>
        </a:p>
      </dgm:t>
    </dgm:pt>
    <dgm:pt modelId="{56E8AC4B-3525-4843-8ABF-86967D35816F}" type="parTrans" cxnId="{1E771568-2FAF-4405-A66D-A9E6F10C7AE4}">
      <dgm:prSet/>
      <dgm:spPr/>
      <dgm:t>
        <a:bodyPr/>
        <a:lstStyle/>
        <a:p>
          <a:endParaRPr lang="pt-PT"/>
        </a:p>
      </dgm:t>
    </dgm:pt>
    <dgm:pt modelId="{1EF77967-9BD3-44AB-AB2C-4CC6FBACC1A4}" type="sibTrans" cxnId="{1E771568-2FAF-4405-A66D-A9E6F10C7AE4}">
      <dgm:prSet/>
      <dgm:spPr/>
      <dgm:t>
        <a:bodyPr/>
        <a:lstStyle/>
        <a:p>
          <a:endParaRPr lang="pt-PT"/>
        </a:p>
      </dgm:t>
    </dgm:pt>
    <dgm:pt modelId="{21748EDA-BBBC-45B5-B989-E90C6CF0F5EA}">
      <dgm:prSet phldrT="[Texto]"/>
      <dgm:spPr/>
      <dgm:t>
        <a:bodyPr/>
        <a:lstStyle/>
        <a:p>
          <a:endParaRPr lang="pt-PT" dirty="0" smtClean="0"/>
        </a:p>
        <a:p>
          <a:endParaRPr lang="pt-PT" dirty="0"/>
        </a:p>
      </dgm:t>
    </dgm:pt>
    <dgm:pt modelId="{0DE2CB77-6EE1-4D04-B22C-E7278E6D4E4F}" type="parTrans" cxnId="{197968E5-F1D2-4A6A-88DD-AF23DF4EDE97}">
      <dgm:prSet/>
      <dgm:spPr/>
      <dgm:t>
        <a:bodyPr/>
        <a:lstStyle/>
        <a:p>
          <a:endParaRPr lang="pt-PT"/>
        </a:p>
      </dgm:t>
    </dgm:pt>
    <dgm:pt modelId="{D62EC370-41DC-4E06-BFC5-12AE0F37AE58}" type="sibTrans" cxnId="{197968E5-F1D2-4A6A-88DD-AF23DF4EDE97}">
      <dgm:prSet/>
      <dgm:spPr/>
      <dgm:t>
        <a:bodyPr/>
        <a:lstStyle/>
        <a:p>
          <a:endParaRPr lang="pt-PT"/>
        </a:p>
      </dgm:t>
    </dgm:pt>
    <dgm:pt modelId="{38FAFDBD-7D5E-42FE-8441-142272A2F361}">
      <dgm:prSet phldrT="[Texto]" custT="1"/>
      <dgm:spPr/>
      <dgm:t>
        <a:bodyPr/>
        <a:lstStyle/>
        <a:p>
          <a:r>
            <a:rPr lang="pt-PT" sz="1200" dirty="0" smtClean="0"/>
            <a:t>SAP </a:t>
          </a:r>
          <a:r>
            <a:rPr lang="pt-PT" sz="1200" dirty="0" err="1" smtClean="0"/>
            <a:t>BusinessObjects</a:t>
          </a:r>
          <a:r>
            <a:rPr lang="pt-PT" sz="1200" dirty="0" smtClean="0"/>
            <a:t> BI</a:t>
          </a:r>
          <a:endParaRPr lang="pt-PT" sz="1200" dirty="0"/>
        </a:p>
      </dgm:t>
    </dgm:pt>
    <dgm:pt modelId="{4BAFB2B8-714D-413C-B079-727A6F58360B}" type="sibTrans" cxnId="{7551C259-6390-47C9-AA00-1D89940B403F}">
      <dgm:prSet/>
      <dgm:spPr/>
      <dgm:t>
        <a:bodyPr/>
        <a:lstStyle/>
        <a:p>
          <a:endParaRPr lang="pt-PT"/>
        </a:p>
      </dgm:t>
    </dgm:pt>
    <dgm:pt modelId="{CD01ED22-6452-42A1-A04A-5905127CA9C8}" type="parTrans" cxnId="{7551C259-6390-47C9-AA00-1D89940B403F}">
      <dgm:prSet/>
      <dgm:spPr/>
      <dgm:t>
        <a:bodyPr/>
        <a:lstStyle/>
        <a:p>
          <a:endParaRPr lang="pt-PT"/>
        </a:p>
      </dgm:t>
    </dgm:pt>
    <dgm:pt modelId="{A13C711A-C592-498E-9C8F-3ED637156BD6}" type="pres">
      <dgm:prSet presAssocID="{9DAD101F-8C1F-4745-981E-F3CBE77C2A97}" presName="CompostProcess" presStyleCnt="0">
        <dgm:presLayoutVars>
          <dgm:dir/>
          <dgm:resizeHandles val="exact"/>
        </dgm:presLayoutVars>
      </dgm:prSet>
      <dgm:spPr/>
    </dgm:pt>
    <dgm:pt modelId="{AD8F7184-065C-4D0C-A68A-3A67E62D8D4B}" type="pres">
      <dgm:prSet presAssocID="{9DAD101F-8C1F-4745-981E-F3CBE77C2A97}" presName="arrow" presStyleLbl="bgShp" presStyleIdx="0" presStyleCnt="1"/>
      <dgm:spPr>
        <a:solidFill>
          <a:schemeClr val="tx1">
            <a:lumMod val="75000"/>
            <a:lumOff val="25000"/>
          </a:schemeClr>
        </a:solidFill>
      </dgm:spPr>
    </dgm:pt>
    <dgm:pt modelId="{D228E89E-8244-4EDC-8E35-83EA763F7549}" type="pres">
      <dgm:prSet presAssocID="{9DAD101F-8C1F-4745-981E-F3CBE77C2A97}" presName="linearProcess" presStyleCnt="0"/>
      <dgm:spPr/>
    </dgm:pt>
    <dgm:pt modelId="{4D6A40F8-D633-4FCA-B375-69618B0E5D88}" type="pres">
      <dgm:prSet presAssocID="{F87497E6-19D3-41CB-8A6D-4A7607824178}" presName="textNode" presStyleLbl="node1" presStyleIdx="0" presStyleCnt="3" custLinFactNeighborX="-22303" custLinFactNeighborY="-180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084DB18-9527-4A5F-8CC3-FAA4731E6715}" type="pres">
      <dgm:prSet presAssocID="{1EF77967-9BD3-44AB-AB2C-4CC6FBACC1A4}" presName="sibTrans" presStyleCnt="0"/>
      <dgm:spPr/>
    </dgm:pt>
    <dgm:pt modelId="{A96430D8-DEC4-44DF-8B1E-BE6C1F30B205}" type="pres">
      <dgm:prSet presAssocID="{38FAFDBD-7D5E-42FE-8441-142272A2F361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A50C8498-CBC2-405E-A933-9D756FC22855}" type="pres">
      <dgm:prSet presAssocID="{4BAFB2B8-714D-413C-B079-727A6F58360B}" presName="sibTrans" presStyleCnt="0"/>
      <dgm:spPr/>
    </dgm:pt>
    <dgm:pt modelId="{D3DD5F64-823F-4F25-B7E4-38C2F58CA73A}" type="pres">
      <dgm:prSet presAssocID="{21748EDA-BBBC-45B5-B989-E90C6CF0F5EA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8CFC29BA-7768-443D-A3B2-62852D1BB79D}" type="presOf" srcId="{38FAFDBD-7D5E-42FE-8441-142272A2F361}" destId="{A96430D8-DEC4-44DF-8B1E-BE6C1F30B205}" srcOrd="0" destOrd="0" presId="urn:microsoft.com/office/officeart/2005/8/layout/hProcess9"/>
    <dgm:cxn modelId="{7551C259-6390-47C9-AA00-1D89940B403F}" srcId="{9DAD101F-8C1F-4745-981E-F3CBE77C2A97}" destId="{38FAFDBD-7D5E-42FE-8441-142272A2F361}" srcOrd="1" destOrd="0" parTransId="{CD01ED22-6452-42A1-A04A-5905127CA9C8}" sibTransId="{4BAFB2B8-714D-413C-B079-727A6F58360B}"/>
    <dgm:cxn modelId="{C7B3BA87-699E-4352-B8ED-23CDEC669DA4}" type="presOf" srcId="{F87497E6-19D3-41CB-8A6D-4A7607824178}" destId="{4D6A40F8-D633-4FCA-B375-69618B0E5D88}" srcOrd="0" destOrd="0" presId="urn:microsoft.com/office/officeart/2005/8/layout/hProcess9"/>
    <dgm:cxn modelId="{1E771568-2FAF-4405-A66D-A9E6F10C7AE4}" srcId="{9DAD101F-8C1F-4745-981E-F3CBE77C2A97}" destId="{F87497E6-19D3-41CB-8A6D-4A7607824178}" srcOrd="0" destOrd="0" parTransId="{56E8AC4B-3525-4843-8ABF-86967D35816F}" sibTransId="{1EF77967-9BD3-44AB-AB2C-4CC6FBACC1A4}"/>
    <dgm:cxn modelId="{197968E5-F1D2-4A6A-88DD-AF23DF4EDE97}" srcId="{9DAD101F-8C1F-4745-981E-F3CBE77C2A97}" destId="{21748EDA-BBBC-45B5-B989-E90C6CF0F5EA}" srcOrd="2" destOrd="0" parTransId="{0DE2CB77-6EE1-4D04-B22C-E7278E6D4E4F}" sibTransId="{D62EC370-41DC-4E06-BFC5-12AE0F37AE58}"/>
    <dgm:cxn modelId="{A6C76EA3-07D5-446B-A87F-DEE8D0F1890F}" type="presOf" srcId="{9DAD101F-8C1F-4745-981E-F3CBE77C2A97}" destId="{A13C711A-C592-498E-9C8F-3ED637156BD6}" srcOrd="0" destOrd="0" presId="urn:microsoft.com/office/officeart/2005/8/layout/hProcess9"/>
    <dgm:cxn modelId="{AC55FC27-AED0-447B-8D45-D2FE4966CD0F}" type="presOf" srcId="{21748EDA-BBBC-45B5-B989-E90C6CF0F5EA}" destId="{D3DD5F64-823F-4F25-B7E4-38C2F58CA73A}" srcOrd="0" destOrd="0" presId="urn:microsoft.com/office/officeart/2005/8/layout/hProcess9"/>
    <dgm:cxn modelId="{104831FD-F2B3-40F8-890E-6D35A9B3BC2D}" type="presParOf" srcId="{A13C711A-C592-498E-9C8F-3ED637156BD6}" destId="{AD8F7184-065C-4D0C-A68A-3A67E62D8D4B}" srcOrd="0" destOrd="0" presId="urn:microsoft.com/office/officeart/2005/8/layout/hProcess9"/>
    <dgm:cxn modelId="{854F4F7F-0E0B-4602-A41A-3D1768F8C026}" type="presParOf" srcId="{A13C711A-C592-498E-9C8F-3ED637156BD6}" destId="{D228E89E-8244-4EDC-8E35-83EA763F7549}" srcOrd="1" destOrd="0" presId="urn:microsoft.com/office/officeart/2005/8/layout/hProcess9"/>
    <dgm:cxn modelId="{323389F6-9D54-4223-ABE1-EA5D40AA4F40}" type="presParOf" srcId="{D228E89E-8244-4EDC-8E35-83EA763F7549}" destId="{4D6A40F8-D633-4FCA-B375-69618B0E5D88}" srcOrd="0" destOrd="0" presId="urn:microsoft.com/office/officeart/2005/8/layout/hProcess9"/>
    <dgm:cxn modelId="{E87BC120-41CD-49F2-8296-3786355945E8}" type="presParOf" srcId="{D228E89E-8244-4EDC-8E35-83EA763F7549}" destId="{7084DB18-9527-4A5F-8CC3-FAA4731E6715}" srcOrd="1" destOrd="0" presId="urn:microsoft.com/office/officeart/2005/8/layout/hProcess9"/>
    <dgm:cxn modelId="{2B06FF29-DC95-4F95-88F1-DDF727A4AC8E}" type="presParOf" srcId="{D228E89E-8244-4EDC-8E35-83EA763F7549}" destId="{A96430D8-DEC4-44DF-8B1E-BE6C1F30B205}" srcOrd="2" destOrd="0" presId="urn:microsoft.com/office/officeart/2005/8/layout/hProcess9"/>
    <dgm:cxn modelId="{D077A381-992B-4B18-A93D-B9BD3245C073}" type="presParOf" srcId="{D228E89E-8244-4EDC-8E35-83EA763F7549}" destId="{A50C8498-CBC2-405E-A933-9D756FC22855}" srcOrd="3" destOrd="0" presId="urn:microsoft.com/office/officeart/2005/8/layout/hProcess9"/>
    <dgm:cxn modelId="{2A56F953-DDAE-4706-9F70-1E62DF61EE13}" type="presParOf" srcId="{D228E89E-8244-4EDC-8E35-83EA763F7549}" destId="{D3DD5F64-823F-4F25-B7E4-38C2F58CA73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3D7DB2-781D-465E-B6AF-C974D3EC801B}">
      <dsp:nvSpPr>
        <dsp:cNvPr id="0" name=""/>
        <dsp:cNvSpPr/>
      </dsp:nvSpPr>
      <dsp:spPr>
        <a:xfrm>
          <a:off x="0" y="330053"/>
          <a:ext cx="787360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24B80D-5956-4C67-B3BB-3E159DD41A9E}">
      <dsp:nvSpPr>
        <dsp:cNvPr id="0" name=""/>
        <dsp:cNvSpPr/>
      </dsp:nvSpPr>
      <dsp:spPr>
        <a:xfrm>
          <a:off x="393680" y="49613"/>
          <a:ext cx="6062675" cy="5608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8322" tIns="0" rIns="20832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chemeClr val="accent1">
                  <a:lumMod val="75000"/>
                </a:schemeClr>
              </a:solidFill>
            </a:rPr>
            <a:t>Projeto Bita e </a:t>
          </a:r>
          <a:r>
            <a:rPr lang="pt-PT" sz="1600" b="1" kern="1200" dirty="0" err="1" smtClean="0">
              <a:solidFill>
                <a:schemeClr val="accent1">
                  <a:lumMod val="75000"/>
                </a:schemeClr>
              </a:solidFill>
            </a:rPr>
            <a:t>Quilonga</a:t>
          </a:r>
          <a:r>
            <a:rPr lang="pt-PT" sz="1600" b="1" kern="1200" dirty="0" smtClean="0">
              <a:solidFill>
                <a:schemeClr val="accent1">
                  <a:lumMod val="75000"/>
                </a:schemeClr>
              </a:solidFill>
            </a:rPr>
            <a:t>  com </a:t>
          </a:r>
          <a:r>
            <a:rPr lang="pt-PT" sz="1600" b="1" kern="1200" dirty="0" err="1" smtClean="0">
              <a:solidFill>
                <a:schemeClr val="accent1">
                  <a:lumMod val="75000"/>
                </a:schemeClr>
              </a:solidFill>
            </a:rPr>
            <a:t>respectivos</a:t>
          </a:r>
          <a:r>
            <a:rPr lang="pt-PT" sz="1600" b="1" kern="1200" dirty="0" smtClean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pt-PT" sz="1600" b="1" kern="1200" dirty="0" err="1" smtClean="0">
              <a:solidFill>
                <a:schemeClr val="accent1">
                  <a:lumMod val="75000"/>
                </a:schemeClr>
              </a:solidFill>
            </a:rPr>
            <a:t>CD`s</a:t>
          </a:r>
          <a:r>
            <a:rPr lang="pt-PT" sz="1600" b="1" kern="1200" dirty="0" smtClean="0">
              <a:solidFill>
                <a:schemeClr val="accent1">
                  <a:lumMod val="75000"/>
                </a:schemeClr>
              </a:solidFill>
            </a:rPr>
            <a:t> e Rede</a:t>
          </a:r>
          <a:endParaRPr lang="pt-PT" sz="16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21060" y="76993"/>
        <a:ext cx="6007915" cy="506120"/>
      </dsp:txXfrm>
    </dsp:sp>
    <dsp:sp modelId="{2644B8E9-5BE4-4960-A380-0222A0A21C15}">
      <dsp:nvSpPr>
        <dsp:cNvPr id="0" name=""/>
        <dsp:cNvSpPr/>
      </dsp:nvSpPr>
      <dsp:spPr>
        <a:xfrm>
          <a:off x="0" y="1191893"/>
          <a:ext cx="787360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3C8F139-33C0-45E9-B678-EB1AF9E177C9}">
      <dsp:nvSpPr>
        <dsp:cNvPr id="0" name=""/>
        <dsp:cNvSpPr/>
      </dsp:nvSpPr>
      <dsp:spPr>
        <a:xfrm>
          <a:off x="393680" y="911453"/>
          <a:ext cx="6062675" cy="560880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8322" tIns="0" rIns="20832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chemeClr val="accent1">
                  <a:lumMod val="75000"/>
                </a:schemeClr>
              </a:solidFill>
            </a:rPr>
            <a:t>Projeto das 700.000 ligações domiciliárias</a:t>
          </a:r>
          <a:endParaRPr lang="pt-PT" sz="16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21060" y="938833"/>
        <a:ext cx="6007915" cy="506120"/>
      </dsp:txXfrm>
    </dsp:sp>
    <dsp:sp modelId="{872CC211-094C-4066-B633-901EE84F74FE}">
      <dsp:nvSpPr>
        <dsp:cNvPr id="0" name=""/>
        <dsp:cNvSpPr/>
      </dsp:nvSpPr>
      <dsp:spPr>
        <a:xfrm>
          <a:off x="0" y="2053733"/>
          <a:ext cx="787360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87DD37B-3303-4F81-9436-BFF77C48FBC2}">
      <dsp:nvSpPr>
        <dsp:cNvPr id="0" name=""/>
        <dsp:cNvSpPr/>
      </dsp:nvSpPr>
      <dsp:spPr>
        <a:xfrm>
          <a:off x="393680" y="1773293"/>
          <a:ext cx="6062675" cy="560880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8322" tIns="0" rIns="20832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chemeClr val="accent1">
                  <a:lumMod val="75000"/>
                </a:schemeClr>
              </a:solidFill>
            </a:rPr>
            <a:t>Aumento da Capacidade de Produção e Reforço de Água Bruta ao Sistema 3</a:t>
          </a:r>
          <a:endParaRPr lang="pt-PT" sz="16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21060" y="1800673"/>
        <a:ext cx="6007915" cy="506120"/>
      </dsp:txXfrm>
    </dsp:sp>
    <dsp:sp modelId="{33B768AC-4C19-4118-BE5A-D8662C67AEA3}">
      <dsp:nvSpPr>
        <dsp:cNvPr id="0" name=""/>
        <dsp:cNvSpPr/>
      </dsp:nvSpPr>
      <dsp:spPr>
        <a:xfrm>
          <a:off x="0" y="2915573"/>
          <a:ext cx="787360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C97B14-7461-46CF-8900-605BB382DD82}">
      <dsp:nvSpPr>
        <dsp:cNvPr id="0" name=""/>
        <dsp:cNvSpPr/>
      </dsp:nvSpPr>
      <dsp:spPr>
        <a:xfrm>
          <a:off x="393680" y="2635133"/>
          <a:ext cx="6062675" cy="560880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8322" tIns="0" rIns="20832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chemeClr val="accent1">
                  <a:lumMod val="75000"/>
                </a:schemeClr>
              </a:solidFill>
            </a:rPr>
            <a:t>Inovação,</a:t>
          </a:r>
          <a:r>
            <a:rPr lang="pt-PT" sz="1600" b="1" kern="1200" baseline="0" dirty="0" smtClean="0">
              <a:solidFill>
                <a:schemeClr val="accent1">
                  <a:lumMod val="75000"/>
                </a:schemeClr>
              </a:solidFill>
            </a:rPr>
            <a:t> Modernização e Melhoria do Serviço ao Cliente</a:t>
          </a:r>
          <a:endParaRPr lang="pt-PT" sz="16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21060" y="2662513"/>
        <a:ext cx="6007915" cy="506120"/>
      </dsp:txXfrm>
    </dsp:sp>
    <dsp:sp modelId="{46EC8053-1B40-4E47-819A-8B3E3ADD51A4}">
      <dsp:nvSpPr>
        <dsp:cNvPr id="0" name=""/>
        <dsp:cNvSpPr/>
      </dsp:nvSpPr>
      <dsp:spPr>
        <a:xfrm>
          <a:off x="0" y="3777413"/>
          <a:ext cx="787360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861A8F0-89FC-4036-8875-37DD159D9F49}">
      <dsp:nvSpPr>
        <dsp:cNvPr id="0" name=""/>
        <dsp:cNvSpPr/>
      </dsp:nvSpPr>
      <dsp:spPr>
        <a:xfrm>
          <a:off x="393680" y="3496973"/>
          <a:ext cx="6062675" cy="56088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8322" tIns="0" rIns="20832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chemeClr val="accent1">
                  <a:lumMod val="75000"/>
                </a:schemeClr>
              </a:solidFill>
            </a:rPr>
            <a:t>Participações e Investimentos Estratégicos </a:t>
          </a:r>
          <a:endParaRPr lang="pt-PT" sz="16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21060" y="3524353"/>
        <a:ext cx="6007915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C72975-DFEF-48CE-8EB6-38057C1C4A98}">
      <dsp:nvSpPr>
        <dsp:cNvPr id="0" name=""/>
        <dsp:cNvSpPr/>
      </dsp:nvSpPr>
      <dsp:spPr>
        <a:xfrm>
          <a:off x="1698469" y="1372"/>
          <a:ext cx="911138" cy="911138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/>
            <a:t>Locais de Instalação</a:t>
          </a:r>
          <a:endParaRPr lang="pt-PT" sz="1100" b="1" kern="1200" dirty="0"/>
        </a:p>
      </dsp:txBody>
      <dsp:txXfrm>
        <a:off x="1831902" y="134805"/>
        <a:ext cx="644272" cy="644272"/>
      </dsp:txXfrm>
    </dsp:sp>
    <dsp:sp modelId="{B27890B0-D195-4A6D-B5A7-6B9385E949BF}">
      <dsp:nvSpPr>
        <dsp:cNvPr id="0" name=""/>
        <dsp:cNvSpPr/>
      </dsp:nvSpPr>
      <dsp:spPr>
        <a:xfrm rot="1800000">
          <a:off x="2613558" y="632626"/>
          <a:ext cx="222173" cy="307509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300" kern="1200"/>
        </a:p>
      </dsp:txBody>
      <dsp:txXfrm>
        <a:off x="2618023" y="677465"/>
        <a:ext cx="155521" cy="184505"/>
      </dsp:txXfrm>
    </dsp:sp>
    <dsp:sp modelId="{82573D18-9A9C-4A41-9982-C63F9F1E2F1C}">
      <dsp:nvSpPr>
        <dsp:cNvPr id="0" name=""/>
        <dsp:cNvSpPr/>
      </dsp:nvSpPr>
      <dsp:spPr>
        <a:xfrm>
          <a:off x="2841055" y="660961"/>
          <a:ext cx="994334" cy="959337"/>
        </a:xfrm>
        <a:prstGeom prst="ellipse">
          <a:avLst/>
        </a:prstGeom>
        <a:solidFill>
          <a:schemeClr val="accent1">
            <a:shade val="50000"/>
            <a:hueOff val="120479"/>
            <a:satOff val="-2520"/>
            <a:lumOff val="1402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b="1" kern="1200" dirty="0" smtClean="0"/>
            <a:t>Equipamentos</a:t>
          </a:r>
          <a:endParaRPr lang="pt-PT" sz="1000" b="1" kern="1200" dirty="0"/>
        </a:p>
      </dsp:txBody>
      <dsp:txXfrm>
        <a:off x="2986672" y="801453"/>
        <a:ext cx="703100" cy="678353"/>
      </dsp:txXfrm>
    </dsp:sp>
    <dsp:sp modelId="{0F3EC9F1-24EF-45D8-9596-54703A00BF8B}">
      <dsp:nvSpPr>
        <dsp:cNvPr id="0" name=""/>
        <dsp:cNvSpPr/>
      </dsp:nvSpPr>
      <dsp:spPr>
        <a:xfrm rot="5400000">
          <a:off x="3223705" y="1676132"/>
          <a:ext cx="229034" cy="307509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300" kern="1200"/>
        </a:p>
      </dsp:txBody>
      <dsp:txXfrm>
        <a:off x="3258060" y="1703279"/>
        <a:ext cx="160324" cy="184505"/>
      </dsp:txXfrm>
    </dsp:sp>
    <dsp:sp modelId="{CFA86487-F775-4CA4-B9DB-A173098F4CE8}">
      <dsp:nvSpPr>
        <dsp:cNvPr id="0" name=""/>
        <dsp:cNvSpPr/>
      </dsp:nvSpPr>
      <dsp:spPr>
        <a:xfrm>
          <a:off x="2882653" y="2052439"/>
          <a:ext cx="911138" cy="911138"/>
        </a:xfrm>
        <a:prstGeom prst="ellipse">
          <a:avLst/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/>
            <a:t>Rede</a:t>
          </a:r>
          <a:endParaRPr lang="pt-PT" sz="1100" b="1" kern="1200" dirty="0"/>
        </a:p>
      </dsp:txBody>
      <dsp:txXfrm>
        <a:off x="3016086" y="2185872"/>
        <a:ext cx="644272" cy="644272"/>
      </dsp:txXfrm>
    </dsp:sp>
    <dsp:sp modelId="{2E8151A8-7189-4A93-BEC1-8EC7668DA31B}">
      <dsp:nvSpPr>
        <dsp:cNvPr id="0" name=""/>
        <dsp:cNvSpPr/>
      </dsp:nvSpPr>
      <dsp:spPr>
        <a:xfrm rot="9000000">
          <a:off x="2631154" y="2692676"/>
          <a:ext cx="241806" cy="307509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300" kern="1200"/>
        </a:p>
      </dsp:txBody>
      <dsp:txXfrm rot="10800000">
        <a:off x="2698837" y="2736043"/>
        <a:ext cx="169264" cy="184505"/>
      </dsp:txXfrm>
    </dsp:sp>
    <dsp:sp modelId="{52A97E8A-09D7-4E50-A20E-DD2FE7EDA840}">
      <dsp:nvSpPr>
        <dsp:cNvPr id="0" name=""/>
        <dsp:cNvSpPr/>
      </dsp:nvSpPr>
      <dsp:spPr>
        <a:xfrm>
          <a:off x="1698469" y="2736128"/>
          <a:ext cx="911138" cy="911138"/>
        </a:xfrm>
        <a:prstGeom prst="ellipse">
          <a:avLst/>
        </a:prstGeom>
        <a:solidFill>
          <a:schemeClr val="accent1">
            <a:shade val="50000"/>
            <a:hueOff val="361437"/>
            <a:satOff val="-7560"/>
            <a:lumOff val="420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/>
            <a:t>Nº de Série</a:t>
          </a:r>
          <a:endParaRPr lang="pt-PT" sz="1100" b="1" kern="1200" dirty="0"/>
        </a:p>
      </dsp:txBody>
      <dsp:txXfrm>
        <a:off x="1831902" y="2869561"/>
        <a:ext cx="644272" cy="644272"/>
      </dsp:txXfrm>
    </dsp:sp>
    <dsp:sp modelId="{8A7C0C6D-CE48-43C1-80EC-A733EDD5026C}">
      <dsp:nvSpPr>
        <dsp:cNvPr id="0" name=""/>
        <dsp:cNvSpPr/>
      </dsp:nvSpPr>
      <dsp:spPr>
        <a:xfrm rot="12600000">
          <a:off x="1446970" y="2699520"/>
          <a:ext cx="241806" cy="307509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300" kern="1200"/>
        </a:p>
      </dsp:txBody>
      <dsp:txXfrm rot="10800000">
        <a:off x="1514653" y="2779158"/>
        <a:ext cx="169264" cy="184505"/>
      </dsp:txXfrm>
    </dsp:sp>
    <dsp:sp modelId="{91001B57-80B7-4C17-8A45-9B3ED6C7955F}">
      <dsp:nvSpPr>
        <dsp:cNvPr id="0" name=""/>
        <dsp:cNvSpPr/>
      </dsp:nvSpPr>
      <dsp:spPr>
        <a:xfrm>
          <a:off x="514286" y="2052439"/>
          <a:ext cx="911138" cy="911138"/>
        </a:xfrm>
        <a:prstGeom prst="ellipse">
          <a:avLst/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b="1" kern="1200" dirty="0" smtClean="0"/>
            <a:t>Contadores</a:t>
          </a:r>
          <a:endParaRPr lang="pt-PT" sz="1000" b="1" kern="1200" dirty="0"/>
        </a:p>
      </dsp:txBody>
      <dsp:txXfrm>
        <a:off x="647719" y="2185872"/>
        <a:ext cx="644272" cy="644272"/>
      </dsp:txXfrm>
    </dsp:sp>
    <dsp:sp modelId="{EDCBB320-BF47-46A9-B468-B53E6FEEA98B}">
      <dsp:nvSpPr>
        <dsp:cNvPr id="0" name=""/>
        <dsp:cNvSpPr/>
      </dsp:nvSpPr>
      <dsp:spPr>
        <a:xfrm rot="16200000">
          <a:off x="848951" y="1677408"/>
          <a:ext cx="241806" cy="307509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300" kern="1200"/>
        </a:p>
      </dsp:txBody>
      <dsp:txXfrm>
        <a:off x="885222" y="1775181"/>
        <a:ext cx="169264" cy="184505"/>
      </dsp:txXfrm>
    </dsp:sp>
    <dsp:sp modelId="{55035DB8-4A99-4B44-BBE9-71223DD9BCAA}">
      <dsp:nvSpPr>
        <dsp:cNvPr id="0" name=""/>
        <dsp:cNvSpPr/>
      </dsp:nvSpPr>
      <dsp:spPr>
        <a:xfrm>
          <a:off x="514286" y="685061"/>
          <a:ext cx="911138" cy="911138"/>
        </a:xfrm>
        <a:prstGeom prst="ellipse">
          <a:avLst/>
        </a:prstGeom>
        <a:solidFill>
          <a:schemeClr val="accent1">
            <a:shade val="50000"/>
            <a:hueOff val="120479"/>
            <a:satOff val="-2520"/>
            <a:lumOff val="1402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/>
            <a:t>Frotas</a:t>
          </a:r>
          <a:endParaRPr lang="pt-PT" sz="1100" b="1" kern="1200" dirty="0"/>
        </a:p>
      </dsp:txBody>
      <dsp:txXfrm>
        <a:off x="647719" y="818494"/>
        <a:ext cx="644272" cy="644272"/>
      </dsp:txXfrm>
    </dsp:sp>
    <dsp:sp modelId="{E2E85925-E464-4065-B069-7216E7D4D4A2}">
      <dsp:nvSpPr>
        <dsp:cNvPr id="0" name=""/>
        <dsp:cNvSpPr/>
      </dsp:nvSpPr>
      <dsp:spPr>
        <a:xfrm rot="19800000">
          <a:off x="1435116" y="648453"/>
          <a:ext cx="241806" cy="307509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300" kern="1200"/>
        </a:p>
      </dsp:txBody>
      <dsp:txXfrm>
        <a:off x="1439975" y="728091"/>
        <a:ext cx="169264" cy="1845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8F7184-065C-4D0C-A68A-3A67E62D8D4B}">
      <dsp:nvSpPr>
        <dsp:cNvPr id="0" name=""/>
        <dsp:cNvSpPr/>
      </dsp:nvSpPr>
      <dsp:spPr>
        <a:xfrm>
          <a:off x="313234" y="0"/>
          <a:ext cx="3549994" cy="1382459"/>
        </a:xfrm>
        <a:prstGeom prst="rightArrow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D6A40F8-D633-4FCA-B375-69618B0E5D88}">
      <dsp:nvSpPr>
        <dsp:cNvPr id="0" name=""/>
        <dsp:cNvSpPr/>
      </dsp:nvSpPr>
      <dsp:spPr>
        <a:xfrm>
          <a:off x="0" y="404767"/>
          <a:ext cx="1260280" cy="55298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kern="1200" dirty="0" smtClean="0"/>
            <a:t>SAP </a:t>
          </a:r>
          <a:r>
            <a:rPr lang="pt-PT" sz="1200" kern="1200" dirty="0" err="1" smtClean="0"/>
            <a:t>Netweaver</a:t>
          </a:r>
          <a:r>
            <a:rPr lang="pt-PT" sz="1200" kern="1200" dirty="0" smtClean="0"/>
            <a:t> BW</a:t>
          </a:r>
        </a:p>
      </dsp:txBody>
      <dsp:txXfrm>
        <a:off x="26994" y="431761"/>
        <a:ext cx="1206292" cy="498995"/>
      </dsp:txXfrm>
    </dsp:sp>
    <dsp:sp modelId="{A96430D8-DEC4-44DF-8B1E-BE6C1F30B205}">
      <dsp:nvSpPr>
        <dsp:cNvPr id="0" name=""/>
        <dsp:cNvSpPr/>
      </dsp:nvSpPr>
      <dsp:spPr>
        <a:xfrm>
          <a:off x="1458091" y="414737"/>
          <a:ext cx="1260280" cy="55298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kern="1200" dirty="0" smtClean="0"/>
            <a:t>SAP </a:t>
          </a:r>
          <a:r>
            <a:rPr lang="pt-PT" sz="1200" kern="1200" dirty="0" err="1" smtClean="0"/>
            <a:t>BusinessObjects</a:t>
          </a:r>
          <a:r>
            <a:rPr lang="pt-PT" sz="1200" kern="1200" dirty="0" smtClean="0"/>
            <a:t> BI</a:t>
          </a:r>
          <a:endParaRPr lang="pt-PT" sz="1200" kern="1200" dirty="0"/>
        </a:p>
      </dsp:txBody>
      <dsp:txXfrm>
        <a:off x="1485085" y="441731"/>
        <a:ext cx="1206292" cy="498995"/>
      </dsp:txXfrm>
    </dsp:sp>
    <dsp:sp modelId="{D3DD5F64-823F-4F25-B7E4-38C2F58CA73A}">
      <dsp:nvSpPr>
        <dsp:cNvPr id="0" name=""/>
        <dsp:cNvSpPr/>
      </dsp:nvSpPr>
      <dsp:spPr>
        <a:xfrm>
          <a:off x="2914144" y="414737"/>
          <a:ext cx="1260280" cy="55298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200" kern="1200" dirty="0"/>
        </a:p>
      </dsp:txBody>
      <dsp:txXfrm>
        <a:off x="2941138" y="441731"/>
        <a:ext cx="1206292" cy="4989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0.35984</cdr:x>
      <cdr:y>0.02399</cdr:y>
    </cdr:from>
    <cdr:to>
      <cdr:x>0.60356</cdr:x>
      <cdr:y>0.27677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3725332" y="86783"/>
          <a:ext cx="2523067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pt-PT" sz="1800" b="1" dirty="0">
              <a:solidFill>
                <a:schemeClr val="accent1">
                  <a:lumMod val="75000"/>
                </a:schemeClr>
              </a:solidFill>
            </a:rPr>
            <a:t>Evolução e </a:t>
          </a:r>
          <a:r>
            <a:rPr lang="pt-PT" sz="1800" b="1" dirty="0" err="1" smtClean="0">
              <a:solidFill>
                <a:schemeClr val="accent1">
                  <a:lumMod val="75000"/>
                </a:schemeClr>
              </a:solidFill>
            </a:rPr>
            <a:t>Projecção</a:t>
          </a:r>
          <a:r>
            <a:rPr lang="pt-PT" sz="1800" b="1" dirty="0" smtClean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pt-PT" sz="1800" b="1" dirty="0">
              <a:solidFill>
                <a:schemeClr val="accent1">
                  <a:lumMod val="75000"/>
                </a:schemeClr>
              </a:solidFill>
            </a:rPr>
            <a:t>Anual</a:t>
          </a:r>
          <a:r>
            <a:rPr lang="pt-PT" sz="1800" b="1" baseline="0" dirty="0">
              <a:solidFill>
                <a:schemeClr val="accent1">
                  <a:lumMod val="75000"/>
                </a:schemeClr>
              </a:solidFill>
            </a:rPr>
            <a:t> </a:t>
          </a:r>
        </a:p>
        <a:p xmlns:a="http://schemas.openxmlformats.org/drawingml/2006/main">
          <a:pPr algn="ctr"/>
          <a:r>
            <a:rPr lang="pt-PT" sz="1800" b="1" baseline="0" dirty="0">
              <a:solidFill>
                <a:schemeClr val="accent1">
                  <a:lumMod val="75000"/>
                </a:schemeClr>
              </a:solidFill>
            </a:rPr>
            <a:t>das Cobranças</a:t>
          </a:r>
          <a:endParaRPr lang="pt-PT" sz="1800" b="1" dirty="0">
            <a:solidFill>
              <a:schemeClr val="accent1">
                <a:lumMod val="7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DBFA2-86AB-474F-8374-C7DE2C042593}" type="datetimeFigureOut">
              <a:rPr lang="pt-PT" smtClean="0"/>
              <a:t>30-07-2015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6CC6F-BE3D-4048-A95C-EC61EC932B6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7671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5402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24533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47865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81246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81246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4623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62304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2644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3270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755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5750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46291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5397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46246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02586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357110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193344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04975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68579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5321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67257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3505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82962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204456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01448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013175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737904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1472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95685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76081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1452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29041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8534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6CC6F-BE3D-4048-A95C-EC61EC932B6A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7823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110C-A6AE-42CB-A67E-2425F5E92589}" type="datetime1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8677-D40E-9544-99C4-8964AAA404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9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FEA9-65CB-48AF-98C7-8CD93E211111}" type="datetime1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8677-D40E-9544-99C4-8964AAA404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20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2F169-DEF2-479D-9BD4-328A70D8DC2A}" type="datetime1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8677-D40E-9544-99C4-8964AAA404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49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BE41-4B97-476A-89DE-8F96EE7369D8}" type="datetime1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8677-D40E-9544-99C4-8964AAA404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19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AD05-4BA3-40DF-AC5F-E430F5B8190B}" type="datetime1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8677-D40E-9544-99C4-8964AAA404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8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856A-6C7E-4DA7-85D5-B5EAA1F536C4}" type="datetime1">
              <a:rPr lang="en-US" smtClean="0"/>
              <a:t>7/30/2015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8677-D40E-9544-99C4-8964AAA404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12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256A-82DE-480B-8431-34651D052E6C}" type="datetime1">
              <a:rPr lang="en-US" smtClean="0"/>
              <a:t>7/30/2015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8677-D40E-9544-99C4-8964AAA404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00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A0AB-B798-478C-8B12-20490FE02396}" type="datetime1">
              <a:rPr lang="en-US" smtClean="0"/>
              <a:t>7/30/2015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8677-D40E-9544-99C4-8964AAA404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29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1408-9419-4FCF-A123-2EF2AFAD094C}" type="datetime1">
              <a:rPr lang="en-US" smtClean="0"/>
              <a:t>7/30/2015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8677-D40E-9544-99C4-8964AAA404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2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50F87-651D-45DE-A163-0D8C3FDD935A}" type="datetime1">
              <a:rPr lang="en-US" smtClean="0"/>
              <a:t>7/30/2015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8677-D40E-9544-99C4-8964AAA404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43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FC1E-5285-443C-A65C-2D7184EF3008}" type="datetime1">
              <a:rPr lang="en-US" smtClean="0"/>
              <a:t>7/30/2015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8677-D40E-9544-99C4-8964AAA404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20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0C1DF-4404-458D-B259-F6C4F15CF34A}" type="datetime1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48677-D40E-9544-99C4-8964AAA404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0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diagramLayout" Target="../diagrams/layout2.xml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12" Type="http://schemas.openxmlformats.org/officeDocument/2006/relationships/diagramData" Target="../diagrams/data2.xml"/><Relationship Id="rId2" Type="http://schemas.openxmlformats.org/officeDocument/2006/relationships/notesSlide" Target="../notesSlides/notesSlide16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diagramColors" Target="../diagrams/colors2.xml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diagramLayout" Target="../diagrams/layout3.xml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11" Type="http://schemas.openxmlformats.org/officeDocument/2006/relationships/image" Target="../media/image35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microsoft.com/office/2007/relationships/diagramDrawing" Target="../diagrams/drawing3.xml"/><Relationship Id="rId4" Type="http://schemas.openxmlformats.org/officeDocument/2006/relationships/image" Target="../media/image33.png"/><Relationship Id="rId9" Type="http://schemas.openxmlformats.org/officeDocument/2006/relationships/diagramColors" Target="../diagrams/colors3.xml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chart" Target="../charts/char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chart" Target="../charts/char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814354"/>
            <a:ext cx="9143999" cy="10369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3379385"/>
            <a:ext cx="9143999" cy="20979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7705" y="3810836"/>
            <a:ext cx="56182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chemeClr val="accent1">
                    <a:lumMod val="75000"/>
                  </a:schemeClr>
                </a:solidFill>
              </a:rPr>
              <a:t>Linhas</a:t>
            </a:r>
            <a:r>
              <a:rPr lang="en-US" sz="3400" b="1" dirty="0" smtClean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US" sz="3400" b="1" dirty="0" err="1" smtClean="0">
                <a:solidFill>
                  <a:schemeClr val="accent1">
                    <a:lumMod val="75000"/>
                  </a:schemeClr>
                </a:solidFill>
              </a:rPr>
              <a:t>Orientação</a:t>
            </a:r>
            <a:r>
              <a:rPr lang="en-US" sz="3400" b="1" dirty="0" smtClean="0">
                <a:solidFill>
                  <a:schemeClr val="accent1">
                    <a:lumMod val="75000"/>
                  </a:schemeClr>
                </a:solidFill>
              </a:rPr>
              <a:t> do Plano </a:t>
            </a:r>
          </a:p>
          <a:p>
            <a:r>
              <a:rPr lang="en-US" sz="3400" b="1" dirty="0" err="1" smtClean="0">
                <a:solidFill>
                  <a:schemeClr val="accent1">
                    <a:lumMod val="75000"/>
                  </a:schemeClr>
                </a:solidFill>
              </a:rPr>
              <a:t>Estratégico</a:t>
            </a:r>
            <a:r>
              <a:rPr lang="en-US" sz="3400" b="1" dirty="0" smtClean="0">
                <a:solidFill>
                  <a:schemeClr val="accent1">
                    <a:lumMod val="75000"/>
                  </a:schemeClr>
                </a:solidFill>
              </a:rPr>
              <a:t> 2015-2020</a:t>
            </a:r>
          </a:p>
        </p:txBody>
      </p:sp>
      <p:pic>
        <p:nvPicPr>
          <p:cNvPr id="2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757" y="2831838"/>
            <a:ext cx="3096768" cy="3096768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507706" y="6009656"/>
            <a:ext cx="857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Empresa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Pública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Águas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EPAL – E.P.					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Prelector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30-07-2015											Lionidio Ceita – PCA da EPAL E.P.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8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09709" y="6356350"/>
            <a:ext cx="369099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10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347175" y="1479527"/>
            <a:ext cx="8425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265" marR="1040130" eaLnBrk="0" hangingPunct="0">
              <a:spcBef>
                <a:spcPts val="495"/>
              </a:spcBef>
              <a:spcAft>
                <a:spcPts val="0"/>
              </a:spcAft>
            </a:pPr>
            <a:r>
              <a:rPr lang="pt-PT" b="1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Capacidade</a:t>
            </a:r>
            <a:r>
              <a:rPr lang="pt-PT" b="1" kern="0" spc="-25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 </a:t>
            </a:r>
            <a:r>
              <a:rPr lang="pt-PT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Real</a:t>
            </a:r>
            <a:r>
              <a:rPr lang="pt-PT" b="1" kern="0" spc="-25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 </a:t>
            </a:r>
            <a:r>
              <a:rPr lang="pt-PT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das</a:t>
            </a:r>
            <a:r>
              <a:rPr lang="pt-PT" b="1" kern="0" spc="-25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 </a:t>
            </a:r>
            <a:r>
              <a:rPr lang="pt-PT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Estações</a:t>
            </a:r>
            <a:r>
              <a:rPr lang="pt-PT" b="1" kern="0" spc="-25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 </a:t>
            </a:r>
            <a:r>
              <a:rPr lang="pt-PT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de</a:t>
            </a:r>
            <a:r>
              <a:rPr lang="pt-PT" b="1" kern="0" spc="-25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 </a:t>
            </a:r>
            <a:r>
              <a:rPr lang="pt-PT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Tratamento</a:t>
            </a:r>
            <a:r>
              <a:rPr lang="pt-PT" b="1" kern="0" spc="-2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 </a:t>
            </a:r>
            <a:r>
              <a:rPr lang="pt-PT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de</a:t>
            </a:r>
            <a:r>
              <a:rPr lang="pt-PT" b="1" kern="0" spc="-25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 </a:t>
            </a:r>
            <a:r>
              <a:rPr lang="pt-PT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Água</a:t>
            </a:r>
            <a:r>
              <a:rPr lang="pt-PT" b="1" kern="0" spc="-25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 </a:t>
            </a:r>
            <a:r>
              <a:rPr lang="pt-PT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(m3/dia)</a:t>
            </a:r>
            <a:endParaRPr lang="pt-PT" sz="800" b="1" kern="0" dirty="0">
              <a:solidFill>
                <a:schemeClr val="accent1">
                  <a:lumMod val="75000"/>
                </a:schemeClr>
              </a:solidFill>
              <a:effectLst/>
              <a:latin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92" y="1981200"/>
            <a:ext cx="8308344" cy="3564835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347175" y="5188561"/>
            <a:ext cx="8437890" cy="1993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9" name="TextBox 4"/>
          <p:cNvSpPr txBox="1"/>
          <p:nvPr/>
        </p:nvSpPr>
        <p:spPr>
          <a:xfrm>
            <a:off x="306667" y="19570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+mj-lt"/>
              <a:buAutoNum type="arabicPeriod"/>
            </a:pPr>
            <a:r>
              <a:rPr lang="pt-PT" sz="1600" b="1" dirty="0" smtClean="0">
                <a:solidFill>
                  <a:schemeClr val="bg1"/>
                </a:solidFill>
              </a:rPr>
              <a:t> </a:t>
            </a:r>
            <a:r>
              <a:rPr lang="pt-PT" sz="1600" b="1" dirty="0">
                <a:solidFill>
                  <a:schemeClr val="bg1"/>
                </a:solidFill>
              </a:rPr>
              <a:t>Enquadramento da EPAL no Sector de Águas em Angola</a:t>
            </a:r>
          </a:p>
          <a:p>
            <a:r>
              <a:rPr lang="pt-PT" sz="1400" dirty="0" smtClean="0">
                <a:solidFill>
                  <a:schemeClr val="bg1"/>
                </a:solidFill>
              </a:rPr>
              <a:t>1.2. Cobertura </a:t>
            </a:r>
            <a:r>
              <a:rPr lang="pt-PT" sz="1400" dirty="0">
                <a:solidFill>
                  <a:schemeClr val="bg1"/>
                </a:solidFill>
              </a:rPr>
              <a:t>da Rede de Abastecimento de Água e Capacidade de Tratamento de Água</a:t>
            </a:r>
          </a:p>
        </p:txBody>
      </p:sp>
    </p:spTree>
    <p:extLst>
      <p:ext uri="{BB962C8B-B14F-4D97-AF65-F5344CB8AC3E}">
        <p14:creationId xmlns:p14="http://schemas.microsoft.com/office/powerpoint/2010/main" val="34452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818810"/>
            <a:ext cx="9143999" cy="16556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3" y="124743"/>
            <a:ext cx="1556792" cy="1556792"/>
          </a:xfrm>
          <a:prstGeom prst="rect">
            <a:avLst/>
          </a:prstGeom>
        </p:spPr>
      </p:pic>
      <p:sp>
        <p:nvSpPr>
          <p:cNvPr id="11" name="TextBox 5"/>
          <p:cNvSpPr txBox="1"/>
          <p:nvPr/>
        </p:nvSpPr>
        <p:spPr>
          <a:xfrm>
            <a:off x="460644" y="5415813"/>
            <a:ext cx="833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PT" sz="2400" b="1" dirty="0" smtClean="0">
                <a:solidFill>
                  <a:schemeClr val="accent1">
                    <a:lumMod val="75000"/>
                  </a:schemeClr>
                </a:solidFill>
              </a:rPr>
              <a:t>2. Principais </a:t>
            </a:r>
            <a:r>
              <a:rPr lang="pt-PT" sz="2400" b="1" dirty="0">
                <a:solidFill>
                  <a:schemeClr val="accent1">
                    <a:lumMod val="75000"/>
                  </a:schemeClr>
                </a:solidFill>
              </a:rPr>
              <a:t>Linhas de Orientação Estratégica para 2015 a </a:t>
            </a:r>
            <a:r>
              <a:rPr lang="pt-PT" sz="2400" b="1" dirty="0" smtClean="0">
                <a:solidFill>
                  <a:schemeClr val="accent1">
                    <a:lumMod val="75000"/>
                  </a:schemeClr>
                </a:solidFill>
              </a:rPr>
              <a:t>2020</a:t>
            </a:r>
            <a:endParaRPr lang="pt-PT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12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306667" y="19570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PT" sz="1600" b="1" dirty="0" smtClean="0">
                <a:solidFill>
                  <a:schemeClr val="bg1"/>
                </a:solidFill>
              </a:rPr>
              <a:t>2.  Principais </a:t>
            </a:r>
            <a:r>
              <a:rPr lang="pt-PT" sz="1600" b="1" dirty="0">
                <a:solidFill>
                  <a:schemeClr val="bg1"/>
                </a:solidFill>
              </a:rPr>
              <a:t>Linhas de Orientação Estratégica para 2015 a 2020</a:t>
            </a:r>
          </a:p>
          <a:p>
            <a:pPr marL="0" lvl="1"/>
            <a:r>
              <a:rPr lang="pt-PT" sz="1400" dirty="0" smtClean="0">
                <a:solidFill>
                  <a:schemeClr val="bg1"/>
                </a:solidFill>
              </a:rPr>
              <a:t>2.1. </a:t>
            </a:r>
            <a:r>
              <a:rPr lang="pt-PT" sz="1400" dirty="0" err="1" smtClean="0">
                <a:solidFill>
                  <a:schemeClr val="bg1"/>
                </a:solidFill>
              </a:rPr>
              <a:t>Projectos</a:t>
            </a:r>
            <a:r>
              <a:rPr lang="pt-PT" sz="1400" dirty="0" smtClean="0">
                <a:solidFill>
                  <a:schemeClr val="bg1"/>
                </a:solidFill>
              </a:rPr>
              <a:t> Estruturantes </a:t>
            </a:r>
            <a:r>
              <a:rPr lang="pt-PT" sz="1400" dirty="0">
                <a:solidFill>
                  <a:schemeClr val="bg1"/>
                </a:solidFill>
              </a:rPr>
              <a:t>e </a:t>
            </a:r>
            <a:r>
              <a:rPr lang="pt-PT" sz="1400" dirty="0" err="1" smtClean="0">
                <a:solidFill>
                  <a:schemeClr val="bg1"/>
                </a:solidFill>
              </a:rPr>
              <a:t>Objectivos</a:t>
            </a:r>
            <a:r>
              <a:rPr lang="pt-PT" sz="1400" dirty="0" smtClean="0">
                <a:solidFill>
                  <a:schemeClr val="bg1"/>
                </a:solidFill>
              </a:rPr>
              <a:t> Estratégicos da EPAL – E.P.</a:t>
            </a:r>
            <a:endParaRPr lang="pt-PT" sz="1400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a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5363371"/>
              </p:ext>
            </p:extLst>
          </p:nvPr>
        </p:nvGraphicFramePr>
        <p:xfrm>
          <a:off x="473450" y="1876313"/>
          <a:ext cx="7873605" cy="4305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tângulo 8"/>
          <p:cNvSpPr/>
          <p:nvPr/>
        </p:nvSpPr>
        <p:spPr>
          <a:xfrm>
            <a:off x="306667" y="1263014"/>
            <a:ext cx="84253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265" marR="1040130" eaLnBrk="0" hangingPunct="0">
              <a:spcBef>
                <a:spcPts val="495"/>
              </a:spcBef>
              <a:spcAft>
                <a:spcPts val="0"/>
              </a:spcAft>
            </a:pPr>
            <a:r>
              <a:rPr lang="pt-PT" sz="2000" b="1" kern="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Projectos</a:t>
            </a:r>
            <a:r>
              <a:rPr lang="pt-PT" sz="2000" b="1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 Estruturantes e </a:t>
            </a:r>
            <a:r>
              <a:rPr lang="pt-PT" sz="2000" b="1" kern="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Objectivos</a:t>
            </a:r>
            <a:r>
              <a:rPr lang="pt-PT" sz="2000" b="1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 Estratégicos da EPAL-E.P.:</a:t>
            </a:r>
            <a:endParaRPr lang="pt-PT" sz="2000" b="1" kern="0" dirty="0">
              <a:solidFill>
                <a:schemeClr val="accent1">
                  <a:lumMod val="75000"/>
                </a:schemeClr>
              </a:solidFill>
              <a:effectLst/>
              <a:latin typeface="Trebuchet MS" panose="020B0603020202020204" pitchFamily="34" charset="0"/>
              <a:cs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80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13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306667" y="1287038"/>
            <a:ext cx="5736476" cy="413280"/>
            <a:chOff x="409748" y="371159"/>
            <a:chExt cx="5736476" cy="413280"/>
          </a:xfrm>
        </p:grpSpPr>
        <p:sp>
          <p:nvSpPr>
            <p:cNvPr id="10" name="Retângulo arredondado 9"/>
            <p:cNvSpPr/>
            <p:nvPr/>
          </p:nvSpPr>
          <p:spPr>
            <a:xfrm>
              <a:off x="409748" y="371159"/>
              <a:ext cx="5736476" cy="41328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ângulo 10"/>
            <p:cNvSpPr/>
            <p:nvPr/>
          </p:nvSpPr>
          <p:spPr>
            <a:xfrm>
              <a:off x="429923" y="391334"/>
              <a:ext cx="5696126" cy="3729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6825" tIns="0" rIns="216825" bIns="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600" b="1" kern="1200" dirty="0" smtClean="0">
                  <a:solidFill>
                    <a:schemeClr val="accent1">
                      <a:lumMod val="75000"/>
                    </a:schemeClr>
                  </a:solidFill>
                </a:rPr>
                <a:t>Projeto Bita e </a:t>
              </a:r>
              <a:r>
                <a:rPr lang="pt-PT" sz="1600" b="1" kern="1200" dirty="0" err="1" smtClean="0">
                  <a:solidFill>
                    <a:schemeClr val="accent1">
                      <a:lumMod val="75000"/>
                    </a:schemeClr>
                  </a:solidFill>
                </a:rPr>
                <a:t>Quilonga</a:t>
              </a:r>
              <a:r>
                <a:rPr lang="pt-PT" sz="1600" b="1" kern="1200" dirty="0" smtClean="0">
                  <a:solidFill>
                    <a:schemeClr val="accent1">
                      <a:lumMod val="75000"/>
                    </a:schemeClr>
                  </a:solidFill>
                </a:rPr>
                <a:t>  com </a:t>
              </a:r>
              <a:r>
                <a:rPr lang="pt-PT" sz="1600" b="1" kern="1200" dirty="0" err="1" smtClean="0">
                  <a:solidFill>
                    <a:schemeClr val="accent1">
                      <a:lumMod val="75000"/>
                    </a:schemeClr>
                  </a:solidFill>
                </a:rPr>
                <a:t>respectivos</a:t>
              </a:r>
              <a:r>
                <a:rPr lang="pt-PT" sz="1600" b="1" kern="12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pt-PT" sz="1600" b="1" kern="1200" dirty="0" err="1" smtClean="0">
                  <a:solidFill>
                    <a:schemeClr val="accent1">
                      <a:lumMod val="75000"/>
                    </a:schemeClr>
                  </a:solidFill>
                </a:rPr>
                <a:t>CD`s</a:t>
              </a:r>
              <a:r>
                <a:rPr lang="pt-PT" sz="1600" b="1" kern="1200" dirty="0" smtClean="0">
                  <a:solidFill>
                    <a:schemeClr val="accent1">
                      <a:lumMod val="75000"/>
                    </a:schemeClr>
                  </a:solidFill>
                </a:rPr>
                <a:t> e Rede</a:t>
              </a:r>
              <a:endParaRPr lang="pt-PT" sz="1600" b="1" kern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4" name="Retângulo 3"/>
          <p:cNvSpPr/>
          <p:nvPr/>
        </p:nvSpPr>
        <p:spPr>
          <a:xfrm>
            <a:off x="326843" y="2021022"/>
            <a:ext cx="2804204" cy="424429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spcBef>
                <a:spcPts val="600"/>
              </a:spcBef>
            </a:pPr>
            <a:r>
              <a:rPr lang="pt-PT" sz="1200" dirty="0">
                <a:solidFill>
                  <a:schemeClr val="accent1">
                    <a:lumMod val="75000"/>
                  </a:schemeClr>
                </a:solidFill>
              </a:rPr>
              <a:t>Visando um aumento exponencial da capacidade de abastecimento de água, a EPAL-E.P. lidera neste momento dois </a:t>
            </a:r>
            <a:r>
              <a:rPr lang="pt-PT" sz="1200" dirty="0" err="1">
                <a:solidFill>
                  <a:schemeClr val="accent1">
                    <a:lumMod val="75000"/>
                  </a:schemeClr>
                </a:solidFill>
              </a:rPr>
              <a:t>projectos</a:t>
            </a:r>
            <a:r>
              <a:rPr lang="pt-PT" sz="1200" dirty="0">
                <a:solidFill>
                  <a:schemeClr val="accent1">
                    <a:lumMod val="75000"/>
                  </a:schemeClr>
                </a:solidFill>
              </a:rPr>
              <a:t> de grande envergadura (com capacidade superior à ETA do Sudoeste): </a:t>
            </a:r>
            <a:endParaRPr lang="pt-PT" sz="1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spcBef>
                <a:spcPts val="600"/>
              </a:spcBef>
            </a:pPr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</a:rPr>
              <a:t>ETA </a:t>
            </a:r>
            <a:r>
              <a:rPr lang="pt-PT" sz="1200" b="1" dirty="0">
                <a:solidFill>
                  <a:schemeClr val="accent1">
                    <a:lumMod val="75000"/>
                  </a:schemeClr>
                </a:solidFill>
              </a:rPr>
              <a:t>do BITA e ETA do QUILONGA. </a:t>
            </a:r>
            <a:endParaRPr lang="pt-PT" sz="1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spcBef>
                <a:spcPts val="600"/>
              </a:spcBef>
            </a:pP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pt-PT" sz="1200" dirty="0">
                <a:solidFill>
                  <a:schemeClr val="accent1">
                    <a:lumMod val="75000"/>
                  </a:schemeClr>
                </a:solidFill>
              </a:rPr>
              <a:t>ETA-Bita deverá fornecer água à parte Sul de Luanda, através de cinco centros de distribuição, nomeadamente do </a:t>
            </a:r>
            <a:r>
              <a:rPr lang="pt-PT" sz="1200" dirty="0" err="1">
                <a:solidFill>
                  <a:schemeClr val="accent1">
                    <a:lumMod val="75000"/>
                  </a:schemeClr>
                </a:solidFill>
              </a:rPr>
              <a:t>Camama</a:t>
            </a:r>
            <a:r>
              <a:rPr lang="pt-PT" sz="1200" dirty="0">
                <a:solidFill>
                  <a:schemeClr val="accent1">
                    <a:lumMod val="75000"/>
                  </a:schemeClr>
                </a:solidFill>
              </a:rPr>
              <a:t>, Benfica I e II, </a:t>
            </a:r>
            <a:r>
              <a:rPr lang="pt-PT" sz="1200" dirty="0" err="1">
                <a:solidFill>
                  <a:schemeClr val="accent1">
                    <a:lumMod val="75000"/>
                  </a:schemeClr>
                </a:solidFill>
              </a:rPr>
              <a:t>Cabolombo</a:t>
            </a:r>
            <a:r>
              <a:rPr lang="pt-PT" sz="1200" dirty="0">
                <a:solidFill>
                  <a:schemeClr val="accent1">
                    <a:lumMod val="75000"/>
                  </a:schemeClr>
                </a:solidFill>
              </a:rPr>
              <a:t> e o Rocha Pinto. A primeira fase, que decorrerá até 2017, contempla a construção de duas condutas adutoras de 1.200 mm, com 18 km até ao CD do </a:t>
            </a:r>
            <a:r>
              <a:rPr lang="pt-PT" sz="1200" dirty="0" err="1">
                <a:solidFill>
                  <a:schemeClr val="accent1">
                    <a:lumMod val="75000"/>
                  </a:schemeClr>
                </a:solidFill>
              </a:rPr>
              <a:t>Camama</a:t>
            </a: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pt-PT" sz="1200" dirty="0">
                <a:solidFill>
                  <a:schemeClr val="accent1">
                    <a:lumMod val="75000"/>
                  </a:schemeClr>
                </a:solidFill>
              </a:rPr>
              <a:t>A ETA do </a:t>
            </a:r>
            <a:r>
              <a:rPr lang="pt-PT" sz="1200" dirty="0" err="1">
                <a:solidFill>
                  <a:schemeClr val="accent1">
                    <a:lumMod val="75000"/>
                  </a:schemeClr>
                </a:solidFill>
              </a:rPr>
              <a:t>Quilonga</a:t>
            </a:r>
            <a:r>
              <a:rPr lang="pt-PT" sz="1200" dirty="0">
                <a:solidFill>
                  <a:schemeClr val="accent1">
                    <a:lumMod val="75000"/>
                  </a:schemeClr>
                </a:solidFill>
              </a:rPr>
              <a:t> Grande deverá abastecer água à parte Leste de Luanda, através dos centros de </a:t>
            </a:r>
            <a:r>
              <a:rPr lang="pt-PT" sz="1200" dirty="0" err="1">
                <a:solidFill>
                  <a:schemeClr val="accent1">
                    <a:lumMod val="75000"/>
                  </a:schemeClr>
                </a:solidFill>
              </a:rPr>
              <a:t>distri</a:t>
            </a:r>
            <a:r>
              <a:rPr lang="pt-PT" sz="1200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pt-PT" sz="1200" dirty="0" err="1">
                <a:solidFill>
                  <a:schemeClr val="accent1">
                    <a:lumMod val="75000"/>
                  </a:schemeClr>
                </a:solidFill>
              </a:rPr>
              <a:t>buição</a:t>
            </a:r>
            <a:r>
              <a:rPr lang="pt-PT" sz="1200" dirty="0">
                <a:solidFill>
                  <a:schemeClr val="accent1">
                    <a:lumMod val="75000"/>
                  </a:schemeClr>
                </a:solidFill>
              </a:rPr>
              <a:t> do Km 44, Nova Cidade 1 (Zango), Nova Cidade 2 (Zango), </a:t>
            </a:r>
            <a:r>
              <a:rPr lang="pt-PT" sz="1200" dirty="0" err="1">
                <a:solidFill>
                  <a:schemeClr val="accent1">
                    <a:lumMod val="75000"/>
                  </a:schemeClr>
                </a:solidFill>
              </a:rPr>
              <a:t>Cacuaco</a:t>
            </a:r>
            <a:r>
              <a:rPr lang="pt-PT" sz="1200" dirty="0">
                <a:solidFill>
                  <a:schemeClr val="accent1">
                    <a:lumMod val="75000"/>
                  </a:schemeClr>
                </a:solidFill>
              </a:rPr>
              <a:t> 2 (</a:t>
            </a:r>
            <a:r>
              <a:rPr lang="pt-PT" sz="1200" dirty="0" err="1">
                <a:solidFill>
                  <a:schemeClr val="accent1">
                    <a:lumMod val="75000"/>
                  </a:schemeClr>
                </a:solidFill>
              </a:rPr>
              <a:t>Sequele</a:t>
            </a:r>
            <a:r>
              <a:rPr lang="pt-PT" sz="1200" dirty="0">
                <a:solidFill>
                  <a:schemeClr val="accent1">
                    <a:lumMod val="75000"/>
                  </a:schemeClr>
                </a:solidFill>
              </a:rPr>
              <a:t>), Viana (novo), Morar, novo Aeroporto e Bom Jesus.</a:t>
            </a:r>
          </a:p>
          <a:p>
            <a:pPr algn="just">
              <a:spcBef>
                <a:spcPts val="600"/>
              </a:spcBef>
            </a:pPr>
            <a:endParaRPr lang="pt-PT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694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647" y="2001628"/>
            <a:ext cx="2821004" cy="2101798"/>
          </a:xfrm>
          <a:prstGeom prst="rect">
            <a:avLst/>
          </a:prstGeom>
          <a:noFill/>
        </p:spPr>
      </p:pic>
      <p:pic>
        <p:nvPicPr>
          <p:cNvPr id="14" name="Picture 694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616" y="2002788"/>
            <a:ext cx="2819095" cy="2100748"/>
          </a:xfrm>
          <a:prstGeom prst="rect">
            <a:avLst/>
          </a:prstGeom>
          <a:noFill/>
        </p:spPr>
      </p:pic>
      <p:pic>
        <p:nvPicPr>
          <p:cNvPr id="15" name="Picture 694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647" y="4179160"/>
            <a:ext cx="2821004" cy="2009959"/>
          </a:xfrm>
          <a:prstGeom prst="rect">
            <a:avLst/>
          </a:prstGeom>
          <a:noFill/>
        </p:spPr>
      </p:pic>
      <p:pic>
        <p:nvPicPr>
          <p:cNvPr id="16" name="Picture 693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251" y="4179160"/>
            <a:ext cx="2819095" cy="2009959"/>
          </a:xfrm>
          <a:prstGeom prst="rect">
            <a:avLst/>
          </a:prstGeom>
          <a:noFill/>
        </p:spPr>
      </p:pic>
      <p:sp>
        <p:nvSpPr>
          <p:cNvPr id="17" name="TextBox 4"/>
          <p:cNvSpPr txBox="1"/>
          <p:nvPr/>
        </p:nvSpPr>
        <p:spPr>
          <a:xfrm>
            <a:off x="306667" y="19570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PT" sz="1600" b="1" dirty="0" smtClean="0">
                <a:solidFill>
                  <a:schemeClr val="bg1"/>
                </a:solidFill>
              </a:rPr>
              <a:t>2.  Principais </a:t>
            </a:r>
            <a:r>
              <a:rPr lang="pt-PT" sz="1600" b="1" dirty="0">
                <a:solidFill>
                  <a:schemeClr val="bg1"/>
                </a:solidFill>
              </a:rPr>
              <a:t>Linhas de Orientação Estratégica para 2015 a 2020</a:t>
            </a:r>
          </a:p>
          <a:p>
            <a:pPr marL="0" lvl="1"/>
            <a:r>
              <a:rPr lang="pt-PT" sz="1400" dirty="0" smtClean="0">
                <a:solidFill>
                  <a:schemeClr val="bg1"/>
                </a:solidFill>
              </a:rPr>
              <a:t>2.1. </a:t>
            </a:r>
            <a:r>
              <a:rPr lang="pt-PT" sz="1400" dirty="0" err="1" smtClean="0">
                <a:solidFill>
                  <a:schemeClr val="bg1"/>
                </a:solidFill>
              </a:rPr>
              <a:t>Projectos</a:t>
            </a:r>
            <a:r>
              <a:rPr lang="pt-PT" sz="1400" dirty="0" smtClean="0">
                <a:solidFill>
                  <a:schemeClr val="bg1"/>
                </a:solidFill>
              </a:rPr>
              <a:t> Estruturantes </a:t>
            </a:r>
            <a:r>
              <a:rPr lang="pt-PT" sz="1400" dirty="0">
                <a:solidFill>
                  <a:schemeClr val="bg1"/>
                </a:solidFill>
              </a:rPr>
              <a:t>e </a:t>
            </a:r>
            <a:r>
              <a:rPr lang="pt-PT" sz="1400" dirty="0" err="1" smtClean="0">
                <a:solidFill>
                  <a:schemeClr val="bg1"/>
                </a:solidFill>
              </a:rPr>
              <a:t>Objectivos</a:t>
            </a:r>
            <a:r>
              <a:rPr lang="pt-PT" sz="1400" dirty="0" smtClean="0">
                <a:solidFill>
                  <a:schemeClr val="bg1"/>
                </a:solidFill>
              </a:rPr>
              <a:t> Estratégicos da EPAL – E.P.</a:t>
            </a:r>
            <a:endParaRPr lang="pt-P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3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14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306667" y="1180655"/>
            <a:ext cx="5736476" cy="413280"/>
            <a:chOff x="409748" y="1006199"/>
            <a:chExt cx="5736476" cy="413280"/>
          </a:xfrm>
        </p:grpSpPr>
        <p:sp>
          <p:nvSpPr>
            <p:cNvPr id="9" name="Retângulo arredondado 8"/>
            <p:cNvSpPr/>
            <p:nvPr/>
          </p:nvSpPr>
          <p:spPr>
            <a:xfrm>
              <a:off x="409748" y="1006199"/>
              <a:ext cx="5736476" cy="41328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1655646"/>
                <a:satOff val="6635"/>
                <a:lumOff val="1438"/>
                <a:alphaOff val="0"/>
              </a:schemeClr>
            </a:fillRef>
            <a:effectRef idx="3">
              <a:schemeClr val="accent5">
                <a:hueOff val="-1655646"/>
                <a:satOff val="6635"/>
                <a:lumOff val="143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tângulo 9"/>
            <p:cNvSpPr/>
            <p:nvPr/>
          </p:nvSpPr>
          <p:spPr>
            <a:xfrm>
              <a:off x="429923" y="1026374"/>
              <a:ext cx="5696126" cy="3729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6825" tIns="0" rIns="216825" bIns="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600" b="1" kern="1200" dirty="0" smtClean="0">
                  <a:solidFill>
                    <a:schemeClr val="accent1">
                      <a:lumMod val="75000"/>
                    </a:schemeClr>
                  </a:solidFill>
                </a:rPr>
                <a:t>Projeto das 700.000 ligações domiciliárias</a:t>
              </a:r>
              <a:endParaRPr lang="pt-PT" sz="1600" b="1" kern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4" name="Retângulo 3"/>
          <p:cNvSpPr/>
          <p:nvPr/>
        </p:nvSpPr>
        <p:spPr>
          <a:xfrm>
            <a:off x="326842" y="1651402"/>
            <a:ext cx="83461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 dia 23.07.2015 o ponto e situação das ligações domiciliárias contratadas, encontra-se com os resultados mencionados no quadro abaixo, cuja previsão da conclusão de todos os trabalhos é o mês de Abril de 2016. </a:t>
            </a:r>
          </a:p>
          <a:p>
            <a:pPr>
              <a:spcAft>
                <a:spcPts val="0"/>
              </a:spcAft>
            </a:pPr>
            <a:endParaRPr lang="pt-PT" sz="5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Está previsto iniciar a ligação de  + 400.000 ligações domiciliárias, o que deverá ocorrer entre Maio de 2016 e Dezembro de 2017, de forma a garantir o bom cumprimento do nosso principal </a:t>
            </a:r>
            <a:r>
              <a:rPr lang="pt-PT" sz="12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objectivo</a:t>
            </a: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é </a:t>
            </a:r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“Garantir o abastecimento de água a todos os cidadãos da Província de Luanda”. 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306667" y="19570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PT" sz="1600" b="1" dirty="0" smtClean="0">
                <a:solidFill>
                  <a:schemeClr val="bg1"/>
                </a:solidFill>
              </a:rPr>
              <a:t>2.  Principais </a:t>
            </a:r>
            <a:r>
              <a:rPr lang="pt-PT" sz="1600" b="1" dirty="0">
                <a:solidFill>
                  <a:schemeClr val="bg1"/>
                </a:solidFill>
              </a:rPr>
              <a:t>Linhas de Orientação Estratégica para 2015 a 2020</a:t>
            </a:r>
          </a:p>
          <a:p>
            <a:pPr marL="0" lvl="1"/>
            <a:r>
              <a:rPr lang="pt-PT" sz="1400" dirty="0" smtClean="0">
                <a:solidFill>
                  <a:schemeClr val="bg1"/>
                </a:solidFill>
              </a:rPr>
              <a:t>2.1. </a:t>
            </a:r>
            <a:r>
              <a:rPr lang="pt-PT" sz="1400" dirty="0" err="1" smtClean="0">
                <a:solidFill>
                  <a:schemeClr val="bg1"/>
                </a:solidFill>
              </a:rPr>
              <a:t>Projectos</a:t>
            </a:r>
            <a:r>
              <a:rPr lang="pt-PT" sz="1400" dirty="0" smtClean="0">
                <a:solidFill>
                  <a:schemeClr val="bg1"/>
                </a:solidFill>
              </a:rPr>
              <a:t> Estruturantes </a:t>
            </a:r>
            <a:r>
              <a:rPr lang="pt-PT" sz="1400" dirty="0">
                <a:solidFill>
                  <a:schemeClr val="bg1"/>
                </a:solidFill>
              </a:rPr>
              <a:t>e </a:t>
            </a:r>
            <a:r>
              <a:rPr lang="pt-PT" sz="1400" dirty="0" err="1" smtClean="0">
                <a:solidFill>
                  <a:schemeClr val="bg1"/>
                </a:solidFill>
              </a:rPr>
              <a:t>Objectivos</a:t>
            </a:r>
            <a:r>
              <a:rPr lang="pt-PT" sz="1400" dirty="0" smtClean="0">
                <a:solidFill>
                  <a:schemeClr val="bg1"/>
                </a:solidFill>
              </a:rPr>
              <a:t> Estratégicos da EPAL – E.P.</a:t>
            </a:r>
            <a:endParaRPr lang="pt-PT" sz="14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400050" y="2740025"/>
            <a:ext cx="8323263" cy="3729038"/>
            <a:chOff x="252" y="1726"/>
            <a:chExt cx="5243" cy="2349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252" y="1726"/>
              <a:ext cx="5211" cy="2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grpSp>
          <p:nvGrpSpPr>
            <p:cNvPr id="12" name="Group 205"/>
            <p:cNvGrpSpPr>
              <a:grpSpLocks/>
            </p:cNvGrpSpPr>
            <p:nvPr/>
          </p:nvGrpSpPr>
          <p:grpSpPr bwMode="auto">
            <a:xfrm>
              <a:off x="252" y="1726"/>
              <a:ext cx="5243" cy="2344"/>
              <a:chOff x="252" y="1726"/>
              <a:chExt cx="5243" cy="2344"/>
            </a:xfrm>
          </p:grpSpPr>
          <p:sp>
            <p:nvSpPr>
              <p:cNvPr id="143" name="Rectangle 5"/>
              <p:cNvSpPr>
                <a:spLocks noChangeArrowheads="1"/>
              </p:cNvSpPr>
              <p:nvPr/>
            </p:nvSpPr>
            <p:spPr bwMode="auto">
              <a:xfrm>
                <a:off x="252" y="1726"/>
                <a:ext cx="5211" cy="321"/>
              </a:xfrm>
              <a:prstGeom prst="rect">
                <a:avLst/>
              </a:prstGeom>
              <a:solidFill>
                <a:srgbClr val="2F7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44" name="Rectangle 6"/>
              <p:cNvSpPr>
                <a:spLocks noChangeArrowheads="1"/>
              </p:cNvSpPr>
              <p:nvPr/>
            </p:nvSpPr>
            <p:spPr bwMode="auto">
              <a:xfrm>
                <a:off x="252" y="2737"/>
                <a:ext cx="5211" cy="21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45" name="Rectangle 7"/>
              <p:cNvSpPr>
                <a:spLocks noChangeArrowheads="1"/>
              </p:cNvSpPr>
              <p:nvPr/>
            </p:nvSpPr>
            <p:spPr bwMode="auto">
              <a:xfrm>
                <a:off x="252" y="3642"/>
                <a:ext cx="5211" cy="21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46" name="Rectangle 8"/>
              <p:cNvSpPr>
                <a:spLocks noChangeArrowheads="1"/>
              </p:cNvSpPr>
              <p:nvPr/>
            </p:nvSpPr>
            <p:spPr bwMode="auto">
              <a:xfrm>
                <a:off x="252" y="3851"/>
                <a:ext cx="5211" cy="219"/>
              </a:xfrm>
              <a:prstGeom prst="rect">
                <a:avLst/>
              </a:prstGeom>
              <a:solidFill>
                <a:srgbClr val="2F7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47" name="Rectangle 9"/>
              <p:cNvSpPr>
                <a:spLocks noChangeArrowheads="1"/>
              </p:cNvSpPr>
              <p:nvPr/>
            </p:nvSpPr>
            <p:spPr bwMode="auto">
              <a:xfrm>
                <a:off x="2262" y="1908"/>
                <a:ext cx="615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3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Contratadas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8" name="Rectangle 10"/>
              <p:cNvSpPr>
                <a:spLocks noChangeArrowheads="1"/>
              </p:cNvSpPr>
              <p:nvPr/>
            </p:nvSpPr>
            <p:spPr bwMode="auto">
              <a:xfrm>
                <a:off x="3282" y="1908"/>
                <a:ext cx="572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3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Executadas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9" name="Rectangle 11"/>
              <p:cNvSpPr>
                <a:spLocks noChangeArrowheads="1"/>
              </p:cNvSpPr>
              <p:nvPr/>
            </p:nvSpPr>
            <p:spPr bwMode="auto">
              <a:xfrm>
                <a:off x="4116" y="1908"/>
                <a:ext cx="919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3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Ligações com Água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0" name="Rectangle 12"/>
              <p:cNvSpPr>
                <a:spLocks noChangeArrowheads="1"/>
              </p:cNvSpPr>
              <p:nvPr/>
            </p:nvSpPr>
            <p:spPr bwMode="auto">
              <a:xfrm>
                <a:off x="5212" y="1908"/>
                <a:ext cx="139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3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%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1" name="Rectangle 13"/>
              <p:cNvSpPr>
                <a:spLocks noChangeArrowheads="1"/>
              </p:cNvSpPr>
              <p:nvPr/>
            </p:nvSpPr>
            <p:spPr bwMode="auto">
              <a:xfrm>
                <a:off x="1054" y="2052"/>
                <a:ext cx="27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Viana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2" name="Rectangle 14"/>
              <p:cNvSpPr>
                <a:spLocks noChangeArrowheads="1"/>
              </p:cNvSpPr>
              <p:nvPr/>
            </p:nvSpPr>
            <p:spPr bwMode="auto">
              <a:xfrm>
                <a:off x="2401" y="2058"/>
                <a:ext cx="3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96.000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3" name="Rectangle 15"/>
              <p:cNvSpPr>
                <a:spLocks noChangeArrowheads="1"/>
              </p:cNvSpPr>
              <p:nvPr/>
            </p:nvSpPr>
            <p:spPr bwMode="auto">
              <a:xfrm>
                <a:off x="3400" y="2058"/>
                <a:ext cx="3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82.025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4" name="Rectangle 16"/>
              <p:cNvSpPr>
                <a:spLocks noChangeArrowheads="1"/>
              </p:cNvSpPr>
              <p:nvPr/>
            </p:nvSpPr>
            <p:spPr bwMode="auto">
              <a:xfrm>
                <a:off x="4399" y="2058"/>
                <a:ext cx="3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56.015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5" name="Rectangle 17"/>
              <p:cNvSpPr>
                <a:spLocks noChangeArrowheads="1"/>
              </p:cNvSpPr>
              <p:nvPr/>
            </p:nvSpPr>
            <p:spPr bwMode="auto">
              <a:xfrm>
                <a:off x="5153" y="2058"/>
                <a:ext cx="34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58,35%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6" name="Rectangle 18"/>
              <p:cNvSpPr>
                <a:spLocks noChangeArrowheads="1"/>
              </p:cNvSpPr>
              <p:nvPr/>
            </p:nvSpPr>
            <p:spPr bwMode="auto">
              <a:xfrm>
                <a:off x="1054" y="2197"/>
                <a:ext cx="70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Samba / Benfica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7" name="Rectangle 19"/>
              <p:cNvSpPr>
                <a:spLocks noChangeArrowheads="1"/>
              </p:cNvSpPr>
              <p:nvPr/>
            </p:nvSpPr>
            <p:spPr bwMode="auto">
              <a:xfrm>
                <a:off x="2401" y="2197"/>
                <a:ext cx="3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40.000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8" name="Rectangle 20"/>
              <p:cNvSpPr>
                <a:spLocks noChangeArrowheads="1"/>
              </p:cNvSpPr>
              <p:nvPr/>
            </p:nvSpPr>
            <p:spPr bwMode="auto">
              <a:xfrm>
                <a:off x="3400" y="2197"/>
                <a:ext cx="3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20.859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9" name="Rectangle 21"/>
              <p:cNvSpPr>
                <a:spLocks noChangeArrowheads="1"/>
              </p:cNvSpPr>
              <p:nvPr/>
            </p:nvSpPr>
            <p:spPr bwMode="auto">
              <a:xfrm>
                <a:off x="4399" y="2197"/>
                <a:ext cx="3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14.765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0" name="Rectangle 22"/>
              <p:cNvSpPr>
                <a:spLocks noChangeArrowheads="1"/>
              </p:cNvSpPr>
              <p:nvPr/>
            </p:nvSpPr>
            <p:spPr bwMode="auto">
              <a:xfrm>
                <a:off x="5153" y="2197"/>
                <a:ext cx="34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36,91%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1" name="Rectangle 23"/>
              <p:cNvSpPr>
                <a:spLocks noChangeArrowheads="1"/>
              </p:cNvSpPr>
              <p:nvPr/>
            </p:nvSpPr>
            <p:spPr bwMode="auto">
              <a:xfrm>
                <a:off x="1054" y="2336"/>
                <a:ext cx="529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Sambizanga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2" name="Rectangle 24"/>
              <p:cNvSpPr>
                <a:spLocks noChangeArrowheads="1"/>
              </p:cNvSpPr>
              <p:nvPr/>
            </p:nvSpPr>
            <p:spPr bwMode="auto">
              <a:xfrm>
                <a:off x="2401" y="2336"/>
                <a:ext cx="3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10.000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3" name="Rectangle 25"/>
              <p:cNvSpPr>
                <a:spLocks noChangeArrowheads="1"/>
              </p:cNvSpPr>
              <p:nvPr/>
            </p:nvSpPr>
            <p:spPr bwMode="auto">
              <a:xfrm>
                <a:off x="3427" y="2336"/>
                <a:ext cx="27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3.557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4" name="Rectangle 26"/>
              <p:cNvSpPr>
                <a:spLocks noChangeArrowheads="1"/>
              </p:cNvSpPr>
              <p:nvPr/>
            </p:nvSpPr>
            <p:spPr bwMode="auto">
              <a:xfrm>
                <a:off x="4426" y="2336"/>
                <a:ext cx="27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3.557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5" name="Rectangle 27"/>
              <p:cNvSpPr>
                <a:spLocks noChangeArrowheads="1"/>
              </p:cNvSpPr>
              <p:nvPr/>
            </p:nvSpPr>
            <p:spPr bwMode="auto">
              <a:xfrm>
                <a:off x="5153" y="2336"/>
                <a:ext cx="34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35,57%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6" name="Rectangle 28"/>
              <p:cNvSpPr>
                <a:spLocks noChangeArrowheads="1"/>
              </p:cNvSpPr>
              <p:nvPr/>
            </p:nvSpPr>
            <p:spPr bwMode="auto">
              <a:xfrm>
                <a:off x="1054" y="2475"/>
                <a:ext cx="593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Kilamba Kiaxi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7" name="Rectangle 29"/>
              <p:cNvSpPr>
                <a:spLocks noChangeArrowheads="1"/>
              </p:cNvSpPr>
              <p:nvPr/>
            </p:nvSpPr>
            <p:spPr bwMode="auto">
              <a:xfrm>
                <a:off x="2401" y="2475"/>
                <a:ext cx="3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56.600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8" name="Rectangle 30"/>
              <p:cNvSpPr>
                <a:spLocks noChangeArrowheads="1"/>
              </p:cNvSpPr>
              <p:nvPr/>
            </p:nvSpPr>
            <p:spPr bwMode="auto">
              <a:xfrm>
                <a:off x="3400" y="2475"/>
                <a:ext cx="3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39.974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9" name="Rectangle 31"/>
              <p:cNvSpPr>
                <a:spLocks noChangeArrowheads="1"/>
              </p:cNvSpPr>
              <p:nvPr/>
            </p:nvSpPr>
            <p:spPr bwMode="auto">
              <a:xfrm>
                <a:off x="4426" y="2475"/>
                <a:ext cx="27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5.454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0" name="Rectangle 32"/>
              <p:cNvSpPr>
                <a:spLocks noChangeArrowheads="1"/>
              </p:cNvSpPr>
              <p:nvPr/>
            </p:nvSpPr>
            <p:spPr bwMode="auto">
              <a:xfrm>
                <a:off x="5201" y="2475"/>
                <a:ext cx="29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9,64%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1" name="Rectangle 33"/>
              <p:cNvSpPr>
                <a:spLocks noChangeArrowheads="1"/>
              </p:cNvSpPr>
              <p:nvPr/>
            </p:nvSpPr>
            <p:spPr bwMode="auto">
              <a:xfrm>
                <a:off x="1054" y="2614"/>
                <a:ext cx="38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Cacuaco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2" name="Rectangle 34"/>
              <p:cNvSpPr>
                <a:spLocks noChangeArrowheads="1"/>
              </p:cNvSpPr>
              <p:nvPr/>
            </p:nvSpPr>
            <p:spPr bwMode="auto">
              <a:xfrm>
                <a:off x="2401" y="2614"/>
                <a:ext cx="3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51.947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3" name="Rectangle 35"/>
              <p:cNvSpPr>
                <a:spLocks noChangeArrowheads="1"/>
              </p:cNvSpPr>
              <p:nvPr/>
            </p:nvSpPr>
            <p:spPr bwMode="auto">
              <a:xfrm>
                <a:off x="3400" y="2614"/>
                <a:ext cx="3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15.636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4" name="Rectangle 36"/>
              <p:cNvSpPr>
                <a:spLocks noChangeArrowheads="1"/>
              </p:cNvSpPr>
              <p:nvPr/>
            </p:nvSpPr>
            <p:spPr bwMode="auto">
              <a:xfrm>
                <a:off x="4399" y="2614"/>
                <a:ext cx="3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10.388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5" name="Rectangle 37"/>
              <p:cNvSpPr>
                <a:spLocks noChangeArrowheads="1"/>
              </p:cNvSpPr>
              <p:nvPr/>
            </p:nvSpPr>
            <p:spPr bwMode="auto">
              <a:xfrm>
                <a:off x="5153" y="2614"/>
                <a:ext cx="34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20,00%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6" name="Rectangle 38"/>
              <p:cNvSpPr>
                <a:spLocks noChangeArrowheads="1"/>
              </p:cNvSpPr>
              <p:nvPr/>
            </p:nvSpPr>
            <p:spPr bwMode="auto">
              <a:xfrm>
                <a:off x="2379" y="2786"/>
                <a:ext cx="37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254.547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7" name="Rectangle 39"/>
              <p:cNvSpPr>
                <a:spLocks noChangeArrowheads="1"/>
              </p:cNvSpPr>
              <p:nvPr/>
            </p:nvSpPr>
            <p:spPr bwMode="auto">
              <a:xfrm>
                <a:off x="3379" y="2786"/>
                <a:ext cx="37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162.051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8" name="Rectangle 40"/>
              <p:cNvSpPr>
                <a:spLocks noChangeArrowheads="1"/>
              </p:cNvSpPr>
              <p:nvPr/>
            </p:nvSpPr>
            <p:spPr bwMode="auto">
              <a:xfrm>
                <a:off x="4399" y="2786"/>
                <a:ext cx="3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90.179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9" name="Rectangle 41"/>
              <p:cNvSpPr>
                <a:spLocks noChangeArrowheads="1"/>
              </p:cNvSpPr>
              <p:nvPr/>
            </p:nvSpPr>
            <p:spPr bwMode="auto">
              <a:xfrm>
                <a:off x="5153" y="2786"/>
                <a:ext cx="34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35,43%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0" name="Rectangle 42"/>
              <p:cNvSpPr>
                <a:spLocks noChangeArrowheads="1"/>
              </p:cNvSpPr>
              <p:nvPr/>
            </p:nvSpPr>
            <p:spPr bwMode="auto">
              <a:xfrm>
                <a:off x="1054" y="2957"/>
                <a:ext cx="38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Cazenga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1" name="Rectangle 43"/>
              <p:cNvSpPr>
                <a:spLocks noChangeArrowheads="1"/>
              </p:cNvSpPr>
              <p:nvPr/>
            </p:nvSpPr>
            <p:spPr bwMode="auto">
              <a:xfrm>
                <a:off x="2379" y="2962"/>
                <a:ext cx="37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216.548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2" name="Rectangle 44"/>
              <p:cNvSpPr>
                <a:spLocks noChangeArrowheads="1"/>
              </p:cNvSpPr>
              <p:nvPr/>
            </p:nvSpPr>
            <p:spPr bwMode="auto">
              <a:xfrm>
                <a:off x="3379" y="2962"/>
                <a:ext cx="37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104.586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3" name="Rectangle 45"/>
              <p:cNvSpPr>
                <a:spLocks noChangeArrowheads="1"/>
              </p:cNvSpPr>
              <p:nvPr/>
            </p:nvSpPr>
            <p:spPr bwMode="auto">
              <a:xfrm>
                <a:off x="4399" y="2962"/>
                <a:ext cx="3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64.050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4" name="Rectangle 46"/>
              <p:cNvSpPr>
                <a:spLocks noChangeArrowheads="1"/>
              </p:cNvSpPr>
              <p:nvPr/>
            </p:nvSpPr>
            <p:spPr bwMode="auto">
              <a:xfrm>
                <a:off x="5153" y="2962"/>
                <a:ext cx="34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29,58%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5" name="Rectangle 47"/>
              <p:cNvSpPr>
                <a:spLocks noChangeArrowheads="1"/>
              </p:cNvSpPr>
              <p:nvPr/>
            </p:nvSpPr>
            <p:spPr bwMode="auto">
              <a:xfrm>
                <a:off x="1054" y="3101"/>
                <a:ext cx="3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Rangel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6" name="Rectangle 48"/>
              <p:cNvSpPr>
                <a:spLocks noChangeArrowheads="1"/>
              </p:cNvSpPr>
              <p:nvPr/>
            </p:nvSpPr>
            <p:spPr bwMode="auto">
              <a:xfrm>
                <a:off x="2401" y="3101"/>
                <a:ext cx="3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36.333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7" name="Rectangle 49"/>
              <p:cNvSpPr>
                <a:spLocks noChangeArrowheads="1"/>
              </p:cNvSpPr>
              <p:nvPr/>
            </p:nvSpPr>
            <p:spPr bwMode="auto">
              <a:xfrm>
                <a:off x="3400" y="3101"/>
                <a:ext cx="3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10.748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8" name="Rectangle 50"/>
              <p:cNvSpPr>
                <a:spLocks noChangeArrowheads="1"/>
              </p:cNvSpPr>
              <p:nvPr/>
            </p:nvSpPr>
            <p:spPr bwMode="auto">
              <a:xfrm>
                <a:off x="4426" y="3101"/>
                <a:ext cx="27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8.136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9" name="Rectangle 51"/>
              <p:cNvSpPr>
                <a:spLocks noChangeArrowheads="1"/>
              </p:cNvSpPr>
              <p:nvPr/>
            </p:nvSpPr>
            <p:spPr bwMode="auto">
              <a:xfrm>
                <a:off x="5153" y="3101"/>
                <a:ext cx="34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22,39%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0" name="Rectangle 52"/>
              <p:cNvSpPr>
                <a:spLocks noChangeArrowheads="1"/>
              </p:cNvSpPr>
              <p:nvPr/>
            </p:nvSpPr>
            <p:spPr bwMode="auto">
              <a:xfrm>
                <a:off x="1054" y="3240"/>
                <a:ext cx="40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Maianga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1" name="Rectangle 53"/>
              <p:cNvSpPr>
                <a:spLocks noChangeArrowheads="1"/>
              </p:cNvSpPr>
              <p:nvPr/>
            </p:nvSpPr>
            <p:spPr bwMode="auto">
              <a:xfrm>
                <a:off x="2401" y="3240"/>
                <a:ext cx="3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97.195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2" name="Rectangle 54"/>
              <p:cNvSpPr>
                <a:spLocks noChangeArrowheads="1"/>
              </p:cNvSpPr>
              <p:nvPr/>
            </p:nvSpPr>
            <p:spPr bwMode="auto">
              <a:xfrm>
                <a:off x="3400" y="3240"/>
                <a:ext cx="3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19.423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3" name="Rectangle 55"/>
              <p:cNvSpPr>
                <a:spLocks noChangeArrowheads="1"/>
              </p:cNvSpPr>
              <p:nvPr/>
            </p:nvSpPr>
            <p:spPr bwMode="auto">
              <a:xfrm>
                <a:off x="4426" y="3240"/>
                <a:ext cx="27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4.224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4" name="Rectangle 56"/>
              <p:cNvSpPr>
                <a:spLocks noChangeArrowheads="1"/>
              </p:cNvSpPr>
              <p:nvPr/>
            </p:nvSpPr>
            <p:spPr bwMode="auto">
              <a:xfrm>
                <a:off x="5201" y="3240"/>
                <a:ext cx="29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4,35%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5" name="Rectangle 57"/>
              <p:cNvSpPr>
                <a:spLocks noChangeArrowheads="1"/>
              </p:cNvSpPr>
              <p:nvPr/>
            </p:nvSpPr>
            <p:spPr bwMode="auto">
              <a:xfrm>
                <a:off x="1054" y="3380"/>
                <a:ext cx="76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Samba / Futumgo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6" name="Rectangle 58"/>
              <p:cNvSpPr>
                <a:spLocks noChangeArrowheads="1"/>
              </p:cNvSpPr>
              <p:nvPr/>
            </p:nvSpPr>
            <p:spPr bwMode="auto">
              <a:xfrm>
                <a:off x="2401" y="3380"/>
                <a:ext cx="3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20.000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7" name="Rectangle 59"/>
              <p:cNvSpPr>
                <a:spLocks noChangeArrowheads="1"/>
              </p:cNvSpPr>
              <p:nvPr/>
            </p:nvSpPr>
            <p:spPr bwMode="auto">
              <a:xfrm>
                <a:off x="3400" y="3380"/>
                <a:ext cx="3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16.511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8" name="Rectangle 60"/>
              <p:cNvSpPr>
                <a:spLocks noChangeArrowheads="1"/>
              </p:cNvSpPr>
              <p:nvPr/>
            </p:nvSpPr>
            <p:spPr bwMode="auto">
              <a:xfrm>
                <a:off x="4426" y="3380"/>
                <a:ext cx="27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8.055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9" name="Rectangle 61"/>
              <p:cNvSpPr>
                <a:spLocks noChangeArrowheads="1"/>
              </p:cNvSpPr>
              <p:nvPr/>
            </p:nvSpPr>
            <p:spPr bwMode="auto">
              <a:xfrm>
                <a:off x="5153" y="3380"/>
                <a:ext cx="34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40,28%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0" name="Rectangle 62"/>
              <p:cNvSpPr>
                <a:spLocks noChangeArrowheads="1"/>
              </p:cNvSpPr>
              <p:nvPr/>
            </p:nvSpPr>
            <p:spPr bwMode="auto">
              <a:xfrm>
                <a:off x="1054" y="3519"/>
                <a:ext cx="49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Ingombota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1" name="Rectangle 63"/>
              <p:cNvSpPr>
                <a:spLocks noChangeArrowheads="1"/>
              </p:cNvSpPr>
              <p:nvPr/>
            </p:nvSpPr>
            <p:spPr bwMode="auto">
              <a:xfrm>
                <a:off x="2401" y="3519"/>
                <a:ext cx="3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45.000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2" name="Rectangle 64"/>
              <p:cNvSpPr>
                <a:spLocks noChangeArrowheads="1"/>
              </p:cNvSpPr>
              <p:nvPr/>
            </p:nvSpPr>
            <p:spPr bwMode="auto">
              <a:xfrm>
                <a:off x="3427" y="3519"/>
                <a:ext cx="27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3.370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3" name="Rectangle 65"/>
              <p:cNvSpPr>
                <a:spLocks noChangeArrowheads="1"/>
              </p:cNvSpPr>
              <p:nvPr/>
            </p:nvSpPr>
            <p:spPr bwMode="auto">
              <a:xfrm>
                <a:off x="4485" y="3519"/>
                <a:ext cx="15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29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4" name="Rectangle 66"/>
              <p:cNvSpPr>
                <a:spLocks noChangeArrowheads="1"/>
              </p:cNvSpPr>
              <p:nvPr/>
            </p:nvSpPr>
            <p:spPr bwMode="auto">
              <a:xfrm>
                <a:off x="5201" y="3519"/>
                <a:ext cx="29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0,06%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5" name="Rectangle 67"/>
              <p:cNvSpPr>
                <a:spLocks noChangeArrowheads="1"/>
              </p:cNvSpPr>
              <p:nvPr/>
            </p:nvSpPr>
            <p:spPr bwMode="auto">
              <a:xfrm>
                <a:off x="2379" y="3690"/>
                <a:ext cx="37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dirty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415.076</a:t>
                </a:r>
                <a:endParaRPr kumimoji="0" lang="pt-PT" altLang="pt-PT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6" name="Rectangle 68"/>
              <p:cNvSpPr>
                <a:spLocks noChangeArrowheads="1"/>
              </p:cNvSpPr>
              <p:nvPr/>
            </p:nvSpPr>
            <p:spPr bwMode="auto">
              <a:xfrm>
                <a:off x="3379" y="3690"/>
                <a:ext cx="37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154.638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7" name="Rectangle 69"/>
              <p:cNvSpPr>
                <a:spLocks noChangeArrowheads="1"/>
              </p:cNvSpPr>
              <p:nvPr/>
            </p:nvSpPr>
            <p:spPr bwMode="auto">
              <a:xfrm>
                <a:off x="4399" y="3690"/>
                <a:ext cx="3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84.494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8" name="Rectangle 70"/>
              <p:cNvSpPr>
                <a:spLocks noChangeArrowheads="1"/>
              </p:cNvSpPr>
              <p:nvPr/>
            </p:nvSpPr>
            <p:spPr bwMode="auto">
              <a:xfrm>
                <a:off x="5153" y="3690"/>
                <a:ext cx="34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20,36%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9" name="Rectangle 71"/>
              <p:cNvSpPr>
                <a:spLocks noChangeArrowheads="1"/>
              </p:cNvSpPr>
              <p:nvPr/>
            </p:nvSpPr>
            <p:spPr bwMode="auto">
              <a:xfrm>
                <a:off x="2379" y="3904"/>
                <a:ext cx="37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669.623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0" name="Rectangle 72"/>
              <p:cNvSpPr>
                <a:spLocks noChangeArrowheads="1"/>
              </p:cNvSpPr>
              <p:nvPr/>
            </p:nvSpPr>
            <p:spPr bwMode="auto">
              <a:xfrm>
                <a:off x="3379" y="3904"/>
                <a:ext cx="37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316.689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1" name="Rectangle 73"/>
              <p:cNvSpPr>
                <a:spLocks noChangeArrowheads="1"/>
              </p:cNvSpPr>
              <p:nvPr/>
            </p:nvSpPr>
            <p:spPr bwMode="auto">
              <a:xfrm>
                <a:off x="4378" y="3904"/>
                <a:ext cx="37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174.673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2" name="Rectangle 74"/>
              <p:cNvSpPr>
                <a:spLocks noChangeArrowheads="1"/>
              </p:cNvSpPr>
              <p:nvPr/>
            </p:nvSpPr>
            <p:spPr bwMode="auto">
              <a:xfrm>
                <a:off x="5105" y="3904"/>
                <a:ext cx="29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pt-PT" altLang="pt-PT" sz="1200" b="1" dirty="0" smtClean="0">
                    <a:solidFill>
                      <a:srgbClr val="FFFFFF"/>
                    </a:solidFill>
                    <a:latin typeface="Calibri" panose="020F0502020204030204" pitchFamily="34" charset="0"/>
                  </a:rPr>
                  <a:t>26,09</a:t>
                </a:r>
                <a:r>
                  <a:rPr kumimoji="0" lang="pt-PT" altLang="pt-PT" sz="12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%</a:t>
                </a:r>
                <a:endParaRPr kumimoji="0" lang="pt-PT" altLang="pt-PT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3" name="Rectangle 75"/>
              <p:cNvSpPr>
                <a:spLocks noChangeArrowheads="1"/>
              </p:cNvSpPr>
              <p:nvPr/>
            </p:nvSpPr>
            <p:spPr bwMode="auto">
              <a:xfrm>
                <a:off x="664" y="3690"/>
                <a:ext cx="907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dirty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Total Ligações </a:t>
                </a:r>
                <a:r>
                  <a:rPr lang="pt-PT" altLang="pt-PT" sz="1200" b="1" dirty="0" err="1">
                    <a:solidFill>
                      <a:srgbClr val="2F75B5"/>
                    </a:solidFill>
                    <a:latin typeface="Calibri" panose="020F0502020204030204" pitchFamily="34" charset="0"/>
                  </a:rPr>
                  <a:t>G</a:t>
                </a:r>
                <a:r>
                  <a:rPr kumimoji="0" lang="pt-PT" altLang="pt-PT" sz="1200" b="1" i="0" u="none" strike="noStrike" cap="none" normalizeH="0" baseline="0" dirty="0" err="1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uangxi</a:t>
                </a:r>
                <a:endParaRPr kumimoji="0" lang="pt-PT" altLang="pt-PT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4" name="Rectangle 76"/>
              <p:cNvSpPr>
                <a:spLocks noChangeArrowheads="1"/>
              </p:cNvSpPr>
              <p:nvPr/>
            </p:nvSpPr>
            <p:spPr bwMode="auto">
              <a:xfrm>
                <a:off x="872" y="3899"/>
                <a:ext cx="599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TOTAL GERAL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5" name="Rectangle 77"/>
              <p:cNvSpPr>
                <a:spLocks noChangeArrowheads="1"/>
              </p:cNvSpPr>
              <p:nvPr/>
            </p:nvSpPr>
            <p:spPr bwMode="auto">
              <a:xfrm>
                <a:off x="3320" y="1737"/>
                <a:ext cx="518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5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Ligações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6" name="Rectangle 78"/>
              <p:cNvSpPr>
                <a:spLocks noChangeArrowheads="1"/>
              </p:cNvSpPr>
              <p:nvPr/>
            </p:nvSpPr>
            <p:spPr bwMode="auto">
              <a:xfrm>
                <a:off x="642" y="2786"/>
                <a:ext cx="104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2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Total Ligações Sinohydro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7" name="Rectangle 79"/>
              <p:cNvSpPr>
                <a:spLocks noChangeArrowheads="1"/>
              </p:cNvSpPr>
              <p:nvPr/>
            </p:nvSpPr>
            <p:spPr bwMode="auto">
              <a:xfrm>
                <a:off x="343" y="1812"/>
                <a:ext cx="705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5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Empreiteiro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8" name="Rectangle 80"/>
              <p:cNvSpPr>
                <a:spLocks noChangeArrowheads="1"/>
              </p:cNvSpPr>
              <p:nvPr/>
            </p:nvSpPr>
            <p:spPr bwMode="auto">
              <a:xfrm>
                <a:off x="1278" y="1812"/>
                <a:ext cx="609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5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Municipio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9" name="Rectangle 81"/>
              <p:cNvSpPr>
                <a:spLocks noChangeArrowheads="1"/>
              </p:cNvSpPr>
              <p:nvPr/>
            </p:nvSpPr>
            <p:spPr bwMode="auto">
              <a:xfrm>
                <a:off x="359" y="2315"/>
                <a:ext cx="679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pt-PT" sz="1500" b="1" i="0" u="none" strike="noStrike" cap="none" normalizeH="0" baseline="0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Sinohydro</a:t>
                </a:r>
                <a:endParaRPr kumimoji="0" lang="pt-PT" altLang="pt-P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0" name="Rectangle 82"/>
              <p:cNvSpPr>
                <a:spLocks noChangeArrowheads="1"/>
              </p:cNvSpPr>
              <p:nvPr/>
            </p:nvSpPr>
            <p:spPr bwMode="auto">
              <a:xfrm>
                <a:off x="407" y="3219"/>
                <a:ext cx="408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pt-PT" altLang="pt-PT" sz="1500" b="1" dirty="0" err="1" smtClean="0">
                    <a:solidFill>
                      <a:srgbClr val="2F75B5"/>
                    </a:solidFill>
                    <a:latin typeface="Calibri" panose="020F0502020204030204" pitchFamily="34" charset="0"/>
                  </a:rPr>
                  <a:t>G</a:t>
                </a:r>
                <a:r>
                  <a:rPr kumimoji="0" lang="pt-PT" altLang="pt-PT" sz="1500" b="1" i="0" u="none" strike="noStrike" cap="none" normalizeH="0" baseline="0" dirty="0" err="1" smtClean="0">
                    <a:ln>
                      <a:noFill/>
                    </a:ln>
                    <a:solidFill>
                      <a:srgbClr val="2F75B5"/>
                    </a:solidFill>
                    <a:effectLst/>
                    <a:latin typeface="Calibri" panose="020F0502020204030204" pitchFamily="34" charset="0"/>
                  </a:rPr>
                  <a:t>uangxi</a:t>
                </a:r>
                <a:endParaRPr kumimoji="0" lang="pt-PT" altLang="pt-PT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1" name="Rectangle 83"/>
              <p:cNvSpPr>
                <a:spLocks noChangeArrowheads="1"/>
              </p:cNvSpPr>
              <p:nvPr/>
            </p:nvSpPr>
            <p:spPr bwMode="auto">
              <a:xfrm>
                <a:off x="252" y="1726"/>
                <a:ext cx="5" cy="1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22" name="Rectangle 84"/>
              <p:cNvSpPr>
                <a:spLocks noChangeArrowheads="1"/>
              </p:cNvSpPr>
              <p:nvPr/>
            </p:nvSpPr>
            <p:spPr bwMode="auto">
              <a:xfrm>
                <a:off x="1032" y="1726"/>
                <a:ext cx="6" cy="1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23" name="Rectangle 85"/>
              <p:cNvSpPr>
                <a:spLocks noChangeArrowheads="1"/>
              </p:cNvSpPr>
              <p:nvPr/>
            </p:nvSpPr>
            <p:spPr bwMode="auto">
              <a:xfrm>
                <a:off x="2032" y="1726"/>
                <a:ext cx="5" cy="1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24" name="Rectangle 86"/>
              <p:cNvSpPr>
                <a:spLocks noChangeArrowheads="1"/>
              </p:cNvSpPr>
              <p:nvPr/>
            </p:nvSpPr>
            <p:spPr bwMode="auto">
              <a:xfrm>
                <a:off x="5030" y="1726"/>
                <a:ext cx="5" cy="1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25" name="Line 87"/>
              <p:cNvSpPr>
                <a:spLocks noChangeShapeType="1"/>
              </p:cNvSpPr>
              <p:nvPr/>
            </p:nvSpPr>
            <p:spPr bwMode="auto">
              <a:xfrm>
                <a:off x="252" y="1726"/>
                <a:ext cx="5211" cy="0"/>
              </a:xfrm>
              <a:prstGeom prst="line">
                <a:avLst/>
              </a:prstGeom>
              <a:noFill/>
              <a:ln w="0">
                <a:solidFill>
                  <a:srgbClr val="5B9BD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26" name="Rectangle 88"/>
              <p:cNvSpPr>
                <a:spLocks noChangeArrowheads="1"/>
              </p:cNvSpPr>
              <p:nvPr/>
            </p:nvSpPr>
            <p:spPr bwMode="auto">
              <a:xfrm>
                <a:off x="252" y="1726"/>
                <a:ext cx="5211" cy="5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27" name="Rectangle 89"/>
              <p:cNvSpPr>
                <a:spLocks noChangeArrowheads="1"/>
              </p:cNvSpPr>
              <p:nvPr/>
            </p:nvSpPr>
            <p:spPr bwMode="auto">
              <a:xfrm>
                <a:off x="5458" y="1726"/>
                <a:ext cx="5" cy="1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28" name="Line 90"/>
              <p:cNvSpPr>
                <a:spLocks noChangeShapeType="1"/>
              </p:cNvSpPr>
              <p:nvPr/>
            </p:nvSpPr>
            <p:spPr bwMode="auto">
              <a:xfrm>
                <a:off x="2037" y="1887"/>
                <a:ext cx="3421" cy="0"/>
              </a:xfrm>
              <a:prstGeom prst="line">
                <a:avLst/>
              </a:prstGeom>
              <a:noFill/>
              <a:ln w="0">
                <a:solidFill>
                  <a:srgbClr val="5B9BD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29" name="Rectangle 91"/>
              <p:cNvSpPr>
                <a:spLocks noChangeArrowheads="1"/>
              </p:cNvSpPr>
              <p:nvPr/>
            </p:nvSpPr>
            <p:spPr bwMode="auto">
              <a:xfrm>
                <a:off x="2037" y="1887"/>
                <a:ext cx="3421" cy="5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30" name="Line 92"/>
              <p:cNvSpPr>
                <a:spLocks noChangeShapeType="1"/>
              </p:cNvSpPr>
              <p:nvPr/>
            </p:nvSpPr>
            <p:spPr bwMode="auto">
              <a:xfrm>
                <a:off x="2037" y="1897"/>
                <a:ext cx="3421" cy="0"/>
              </a:xfrm>
              <a:prstGeom prst="line">
                <a:avLst/>
              </a:prstGeom>
              <a:noFill/>
              <a:ln w="0">
                <a:solidFill>
                  <a:srgbClr val="5B9BD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31" name="Rectangle 93"/>
              <p:cNvSpPr>
                <a:spLocks noChangeArrowheads="1"/>
              </p:cNvSpPr>
              <p:nvPr/>
            </p:nvSpPr>
            <p:spPr bwMode="auto">
              <a:xfrm>
                <a:off x="2037" y="1897"/>
                <a:ext cx="3421" cy="6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32" name="Rectangle 94"/>
              <p:cNvSpPr>
                <a:spLocks noChangeArrowheads="1"/>
              </p:cNvSpPr>
              <p:nvPr/>
            </p:nvSpPr>
            <p:spPr bwMode="auto">
              <a:xfrm>
                <a:off x="3031" y="1726"/>
                <a:ext cx="6" cy="1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33" name="Rectangle 95"/>
              <p:cNvSpPr>
                <a:spLocks noChangeArrowheads="1"/>
              </p:cNvSpPr>
              <p:nvPr/>
            </p:nvSpPr>
            <p:spPr bwMode="auto">
              <a:xfrm>
                <a:off x="4031" y="1726"/>
                <a:ext cx="5" cy="1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34" name="Line 96"/>
              <p:cNvSpPr>
                <a:spLocks noChangeShapeType="1"/>
              </p:cNvSpPr>
              <p:nvPr/>
            </p:nvSpPr>
            <p:spPr bwMode="auto">
              <a:xfrm>
                <a:off x="257" y="2036"/>
                <a:ext cx="5201" cy="0"/>
              </a:xfrm>
              <a:prstGeom prst="line">
                <a:avLst/>
              </a:prstGeom>
              <a:noFill/>
              <a:ln w="0">
                <a:solidFill>
                  <a:srgbClr val="5B9BD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35" name="Rectangle 97"/>
              <p:cNvSpPr>
                <a:spLocks noChangeArrowheads="1"/>
              </p:cNvSpPr>
              <p:nvPr/>
            </p:nvSpPr>
            <p:spPr bwMode="auto">
              <a:xfrm>
                <a:off x="257" y="2036"/>
                <a:ext cx="5201" cy="6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36" name="Line 98"/>
              <p:cNvSpPr>
                <a:spLocks noChangeShapeType="1"/>
              </p:cNvSpPr>
              <p:nvPr/>
            </p:nvSpPr>
            <p:spPr bwMode="auto">
              <a:xfrm>
                <a:off x="257" y="2047"/>
                <a:ext cx="5201" cy="0"/>
              </a:xfrm>
              <a:prstGeom prst="line">
                <a:avLst/>
              </a:prstGeom>
              <a:noFill/>
              <a:ln w="0">
                <a:solidFill>
                  <a:srgbClr val="5B9BD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37" name="Rectangle 99"/>
              <p:cNvSpPr>
                <a:spLocks noChangeArrowheads="1"/>
              </p:cNvSpPr>
              <p:nvPr/>
            </p:nvSpPr>
            <p:spPr bwMode="auto">
              <a:xfrm>
                <a:off x="257" y="2047"/>
                <a:ext cx="5201" cy="5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38" name="Line 100"/>
              <p:cNvSpPr>
                <a:spLocks noChangeShapeType="1"/>
              </p:cNvSpPr>
              <p:nvPr/>
            </p:nvSpPr>
            <p:spPr bwMode="auto">
              <a:xfrm>
                <a:off x="252" y="21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39" name="Rectangle 101"/>
              <p:cNvSpPr>
                <a:spLocks noChangeArrowheads="1"/>
              </p:cNvSpPr>
              <p:nvPr/>
            </p:nvSpPr>
            <p:spPr bwMode="auto">
              <a:xfrm>
                <a:off x="252" y="2181"/>
                <a:ext cx="5" cy="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40" name="Line 102"/>
              <p:cNvSpPr>
                <a:spLocks noChangeShapeType="1"/>
              </p:cNvSpPr>
              <p:nvPr/>
            </p:nvSpPr>
            <p:spPr bwMode="auto">
              <a:xfrm>
                <a:off x="1032" y="2176"/>
                <a:ext cx="4431" cy="0"/>
              </a:xfrm>
              <a:prstGeom prst="line">
                <a:avLst/>
              </a:prstGeom>
              <a:noFill/>
              <a:ln w="0">
                <a:solidFill>
                  <a:srgbClr val="5B9BD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41" name="Rectangle 103"/>
              <p:cNvSpPr>
                <a:spLocks noChangeArrowheads="1"/>
              </p:cNvSpPr>
              <p:nvPr/>
            </p:nvSpPr>
            <p:spPr bwMode="auto">
              <a:xfrm>
                <a:off x="1032" y="2176"/>
                <a:ext cx="4431" cy="5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42" name="Line 104"/>
              <p:cNvSpPr>
                <a:spLocks noChangeShapeType="1"/>
              </p:cNvSpPr>
              <p:nvPr/>
            </p:nvSpPr>
            <p:spPr bwMode="auto">
              <a:xfrm>
                <a:off x="1032" y="2186"/>
                <a:ext cx="4431" cy="0"/>
              </a:xfrm>
              <a:prstGeom prst="line">
                <a:avLst/>
              </a:prstGeom>
              <a:noFill/>
              <a:ln w="0">
                <a:solidFill>
                  <a:srgbClr val="5B9BD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43" name="Rectangle 105"/>
              <p:cNvSpPr>
                <a:spLocks noChangeArrowheads="1"/>
              </p:cNvSpPr>
              <p:nvPr/>
            </p:nvSpPr>
            <p:spPr bwMode="auto">
              <a:xfrm>
                <a:off x="1032" y="2186"/>
                <a:ext cx="4431" cy="6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44" name="Line 106"/>
              <p:cNvSpPr>
                <a:spLocks noChangeShapeType="1"/>
              </p:cNvSpPr>
              <p:nvPr/>
            </p:nvSpPr>
            <p:spPr bwMode="auto">
              <a:xfrm>
                <a:off x="252" y="23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45" name="Rectangle 107"/>
              <p:cNvSpPr>
                <a:spLocks noChangeArrowheads="1"/>
              </p:cNvSpPr>
              <p:nvPr/>
            </p:nvSpPr>
            <p:spPr bwMode="auto">
              <a:xfrm>
                <a:off x="252" y="2320"/>
                <a:ext cx="5" cy="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46" name="Line 108"/>
              <p:cNvSpPr>
                <a:spLocks noChangeShapeType="1"/>
              </p:cNvSpPr>
              <p:nvPr/>
            </p:nvSpPr>
            <p:spPr bwMode="auto">
              <a:xfrm>
                <a:off x="1032" y="2052"/>
                <a:ext cx="0" cy="124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47" name="Rectangle 109"/>
              <p:cNvSpPr>
                <a:spLocks noChangeArrowheads="1"/>
              </p:cNvSpPr>
              <p:nvPr/>
            </p:nvSpPr>
            <p:spPr bwMode="auto">
              <a:xfrm>
                <a:off x="1032" y="2052"/>
                <a:ext cx="6" cy="124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48" name="Line 110"/>
              <p:cNvSpPr>
                <a:spLocks noChangeShapeType="1"/>
              </p:cNvSpPr>
              <p:nvPr/>
            </p:nvSpPr>
            <p:spPr bwMode="auto">
              <a:xfrm>
                <a:off x="2032" y="2052"/>
                <a:ext cx="0" cy="124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49" name="Rectangle 111"/>
              <p:cNvSpPr>
                <a:spLocks noChangeArrowheads="1"/>
              </p:cNvSpPr>
              <p:nvPr/>
            </p:nvSpPr>
            <p:spPr bwMode="auto">
              <a:xfrm>
                <a:off x="2032" y="2052"/>
                <a:ext cx="5" cy="124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50" name="Line 112"/>
              <p:cNvSpPr>
                <a:spLocks noChangeShapeType="1"/>
              </p:cNvSpPr>
              <p:nvPr/>
            </p:nvSpPr>
            <p:spPr bwMode="auto">
              <a:xfrm>
                <a:off x="3031" y="2052"/>
                <a:ext cx="0" cy="124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51" name="Rectangle 113"/>
              <p:cNvSpPr>
                <a:spLocks noChangeArrowheads="1"/>
              </p:cNvSpPr>
              <p:nvPr/>
            </p:nvSpPr>
            <p:spPr bwMode="auto">
              <a:xfrm>
                <a:off x="3031" y="2052"/>
                <a:ext cx="6" cy="124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52" name="Line 114"/>
              <p:cNvSpPr>
                <a:spLocks noChangeShapeType="1"/>
              </p:cNvSpPr>
              <p:nvPr/>
            </p:nvSpPr>
            <p:spPr bwMode="auto">
              <a:xfrm>
                <a:off x="4031" y="2052"/>
                <a:ext cx="0" cy="124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53" name="Rectangle 115"/>
              <p:cNvSpPr>
                <a:spLocks noChangeArrowheads="1"/>
              </p:cNvSpPr>
              <p:nvPr/>
            </p:nvSpPr>
            <p:spPr bwMode="auto">
              <a:xfrm>
                <a:off x="4031" y="2052"/>
                <a:ext cx="5" cy="124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54" name="Line 116"/>
              <p:cNvSpPr>
                <a:spLocks noChangeShapeType="1"/>
              </p:cNvSpPr>
              <p:nvPr/>
            </p:nvSpPr>
            <p:spPr bwMode="auto">
              <a:xfrm>
                <a:off x="5030" y="2052"/>
                <a:ext cx="0" cy="124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55" name="Rectangle 117"/>
              <p:cNvSpPr>
                <a:spLocks noChangeArrowheads="1"/>
              </p:cNvSpPr>
              <p:nvPr/>
            </p:nvSpPr>
            <p:spPr bwMode="auto">
              <a:xfrm>
                <a:off x="5030" y="2052"/>
                <a:ext cx="5" cy="124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56" name="Line 118"/>
              <p:cNvSpPr>
                <a:spLocks noChangeShapeType="1"/>
              </p:cNvSpPr>
              <p:nvPr/>
            </p:nvSpPr>
            <p:spPr bwMode="auto">
              <a:xfrm>
                <a:off x="1032" y="2315"/>
                <a:ext cx="4431" cy="0"/>
              </a:xfrm>
              <a:prstGeom prst="line">
                <a:avLst/>
              </a:prstGeom>
              <a:noFill/>
              <a:ln w="0">
                <a:solidFill>
                  <a:srgbClr val="5B9BD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57" name="Rectangle 119"/>
              <p:cNvSpPr>
                <a:spLocks noChangeArrowheads="1"/>
              </p:cNvSpPr>
              <p:nvPr/>
            </p:nvSpPr>
            <p:spPr bwMode="auto">
              <a:xfrm>
                <a:off x="1032" y="2315"/>
                <a:ext cx="4431" cy="5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58" name="Line 120"/>
              <p:cNvSpPr>
                <a:spLocks noChangeShapeType="1"/>
              </p:cNvSpPr>
              <p:nvPr/>
            </p:nvSpPr>
            <p:spPr bwMode="auto">
              <a:xfrm>
                <a:off x="1032" y="2325"/>
                <a:ext cx="4431" cy="0"/>
              </a:xfrm>
              <a:prstGeom prst="line">
                <a:avLst/>
              </a:prstGeom>
              <a:noFill/>
              <a:ln w="0">
                <a:solidFill>
                  <a:srgbClr val="5B9BD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59" name="Rectangle 121"/>
              <p:cNvSpPr>
                <a:spLocks noChangeArrowheads="1"/>
              </p:cNvSpPr>
              <p:nvPr/>
            </p:nvSpPr>
            <p:spPr bwMode="auto">
              <a:xfrm>
                <a:off x="1032" y="2325"/>
                <a:ext cx="4431" cy="6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60" name="Line 122"/>
              <p:cNvSpPr>
                <a:spLocks noChangeShapeType="1"/>
              </p:cNvSpPr>
              <p:nvPr/>
            </p:nvSpPr>
            <p:spPr bwMode="auto">
              <a:xfrm>
                <a:off x="5458" y="2052"/>
                <a:ext cx="0" cy="124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61" name="Rectangle 123"/>
              <p:cNvSpPr>
                <a:spLocks noChangeArrowheads="1"/>
              </p:cNvSpPr>
              <p:nvPr/>
            </p:nvSpPr>
            <p:spPr bwMode="auto">
              <a:xfrm>
                <a:off x="5458" y="2052"/>
                <a:ext cx="5" cy="124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62" name="Line 124"/>
              <p:cNvSpPr>
                <a:spLocks noChangeShapeType="1"/>
              </p:cNvSpPr>
              <p:nvPr/>
            </p:nvSpPr>
            <p:spPr bwMode="auto">
              <a:xfrm>
                <a:off x="252" y="2459"/>
                <a:ext cx="5" cy="0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63" name="Rectangle 125"/>
              <p:cNvSpPr>
                <a:spLocks noChangeArrowheads="1"/>
              </p:cNvSpPr>
              <p:nvPr/>
            </p:nvSpPr>
            <p:spPr bwMode="auto">
              <a:xfrm>
                <a:off x="252" y="2459"/>
                <a:ext cx="5" cy="6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64" name="Line 126"/>
              <p:cNvSpPr>
                <a:spLocks noChangeShapeType="1"/>
              </p:cNvSpPr>
              <p:nvPr/>
            </p:nvSpPr>
            <p:spPr bwMode="auto">
              <a:xfrm>
                <a:off x="1032" y="2192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65" name="Rectangle 127"/>
              <p:cNvSpPr>
                <a:spLocks noChangeArrowheads="1"/>
              </p:cNvSpPr>
              <p:nvPr/>
            </p:nvSpPr>
            <p:spPr bwMode="auto">
              <a:xfrm>
                <a:off x="1032" y="2192"/>
                <a:ext cx="6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66" name="Line 128"/>
              <p:cNvSpPr>
                <a:spLocks noChangeShapeType="1"/>
              </p:cNvSpPr>
              <p:nvPr/>
            </p:nvSpPr>
            <p:spPr bwMode="auto">
              <a:xfrm>
                <a:off x="2032" y="2192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67" name="Rectangle 129"/>
              <p:cNvSpPr>
                <a:spLocks noChangeArrowheads="1"/>
              </p:cNvSpPr>
              <p:nvPr/>
            </p:nvSpPr>
            <p:spPr bwMode="auto">
              <a:xfrm>
                <a:off x="2032" y="2192"/>
                <a:ext cx="5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68" name="Line 130"/>
              <p:cNvSpPr>
                <a:spLocks noChangeShapeType="1"/>
              </p:cNvSpPr>
              <p:nvPr/>
            </p:nvSpPr>
            <p:spPr bwMode="auto">
              <a:xfrm>
                <a:off x="3031" y="2192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69" name="Rectangle 131"/>
              <p:cNvSpPr>
                <a:spLocks noChangeArrowheads="1"/>
              </p:cNvSpPr>
              <p:nvPr/>
            </p:nvSpPr>
            <p:spPr bwMode="auto">
              <a:xfrm>
                <a:off x="3031" y="2192"/>
                <a:ext cx="6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70" name="Line 132"/>
              <p:cNvSpPr>
                <a:spLocks noChangeShapeType="1"/>
              </p:cNvSpPr>
              <p:nvPr/>
            </p:nvSpPr>
            <p:spPr bwMode="auto">
              <a:xfrm>
                <a:off x="4031" y="2192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71" name="Rectangle 133"/>
              <p:cNvSpPr>
                <a:spLocks noChangeArrowheads="1"/>
              </p:cNvSpPr>
              <p:nvPr/>
            </p:nvSpPr>
            <p:spPr bwMode="auto">
              <a:xfrm>
                <a:off x="4031" y="2192"/>
                <a:ext cx="5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72" name="Line 134"/>
              <p:cNvSpPr>
                <a:spLocks noChangeShapeType="1"/>
              </p:cNvSpPr>
              <p:nvPr/>
            </p:nvSpPr>
            <p:spPr bwMode="auto">
              <a:xfrm>
                <a:off x="5030" y="2192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73" name="Rectangle 135"/>
              <p:cNvSpPr>
                <a:spLocks noChangeArrowheads="1"/>
              </p:cNvSpPr>
              <p:nvPr/>
            </p:nvSpPr>
            <p:spPr bwMode="auto">
              <a:xfrm>
                <a:off x="5030" y="2192"/>
                <a:ext cx="5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74" name="Line 136"/>
              <p:cNvSpPr>
                <a:spLocks noChangeShapeType="1"/>
              </p:cNvSpPr>
              <p:nvPr/>
            </p:nvSpPr>
            <p:spPr bwMode="auto">
              <a:xfrm>
                <a:off x="1032" y="2454"/>
                <a:ext cx="4431" cy="0"/>
              </a:xfrm>
              <a:prstGeom prst="line">
                <a:avLst/>
              </a:prstGeom>
              <a:noFill/>
              <a:ln w="0">
                <a:solidFill>
                  <a:srgbClr val="5B9BD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75" name="Rectangle 137"/>
              <p:cNvSpPr>
                <a:spLocks noChangeArrowheads="1"/>
              </p:cNvSpPr>
              <p:nvPr/>
            </p:nvSpPr>
            <p:spPr bwMode="auto">
              <a:xfrm>
                <a:off x="1032" y="2454"/>
                <a:ext cx="4431" cy="5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76" name="Line 138"/>
              <p:cNvSpPr>
                <a:spLocks noChangeShapeType="1"/>
              </p:cNvSpPr>
              <p:nvPr/>
            </p:nvSpPr>
            <p:spPr bwMode="auto">
              <a:xfrm>
                <a:off x="1032" y="2465"/>
                <a:ext cx="4431" cy="0"/>
              </a:xfrm>
              <a:prstGeom prst="line">
                <a:avLst/>
              </a:prstGeom>
              <a:noFill/>
              <a:ln w="0">
                <a:solidFill>
                  <a:srgbClr val="5B9BD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77" name="Rectangle 139"/>
              <p:cNvSpPr>
                <a:spLocks noChangeArrowheads="1"/>
              </p:cNvSpPr>
              <p:nvPr/>
            </p:nvSpPr>
            <p:spPr bwMode="auto">
              <a:xfrm>
                <a:off x="1032" y="2465"/>
                <a:ext cx="4431" cy="5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78" name="Line 140"/>
              <p:cNvSpPr>
                <a:spLocks noChangeShapeType="1"/>
              </p:cNvSpPr>
              <p:nvPr/>
            </p:nvSpPr>
            <p:spPr bwMode="auto">
              <a:xfrm>
                <a:off x="5458" y="2192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79" name="Rectangle 141"/>
              <p:cNvSpPr>
                <a:spLocks noChangeArrowheads="1"/>
              </p:cNvSpPr>
              <p:nvPr/>
            </p:nvSpPr>
            <p:spPr bwMode="auto">
              <a:xfrm>
                <a:off x="5458" y="2192"/>
                <a:ext cx="5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80" name="Line 142"/>
              <p:cNvSpPr>
                <a:spLocks noChangeShapeType="1"/>
              </p:cNvSpPr>
              <p:nvPr/>
            </p:nvSpPr>
            <p:spPr bwMode="auto">
              <a:xfrm>
                <a:off x="252" y="25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81" name="Rectangle 143"/>
              <p:cNvSpPr>
                <a:spLocks noChangeArrowheads="1"/>
              </p:cNvSpPr>
              <p:nvPr/>
            </p:nvSpPr>
            <p:spPr bwMode="auto">
              <a:xfrm>
                <a:off x="252" y="2598"/>
                <a:ext cx="5" cy="6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82" name="Line 144"/>
              <p:cNvSpPr>
                <a:spLocks noChangeShapeType="1"/>
              </p:cNvSpPr>
              <p:nvPr/>
            </p:nvSpPr>
            <p:spPr bwMode="auto">
              <a:xfrm>
                <a:off x="1032" y="2331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83" name="Rectangle 145"/>
              <p:cNvSpPr>
                <a:spLocks noChangeArrowheads="1"/>
              </p:cNvSpPr>
              <p:nvPr/>
            </p:nvSpPr>
            <p:spPr bwMode="auto">
              <a:xfrm>
                <a:off x="1032" y="2331"/>
                <a:ext cx="6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84" name="Line 146"/>
              <p:cNvSpPr>
                <a:spLocks noChangeShapeType="1"/>
              </p:cNvSpPr>
              <p:nvPr/>
            </p:nvSpPr>
            <p:spPr bwMode="auto">
              <a:xfrm>
                <a:off x="2032" y="2331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85" name="Rectangle 147"/>
              <p:cNvSpPr>
                <a:spLocks noChangeArrowheads="1"/>
              </p:cNvSpPr>
              <p:nvPr/>
            </p:nvSpPr>
            <p:spPr bwMode="auto">
              <a:xfrm>
                <a:off x="2032" y="2331"/>
                <a:ext cx="5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86" name="Line 148"/>
              <p:cNvSpPr>
                <a:spLocks noChangeShapeType="1"/>
              </p:cNvSpPr>
              <p:nvPr/>
            </p:nvSpPr>
            <p:spPr bwMode="auto">
              <a:xfrm>
                <a:off x="3031" y="2331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87" name="Rectangle 149"/>
              <p:cNvSpPr>
                <a:spLocks noChangeArrowheads="1"/>
              </p:cNvSpPr>
              <p:nvPr/>
            </p:nvSpPr>
            <p:spPr bwMode="auto">
              <a:xfrm>
                <a:off x="3031" y="2331"/>
                <a:ext cx="6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88" name="Line 150"/>
              <p:cNvSpPr>
                <a:spLocks noChangeShapeType="1"/>
              </p:cNvSpPr>
              <p:nvPr/>
            </p:nvSpPr>
            <p:spPr bwMode="auto">
              <a:xfrm>
                <a:off x="4031" y="2331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89" name="Rectangle 151"/>
              <p:cNvSpPr>
                <a:spLocks noChangeArrowheads="1"/>
              </p:cNvSpPr>
              <p:nvPr/>
            </p:nvSpPr>
            <p:spPr bwMode="auto">
              <a:xfrm>
                <a:off x="4031" y="2331"/>
                <a:ext cx="5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90" name="Line 152"/>
              <p:cNvSpPr>
                <a:spLocks noChangeShapeType="1"/>
              </p:cNvSpPr>
              <p:nvPr/>
            </p:nvSpPr>
            <p:spPr bwMode="auto">
              <a:xfrm>
                <a:off x="5030" y="2331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91" name="Rectangle 153"/>
              <p:cNvSpPr>
                <a:spLocks noChangeArrowheads="1"/>
              </p:cNvSpPr>
              <p:nvPr/>
            </p:nvSpPr>
            <p:spPr bwMode="auto">
              <a:xfrm>
                <a:off x="5030" y="2331"/>
                <a:ext cx="5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92" name="Line 154"/>
              <p:cNvSpPr>
                <a:spLocks noChangeShapeType="1"/>
              </p:cNvSpPr>
              <p:nvPr/>
            </p:nvSpPr>
            <p:spPr bwMode="auto">
              <a:xfrm>
                <a:off x="1032" y="2593"/>
                <a:ext cx="4431" cy="0"/>
              </a:xfrm>
              <a:prstGeom prst="line">
                <a:avLst/>
              </a:prstGeom>
              <a:noFill/>
              <a:ln w="0">
                <a:solidFill>
                  <a:srgbClr val="5B9BD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93" name="Rectangle 155"/>
              <p:cNvSpPr>
                <a:spLocks noChangeArrowheads="1"/>
              </p:cNvSpPr>
              <p:nvPr/>
            </p:nvSpPr>
            <p:spPr bwMode="auto">
              <a:xfrm>
                <a:off x="1032" y="2593"/>
                <a:ext cx="4431" cy="5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94" name="Line 156"/>
              <p:cNvSpPr>
                <a:spLocks noChangeShapeType="1"/>
              </p:cNvSpPr>
              <p:nvPr/>
            </p:nvSpPr>
            <p:spPr bwMode="auto">
              <a:xfrm>
                <a:off x="1032" y="2604"/>
                <a:ext cx="4431" cy="0"/>
              </a:xfrm>
              <a:prstGeom prst="line">
                <a:avLst/>
              </a:prstGeom>
              <a:noFill/>
              <a:ln w="0">
                <a:solidFill>
                  <a:srgbClr val="5B9BD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95" name="Rectangle 157"/>
              <p:cNvSpPr>
                <a:spLocks noChangeArrowheads="1"/>
              </p:cNvSpPr>
              <p:nvPr/>
            </p:nvSpPr>
            <p:spPr bwMode="auto">
              <a:xfrm>
                <a:off x="1032" y="2604"/>
                <a:ext cx="4431" cy="5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96" name="Line 158"/>
              <p:cNvSpPr>
                <a:spLocks noChangeShapeType="1"/>
              </p:cNvSpPr>
              <p:nvPr/>
            </p:nvSpPr>
            <p:spPr bwMode="auto">
              <a:xfrm>
                <a:off x="5458" y="2331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97" name="Rectangle 159"/>
              <p:cNvSpPr>
                <a:spLocks noChangeArrowheads="1"/>
              </p:cNvSpPr>
              <p:nvPr/>
            </p:nvSpPr>
            <p:spPr bwMode="auto">
              <a:xfrm>
                <a:off x="5458" y="2331"/>
                <a:ext cx="5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98" name="Line 160"/>
              <p:cNvSpPr>
                <a:spLocks noChangeShapeType="1"/>
              </p:cNvSpPr>
              <p:nvPr/>
            </p:nvSpPr>
            <p:spPr bwMode="auto">
              <a:xfrm>
                <a:off x="252" y="2052"/>
                <a:ext cx="0" cy="680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99" name="Rectangle 161"/>
              <p:cNvSpPr>
                <a:spLocks noChangeArrowheads="1"/>
              </p:cNvSpPr>
              <p:nvPr/>
            </p:nvSpPr>
            <p:spPr bwMode="auto">
              <a:xfrm>
                <a:off x="252" y="2052"/>
                <a:ext cx="5" cy="680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00" name="Line 162"/>
              <p:cNvSpPr>
                <a:spLocks noChangeShapeType="1"/>
              </p:cNvSpPr>
              <p:nvPr/>
            </p:nvSpPr>
            <p:spPr bwMode="auto">
              <a:xfrm>
                <a:off x="1032" y="2470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01" name="Rectangle 163"/>
              <p:cNvSpPr>
                <a:spLocks noChangeArrowheads="1"/>
              </p:cNvSpPr>
              <p:nvPr/>
            </p:nvSpPr>
            <p:spPr bwMode="auto">
              <a:xfrm>
                <a:off x="1032" y="2470"/>
                <a:ext cx="6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02" name="Line 164"/>
              <p:cNvSpPr>
                <a:spLocks noChangeShapeType="1"/>
              </p:cNvSpPr>
              <p:nvPr/>
            </p:nvSpPr>
            <p:spPr bwMode="auto">
              <a:xfrm>
                <a:off x="2032" y="2470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03" name="Rectangle 165"/>
              <p:cNvSpPr>
                <a:spLocks noChangeArrowheads="1"/>
              </p:cNvSpPr>
              <p:nvPr/>
            </p:nvSpPr>
            <p:spPr bwMode="auto">
              <a:xfrm>
                <a:off x="2032" y="2470"/>
                <a:ext cx="5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04" name="Line 166"/>
              <p:cNvSpPr>
                <a:spLocks noChangeShapeType="1"/>
              </p:cNvSpPr>
              <p:nvPr/>
            </p:nvSpPr>
            <p:spPr bwMode="auto">
              <a:xfrm>
                <a:off x="3031" y="2470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05" name="Rectangle 167"/>
              <p:cNvSpPr>
                <a:spLocks noChangeArrowheads="1"/>
              </p:cNvSpPr>
              <p:nvPr/>
            </p:nvSpPr>
            <p:spPr bwMode="auto">
              <a:xfrm>
                <a:off x="3031" y="2470"/>
                <a:ext cx="6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06" name="Line 168"/>
              <p:cNvSpPr>
                <a:spLocks noChangeShapeType="1"/>
              </p:cNvSpPr>
              <p:nvPr/>
            </p:nvSpPr>
            <p:spPr bwMode="auto">
              <a:xfrm>
                <a:off x="4031" y="2470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07" name="Rectangle 169"/>
              <p:cNvSpPr>
                <a:spLocks noChangeArrowheads="1"/>
              </p:cNvSpPr>
              <p:nvPr/>
            </p:nvSpPr>
            <p:spPr bwMode="auto">
              <a:xfrm>
                <a:off x="4031" y="2470"/>
                <a:ext cx="5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08" name="Line 170"/>
              <p:cNvSpPr>
                <a:spLocks noChangeShapeType="1"/>
              </p:cNvSpPr>
              <p:nvPr/>
            </p:nvSpPr>
            <p:spPr bwMode="auto">
              <a:xfrm>
                <a:off x="5030" y="2470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09" name="Rectangle 171"/>
              <p:cNvSpPr>
                <a:spLocks noChangeArrowheads="1"/>
              </p:cNvSpPr>
              <p:nvPr/>
            </p:nvSpPr>
            <p:spPr bwMode="auto">
              <a:xfrm>
                <a:off x="5030" y="2470"/>
                <a:ext cx="5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10" name="Line 172"/>
              <p:cNvSpPr>
                <a:spLocks noChangeShapeType="1"/>
              </p:cNvSpPr>
              <p:nvPr/>
            </p:nvSpPr>
            <p:spPr bwMode="auto">
              <a:xfrm>
                <a:off x="257" y="2732"/>
                <a:ext cx="5201" cy="0"/>
              </a:xfrm>
              <a:prstGeom prst="line">
                <a:avLst/>
              </a:prstGeom>
              <a:noFill/>
              <a:ln w="0">
                <a:solidFill>
                  <a:srgbClr val="5B9BD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11" name="Rectangle 173"/>
              <p:cNvSpPr>
                <a:spLocks noChangeArrowheads="1"/>
              </p:cNvSpPr>
              <p:nvPr/>
            </p:nvSpPr>
            <p:spPr bwMode="auto">
              <a:xfrm>
                <a:off x="257" y="2732"/>
                <a:ext cx="5201" cy="5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12" name="Line 174"/>
              <p:cNvSpPr>
                <a:spLocks noChangeShapeType="1"/>
              </p:cNvSpPr>
              <p:nvPr/>
            </p:nvSpPr>
            <p:spPr bwMode="auto">
              <a:xfrm>
                <a:off x="257" y="2743"/>
                <a:ext cx="5201" cy="0"/>
              </a:xfrm>
              <a:prstGeom prst="line">
                <a:avLst/>
              </a:prstGeom>
              <a:noFill/>
              <a:ln w="0">
                <a:solidFill>
                  <a:srgbClr val="5B9BD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13" name="Rectangle 175"/>
              <p:cNvSpPr>
                <a:spLocks noChangeArrowheads="1"/>
              </p:cNvSpPr>
              <p:nvPr/>
            </p:nvSpPr>
            <p:spPr bwMode="auto">
              <a:xfrm>
                <a:off x="257" y="2743"/>
                <a:ext cx="5201" cy="5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14" name="Line 176"/>
              <p:cNvSpPr>
                <a:spLocks noChangeShapeType="1"/>
              </p:cNvSpPr>
              <p:nvPr/>
            </p:nvSpPr>
            <p:spPr bwMode="auto">
              <a:xfrm>
                <a:off x="5458" y="2470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15" name="Rectangle 177"/>
              <p:cNvSpPr>
                <a:spLocks noChangeArrowheads="1"/>
              </p:cNvSpPr>
              <p:nvPr/>
            </p:nvSpPr>
            <p:spPr bwMode="auto">
              <a:xfrm>
                <a:off x="5458" y="2470"/>
                <a:ext cx="5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16" name="Line 178"/>
              <p:cNvSpPr>
                <a:spLocks noChangeShapeType="1"/>
              </p:cNvSpPr>
              <p:nvPr/>
            </p:nvSpPr>
            <p:spPr bwMode="auto">
              <a:xfrm>
                <a:off x="5458" y="2609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17" name="Rectangle 179"/>
              <p:cNvSpPr>
                <a:spLocks noChangeArrowheads="1"/>
              </p:cNvSpPr>
              <p:nvPr/>
            </p:nvSpPr>
            <p:spPr bwMode="auto">
              <a:xfrm>
                <a:off x="5458" y="2609"/>
                <a:ext cx="5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18" name="Line 180"/>
              <p:cNvSpPr>
                <a:spLocks noChangeShapeType="1"/>
              </p:cNvSpPr>
              <p:nvPr/>
            </p:nvSpPr>
            <p:spPr bwMode="auto">
              <a:xfrm>
                <a:off x="2032" y="2609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19" name="Rectangle 181"/>
              <p:cNvSpPr>
                <a:spLocks noChangeArrowheads="1"/>
              </p:cNvSpPr>
              <p:nvPr/>
            </p:nvSpPr>
            <p:spPr bwMode="auto">
              <a:xfrm>
                <a:off x="2032" y="2609"/>
                <a:ext cx="5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20" name="Line 182"/>
              <p:cNvSpPr>
                <a:spLocks noChangeShapeType="1"/>
              </p:cNvSpPr>
              <p:nvPr/>
            </p:nvSpPr>
            <p:spPr bwMode="auto">
              <a:xfrm>
                <a:off x="3031" y="2609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21" name="Rectangle 183"/>
              <p:cNvSpPr>
                <a:spLocks noChangeArrowheads="1"/>
              </p:cNvSpPr>
              <p:nvPr/>
            </p:nvSpPr>
            <p:spPr bwMode="auto">
              <a:xfrm>
                <a:off x="3031" y="2609"/>
                <a:ext cx="6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22" name="Line 184"/>
              <p:cNvSpPr>
                <a:spLocks noChangeShapeType="1"/>
              </p:cNvSpPr>
              <p:nvPr/>
            </p:nvSpPr>
            <p:spPr bwMode="auto">
              <a:xfrm>
                <a:off x="4031" y="2609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23" name="Rectangle 185"/>
              <p:cNvSpPr>
                <a:spLocks noChangeArrowheads="1"/>
              </p:cNvSpPr>
              <p:nvPr/>
            </p:nvSpPr>
            <p:spPr bwMode="auto">
              <a:xfrm>
                <a:off x="4031" y="2609"/>
                <a:ext cx="5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24" name="Line 186"/>
              <p:cNvSpPr>
                <a:spLocks noChangeShapeType="1"/>
              </p:cNvSpPr>
              <p:nvPr/>
            </p:nvSpPr>
            <p:spPr bwMode="auto">
              <a:xfrm>
                <a:off x="5030" y="2609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25" name="Rectangle 187"/>
              <p:cNvSpPr>
                <a:spLocks noChangeArrowheads="1"/>
              </p:cNvSpPr>
              <p:nvPr/>
            </p:nvSpPr>
            <p:spPr bwMode="auto">
              <a:xfrm>
                <a:off x="5030" y="2609"/>
                <a:ext cx="5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26" name="Line 188"/>
              <p:cNvSpPr>
                <a:spLocks noChangeShapeType="1"/>
              </p:cNvSpPr>
              <p:nvPr/>
            </p:nvSpPr>
            <p:spPr bwMode="auto">
              <a:xfrm>
                <a:off x="257" y="2941"/>
                <a:ext cx="5201" cy="0"/>
              </a:xfrm>
              <a:prstGeom prst="line">
                <a:avLst/>
              </a:prstGeom>
              <a:noFill/>
              <a:ln w="0">
                <a:solidFill>
                  <a:srgbClr val="5B9BD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27" name="Rectangle 189"/>
              <p:cNvSpPr>
                <a:spLocks noChangeArrowheads="1"/>
              </p:cNvSpPr>
              <p:nvPr/>
            </p:nvSpPr>
            <p:spPr bwMode="auto">
              <a:xfrm>
                <a:off x="257" y="2941"/>
                <a:ext cx="5201" cy="5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28" name="Line 190"/>
              <p:cNvSpPr>
                <a:spLocks noChangeShapeType="1"/>
              </p:cNvSpPr>
              <p:nvPr/>
            </p:nvSpPr>
            <p:spPr bwMode="auto">
              <a:xfrm>
                <a:off x="257" y="2951"/>
                <a:ext cx="5201" cy="0"/>
              </a:xfrm>
              <a:prstGeom prst="line">
                <a:avLst/>
              </a:prstGeom>
              <a:noFill/>
              <a:ln w="0">
                <a:solidFill>
                  <a:srgbClr val="5B9BD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29" name="Rectangle 191"/>
              <p:cNvSpPr>
                <a:spLocks noChangeArrowheads="1"/>
              </p:cNvSpPr>
              <p:nvPr/>
            </p:nvSpPr>
            <p:spPr bwMode="auto">
              <a:xfrm>
                <a:off x="257" y="2951"/>
                <a:ext cx="5201" cy="6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30" name="Line 192"/>
              <p:cNvSpPr>
                <a:spLocks noChangeShapeType="1"/>
              </p:cNvSpPr>
              <p:nvPr/>
            </p:nvSpPr>
            <p:spPr bwMode="auto">
              <a:xfrm>
                <a:off x="252" y="3085"/>
                <a:ext cx="5" cy="0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31" name="Rectangle 193"/>
              <p:cNvSpPr>
                <a:spLocks noChangeArrowheads="1"/>
              </p:cNvSpPr>
              <p:nvPr/>
            </p:nvSpPr>
            <p:spPr bwMode="auto">
              <a:xfrm>
                <a:off x="252" y="3085"/>
                <a:ext cx="5" cy="6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32" name="Line 194"/>
              <p:cNvSpPr>
                <a:spLocks noChangeShapeType="1"/>
              </p:cNvSpPr>
              <p:nvPr/>
            </p:nvSpPr>
            <p:spPr bwMode="auto">
              <a:xfrm>
                <a:off x="1032" y="2609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33" name="Rectangle 195"/>
              <p:cNvSpPr>
                <a:spLocks noChangeArrowheads="1"/>
              </p:cNvSpPr>
              <p:nvPr/>
            </p:nvSpPr>
            <p:spPr bwMode="auto">
              <a:xfrm>
                <a:off x="1032" y="2609"/>
                <a:ext cx="6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34" name="Line 196"/>
              <p:cNvSpPr>
                <a:spLocks noChangeShapeType="1"/>
              </p:cNvSpPr>
              <p:nvPr/>
            </p:nvSpPr>
            <p:spPr bwMode="auto">
              <a:xfrm>
                <a:off x="1032" y="3080"/>
                <a:ext cx="4431" cy="0"/>
              </a:xfrm>
              <a:prstGeom prst="line">
                <a:avLst/>
              </a:prstGeom>
              <a:noFill/>
              <a:ln w="0">
                <a:solidFill>
                  <a:srgbClr val="5B9BD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35" name="Rectangle 197"/>
              <p:cNvSpPr>
                <a:spLocks noChangeArrowheads="1"/>
              </p:cNvSpPr>
              <p:nvPr/>
            </p:nvSpPr>
            <p:spPr bwMode="auto">
              <a:xfrm>
                <a:off x="1032" y="3080"/>
                <a:ext cx="4431" cy="5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36" name="Line 198"/>
              <p:cNvSpPr>
                <a:spLocks noChangeShapeType="1"/>
              </p:cNvSpPr>
              <p:nvPr/>
            </p:nvSpPr>
            <p:spPr bwMode="auto">
              <a:xfrm>
                <a:off x="1032" y="3091"/>
                <a:ext cx="4431" cy="0"/>
              </a:xfrm>
              <a:prstGeom prst="line">
                <a:avLst/>
              </a:prstGeom>
              <a:noFill/>
              <a:ln w="0">
                <a:solidFill>
                  <a:srgbClr val="5B9BD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37" name="Rectangle 199"/>
              <p:cNvSpPr>
                <a:spLocks noChangeArrowheads="1"/>
              </p:cNvSpPr>
              <p:nvPr/>
            </p:nvSpPr>
            <p:spPr bwMode="auto">
              <a:xfrm>
                <a:off x="1032" y="3091"/>
                <a:ext cx="4431" cy="5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38" name="Line 200"/>
              <p:cNvSpPr>
                <a:spLocks noChangeShapeType="1"/>
              </p:cNvSpPr>
              <p:nvPr/>
            </p:nvSpPr>
            <p:spPr bwMode="auto">
              <a:xfrm>
                <a:off x="252" y="32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39" name="Rectangle 201"/>
              <p:cNvSpPr>
                <a:spLocks noChangeArrowheads="1"/>
              </p:cNvSpPr>
              <p:nvPr/>
            </p:nvSpPr>
            <p:spPr bwMode="auto">
              <a:xfrm>
                <a:off x="252" y="3224"/>
                <a:ext cx="5" cy="6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40" name="Line 202"/>
              <p:cNvSpPr>
                <a:spLocks noChangeShapeType="1"/>
              </p:cNvSpPr>
              <p:nvPr/>
            </p:nvSpPr>
            <p:spPr bwMode="auto">
              <a:xfrm>
                <a:off x="1032" y="2957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41" name="Rectangle 203"/>
              <p:cNvSpPr>
                <a:spLocks noChangeArrowheads="1"/>
              </p:cNvSpPr>
              <p:nvPr/>
            </p:nvSpPr>
            <p:spPr bwMode="auto">
              <a:xfrm>
                <a:off x="1032" y="2957"/>
                <a:ext cx="6" cy="1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42" name="Line 204"/>
              <p:cNvSpPr>
                <a:spLocks noChangeShapeType="1"/>
              </p:cNvSpPr>
              <p:nvPr/>
            </p:nvSpPr>
            <p:spPr bwMode="auto">
              <a:xfrm>
                <a:off x="2032" y="2957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</p:grpSp>
        <p:sp>
          <p:nvSpPr>
            <p:cNvPr id="13" name="Rectangle 206"/>
            <p:cNvSpPr>
              <a:spLocks noChangeArrowheads="1"/>
            </p:cNvSpPr>
            <p:nvPr/>
          </p:nvSpPr>
          <p:spPr bwMode="auto">
            <a:xfrm>
              <a:off x="2032" y="2957"/>
              <a:ext cx="5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4" name="Line 207"/>
            <p:cNvSpPr>
              <a:spLocks noChangeShapeType="1"/>
            </p:cNvSpPr>
            <p:nvPr/>
          </p:nvSpPr>
          <p:spPr bwMode="auto">
            <a:xfrm>
              <a:off x="3031" y="2957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5" name="Rectangle 208"/>
            <p:cNvSpPr>
              <a:spLocks noChangeArrowheads="1"/>
            </p:cNvSpPr>
            <p:nvPr/>
          </p:nvSpPr>
          <p:spPr bwMode="auto">
            <a:xfrm>
              <a:off x="3031" y="2957"/>
              <a:ext cx="6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6" name="Line 209"/>
            <p:cNvSpPr>
              <a:spLocks noChangeShapeType="1"/>
            </p:cNvSpPr>
            <p:nvPr/>
          </p:nvSpPr>
          <p:spPr bwMode="auto">
            <a:xfrm>
              <a:off x="4031" y="2957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7" name="Rectangle 210"/>
            <p:cNvSpPr>
              <a:spLocks noChangeArrowheads="1"/>
            </p:cNvSpPr>
            <p:nvPr/>
          </p:nvSpPr>
          <p:spPr bwMode="auto">
            <a:xfrm>
              <a:off x="4031" y="2957"/>
              <a:ext cx="5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8" name="Line 211"/>
            <p:cNvSpPr>
              <a:spLocks noChangeShapeType="1"/>
            </p:cNvSpPr>
            <p:nvPr/>
          </p:nvSpPr>
          <p:spPr bwMode="auto">
            <a:xfrm>
              <a:off x="5030" y="2957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9" name="Rectangle 212"/>
            <p:cNvSpPr>
              <a:spLocks noChangeArrowheads="1"/>
            </p:cNvSpPr>
            <p:nvPr/>
          </p:nvSpPr>
          <p:spPr bwMode="auto">
            <a:xfrm>
              <a:off x="5030" y="2957"/>
              <a:ext cx="5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21" name="Line 213"/>
            <p:cNvSpPr>
              <a:spLocks noChangeShapeType="1"/>
            </p:cNvSpPr>
            <p:nvPr/>
          </p:nvSpPr>
          <p:spPr bwMode="auto">
            <a:xfrm>
              <a:off x="1032" y="3219"/>
              <a:ext cx="4431" cy="0"/>
            </a:xfrm>
            <a:prstGeom prst="line">
              <a:avLst/>
            </a:prstGeom>
            <a:noFill/>
            <a:ln w="0">
              <a:solidFill>
                <a:srgbClr val="5B9BD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22" name="Rectangle 214"/>
            <p:cNvSpPr>
              <a:spLocks noChangeArrowheads="1"/>
            </p:cNvSpPr>
            <p:nvPr/>
          </p:nvSpPr>
          <p:spPr bwMode="auto">
            <a:xfrm>
              <a:off x="1032" y="3219"/>
              <a:ext cx="4431" cy="5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23" name="Line 215"/>
            <p:cNvSpPr>
              <a:spLocks noChangeShapeType="1"/>
            </p:cNvSpPr>
            <p:nvPr/>
          </p:nvSpPr>
          <p:spPr bwMode="auto">
            <a:xfrm>
              <a:off x="1032" y="3230"/>
              <a:ext cx="4431" cy="0"/>
            </a:xfrm>
            <a:prstGeom prst="line">
              <a:avLst/>
            </a:prstGeom>
            <a:noFill/>
            <a:ln w="0">
              <a:solidFill>
                <a:srgbClr val="5B9BD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24" name="Rectangle 216"/>
            <p:cNvSpPr>
              <a:spLocks noChangeArrowheads="1"/>
            </p:cNvSpPr>
            <p:nvPr/>
          </p:nvSpPr>
          <p:spPr bwMode="auto">
            <a:xfrm>
              <a:off x="1032" y="3230"/>
              <a:ext cx="4431" cy="5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25" name="Line 217"/>
            <p:cNvSpPr>
              <a:spLocks noChangeShapeType="1"/>
            </p:cNvSpPr>
            <p:nvPr/>
          </p:nvSpPr>
          <p:spPr bwMode="auto">
            <a:xfrm>
              <a:off x="5458" y="2957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26" name="Rectangle 218"/>
            <p:cNvSpPr>
              <a:spLocks noChangeArrowheads="1"/>
            </p:cNvSpPr>
            <p:nvPr/>
          </p:nvSpPr>
          <p:spPr bwMode="auto">
            <a:xfrm>
              <a:off x="5458" y="2957"/>
              <a:ext cx="5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27" name="Line 219"/>
            <p:cNvSpPr>
              <a:spLocks noChangeShapeType="1"/>
            </p:cNvSpPr>
            <p:nvPr/>
          </p:nvSpPr>
          <p:spPr bwMode="auto">
            <a:xfrm>
              <a:off x="252" y="3364"/>
              <a:ext cx="5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28" name="Rectangle 220"/>
            <p:cNvSpPr>
              <a:spLocks noChangeArrowheads="1"/>
            </p:cNvSpPr>
            <p:nvPr/>
          </p:nvSpPr>
          <p:spPr bwMode="auto">
            <a:xfrm>
              <a:off x="252" y="3364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29" name="Line 221"/>
            <p:cNvSpPr>
              <a:spLocks noChangeShapeType="1"/>
            </p:cNvSpPr>
            <p:nvPr/>
          </p:nvSpPr>
          <p:spPr bwMode="auto">
            <a:xfrm>
              <a:off x="1032" y="3096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0" name="Rectangle 222"/>
            <p:cNvSpPr>
              <a:spLocks noChangeArrowheads="1"/>
            </p:cNvSpPr>
            <p:nvPr/>
          </p:nvSpPr>
          <p:spPr bwMode="auto">
            <a:xfrm>
              <a:off x="1032" y="3096"/>
              <a:ext cx="6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1" name="Line 223"/>
            <p:cNvSpPr>
              <a:spLocks noChangeShapeType="1"/>
            </p:cNvSpPr>
            <p:nvPr/>
          </p:nvSpPr>
          <p:spPr bwMode="auto">
            <a:xfrm>
              <a:off x="2032" y="3096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2" name="Rectangle 224"/>
            <p:cNvSpPr>
              <a:spLocks noChangeArrowheads="1"/>
            </p:cNvSpPr>
            <p:nvPr/>
          </p:nvSpPr>
          <p:spPr bwMode="auto">
            <a:xfrm>
              <a:off x="2032" y="3096"/>
              <a:ext cx="5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3" name="Line 225"/>
            <p:cNvSpPr>
              <a:spLocks noChangeShapeType="1"/>
            </p:cNvSpPr>
            <p:nvPr/>
          </p:nvSpPr>
          <p:spPr bwMode="auto">
            <a:xfrm>
              <a:off x="3031" y="3096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4" name="Rectangle 226"/>
            <p:cNvSpPr>
              <a:spLocks noChangeArrowheads="1"/>
            </p:cNvSpPr>
            <p:nvPr/>
          </p:nvSpPr>
          <p:spPr bwMode="auto">
            <a:xfrm>
              <a:off x="3031" y="3096"/>
              <a:ext cx="6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5" name="Line 227"/>
            <p:cNvSpPr>
              <a:spLocks noChangeShapeType="1"/>
            </p:cNvSpPr>
            <p:nvPr/>
          </p:nvSpPr>
          <p:spPr bwMode="auto">
            <a:xfrm>
              <a:off x="4031" y="3096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6" name="Rectangle 228"/>
            <p:cNvSpPr>
              <a:spLocks noChangeArrowheads="1"/>
            </p:cNvSpPr>
            <p:nvPr/>
          </p:nvSpPr>
          <p:spPr bwMode="auto">
            <a:xfrm>
              <a:off x="4031" y="3096"/>
              <a:ext cx="5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7" name="Line 229"/>
            <p:cNvSpPr>
              <a:spLocks noChangeShapeType="1"/>
            </p:cNvSpPr>
            <p:nvPr/>
          </p:nvSpPr>
          <p:spPr bwMode="auto">
            <a:xfrm>
              <a:off x="5030" y="3096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8" name="Rectangle 230"/>
            <p:cNvSpPr>
              <a:spLocks noChangeArrowheads="1"/>
            </p:cNvSpPr>
            <p:nvPr/>
          </p:nvSpPr>
          <p:spPr bwMode="auto">
            <a:xfrm>
              <a:off x="5030" y="3096"/>
              <a:ext cx="5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9" name="Line 231"/>
            <p:cNvSpPr>
              <a:spLocks noChangeShapeType="1"/>
            </p:cNvSpPr>
            <p:nvPr/>
          </p:nvSpPr>
          <p:spPr bwMode="auto">
            <a:xfrm>
              <a:off x="1032" y="3358"/>
              <a:ext cx="4431" cy="0"/>
            </a:xfrm>
            <a:prstGeom prst="line">
              <a:avLst/>
            </a:prstGeom>
            <a:noFill/>
            <a:ln w="0">
              <a:solidFill>
                <a:srgbClr val="5B9BD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40" name="Rectangle 232"/>
            <p:cNvSpPr>
              <a:spLocks noChangeArrowheads="1"/>
            </p:cNvSpPr>
            <p:nvPr/>
          </p:nvSpPr>
          <p:spPr bwMode="auto">
            <a:xfrm>
              <a:off x="1032" y="3358"/>
              <a:ext cx="4431" cy="6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41" name="Line 233"/>
            <p:cNvSpPr>
              <a:spLocks noChangeShapeType="1"/>
            </p:cNvSpPr>
            <p:nvPr/>
          </p:nvSpPr>
          <p:spPr bwMode="auto">
            <a:xfrm>
              <a:off x="1032" y="3369"/>
              <a:ext cx="4431" cy="0"/>
            </a:xfrm>
            <a:prstGeom prst="line">
              <a:avLst/>
            </a:prstGeom>
            <a:noFill/>
            <a:ln w="0">
              <a:solidFill>
                <a:srgbClr val="5B9BD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42" name="Rectangle 234"/>
            <p:cNvSpPr>
              <a:spLocks noChangeArrowheads="1"/>
            </p:cNvSpPr>
            <p:nvPr/>
          </p:nvSpPr>
          <p:spPr bwMode="auto">
            <a:xfrm>
              <a:off x="1032" y="3369"/>
              <a:ext cx="4431" cy="5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43" name="Line 235"/>
            <p:cNvSpPr>
              <a:spLocks noChangeShapeType="1"/>
            </p:cNvSpPr>
            <p:nvPr/>
          </p:nvSpPr>
          <p:spPr bwMode="auto">
            <a:xfrm>
              <a:off x="5458" y="3096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44" name="Rectangle 236"/>
            <p:cNvSpPr>
              <a:spLocks noChangeArrowheads="1"/>
            </p:cNvSpPr>
            <p:nvPr/>
          </p:nvSpPr>
          <p:spPr bwMode="auto">
            <a:xfrm>
              <a:off x="5458" y="3096"/>
              <a:ext cx="5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45" name="Line 237"/>
            <p:cNvSpPr>
              <a:spLocks noChangeShapeType="1"/>
            </p:cNvSpPr>
            <p:nvPr/>
          </p:nvSpPr>
          <p:spPr bwMode="auto">
            <a:xfrm>
              <a:off x="252" y="3503"/>
              <a:ext cx="5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46" name="Rectangle 238"/>
            <p:cNvSpPr>
              <a:spLocks noChangeArrowheads="1"/>
            </p:cNvSpPr>
            <p:nvPr/>
          </p:nvSpPr>
          <p:spPr bwMode="auto">
            <a:xfrm>
              <a:off x="252" y="3503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47" name="Line 239"/>
            <p:cNvSpPr>
              <a:spLocks noChangeShapeType="1"/>
            </p:cNvSpPr>
            <p:nvPr/>
          </p:nvSpPr>
          <p:spPr bwMode="auto">
            <a:xfrm>
              <a:off x="1032" y="3235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48" name="Rectangle 240"/>
            <p:cNvSpPr>
              <a:spLocks noChangeArrowheads="1"/>
            </p:cNvSpPr>
            <p:nvPr/>
          </p:nvSpPr>
          <p:spPr bwMode="auto">
            <a:xfrm>
              <a:off x="1032" y="3235"/>
              <a:ext cx="6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49" name="Line 241"/>
            <p:cNvSpPr>
              <a:spLocks noChangeShapeType="1"/>
            </p:cNvSpPr>
            <p:nvPr/>
          </p:nvSpPr>
          <p:spPr bwMode="auto">
            <a:xfrm>
              <a:off x="2032" y="3235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50" name="Rectangle 242"/>
            <p:cNvSpPr>
              <a:spLocks noChangeArrowheads="1"/>
            </p:cNvSpPr>
            <p:nvPr/>
          </p:nvSpPr>
          <p:spPr bwMode="auto">
            <a:xfrm>
              <a:off x="2032" y="3235"/>
              <a:ext cx="5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51" name="Line 243"/>
            <p:cNvSpPr>
              <a:spLocks noChangeShapeType="1"/>
            </p:cNvSpPr>
            <p:nvPr/>
          </p:nvSpPr>
          <p:spPr bwMode="auto">
            <a:xfrm>
              <a:off x="3031" y="3235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52" name="Rectangle 244"/>
            <p:cNvSpPr>
              <a:spLocks noChangeArrowheads="1"/>
            </p:cNvSpPr>
            <p:nvPr/>
          </p:nvSpPr>
          <p:spPr bwMode="auto">
            <a:xfrm>
              <a:off x="3031" y="3235"/>
              <a:ext cx="6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53" name="Line 245"/>
            <p:cNvSpPr>
              <a:spLocks noChangeShapeType="1"/>
            </p:cNvSpPr>
            <p:nvPr/>
          </p:nvSpPr>
          <p:spPr bwMode="auto">
            <a:xfrm>
              <a:off x="4031" y="3235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54" name="Rectangle 246"/>
            <p:cNvSpPr>
              <a:spLocks noChangeArrowheads="1"/>
            </p:cNvSpPr>
            <p:nvPr/>
          </p:nvSpPr>
          <p:spPr bwMode="auto">
            <a:xfrm>
              <a:off x="4031" y="3235"/>
              <a:ext cx="5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55" name="Line 247"/>
            <p:cNvSpPr>
              <a:spLocks noChangeShapeType="1"/>
            </p:cNvSpPr>
            <p:nvPr/>
          </p:nvSpPr>
          <p:spPr bwMode="auto">
            <a:xfrm>
              <a:off x="5030" y="3235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56" name="Rectangle 248"/>
            <p:cNvSpPr>
              <a:spLocks noChangeArrowheads="1"/>
            </p:cNvSpPr>
            <p:nvPr/>
          </p:nvSpPr>
          <p:spPr bwMode="auto">
            <a:xfrm>
              <a:off x="5030" y="3235"/>
              <a:ext cx="5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57" name="Line 249"/>
            <p:cNvSpPr>
              <a:spLocks noChangeShapeType="1"/>
            </p:cNvSpPr>
            <p:nvPr/>
          </p:nvSpPr>
          <p:spPr bwMode="auto">
            <a:xfrm>
              <a:off x="1032" y="3497"/>
              <a:ext cx="4431" cy="0"/>
            </a:xfrm>
            <a:prstGeom prst="line">
              <a:avLst/>
            </a:prstGeom>
            <a:noFill/>
            <a:ln w="0">
              <a:solidFill>
                <a:srgbClr val="5B9BD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58" name="Rectangle 250"/>
            <p:cNvSpPr>
              <a:spLocks noChangeArrowheads="1"/>
            </p:cNvSpPr>
            <p:nvPr/>
          </p:nvSpPr>
          <p:spPr bwMode="auto">
            <a:xfrm>
              <a:off x="1032" y="3497"/>
              <a:ext cx="4431" cy="6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59" name="Line 251"/>
            <p:cNvSpPr>
              <a:spLocks noChangeShapeType="1"/>
            </p:cNvSpPr>
            <p:nvPr/>
          </p:nvSpPr>
          <p:spPr bwMode="auto">
            <a:xfrm>
              <a:off x="1032" y="3508"/>
              <a:ext cx="4431" cy="0"/>
            </a:xfrm>
            <a:prstGeom prst="line">
              <a:avLst/>
            </a:prstGeom>
            <a:noFill/>
            <a:ln w="0">
              <a:solidFill>
                <a:srgbClr val="5B9BD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60" name="Rectangle 252"/>
            <p:cNvSpPr>
              <a:spLocks noChangeArrowheads="1"/>
            </p:cNvSpPr>
            <p:nvPr/>
          </p:nvSpPr>
          <p:spPr bwMode="auto">
            <a:xfrm>
              <a:off x="1032" y="3508"/>
              <a:ext cx="4431" cy="5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61" name="Line 253"/>
            <p:cNvSpPr>
              <a:spLocks noChangeShapeType="1"/>
            </p:cNvSpPr>
            <p:nvPr/>
          </p:nvSpPr>
          <p:spPr bwMode="auto">
            <a:xfrm>
              <a:off x="5458" y="3235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62" name="Rectangle 254"/>
            <p:cNvSpPr>
              <a:spLocks noChangeArrowheads="1"/>
            </p:cNvSpPr>
            <p:nvPr/>
          </p:nvSpPr>
          <p:spPr bwMode="auto">
            <a:xfrm>
              <a:off x="5458" y="3235"/>
              <a:ext cx="5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63" name="Line 255"/>
            <p:cNvSpPr>
              <a:spLocks noChangeShapeType="1"/>
            </p:cNvSpPr>
            <p:nvPr/>
          </p:nvSpPr>
          <p:spPr bwMode="auto">
            <a:xfrm>
              <a:off x="252" y="2957"/>
              <a:ext cx="0" cy="679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64" name="Rectangle 256"/>
            <p:cNvSpPr>
              <a:spLocks noChangeArrowheads="1"/>
            </p:cNvSpPr>
            <p:nvPr/>
          </p:nvSpPr>
          <p:spPr bwMode="auto">
            <a:xfrm>
              <a:off x="252" y="2957"/>
              <a:ext cx="5" cy="679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65" name="Line 257"/>
            <p:cNvSpPr>
              <a:spLocks noChangeShapeType="1"/>
            </p:cNvSpPr>
            <p:nvPr/>
          </p:nvSpPr>
          <p:spPr bwMode="auto">
            <a:xfrm>
              <a:off x="1032" y="3374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66" name="Rectangle 258"/>
            <p:cNvSpPr>
              <a:spLocks noChangeArrowheads="1"/>
            </p:cNvSpPr>
            <p:nvPr/>
          </p:nvSpPr>
          <p:spPr bwMode="auto">
            <a:xfrm>
              <a:off x="1032" y="3374"/>
              <a:ext cx="6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67" name="Line 259"/>
            <p:cNvSpPr>
              <a:spLocks noChangeShapeType="1"/>
            </p:cNvSpPr>
            <p:nvPr/>
          </p:nvSpPr>
          <p:spPr bwMode="auto">
            <a:xfrm>
              <a:off x="2032" y="3374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68" name="Rectangle 260"/>
            <p:cNvSpPr>
              <a:spLocks noChangeArrowheads="1"/>
            </p:cNvSpPr>
            <p:nvPr/>
          </p:nvSpPr>
          <p:spPr bwMode="auto">
            <a:xfrm>
              <a:off x="2032" y="3374"/>
              <a:ext cx="5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69" name="Line 261"/>
            <p:cNvSpPr>
              <a:spLocks noChangeShapeType="1"/>
            </p:cNvSpPr>
            <p:nvPr/>
          </p:nvSpPr>
          <p:spPr bwMode="auto">
            <a:xfrm>
              <a:off x="3031" y="3374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70" name="Rectangle 262"/>
            <p:cNvSpPr>
              <a:spLocks noChangeArrowheads="1"/>
            </p:cNvSpPr>
            <p:nvPr/>
          </p:nvSpPr>
          <p:spPr bwMode="auto">
            <a:xfrm>
              <a:off x="3031" y="3374"/>
              <a:ext cx="6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71" name="Line 263"/>
            <p:cNvSpPr>
              <a:spLocks noChangeShapeType="1"/>
            </p:cNvSpPr>
            <p:nvPr/>
          </p:nvSpPr>
          <p:spPr bwMode="auto">
            <a:xfrm>
              <a:off x="4031" y="3374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72" name="Rectangle 264"/>
            <p:cNvSpPr>
              <a:spLocks noChangeArrowheads="1"/>
            </p:cNvSpPr>
            <p:nvPr/>
          </p:nvSpPr>
          <p:spPr bwMode="auto">
            <a:xfrm>
              <a:off x="4031" y="3374"/>
              <a:ext cx="5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73" name="Line 265"/>
            <p:cNvSpPr>
              <a:spLocks noChangeShapeType="1"/>
            </p:cNvSpPr>
            <p:nvPr/>
          </p:nvSpPr>
          <p:spPr bwMode="auto">
            <a:xfrm>
              <a:off x="5030" y="3374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74" name="Rectangle 266"/>
            <p:cNvSpPr>
              <a:spLocks noChangeArrowheads="1"/>
            </p:cNvSpPr>
            <p:nvPr/>
          </p:nvSpPr>
          <p:spPr bwMode="auto">
            <a:xfrm>
              <a:off x="5030" y="3374"/>
              <a:ext cx="5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75" name="Line 267"/>
            <p:cNvSpPr>
              <a:spLocks noChangeShapeType="1"/>
            </p:cNvSpPr>
            <p:nvPr/>
          </p:nvSpPr>
          <p:spPr bwMode="auto">
            <a:xfrm>
              <a:off x="257" y="3636"/>
              <a:ext cx="5201" cy="0"/>
            </a:xfrm>
            <a:prstGeom prst="line">
              <a:avLst/>
            </a:prstGeom>
            <a:noFill/>
            <a:ln w="0">
              <a:solidFill>
                <a:srgbClr val="5B9BD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76" name="Rectangle 268"/>
            <p:cNvSpPr>
              <a:spLocks noChangeArrowheads="1"/>
            </p:cNvSpPr>
            <p:nvPr/>
          </p:nvSpPr>
          <p:spPr bwMode="auto">
            <a:xfrm>
              <a:off x="257" y="3636"/>
              <a:ext cx="5201" cy="6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77" name="Line 269"/>
            <p:cNvSpPr>
              <a:spLocks noChangeShapeType="1"/>
            </p:cNvSpPr>
            <p:nvPr/>
          </p:nvSpPr>
          <p:spPr bwMode="auto">
            <a:xfrm>
              <a:off x="257" y="3647"/>
              <a:ext cx="5201" cy="0"/>
            </a:xfrm>
            <a:prstGeom prst="line">
              <a:avLst/>
            </a:prstGeom>
            <a:noFill/>
            <a:ln w="0">
              <a:solidFill>
                <a:srgbClr val="5B9BD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78" name="Rectangle 270"/>
            <p:cNvSpPr>
              <a:spLocks noChangeArrowheads="1"/>
            </p:cNvSpPr>
            <p:nvPr/>
          </p:nvSpPr>
          <p:spPr bwMode="auto">
            <a:xfrm>
              <a:off x="257" y="3647"/>
              <a:ext cx="5201" cy="6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79" name="Line 271"/>
            <p:cNvSpPr>
              <a:spLocks noChangeShapeType="1"/>
            </p:cNvSpPr>
            <p:nvPr/>
          </p:nvSpPr>
          <p:spPr bwMode="auto">
            <a:xfrm>
              <a:off x="5458" y="3374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80" name="Rectangle 272"/>
            <p:cNvSpPr>
              <a:spLocks noChangeArrowheads="1"/>
            </p:cNvSpPr>
            <p:nvPr/>
          </p:nvSpPr>
          <p:spPr bwMode="auto">
            <a:xfrm>
              <a:off x="5458" y="3374"/>
              <a:ext cx="5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81" name="Line 273"/>
            <p:cNvSpPr>
              <a:spLocks noChangeShapeType="1"/>
            </p:cNvSpPr>
            <p:nvPr/>
          </p:nvSpPr>
          <p:spPr bwMode="auto">
            <a:xfrm>
              <a:off x="5458" y="3513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82" name="Rectangle 274"/>
            <p:cNvSpPr>
              <a:spLocks noChangeArrowheads="1"/>
            </p:cNvSpPr>
            <p:nvPr/>
          </p:nvSpPr>
          <p:spPr bwMode="auto">
            <a:xfrm>
              <a:off x="5458" y="3513"/>
              <a:ext cx="5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83" name="Line 275"/>
            <p:cNvSpPr>
              <a:spLocks noChangeShapeType="1"/>
            </p:cNvSpPr>
            <p:nvPr/>
          </p:nvSpPr>
          <p:spPr bwMode="auto">
            <a:xfrm>
              <a:off x="2032" y="3513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84" name="Rectangle 276"/>
            <p:cNvSpPr>
              <a:spLocks noChangeArrowheads="1"/>
            </p:cNvSpPr>
            <p:nvPr/>
          </p:nvSpPr>
          <p:spPr bwMode="auto">
            <a:xfrm>
              <a:off x="2032" y="3513"/>
              <a:ext cx="5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85" name="Line 277"/>
            <p:cNvSpPr>
              <a:spLocks noChangeShapeType="1"/>
            </p:cNvSpPr>
            <p:nvPr/>
          </p:nvSpPr>
          <p:spPr bwMode="auto">
            <a:xfrm>
              <a:off x="3031" y="3513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86" name="Rectangle 278"/>
            <p:cNvSpPr>
              <a:spLocks noChangeArrowheads="1"/>
            </p:cNvSpPr>
            <p:nvPr/>
          </p:nvSpPr>
          <p:spPr bwMode="auto">
            <a:xfrm>
              <a:off x="3031" y="3513"/>
              <a:ext cx="6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87" name="Line 279"/>
            <p:cNvSpPr>
              <a:spLocks noChangeShapeType="1"/>
            </p:cNvSpPr>
            <p:nvPr/>
          </p:nvSpPr>
          <p:spPr bwMode="auto">
            <a:xfrm>
              <a:off x="4031" y="3513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88" name="Rectangle 280"/>
            <p:cNvSpPr>
              <a:spLocks noChangeArrowheads="1"/>
            </p:cNvSpPr>
            <p:nvPr/>
          </p:nvSpPr>
          <p:spPr bwMode="auto">
            <a:xfrm>
              <a:off x="4031" y="3513"/>
              <a:ext cx="5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89" name="Line 281"/>
            <p:cNvSpPr>
              <a:spLocks noChangeShapeType="1"/>
            </p:cNvSpPr>
            <p:nvPr/>
          </p:nvSpPr>
          <p:spPr bwMode="auto">
            <a:xfrm>
              <a:off x="5030" y="3513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90" name="Rectangle 282"/>
            <p:cNvSpPr>
              <a:spLocks noChangeArrowheads="1"/>
            </p:cNvSpPr>
            <p:nvPr/>
          </p:nvSpPr>
          <p:spPr bwMode="auto">
            <a:xfrm>
              <a:off x="5030" y="3513"/>
              <a:ext cx="5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91" name="Line 283"/>
            <p:cNvSpPr>
              <a:spLocks noChangeShapeType="1"/>
            </p:cNvSpPr>
            <p:nvPr/>
          </p:nvSpPr>
          <p:spPr bwMode="auto">
            <a:xfrm>
              <a:off x="257" y="3845"/>
              <a:ext cx="5201" cy="0"/>
            </a:xfrm>
            <a:prstGeom prst="line">
              <a:avLst/>
            </a:prstGeom>
            <a:noFill/>
            <a:ln w="0">
              <a:solidFill>
                <a:srgbClr val="5B9BD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92" name="Rectangle 284"/>
            <p:cNvSpPr>
              <a:spLocks noChangeArrowheads="1"/>
            </p:cNvSpPr>
            <p:nvPr/>
          </p:nvSpPr>
          <p:spPr bwMode="auto">
            <a:xfrm>
              <a:off x="257" y="3845"/>
              <a:ext cx="5201" cy="6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93" name="Line 285"/>
            <p:cNvSpPr>
              <a:spLocks noChangeShapeType="1"/>
            </p:cNvSpPr>
            <p:nvPr/>
          </p:nvSpPr>
          <p:spPr bwMode="auto">
            <a:xfrm>
              <a:off x="257" y="3856"/>
              <a:ext cx="5201" cy="0"/>
            </a:xfrm>
            <a:prstGeom prst="line">
              <a:avLst/>
            </a:prstGeom>
            <a:noFill/>
            <a:ln w="0">
              <a:solidFill>
                <a:srgbClr val="5B9BD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94" name="Rectangle 286"/>
            <p:cNvSpPr>
              <a:spLocks noChangeArrowheads="1"/>
            </p:cNvSpPr>
            <p:nvPr/>
          </p:nvSpPr>
          <p:spPr bwMode="auto">
            <a:xfrm>
              <a:off x="257" y="3856"/>
              <a:ext cx="5201" cy="5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95" name="Line 287"/>
            <p:cNvSpPr>
              <a:spLocks noChangeShapeType="1"/>
            </p:cNvSpPr>
            <p:nvPr/>
          </p:nvSpPr>
          <p:spPr bwMode="auto">
            <a:xfrm>
              <a:off x="1032" y="3513"/>
              <a:ext cx="0" cy="12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96" name="Rectangle 288"/>
            <p:cNvSpPr>
              <a:spLocks noChangeArrowheads="1"/>
            </p:cNvSpPr>
            <p:nvPr/>
          </p:nvSpPr>
          <p:spPr bwMode="auto">
            <a:xfrm>
              <a:off x="1032" y="3513"/>
              <a:ext cx="6" cy="12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97" name="Line 289"/>
            <p:cNvSpPr>
              <a:spLocks noChangeShapeType="1"/>
            </p:cNvSpPr>
            <p:nvPr/>
          </p:nvSpPr>
          <p:spPr bwMode="auto">
            <a:xfrm>
              <a:off x="252" y="4070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98" name="Rectangle 290"/>
            <p:cNvSpPr>
              <a:spLocks noChangeArrowheads="1"/>
            </p:cNvSpPr>
            <p:nvPr/>
          </p:nvSpPr>
          <p:spPr bwMode="auto">
            <a:xfrm>
              <a:off x="252" y="4070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99" name="Line 291"/>
            <p:cNvSpPr>
              <a:spLocks noChangeShapeType="1"/>
            </p:cNvSpPr>
            <p:nvPr/>
          </p:nvSpPr>
          <p:spPr bwMode="auto">
            <a:xfrm>
              <a:off x="1032" y="4070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00" name="Rectangle 292"/>
            <p:cNvSpPr>
              <a:spLocks noChangeArrowheads="1"/>
            </p:cNvSpPr>
            <p:nvPr/>
          </p:nvSpPr>
          <p:spPr bwMode="auto">
            <a:xfrm>
              <a:off x="1032" y="4070"/>
              <a:ext cx="6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01" name="Line 293"/>
            <p:cNvSpPr>
              <a:spLocks noChangeShapeType="1"/>
            </p:cNvSpPr>
            <p:nvPr/>
          </p:nvSpPr>
          <p:spPr bwMode="auto">
            <a:xfrm>
              <a:off x="2032" y="4070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02" name="Rectangle 294"/>
            <p:cNvSpPr>
              <a:spLocks noChangeArrowheads="1"/>
            </p:cNvSpPr>
            <p:nvPr/>
          </p:nvSpPr>
          <p:spPr bwMode="auto">
            <a:xfrm>
              <a:off x="2032" y="4070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03" name="Line 295"/>
            <p:cNvSpPr>
              <a:spLocks noChangeShapeType="1"/>
            </p:cNvSpPr>
            <p:nvPr/>
          </p:nvSpPr>
          <p:spPr bwMode="auto">
            <a:xfrm>
              <a:off x="3031" y="4070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04" name="Rectangle 296"/>
            <p:cNvSpPr>
              <a:spLocks noChangeArrowheads="1"/>
            </p:cNvSpPr>
            <p:nvPr/>
          </p:nvSpPr>
          <p:spPr bwMode="auto">
            <a:xfrm>
              <a:off x="3031" y="4070"/>
              <a:ext cx="6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05" name="Line 297"/>
            <p:cNvSpPr>
              <a:spLocks noChangeShapeType="1"/>
            </p:cNvSpPr>
            <p:nvPr/>
          </p:nvSpPr>
          <p:spPr bwMode="auto">
            <a:xfrm>
              <a:off x="4031" y="4070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06" name="Rectangle 298"/>
            <p:cNvSpPr>
              <a:spLocks noChangeArrowheads="1"/>
            </p:cNvSpPr>
            <p:nvPr/>
          </p:nvSpPr>
          <p:spPr bwMode="auto">
            <a:xfrm>
              <a:off x="4031" y="4070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07" name="Line 299"/>
            <p:cNvSpPr>
              <a:spLocks noChangeShapeType="1"/>
            </p:cNvSpPr>
            <p:nvPr/>
          </p:nvSpPr>
          <p:spPr bwMode="auto">
            <a:xfrm>
              <a:off x="5030" y="4070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08" name="Rectangle 300"/>
            <p:cNvSpPr>
              <a:spLocks noChangeArrowheads="1"/>
            </p:cNvSpPr>
            <p:nvPr/>
          </p:nvSpPr>
          <p:spPr bwMode="auto">
            <a:xfrm>
              <a:off x="5030" y="4070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09" name="Line 301"/>
            <p:cNvSpPr>
              <a:spLocks noChangeShapeType="1"/>
            </p:cNvSpPr>
            <p:nvPr/>
          </p:nvSpPr>
          <p:spPr bwMode="auto">
            <a:xfrm>
              <a:off x="5458" y="4070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10" name="Rectangle 302"/>
            <p:cNvSpPr>
              <a:spLocks noChangeArrowheads="1"/>
            </p:cNvSpPr>
            <p:nvPr/>
          </p:nvSpPr>
          <p:spPr bwMode="auto">
            <a:xfrm>
              <a:off x="5458" y="4070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11" name="Line 303"/>
            <p:cNvSpPr>
              <a:spLocks noChangeShapeType="1"/>
            </p:cNvSpPr>
            <p:nvPr/>
          </p:nvSpPr>
          <p:spPr bwMode="auto">
            <a:xfrm>
              <a:off x="5463" y="1726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12" name="Rectangle 304"/>
            <p:cNvSpPr>
              <a:spLocks noChangeArrowheads="1"/>
            </p:cNvSpPr>
            <p:nvPr/>
          </p:nvSpPr>
          <p:spPr bwMode="auto">
            <a:xfrm>
              <a:off x="5463" y="1726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13" name="Line 305"/>
            <p:cNvSpPr>
              <a:spLocks noChangeShapeType="1"/>
            </p:cNvSpPr>
            <p:nvPr/>
          </p:nvSpPr>
          <p:spPr bwMode="auto">
            <a:xfrm>
              <a:off x="5463" y="1892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14" name="Rectangle 306"/>
            <p:cNvSpPr>
              <a:spLocks noChangeArrowheads="1"/>
            </p:cNvSpPr>
            <p:nvPr/>
          </p:nvSpPr>
          <p:spPr bwMode="auto">
            <a:xfrm>
              <a:off x="5463" y="1892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15" name="Line 307"/>
            <p:cNvSpPr>
              <a:spLocks noChangeShapeType="1"/>
            </p:cNvSpPr>
            <p:nvPr/>
          </p:nvSpPr>
          <p:spPr bwMode="auto">
            <a:xfrm>
              <a:off x="5463" y="2042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16" name="Rectangle 308"/>
            <p:cNvSpPr>
              <a:spLocks noChangeArrowheads="1"/>
            </p:cNvSpPr>
            <p:nvPr/>
          </p:nvSpPr>
          <p:spPr bwMode="auto">
            <a:xfrm>
              <a:off x="5463" y="2042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17" name="Line 309"/>
            <p:cNvSpPr>
              <a:spLocks noChangeShapeType="1"/>
            </p:cNvSpPr>
            <p:nvPr/>
          </p:nvSpPr>
          <p:spPr bwMode="auto">
            <a:xfrm>
              <a:off x="5463" y="2181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18" name="Rectangle 310"/>
            <p:cNvSpPr>
              <a:spLocks noChangeArrowheads="1"/>
            </p:cNvSpPr>
            <p:nvPr/>
          </p:nvSpPr>
          <p:spPr bwMode="auto">
            <a:xfrm>
              <a:off x="5463" y="2181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19" name="Line 311"/>
            <p:cNvSpPr>
              <a:spLocks noChangeShapeType="1"/>
            </p:cNvSpPr>
            <p:nvPr/>
          </p:nvSpPr>
          <p:spPr bwMode="auto">
            <a:xfrm>
              <a:off x="5463" y="2320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20" name="Rectangle 312"/>
            <p:cNvSpPr>
              <a:spLocks noChangeArrowheads="1"/>
            </p:cNvSpPr>
            <p:nvPr/>
          </p:nvSpPr>
          <p:spPr bwMode="auto">
            <a:xfrm>
              <a:off x="5463" y="2320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21" name="Line 313"/>
            <p:cNvSpPr>
              <a:spLocks noChangeShapeType="1"/>
            </p:cNvSpPr>
            <p:nvPr/>
          </p:nvSpPr>
          <p:spPr bwMode="auto">
            <a:xfrm>
              <a:off x="5463" y="2459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22" name="Rectangle 314"/>
            <p:cNvSpPr>
              <a:spLocks noChangeArrowheads="1"/>
            </p:cNvSpPr>
            <p:nvPr/>
          </p:nvSpPr>
          <p:spPr bwMode="auto">
            <a:xfrm>
              <a:off x="5463" y="2459"/>
              <a:ext cx="5" cy="6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23" name="Line 315"/>
            <p:cNvSpPr>
              <a:spLocks noChangeShapeType="1"/>
            </p:cNvSpPr>
            <p:nvPr/>
          </p:nvSpPr>
          <p:spPr bwMode="auto">
            <a:xfrm>
              <a:off x="5463" y="2598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24" name="Rectangle 316"/>
            <p:cNvSpPr>
              <a:spLocks noChangeArrowheads="1"/>
            </p:cNvSpPr>
            <p:nvPr/>
          </p:nvSpPr>
          <p:spPr bwMode="auto">
            <a:xfrm>
              <a:off x="5463" y="2598"/>
              <a:ext cx="5" cy="6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25" name="Line 317"/>
            <p:cNvSpPr>
              <a:spLocks noChangeShapeType="1"/>
            </p:cNvSpPr>
            <p:nvPr/>
          </p:nvSpPr>
          <p:spPr bwMode="auto">
            <a:xfrm>
              <a:off x="5463" y="2737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26" name="Rectangle 318"/>
            <p:cNvSpPr>
              <a:spLocks noChangeArrowheads="1"/>
            </p:cNvSpPr>
            <p:nvPr/>
          </p:nvSpPr>
          <p:spPr bwMode="auto">
            <a:xfrm>
              <a:off x="5463" y="2737"/>
              <a:ext cx="5" cy="6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27" name="Line 319"/>
            <p:cNvSpPr>
              <a:spLocks noChangeShapeType="1"/>
            </p:cNvSpPr>
            <p:nvPr/>
          </p:nvSpPr>
          <p:spPr bwMode="auto">
            <a:xfrm>
              <a:off x="5463" y="2946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28" name="Rectangle 320"/>
            <p:cNvSpPr>
              <a:spLocks noChangeArrowheads="1"/>
            </p:cNvSpPr>
            <p:nvPr/>
          </p:nvSpPr>
          <p:spPr bwMode="auto">
            <a:xfrm>
              <a:off x="5463" y="2946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29" name="Line 321"/>
            <p:cNvSpPr>
              <a:spLocks noChangeShapeType="1"/>
            </p:cNvSpPr>
            <p:nvPr/>
          </p:nvSpPr>
          <p:spPr bwMode="auto">
            <a:xfrm>
              <a:off x="5463" y="3085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30" name="Rectangle 322"/>
            <p:cNvSpPr>
              <a:spLocks noChangeArrowheads="1"/>
            </p:cNvSpPr>
            <p:nvPr/>
          </p:nvSpPr>
          <p:spPr bwMode="auto">
            <a:xfrm>
              <a:off x="5463" y="3085"/>
              <a:ext cx="5" cy="6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31" name="Line 323"/>
            <p:cNvSpPr>
              <a:spLocks noChangeShapeType="1"/>
            </p:cNvSpPr>
            <p:nvPr/>
          </p:nvSpPr>
          <p:spPr bwMode="auto">
            <a:xfrm>
              <a:off x="5463" y="322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32" name="Rectangle 324"/>
            <p:cNvSpPr>
              <a:spLocks noChangeArrowheads="1"/>
            </p:cNvSpPr>
            <p:nvPr/>
          </p:nvSpPr>
          <p:spPr bwMode="auto">
            <a:xfrm>
              <a:off x="5463" y="3224"/>
              <a:ext cx="5" cy="6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33" name="Line 325"/>
            <p:cNvSpPr>
              <a:spLocks noChangeShapeType="1"/>
            </p:cNvSpPr>
            <p:nvPr/>
          </p:nvSpPr>
          <p:spPr bwMode="auto">
            <a:xfrm>
              <a:off x="5463" y="336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34" name="Rectangle 326"/>
            <p:cNvSpPr>
              <a:spLocks noChangeArrowheads="1"/>
            </p:cNvSpPr>
            <p:nvPr/>
          </p:nvSpPr>
          <p:spPr bwMode="auto">
            <a:xfrm>
              <a:off x="5463" y="3364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35" name="Line 327"/>
            <p:cNvSpPr>
              <a:spLocks noChangeShapeType="1"/>
            </p:cNvSpPr>
            <p:nvPr/>
          </p:nvSpPr>
          <p:spPr bwMode="auto">
            <a:xfrm>
              <a:off x="5463" y="3503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36" name="Rectangle 328"/>
            <p:cNvSpPr>
              <a:spLocks noChangeArrowheads="1"/>
            </p:cNvSpPr>
            <p:nvPr/>
          </p:nvSpPr>
          <p:spPr bwMode="auto">
            <a:xfrm>
              <a:off x="5463" y="3503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37" name="Line 329"/>
            <p:cNvSpPr>
              <a:spLocks noChangeShapeType="1"/>
            </p:cNvSpPr>
            <p:nvPr/>
          </p:nvSpPr>
          <p:spPr bwMode="auto">
            <a:xfrm>
              <a:off x="5463" y="3642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38" name="Rectangle 330"/>
            <p:cNvSpPr>
              <a:spLocks noChangeArrowheads="1"/>
            </p:cNvSpPr>
            <p:nvPr/>
          </p:nvSpPr>
          <p:spPr bwMode="auto">
            <a:xfrm>
              <a:off x="5463" y="3642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39" name="Line 331"/>
            <p:cNvSpPr>
              <a:spLocks noChangeShapeType="1"/>
            </p:cNvSpPr>
            <p:nvPr/>
          </p:nvSpPr>
          <p:spPr bwMode="auto">
            <a:xfrm>
              <a:off x="5463" y="3851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40" name="Rectangle 332"/>
            <p:cNvSpPr>
              <a:spLocks noChangeArrowheads="1"/>
            </p:cNvSpPr>
            <p:nvPr/>
          </p:nvSpPr>
          <p:spPr bwMode="auto">
            <a:xfrm>
              <a:off x="5463" y="3851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41" name="Line 333"/>
            <p:cNvSpPr>
              <a:spLocks noChangeShapeType="1"/>
            </p:cNvSpPr>
            <p:nvPr/>
          </p:nvSpPr>
          <p:spPr bwMode="auto">
            <a:xfrm>
              <a:off x="5463" y="4065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42" name="Rectangle 334"/>
            <p:cNvSpPr>
              <a:spLocks noChangeArrowheads="1"/>
            </p:cNvSpPr>
            <p:nvPr/>
          </p:nvSpPr>
          <p:spPr bwMode="auto">
            <a:xfrm>
              <a:off x="5463" y="4065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  <p:sp>
        <p:nvSpPr>
          <p:cNvPr id="20" name="Oval 19"/>
          <p:cNvSpPr/>
          <p:nvPr/>
        </p:nvSpPr>
        <p:spPr>
          <a:xfrm>
            <a:off x="3548700" y="6090532"/>
            <a:ext cx="876161" cy="3804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44" name="Oval 343"/>
          <p:cNvSpPr/>
          <p:nvPr/>
        </p:nvSpPr>
        <p:spPr>
          <a:xfrm>
            <a:off x="6751707" y="6097056"/>
            <a:ext cx="876161" cy="3804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45" name="Oval 344"/>
          <p:cNvSpPr/>
          <p:nvPr/>
        </p:nvSpPr>
        <p:spPr>
          <a:xfrm>
            <a:off x="7857836" y="6097056"/>
            <a:ext cx="876161" cy="3804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298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15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367145" y="1099525"/>
            <a:ext cx="8411664" cy="413280"/>
            <a:chOff x="409748" y="1641240"/>
            <a:chExt cx="5736476" cy="413280"/>
          </a:xfrm>
        </p:grpSpPr>
        <p:sp>
          <p:nvSpPr>
            <p:cNvPr id="9" name="Retângulo arredondado 8"/>
            <p:cNvSpPr/>
            <p:nvPr/>
          </p:nvSpPr>
          <p:spPr>
            <a:xfrm>
              <a:off x="409748" y="1641240"/>
              <a:ext cx="5736476" cy="41328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3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tângulo 9"/>
            <p:cNvSpPr/>
            <p:nvPr/>
          </p:nvSpPr>
          <p:spPr>
            <a:xfrm>
              <a:off x="429923" y="1645076"/>
              <a:ext cx="5696126" cy="3729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6825" tIns="0" rIns="216825" bIns="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600" b="1" kern="1200" dirty="0" smtClean="0">
                  <a:solidFill>
                    <a:schemeClr val="accent1">
                      <a:lumMod val="75000"/>
                    </a:schemeClr>
                  </a:solidFill>
                </a:rPr>
                <a:t>Aumento da Capacidade de Produção e Reforço de </a:t>
              </a:r>
              <a:r>
                <a:rPr lang="pt-PT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Água Bruta </a:t>
              </a:r>
              <a:r>
                <a:rPr lang="pt-PT" sz="1600" b="1" kern="1200" dirty="0" smtClean="0">
                  <a:solidFill>
                    <a:schemeClr val="accent1">
                      <a:lumMod val="75000"/>
                    </a:schemeClr>
                  </a:solidFill>
                </a:rPr>
                <a:t>ao Sistema 3</a:t>
              </a:r>
              <a:r>
                <a:rPr lang="pt-PT" sz="1400" b="1" kern="1200" dirty="0" smtClean="0">
                  <a:solidFill>
                    <a:schemeClr val="accent1">
                      <a:lumMod val="75000"/>
                    </a:schemeClr>
                  </a:solidFill>
                </a:rPr>
                <a:t>		</a:t>
              </a:r>
              <a:endParaRPr lang="pt-PT" sz="1000" b="1" kern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1" name="TextBox 4"/>
          <p:cNvSpPr txBox="1"/>
          <p:nvPr/>
        </p:nvSpPr>
        <p:spPr>
          <a:xfrm>
            <a:off x="306667" y="19570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PT" sz="1600" b="1" dirty="0" smtClean="0">
                <a:solidFill>
                  <a:schemeClr val="bg1"/>
                </a:solidFill>
              </a:rPr>
              <a:t>2.  Principais </a:t>
            </a:r>
            <a:r>
              <a:rPr lang="pt-PT" sz="1600" b="1" dirty="0">
                <a:solidFill>
                  <a:schemeClr val="bg1"/>
                </a:solidFill>
              </a:rPr>
              <a:t>Linhas de Orientação Estratégica para 2015 a 2020</a:t>
            </a:r>
          </a:p>
          <a:p>
            <a:pPr marL="0" lvl="1"/>
            <a:r>
              <a:rPr lang="pt-PT" sz="1400" dirty="0" smtClean="0">
                <a:solidFill>
                  <a:schemeClr val="bg1"/>
                </a:solidFill>
              </a:rPr>
              <a:t>2.1. </a:t>
            </a:r>
            <a:r>
              <a:rPr lang="pt-PT" sz="1400" dirty="0" err="1" smtClean="0">
                <a:solidFill>
                  <a:schemeClr val="bg1"/>
                </a:solidFill>
              </a:rPr>
              <a:t>Projectos</a:t>
            </a:r>
            <a:r>
              <a:rPr lang="pt-PT" sz="1400" dirty="0" smtClean="0">
                <a:solidFill>
                  <a:schemeClr val="bg1"/>
                </a:solidFill>
              </a:rPr>
              <a:t> Estruturantes </a:t>
            </a:r>
            <a:r>
              <a:rPr lang="pt-PT" sz="1400" dirty="0">
                <a:solidFill>
                  <a:schemeClr val="bg1"/>
                </a:solidFill>
              </a:rPr>
              <a:t>e </a:t>
            </a:r>
            <a:r>
              <a:rPr lang="pt-PT" sz="1400" dirty="0" err="1" smtClean="0">
                <a:solidFill>
                  <a:schemeClr val="bg1"/>
                </a:solidFill>
              </a:rPr>
              <a:t>Objectivos</a:t>
            </a:r>
            <a:r>
              <a:rPr lang="pt-PT" sz="1400" dirty="0" smtClean="0">
                <a:solidFill>
                  <a:schemeClr val="bg1"/>
                </a:solidFill>
              </a:rPr>
              <a:t> Estratégicos da EPAL – E.P.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66373" y="1743280"/>
            <a:ext cx="635441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SimSun" panose="02010600030101010101" pitchFamily="2" charset="-122"/>
                <a:cs typeface="SimSun" panose="02010600030101010101" pitchFamily="2" charset="-122"/>
              </a:rPr>
              <a:t>Projeto de Reabilitação de Canal Inferior de </a:t>
            </a:r>
            <a:r>
              <a:rPr lang="pt-PT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SimSun" panose="02010600030101010101" pitchFamily="2" charset="-122"/>
                <a:cs typeface="SimSun" panose="02010600030101010101" pitchFamily="2" charset="-122"/>
              </a:rPr>
              <a:t>Cassak</a:t>
            </a:r>
            <a:endParaRPr lang="pt-PT" sz="14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357188" indent="-92075">
              <a:buFont typeface="Wingdings" panose="05000000000000000000" pitchFamily="2" charset="2"/>
              <a:buChar char="ü"/>
            </a:pPr>
            <a:r>
              <a:rPr lang="pt-PT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   Reabilitação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do canal existente com revestimento em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betão</a:t>
            </a:r>
          </a:p>
          <a:p>
            <a:pPr marL="715963" indent="-450850">
              <a:buFont typeface="Wingdings" panose="05000000000000000000" pitchFamily="2" charset="2"/>
              <a:buChar char="ü"/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Construção de um novo canal inferior</a:t>
            </a:r>
            <a:endParaRPr lang="pt-PT" sz="1400" b="1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396729" y="2703133"/>
            <a:ext cx="8179293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b="1" kern="1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SimSun" panose="02010600030101010101" pitchFamily="2" charset="-122"/>
              </a:rPr>
              <a:t>Projecto </a:t>
            </a:r>
            <a:r>
              <a:rPr lang="pt-PT" b="1" kern="100" dirty="0">
                <a:solidFill>
                  <a:schemeClr val="accent1">
                    <a:lumMod val="75000"/>
                  </a:schemeClr>
                </a:solidFill>
                <a:latin typeface="+mj-lt"/>
                <a:ea typeface="SimSun" panose="02010600030101010101" pitchFamily="2" charset="-122"/>
              </a:rPr>
              <a:t>de Reabilitação da Estação de Bombagem e </a:t>
            </a:r>
            <a:r>
              <a:rPr lang="pt-PT" b="1" kern="1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SimSun" panose="02010600030101010101" pitchFamily="2" charset="-122"/>
              </a:rPr>
              <a:t>lançamento da Conduta</a:t>
            </a:r>
          </a:p>
          <a:p>
            <a:pPr marL="893763" lvl="1" indent="-357188">
              <a:buFont typeface="Wingdings" panose="05000000000000000000" pitchFamily="2" charset="2"/>
              <a:buChar char="ü"/>
            </a:pP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</a:rPr>
              <a:t>Reabilitação da estação de bombagem e aumento do 8 grupos de bombagem para 16;</a:t>
            </a:r>
          </a:p>
          <a:p>
            <a:pPr marL="893763" lvl="1" indent="-357188">
              <a:buFont typeface="Wingdings" panose="05000000000000000000" pitchFamily="2" charset="2"/>
              <a:buChar char="ü"/>
            </a:pP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</a:rPr>
              <a:t>Construção e lançamento de 2 condutas adutoras DN 1.200 até a ETA Luanda Sudeste, </a:t>
            </a:r>
            <a:r>
              <a:rPr lang="pt-PT" sz="1200" dirty="0" err="1" smtClean="0">
                <a:solidFill>
                  <a:schemeClr val="accent1">
                    <a:lumMod val="75000"/>
                  </a:schemeClr>
                </a:solidFill>
              </a:rPr>
              <a:t>Kikuxi</a:t>
            </a: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</a:rPr>
              <a:t> e Luanda Sul. </a:t>
            </a:r>
            <a:endParaRPr lang="pt-PT" sz="1200" kern="100" dirty="0" smtClean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SimSun" panose="02010600030101010101" pitchFamily="2" charset="-122"/>
            </a:endParaRPr>
          </a:p>
          <a:p>
            <a:pPr marL="285750" indent="-285750" algn="ctr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PT" sz="1200" kern="100" dirty="0" smtClean="0">
              <a:solidFill>
                <a:schemeClr val="accent1">
                  <a:lumMod val="75000"/>
                </a:schemeClr>
              </a:solidFill>
              <a:latin typeface="+mj-lt"/>
              <a:ea typeface="SimSun" panose="02010600030101010101" pitchFamily="2" charset="-122"/>
            </a:endParaRPr>
          </a:p>
          <a:p>
            <a:pPr marL="285750" indent="-285750" algn="ctr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PT" sz="1200" kern="100" dirty="0">
              <a:solidFill>
                <a:schemeClr val="accent1">
                  <a:lumMod val="75000"/>
                </a:schemeClr>
              </a:solidFill>
              <a:latin typeface="+mj-lt"/>
              <a:ea typeface="SimSun" panose="02010600030101010101" pitchFamily="2" charset="-122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               Actualmente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, o canal de adução de água bruta apresenta alguns constrangimentos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que</a:t>
            </a:r>
          </a:p>
          <a:p>
            <a:pPr>
              <a:spcAft>
                <a:spcPts val="0"/>
              </a:spcAft>
            </a:pP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                    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condicionam o funcionamento das estações de tratamento de água de (Luanda Sudeste,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</a:rPr>
              <a:t>Kikuxi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e</a:t>
            </a:r>
          </a:p>
          <a:p>
            <a:pPr>
              <a:spcAft>
                <a:spcPts val="0"/>
              </a:spcAft>
            </a:pP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	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         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Luanda Sul) e contribuem para o crescimento do deficit no fornecimento de água as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populações</a:t>
            </a:r>
          </a:p>
          <a:p>
            <a:pPr>
              <a:spcAft>
                <a:spcPts val="0"/>
              </a:spcAft>
            </a:pP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                     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conforme abaixo descrito</a:t>
            </a:r>
          </a:p>
          <a:p>
            <a:pPr algn="just">
              <a:spcAft>
                <a:spcPts val="0"/>
              </a:spcAft>
            </a:pPr>
            <a:endParaRPr lang="pt-PT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</a:rPr>
              <a:t>          Canal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</a:rPr>
              <a:t>inferior</a:t>
            </a:r>
          </a:p>
          <a:p>
            <a:pPr algn="just">
              <a:spcAft>
                <a:spcPts val="0"/>
              </a:spcAft>
            </a:pPr>
            <a:endParaRPr lang="pt-PT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</a:rPr>
              <a:t>	Absorção </a:t>
            </a:r>
            <a:r>
              <a:rPr lang="pt-PT" sz="1200" dirty="0">
                <a:solidFill>
                  <a:schemeClr val="accent1">
                    <a:lumMod val="75000"/>
                  </a:schemeClr>
                </a:solidFill>
              </a:rPr>
              <a:t>de inertes na época das </a:t>
            </a: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</a:rPr>
              <a:t>chuvas</a:t>
            </a: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</a:rPr>
              <a:t>	Permanência </a:t>
            </a:r>
            <a:r>
              <a:rPr lang="pt-PT" sz="1200" dirty="0">
                <a:solidFill>
                  <a:schemeClr val="accent1">
                    <a:lumMod val="75000"/>
                  </a:schemeClr>
                </a:solidFill>
              </a:rPr>
              <a:t>de capim e </a:t>
            </a:r>
            <a:r>
              <a:rPr lang="pt-PT" sz="1200" dirty="0" err="1">
                <a:solidFill>
                  <a:schemeClr val="accent1">
                    <a:lumMod val="75000"/>
                  </a:schemeClr>
                </a:solidFill>
              </a:rPr>
              <a:t>J</a:t>
            </a:r>
            <a:r>
              <a:rPr lang="pt-PT" sz="1200" dirty="0" err="1" smtClean="0">
                <a:solidFill>
                  <a:schemeClr val="accent1">
                    <a:lumMod val="75000"/>
                  </a:schemeClr>
                </a:solidFill>
              </a:rPr>
              <a:t>acintas</a:t>
            </a: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PT" sz="1200" dirty="0">
                <a:solidFill>
                  <a:schemeClr val="accent1">
                    <a:lumMod val="75000"/>
                  </a:schemeClr>
                </a:solidFill>
              </a:rPr>
              <a:t>no </a:t>
            </a: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</a:rPr>
              <a:t>canal</a:t>
            </a: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</a:rPr>
              <a:t>	Possibilidade </a:t>
            </a:r>
            <a:r>
              <a:rPr lang="pt-PT" sz="1200" dirty="0">
                <a:solidFill>
                  <a:schemeClr val="accent1">
                    <a:lumMod val="75000"/>
                  </a:schemeClr>
                </a:solidFill>
              </a:rPr>
              <a:t>de absorção de pesticidas utilizados na </a:t>
            </a: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</a:rPr>
              <a:t>agricultura</a:t>
            </a:r>
            <a:endParaRPr lang="pt-PT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</a:rPr>
              <a:t>	Poluição </a:t>
            </a:r>
            <a:r>
              <a:rPr lang="pt-PT" sz="1200" dirty="0">
                <a:solidFill>
                  <a:schemeClr val="accent1">
                    <a:lumMod val="75000"/>
                  </a:schemeClr>
                </a:solidFill>
              </a:rPr>
              <a:t>com </a:t>
            </a: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</a:rPr>
              <a:t>combustível </a:t>
            </a:r>
            <a:r>
              <a:rPr lang="pt-PT" sz="1200" dirty="0">
                <a:solidFill>
                  <a:schemeClr val="accent1">
                    <a:lumMod val="75000"/>
                  </a:schemeClr>
                </a:solidFill>
              </a:rPr>
              <a:t>e lubrificantes, decorrente das actividades </a:t>
            </a: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</a:rPr>
              <a:t>agrícola</a:t>
            </a:r>
            <a:endParaRPr lang="pt-PT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 algn="ctr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PT" sz="1200" kern="100" dirty="0" smtClean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SimSun" panose="02010600030101010101" pitchFamily="2" charset="-122"/>
            </a:endParaRPr>
          </a:p>
          <a:p>
            <a:pPr marL="285750" indent="-285750" algn="ctr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PT" sz="1200" kern="100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719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16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367145" y="1099525"/>
            <a:ext cx="8411664" cy="413280"/>
            <a:chOff x="409748" y="1641240"/>
            <a:chExt cx="5736476" cy="413280"/>
          </a:xfrm>
        </p:grpSpPr>
        <p:sp>
          <p:nvSpPr>
            <p:cNvPr id="9" name="Retângulo arredondado 8"/>
            <p:cNvSpPr/>
            <p:nvPr/>
          </p:nvSpPr>
          <p:spPr>
            <a:xfrm>
              <a:off x="409748" y="1641240"/>
              <a:ext cx="5736476" cy="41328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3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tângulo 9"/>
            <p:cNvSpPr/>
            <p:nvPr/>
          </p:nvSpPr>
          <p:spPr>
            <a:xfrm>
              <a:off x="429923" y="1645076"/>
              <a:ext cx="5696126" cy="3729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6825" tIns="0" rIns="216825" bIns="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600" b="1" kern="1200" dirty="0" smtClean="0">
                  <a:solidFill>
                    <a:schemeClr val="accent1">
                      <a:lumMod val="75000"/>
                    </a:schemeClr>
                  </a:solidFill>
                </a:rPr>
                <a:t>Aumento da Capacidade de Produção e Reforço de </a:t>
              </a:r>
              <a:r>
                <a:rPr lang="pt-PT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Água Bruta </a:t>
              </a:r>
              <a:r>
                <a:rPr lang="pt-PT" sz="1600" b="1" kern="1200" dirty="0" smtClean="0">
                  <a:solidFill>
                    <a:schemeClr val="accent1">
                      <a:lumMod val="75000"/>
                    </a:schemeClr>
                  </a:solidFill>
                </a:rPr>
                <a:t>ao Sistema 3</a:t>
              </a:r>
              <a:r>
                <a:rPr lang="pt-PT" sz="1400" b="1" kern="1200" dirty="0" smtClean="0">
                  <a:solidFill>
                    <a:schemeClr val="accent1">
                      <a:lumMod val="75000"/>
                    </a:schemeClr>
                  </a:solidFill>
                </a:rPr>
                <a:t>		</a:t>
              </a:r>
              <a:endParaRPr lang="pt-PT" sz="1000" b="1" kern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1" name="TextBox 4"/>
          <p:cNvSpPr txBox="1"/>
          <p:nvPr/>
        </p:nvSpPr>
        <p:spPr>
          <a:xfrm>
            <a:off x="306667" y="19570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PT" sz="1600" b="1" dirty="0" smtClean="0">
                <a:solidFill>
                  <a:schemeClr val="bg1"/>
                </a:solidFill>
              </a:rPr>
              <a:t>2.  Principais </a:t>
            </a:r>
            <a:r>
              <a:rPr lang="pt-PT" sz="1600" b="1" dirty="0">
                <a:solidFill>
                  <a:schemeClr val="bg1"/>
                </a:solidFill>
              </a:rPr>
              <a:t>Linhas de Orientação Estratégica para 2015 a 2020</a:t>
            </a:r>
          </a:p>
          <a:p>
            <a:pPr marL="0" lvl="1"/>
            <a:r>
              <a:rPr lang="pt-PT" sz="1400" dirty="0" smtClean="0">
                <a:solidFill>
                  <a:schemeClr val="bg1"/>
                </a:solidFill>
              </a:rPr>
              <a:t>2.1. </a:t>
            </a:r>
            <a:r>
              <a:rPr lang="pt-PT" sz="1400" dirty="0" err="1" smtClean="0">
                <a:solidFill>
                  <a:schemeClr val="bg1"/>
                </a:solidFill>
              </a:rPr>
              <a:t>Projectos</a:t>
            </a:r>
            <a:r>
              <a:rPr lang="pt-PT" sz="1400" dirty="0" smtClean="0">
                <a:solidFill>
                  <a:schemeClr val="bg1"/>
                </a:solidFill>
              </a:rPr>
              <a:t> Estruturantes </a:t>
            </a:r>
            <a:r>
              <a:rPr lang="pt-PT" sz="1400" dirty="0">
                <a:solidFill>
                  <a:schemeClr val="bg1"/>
                </a:solidFill>
              </a:rPr>
              <a:t>e </a:t>
            </a:r>
            <a:r>
              <a:rPr lang="pt-PT" sz="1400" dirty="0" err="1" smtClean="0">
                <a:solidFill>
                  <a:schemeClr val="bg1"/>
                </a:solidFill>
              </a:rPr>
              <a:t>Objectivos</a:t>
            </a:r>
            <a:r>
              <a:rPr lang="pt-PT" sz="1400" dirty="0" smtClean="0">
                <a:solidFill>
                  <a:schemeClr val="bg1"/>
                </a:solidFill>
              </a:rPr>
              <a:t> Estratégicos da EPAL – E.P.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2" name="Retângulo 4"/>
          <p:cNvSpPr/>
          <p:nvPr/>
        </p:nvSpPr>
        <p:spPr>
          <a:xfrm>
            <a:off x="396729" y="1739817"/>
            <a:ext cx="851867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pt-PT" sz="1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Canal superior </a:t>
            </a:r>
          </a:p>
          <a:p>
            <a:pPr>
              <a:spcAft>
                <a:spcPts val="0"/>
              </a:spcAft>
            </a:pPr>
            <a:endParaRPr lang="pt-PT" sz="1400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Deslocação de terras arrastadas aquando das quedas pluviométricas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Poluição de combustível e lubrificantes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Fissuras nas lajes ao longo do canal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Poluição por uma central de betão localizada na margem direita do canal próximo da estação de tratamento de água de Luanda Sudeste.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pt-PT" sz="1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spcAft>
                <a:spcPts val="0"/>
              </a:spcAft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Entretanto, face ao exposto e por forma a garantir a abrangência e melhoria no fornecimento de água, é necessário proceder à reabilitação e melhoria do canal de água bruta, que consistirá no seguinte:</a:t>
            </a:r>
          </a:p>
          <a:p>
            <a:pPr>
              <a:spcAft>
                <a:spcPts val="0"/>
              </a:spcAft>
            </a:pPr>
            <a:endParaRPr lang="pt-PT" sz="1400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Tratamento e reperfilamento do canal inferior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Construção de acessos dos dois canais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Construção de canaletes pra escoamento de águas pluviais 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Revestimento dos canais inferior com placas de betão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Assentamento de duas condutas DN 1200 mm, numa extensão de 21 km (para ultrapassar os constrangimentos no canal superior) </a:t>
            </a:r>
            <a:endParaRPr lang="pt-PT" sz="1200" b="1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108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17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388821" y="1124302"/>
            <a:ext cx="7397434" cy="383760"/>
            <a:chOff x="415508" y="2591099"/>
            <a:chExt cx="5817120" cy="383760"/>
          </a:xfrm>
        </p:grpSpPr>
        <p:sp>
          <p:nvSpPr>
            <p:cNvPr id="9" name="Retângulo arredondado 8"/>
            <p:cNvSpPr/>
            <p:nvPr/>
          </p:nvSpPr>
          <p:spPr>
            <a:xfrm>
              <a:off x="415508" y="2591099"/>
              <a:ext cx="5817120" cy="38376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5960326"/>
                <a:satOff val="23887"/>
                <a:lumOff val="5177"/>
                <a:alphaOff val="0"/>
              </a:schemeClr>
            </a:fillRef>
            <a:effectRef idx="3">
              <a:schemeClr val="accent5">
                <a:hueOff val="-5960326"/>
                <a:satOff val="23887"/>
                <a:lumOff val="51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tângulo 9"/>
            <p:cNvSpPr/>
            <p:nvPr/>
          </p:nvSpPr>
          <p:spPr>
            <a:xfrm>
              <a:off x="434242" y="2609833"/>
              <a:ext cx="5779652" cy="346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9873" tIns="0" rIns="219873" bIns="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600" b="1" kern="1200" dirty="0" smtClean="0">
                  <a:solidFill>
                    <a:schemeClr val="accent1">
                      <a:lumMod val="75000"/>
                    </a:schemeClr>
                  </a:solidFill>
                </a:rPr>
                <a:t>Inovação,</a:t>
              </a:r>
              <a:r>
                <a:rPr lang="pt-PT" sz="1600" b="1" kern="1200" baseline="0" dirty="0" smtClean="0">
                  <a:solidFill>
                    <a:schemeClr val="accent1">
                      <a:lumMod val="75000"/>
                    </a:schemeClr>
                  </a:solidFill>
                </a:rPr>
                <a:t> Modernização e Melhoria do Serviço ao Cliente			</a:t>
              </a:r>
              <a:r>
                <a:rPr lang="pt-PT" sz="1000" b="1" kern="1200" baseline="0" dirty="0" smtClean="0">
                  <a:solidFill>
                    <a:schemeClr val="accent1">
                      <a:lumMod val="75000"/>
                    </a:schemeClr>
                  </a:solidFill>
                </a:rPr>
                <a:t>Pág. 1/7</a:t>
              </a:r>
              <a:endParaRPr lang="pt-PT" sz="1000" b="1" kern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526284" y="1650656"/>
            <a:ext cx="3866370" cy="2301868"/>
            <a:chOff x="388821" y="1764442"/>
            <a:chExt cx="3866370" cy="2301868"/>
          </a:xfrm>
        </p:grpSpPr>
        <p:sp>
          <p:nvSpPr>
            <p:cNvPr id="4" name="CaixaDeTexto 3"/>
            <p:cNvSpPr txBox="1"/>
            <p:nvPr/>
          </p:nvSpPr>
          <p:spPr>
            <a:xfrm>
              <a:off x="388821" y="1764442"/>
              <a:ext cx="3866370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pt-PT" b="1" dirty="0" smtClean="0">
                  <a:solidFill>
                    <a:schemeClr val="bg1"/>
                  </a:solidFill>
                </a:rPr>
                <a:t>Pagamento de Faturas no </a:t>
              </a:r>
              <a:r>
                <a:rPr lang="pt-PT" b="1" dirty="0" err="1" smtClean="0">
                  <a:solidFill>
                    <a:schemeClr val="bg1"/>
                  </a:solidFill>
                </a:rPr>
                <a:t>Multicaixa</a:t>
              </a:r>
              <a:endParaRPr lang="pt-PT" b="1" dirty="0">
                <a:solidFill>
                  <a:schemeClr val="bg1"/>
                </a:solidFill>
              </a:endParaRPr>
            </a:p>
          </p:txBody>
        </p:sp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821" y="2201000"/>
              <a:ext cx="3866370" cy="1865310"/>
            </a:xfrm>
            <a:prstGeom prst="rect">
              <a:avLst/>
            </a:prstGeom>
          </p:spPr>
        </p:pic>
      </p:grpSp>
      <p:grpSp>
        <p:nvGrpSpPr>
          <p:cNvPr id="27" name="Grupo 26"/>
          <p:cNvGrpSpPr/>
          <p:nvPr/>
        </p:nvGrpSpPr>
        <p:grpSpPr>
          <a:xfrm>
            <a:off x="4688323" y="1653107"/>
            <a:ext cx="3919791" cy="2487257"/>
            <a:chOff x="4833972" y="4209721"/>
            <a:chExt cx="3919791" cy="2487257"/>
          </a:xfrm>
        </p:grpSpPr>
        <p:grpSp>
          <p:nvGrpSpPr>
            <p:cNvPr id="24" name="Grupo 23"/>
            <p:cNvGrpSpPr/>
            <p:nvPr/>
          </p:nvGrpSpPr>
          <p:grpSpPr>
            <a:xfrm>
              <a:off x="7009238" y="4836429"/>
              <a:ext cx="1506385" cy="1860549"/>
              <a:chOff x="5870196" y="4510191"/>
              <a:chExt cx="1819013" cy="2317213"/>
            </a:xfrm>
          </p:grpSpPr>
          <p:pic>
            <p:nvPicPr>
              <p:cNvPr id="20" name="Imagem 1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70196" y="4510191"/>
                <a:ext cx="1819013" cy="2317213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21" name="Picture 1" descr="Logos - Empresas Angolanas_EPAL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7527" y="4627420"/>
                <a:ext cx="423274" cy="423274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25" name="CaixaDeTexto 24"/>
            <p:cNvSpPr txBox="1"/>
            <p:nvPr/>
          </p:nvSpPr>
          <p:spPr>
            <a:xfrm>
              <a:off x="4833972" y="4209721"/>
              <a:ext cx="3919791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dirty="0" smtClean="0">
                  <a:solidFill>
                    <a:schemeClr val="bg1"/>
                  </a:solidFill>
                </a:rPr>
                <a:t>Débito </a:t>
              </a:r>
              <a:r>
                <a:rPr lang="pt-PT" b="1" dirty="0" err="1" smtClean="0">
                  <a:solidFill>
                    <a:schemeClr val="bg1"/>
                  </a:solidFill>
                </a:rPr>
                <a:t>Directo</a:t>
              </a:r>
              <a:r>
                <a:rPr lang="pt-PT" b="1" dirty="0" smtClean="0">
                  <a:solidFill>
                    <a:schemeClr val="bg1"/>
                  </a:solidFill>
                </a:rPr>
                <a:t> na Conta Bancária</a:t>
              </a:r>
              <a:endParaRPr lang="pt-PT" b="1" dirty="0">
                <a:solidFill>
                  <a:schemeClr val="bg1"/>
                </a:solidFill>
              </a:endParaRPr>
            </a:p>
          </p:txBody>
        </p:sp>
        <p:pic>
          <p:nvPicPr>
            <p:cNvPr id="26" name="Imagem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19107" y="5220254"/>
              <a:ext cx="1604997" cy="1018775"/>
            </a:xfrm>
            <a:prstGeom prst="rect">
              <a:avLst/>
            </a:prstGeom>
          </p:spPr>
        </p:pic>
      </p:grpSp>
      <p:grpSp>
        <p:nvGrpSpPr>
          <p:cNvPr id="31" name="Grupo 30"/>
          <p:cNvGrpSpPr/>
          <p:nvPr/>
        </p:nvGrpSpPr>
        <p:grpSpPr>
          <a:xfrm>
            <a:off x="472863" y="4276923"/>
            <a:ext cx="3919791" cy="2553277"/>
            <a:chOff x="472863" y="4276923"/>
            <a:chExt cx="3919791" cy="2553277"/>
          </a:xfrm>
        </p:grpSpPr>
        <p:pic>
          <p:nvPicPr>
            <p:cNvPr id="28" name="Imagem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6335" y="4711685"/>
              <a:ext cx="2799193" cy="2118515"/>
            </a:xfrm>
            <a:prstGeom prst="rect">
              <a:avLst/>
            </a:prstGeom>
          </p:spPr>
        </p:pic>
        <p:sp>
          <p:nvSpPr>
            <p:cNvPr id="29" name="CaixaDeTexto 28"/>
            <p:cNvSpPr txBox="1"/>
            <p:nvPr/>
          </p:nvSpPr>
          <p:spPr>
            <a:xfrm>
              <a:off x="472863" y="4276923"/>
              <a:ext cx="3919791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dirty="0" smtClean="0">
                  <a:solidFill>
                    <a:schemeClr val="bg1"/>
                  </a:solidFill>
                </a:rPr>
                <a:t>Gestão Documental                                  </a:t>
              </a:r>
              <a:endParaRPr lang="pt-PT" b="1" dirty="0">
                <a:solidFill>
                  <a:schemeClr val="bg1"/>
                </a:solidFill>
              </a:endParaRPr>
            </a:p>
          </p:txBody>
        </p:sp>
        <p:pic>
          <p:nvPicPr>
            <p:cNvPr id="30" name="Imagem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3595" y="4711685"/>
              <a:ext cx="727364" cy="727364"/>
            </a:xfrm>
            <a:prstGeom prst="rect">
              <a:avLst/>
            </a:prstGeom>
          </p:spPr>
        </p:pic>
      </p:grpSp>
      <p:grpSp>
        <p:nvGrpSpPr>
          <p:cNvPr id="32" name="Grupo 31"/>
          <p:cNvGrpSpPr/>
          <p:nvPr/>
        </p:nvGrpSpPr>
        <p:grpSpPr>
          <a:xfrm>
            <a:off x="4688323" y="4275127"/>
            <a:ext cx="3919791" cy="2528019"/>
            <a:chOff x="4688323" y="4275127"/>
            <a:chExt cx="3919791" cy="2528019"/>
          </a:xfrm>
        </p:grpSpPr>
        <p:grpSp>
          <p:nvGrpSpPr>
            <p:cNvPr id="18" name="Grupo 17"/>
            <p:cNvGrpSpPr/>
            <p:nvPr/>
          </p:nvGrpSpPr>
          <p:grpSpPr>
            <a:xfrm>
              <a:off x="4688323" y="4275127"/>
              <a:ext cx="3919791" cy="1654813"/>
              <a:chOff x="4833972" y="1764442"/>
              <a:chExt cx="3919791" cy="1654813"/>
            </a:xfrm>
          </p:grpSpPr>
          <p:pic>
            <p:nvPicPr>
              <p:cNvPr id="14" name="Imagem 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4815" y="2201000"/>
                <a:ext cx="1314408" cy="1218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CaixaDeTexto 15"/>
              <p:cNvSpPr txBox="1"/>
              <p:nvPr/>
            </p:nvSpPr>
            <p:spPr>
              <a:xfrm>
                <a:off x="4833972" y="1764442"/>
                <a:ext cx="391979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PT" b="1" dirty="0" smtClean="0">
                    <a:solidFill>
                      <a:schemeClr val="bg1"/>
                    </a:solidFill>
                  </a:rPr>
                  <a:t>SMS – Aviso de Faturas em Pagamento</a:t>
                </a:r>
                <a:endParaRPr lang="pt-PT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5" name="Picture 10" descr="C:\Users\Hélio Franco\Desktop\sms360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8814" y="5802622"/>
              <a:ext cx="1971209" cy="1000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TextBox 4"/>
          <p:cNvSpPr txBox="1"/>
          <p:nvPr/>
        </p:nvSpPr>
        <p:spPr>
          <a:xfrm>
            <a:off x="306667" y="19570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PT" sz="1600" b="1" dirty="0" smtClean="0">
                <a:solidFill>
                  <a:schemeClr val="bg1"/>
                </a:solidFill>
              </a:rPr>
              <a:t>2.  Principais </a:t>
            </a:r>
            <a:r>
              <a:rPr lang="pt-PT" sz="1600" b="1" dirty="0">
                <a:solidFill>
                  <a:schemeClr val="bg1"/>
                </a:solidFill>
              </a:rPr>
              <a:t>Linhas de Orientação Estratégica para 2015 a 2020</a:t>
            </a:r>
          </a:p>
          <a:p>
            <a:pPr marL="0" lvl="1"/>
            <a:r>
              <a:rPr lang="pt-PT" sz="1400" dirty="0" smtClean="0">
                <a:solidFill>
                  <a:schemeClr val="bg1"/>
                </a:solidFill>
              </a:rPr>
              <a:t>2.1. </a:t>
            </a:r>
            <a:r>
              <a:rPr lang="pt-PT" sz="1400" dirty="0" err="1" smtClean="0">
                <a:solidFill>
                  <a:schemeClr val="bg1"/>
                </a:solidFill>
              </a:rPr>
              <a:t>Projectos</a:t>
            </a:r>
            <a:r>
              <a:rPr lang="pt-PT" sz="1400" dirty="0" smtClean="0">
                <a:solidFill>
                  <a:schemeClr val="bg1"/>
                </a:solidFill>
              </a:rPr>
              <a:t> Estruturantes </a:t>
            </a:r>
            <a:r>
              <a:rPr lang="pt-PT" sz="1400" dirty="0">
                <a:solidFill>
                  <a:schemeClr val="bg1"/>
                </a:solidFill>
              </a:rPr>
              <a:t>e </a:t>
            </a:r>
            <a:r>
              <a:rPr lang="pt-PT" sz="1400" dirty="0" err="1" smtClean="0">
                <a:solidFill>
                  <a:schemeClr val="bg1"/>
                </a:solidFill>
              </a:rPr>
              <a:t>Objectivos</a:t>
            </a:r>
            <a:r>
              <a:rPr lang="pt-PT" sz="1400" dirty="0" smtClean="0">
                <a:solidFill>
                  <a:schemeClr val="bg1"/>
                </a:solidFill>
              </a:rPr>
              <a:t> Estratégicos da EPAL – E.P.</a:t>
            </a:r>
            <a:endParaRPr lang="pt-P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0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18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388821" y="1124302"/>
            <a:ext cx="7397434" cy="383760"/>
            <a:chOff x="415508" y="2591099"/>
            <a:chExt cx="5817120" cy="383760"/>
          </a:xfrm>
        </p:grpSpPr>
        <p:sp>
          <p:nvSpPr>
            <p:cNvPr id="9" name="Retângulo arredondado 8"/>
            <p:cNvSpPr/>
            <p:nvPr/>
          </p:nvSpPr>
          <p:spPr>
            <a:xfrm>
              <a:off x="415508" y="2591099"/>
              <a:ext cx="5817120" cy="38376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5960326"/>
                <a:satOff val="23887"/>
                <a:lumOff val="5177"/>
                <a:alphaOff val="0"/>
              </a:schemeClr>
            </a:fillRef>
            <a:effectRef idx="3">
              <a:schemeClr val="accent5">
                <a:hueOff val="-5960326"/>
                <a:satOff val="23887"/>
                <a:lumOff val="51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tângulo 9"/>
            <p:cNvSpPr/>
            <p:nvPr/>
          </p:nvSpPr>
          <p:spPr>
            <a:xfrm>
              <a:off x="434242" y="2609833"/>
              <a:ext cx="5779652" cy="346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9873" tIns="0" rIns="219873" bIns="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600" b="1" kern="1200" dirty="0" smtClean="0">
                  <a:solidFill>
                    <a:schemeClr val="accent1">
                      <a:lumMod val="75000"/>
                    </a:schemeClr>
                  </a:solidFill>
                </a:rPr>
                <a:t>Inovação,</a:t>
              </a:r>
              <a:r>
                <a:rPr lang="pt-PT" sz="1600" b="1" kern="1200" baseline="0" dirty="0" smtClean="0">
                  <a:solidFill>
                    <a:schemeClr val="accent1">
                      <a:lumMod val="75000"/>
                    </a:schemeClr>
                  </a:solidFill>
                </a:rPr>
                <a:t> Modernização e Melhoria do Serviço ao Cliente			</a:t>
              </a:r>
              <a:r>
                <a:rPr lang="pt-PT" sz="1000" b="1" kern="1200" baseline="0" dirty="0" smtClean="0">
                  <a:solidFill>
                    <a:schemeClr val="accent1">
                      <a:lumMod val="75000"/>
                    </a:schemeClr>
                  </a:solidFill>
                </a:rPr>
                <a:t>Pág. 2/7</a:t>
              </a:r>
              <a:endParaRPr lang="pt-PT" sz="1000" b="1" kern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4" name="CaixaDeTexto 3"/>
          <p:cNvSpPr txBox="1"/>
          <p:nvPr/>
        </p:nvSpPr>
        <p:spPr>
          <a:xfrm>
            <a:off x="526284" y="1650656"/>
            <a:ext cx="386637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</a:rPr>
              <a:t>Normas e Procedimentos Internos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750668" y="1650656"/>
            <a:ext cx="394107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</a:rPr>
              <a:t>Gestão de Recursos Humanos em SAP   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526284" y="2046594"/>
            <a:ext cx="3866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pt-PT" sz="1200" b="1" dirty="0">
                <a:solidFill>
                  <a:schemeClr val="accent1">
                    <a:lumMod val="75000"/>
                  </a:schemeClr>
                </a:solidFill>
              </a:rPr>
              <a:t>A normalização dos processos operacionais é fundamental para que as empresas se tornem mais eficazes e </a:t>
            </a:r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</a:rPr>
              <a:t>eficientes.</a:t>
            </a:r>
            <a:endParaRPr lang="pt-PT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853034" y="2590945"/>
            <a:ext cx="3078554" cy="3954895"/>
            <a:chOff x="853034" y="2590945"/>
            <a:chExt cx="3078554" cy="3954895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3034" y="2707870"/>
              <a:ext cx="3078554" cy="3837970"/>
            </a:xfrm>
            <a:prstGeom prst="rect">
              <a:avLst/>
            </a:prstGeom>
          </p:spPr>
        </p:pic>
        <p:pic>
          <p:nvPicPr>
            <p:cNvPr id="30" name="Picture 1" descr="Logos - Empresas Angolanas_EPA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182" y="2590945"/>
              <a:ext cx="609674" cy="609674"/>
            </a:xfrm>
            <a:prstGeom prst="rect">
              <a:avLst/>
            </a:prstGeom>
          </p:spPr>
        </p:pic>
      </p:grpSp>
      <p:pic>
        <p:nvPicPr>
          <p:cNvPr id="22" name="Imagem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668" y="3701824"/>
            <a:ext cx="3767655" cy="2530059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07" y="2987841"/>
            <a:ext cx="3746407" cy="471486"/>
          </a:xfrm>
          <a:prstGeom prst="rect">
            <a:avLst/>
          </a:prstGeom>
        </p:spPr>
      </p:pic>
      <p:sp>
        <p:nvSpPr>
          <p:cNvPr id="23" name="Retângulo 22"/>
          <p:cNvSpPr/>
          <p:nvPr/>
        </p:nvSpPr>
        <p:spPr>
          <a:xfrm>
            <a:off x="4750668" y="2026124"/>
            <a:ext cx="3941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accent1">
                  <a:lumMod val="75000"/>
                </a:schemeClr>
              </a:buClr>
              <a:defRPr/>
            </a:pPr>
            <a:r>
              <a:rPr lang="pt-PT" altLang="pt-PT" sz="1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 implementação do SAP HCM </a:t>
            </a:r>
            <a:r>
              <a:rPr lang="pt-PT" sz="1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combina as características estratégicas da Gestão de Capital Humano, com a análise da força de trabalho para demonstrar a contribuição dos recursos humanos no exercício da </a:t>
            </a:r>
            <a:r>
              <a:rPr lang="pt-PT" sz="12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actividade</a:t>
            </a:r>
            <a:r>
              <a:rPr lang="pt-PT" sz="1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da </a:t>
            </a:r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EPAL-E.P.</a:t>
            </a:r>
            <a:endParaRPr lang="pt-PT" sz="12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306667" y="19570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PT" sz="1600" b="1" dirty="0" smtClean="0">
                <a:solidFill>
                  <a:schemeClr val="bg1"/>
                </a:solidFill>
              </a:rPr>
              <a:t>2.  Principais </a:t>
            </a:r>
            <a:r>
              <a:rPr lang="pt-PT" sz="1600" b="1" dirty="0">
                <a:solidFill>
                  <a:schemeClr val="bg1"/>
                </a:solidFill>
              </a:rPr>
              <a:t>Linhas de Orientação Estratégica para 2015 a 2020</a:t>
            </a:r>
          </a:p>
          <a:p>
            <a:pPr marL="0" lvl="1"/>
            <a:r>
              <a:rPr lang="pt-PT" sz="1400" dirty="0" smtClean="0">
                <a:solidFill>
                  <a:schemeClr val="bg1"/>
                </a:solidFill>
              </a:rPr>
              <a:t>2.1. </a:t>
            </a:r>
            <a:r>
              <a:rPr lang="pt-PT" sz="1400" dirty="0" err="1" smtClean="0">
                <a:solidFill>
                  <a:schemeClr val="bg1"/>
                </a:solidFill>
              </a:rPr>
              <a:t>Projectos</a:t>
            </a:r>
            <a:r>
              <a:rPr lang="pt-PT" sz="1400" dirty="0" smtClean="0">
                <a:solidFill>
                  <a:schemeClr val="bg1"/>
                </a:solidFill>
              </a:rPr>
              <a:t> Estruturantes </a:t>
            </a:r>
            <a:r>
              <a:rPr lang="pt-PT" sz="1400" dirty="0">
                <a:solidFill>
                  <a:schemeClr val="bg1"/>
                </a:solidFill>
              </a:rPr>
              <a:t>e </a:t>
            </a:r>
            <a:r>
              <a:rPr lang="pt-PT" sz="1400" dirty="0" err="1" smtClean="0">
                <a:solidFill>
                  <a:schemeClr val="bg1"/>
                </a:solidFill>
              </a:rPr>
              <a:t>Objectivos</a:t>
            </a:r>
            <a:r>
              <a:rPr lang="pt-PT" sz="1400" dirty="0" smtClean="0">
                <a:solidFill>
                  <a:schemeClr val="bg1"/>
                </a:solidFill>
              </a:rPr>
              <a:t> Estratégicos da EPAL – E.P.</a:t>
            </a:r>
            <a:endParaRPr lang="pt-P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38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19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388821" y="1124302"/>
            <a:ext cx="7397434" cy="383760"/>
            <a:chOff x="415508" y="2591099"/>
            <a:chExt cx="5817120" cy="383760"/>
          </a:xfrm>
        </p:grpSpPr>
        <p:sp>
          <p:nvSpPr>
            <p:cNvPr id="9" name="Retângulo arredondado 8"/>
            <p:cNvSpPr/>
            <p:nvPr/>
          </p:nvSpPr>
          <p:spPr>
            <a:xfrm>
              <a:off x="415508" y="2591099"/>
              <a:ext cx="5817120" cy="38376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5960326"/>
                <a:satOff val="23887"/>
                <a:lumOff val="5177"/>
                <a:alphaOff val="0"/>
              </a:schemeClr>
            </a:fillRef>
            <a:effectRef idx="3">
              <a:schemeClr val="accent5">
                <a:hueOff val="-5960326"/>
                <a:satOff val="23887"/>
                <a:lumOff val="51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tângulo 9"/>
            <p:cNvSpPr/>
            <p:nvPr/>
          </p:nvSpPr>
          <p:spPr>
            <a:xfrm>
              <a:off x="434242" y="2609833"/>
              <a:ext cx="5779652" cy="346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9873" tIns="0" rIns="219873" bIns="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600" b="1" kern="1200" dirty="0" smtClean="0">
                  <a:solidFill>
                    <a:schemeClr val="accent1">
                      <a:lumMod val="75000"/>
                    </a:schemeClr>
                  </a:solidFill>
                </a:rPr>
                <a:t>Inovação,</a:t>
              </a:r>
              <a:r>
                <a:rPr lang="pt-PT" sz="1600" b="1" kern="1200" baseline="0" dirty="0" smtClean="0">
                  <a:solidFill>
                    <a:schemeClr val="accent1">
                      <a:lumMod val="75000"/>
                    </a:schemeClr>
                  </a:solidFill>
                </a:rPr>
                <a:t> Modernização e Melhoria do Serviço ao Cliente			</a:t>
              </a:r>
              <a:r>
                <a:rPr lang="pt-PT" sz="1000" b="1" kern="1200" baseline="0" dirty="0" smtClean="0">
                  <a:solidFill>
                    <a:schemeClr val="accent1">
                      <a:lumMod val="75000"/>
                    </a:schemeClr>
                  </a:solidFill>
                </a:rPr>
                <a:t>Pág. 3/7</a:t>
              </a:r>
              <a:endParaRPr lang="pt-PT" sz="1000" b="1" kern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30" name="Rectangle 1"/>
          <p:cNvSpPr txBox="1">
            <a:spLocks noChangeArrowheads="1"/>
          </p:cNvSpPr>
          <p:nvPr/>
        </p:nvSpPr>
        <p:spPr>
          <a:xfrm>
            <a:off x="388821" y="1735160"/>
            <a:ext cx="8143342" cy="3838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PT" altLang="pt-PT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SAP </a:t>
            </a:r>
            <a:r>
              <a:rPr lang="pt-PT" altLang="pt-PT" sz="1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Plant</a:t>
            </a:r>
            <a:r>
              <a:rPr lang="pt-PT" altLang="pt-PT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PT" altLang="pt-PT" sz="1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Maintenance</a:t>
            </a:r>
            <a:r>
              <a:rPr lang="pt-PT" altLang="pt-PT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- Área Técnica</a:t>
            </a: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5645728" y="3533111"/>
            <a:ext cx="2886436" cy="29224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pt-PT" altLang="pt-PT" sz="1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Implementação da solução SAP na área técnica, em especial na interligação com a área comercial, permite a gestão de reclamações e de pedidos de novas ligações, assim como a  manutenção das infraestruturas hidráulicas, sistemas de abastecimento de água e saneamento, equipamentos e gestão da frota automóvel.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pt-PT" altLang="pt-PT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2041301" y="3734139"/>
            <a:ext cx="1521188" cy="1641297"/>
            <a:chOff x="1906226" y="4686950"/>
            <a:chExt cx="1945693" cy="1778559"/>
          </a:xfrm>
          <a:solidFill>
            <a:srgbClr val="FFC000"/>
          </a:solidFill>
        </p:grpSpPr>
        <p:sp>
          <p:nvSpPr>
            <p:cNvPr id="35" name="Oval 34"/>
            <p:cNvSpPr/>
            <p:nvPr/>
          </p:nvSpPr>
          <p:spPr>
            <a:xfrm>
              <a:off x="1906226" y="4686950"/>
              <a:ext cx="1945693" cy="1778559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36" name="CaixaDeTexto 35"/>
            <p:cNvSpPr txBox="1"/>
            <p:nvPr/>
          </p:nvSpPr>
          <p:spPr>
            <a:xfrm>
              <a:off x="2152989" y="5793263"/>
              <a:ext cx="1503949" cy="3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 smtClean="0">
                  <a:solidFill>
                    <a:schemeClr val="tx2">
                      <a:lumMod val="50000"/>
                    </a:schemeClr>
                  </a:solidFill>
                  <a:latin typeface="+mj-lt"/>
                </a:rPr>
                <a:t>MANUTENÇÃO</a:t>
              </a:r>
              <a:endParaRPr lang="pt-PT" sz="1200" b="1" dirty="0">
                <a:solidFill>
                  <a:schemeClr val="tx2">
                    <a:lumMod val="50000"/>
                  </a:schemeClr>
                </a:solidFill>
                <a:latin typeface="+mj-lt"/>
              </a:endParaRPr>
            </a:p>
          </p:txBody>
        </p:sp>
        <p:pic>
          <p:nvPicPr>
            <p:cNvPr id="37" name="Imagem 3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18357" y="5156063"/>
              <a:ext cx="900737" cy="504413"/>
            </a:xfrm>
            <a:prstGeom prst="rect">
              <a:avLst/>
            </a:prstGeom>
            <a:grpFill/>
          </p:spPr>
        </p:pic>
      </p:grpSp>
      <p:pic>
        <p:nvPicPr>
          <p:cNvPr id="3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470" y="633536"/>
            <a:ext cx="755799" cy="755799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0625" y="3159856"/>
            <a:ext cx="896635" cy="571166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969" y="2917672"/>
            <a:ext cx="937472" cy="615440"/>
          </a:xfrm>
          <a:prstGeom prst="rect">
            <a:avLst/>
          </a:prstGeom>
        </p:spPr>
      </p:pic>
      <p:pic>
        <p:nvPicPr>
          <p:cNvPr id="4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1" y="5517682"/>
            <a:ext cx="754973" cy="72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053" y="6190683"/>
            <a:ext cx="836365" cy="52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233" y="5255273"/>
            <a:ext cx="974005" cy="52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794" y="2226614"/>
            <a:ext cx="562095" cy="71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Imagem 4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83865" y="2541003"/>
            <a:ext cx="1139703" cy="753338"/>
          </a:xfrm>
          <a:prstGeom prst="rect">
            <a:avLst/>
          </a:prstGeom>
          <a:solidFill>
            <a:srgbClr val="FFC000"/>
          </a:solidFill>
        </p:spPr>
      </p:pic>
      <p:graphicFrame>
        <p:nvGraphicFramePr>
          <p:cNvPr id="46" name="Diagrama 45"/>
          <p:cNvGraphicFramePr/>
          <p:nvPr>
            <p:extLst>
              <p:ext uri="{D42A27DB-BD31-4B8C-83A1-F6EECF244321}">
                <p14:modId xmlns:p14="http://schemas.microsoft.com/office/powerpoint/2010/main" val="868368914"/>
              </p:ext>
            </p:extLst>
          </p:nvPr>
        </p:nvGraphicFramePr>
        <p:xfrm>
          <a:off x="645731" y="2737569"/>
          <a:ext cx="4349676" cy="3648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4" name="TextBox 4"/>
          <p:cNvSpPr txBox="1"/>
          <p:nvPr/>
        </p:nvSpPr>
        <p:spPr>
          <a:xfrm>
            <a:off x="306667" y="19570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PT" sz="1600" b="1" dirty="0" smtClean="0">
                <a:solidFill>
                  <a:schemeClr val="bg1"/>
                </a:solidFill>
              </a:rPr>
              <a:t>2.  Principais </a:t>
            </a:r>
            <a:r>
              <a:rPr lang="pt-PT" sz="1600" b="1" dirty="0">
                <a:solidFill>
                  <a:schemeClr val="bg1"/>
                </a:solidFill>
              </a:rPr>
              <a:t>Linhas de Orientação Estratégica para 2015 a 2020</a:t>
            </a:r>
          </a:p>
          <a:p>
            <a:pPr marL="0" lvl="1"/>
            <a:r>
              <a:rPr lang="pt-PT" sz="1400" dirty="0" smtClean="0">
                <a:solidFill>
                  <a:schemeClr val="bg1"/>
                </a:solidFill>
              </a:rPr>
              <a:t>2.1. </a:t>
            </a:r>
            <a:r>
              <a:rPr lang="pt-PT" sz="1400" dirty="0" err="1" smtClean="0">
                <a:solidFill>
                  <a:schemeClr val="bg1"/>
                </a:solidFill>
              </a:rPr>
              <a:t>Projectos</a:t>
            </a:r>
            <a:r>
              <a:rPr lang="pt-PT" sz="1400" dirty="0" smtClean="0">
                <a:solidFill>
                  <a:schemeClr val="bg1"/>
                </a:solidFill>
              </a:rPr>
              <a:t> Estruturantes </a:t>
            </a:r>
            <a:r>
              <a:rPr lang="pt-PT" sz="1400" dirty="0">
                <a:solidFill>
                  <a:schemeClr val="bg1"/>
                </a:solidFill>
              </a:rPr>
              <a:t>e </a:t>
            </a:r>
            <a:r>
              <a:rPr lang="pt-PT" sz="1400" dirty="0" err="1" smtClean="0">
                <a:solidFill>
                  <a:schemeClr val="bg1"/>
                </a:solidFill>
              </a:rPr>
              <a:t>Objectivos</a:t>
            </a:r>
            <a:r>
              <a:rPr lang="pt-PT" sz="1400" dirty="0" smtClean="0">
                <a:solidFill>
                  <a:schemeClr val="bg1"/>
                </a:solidFill>
              </a:rPr>
              <a:t> Estratégicos da EPAL – E.P.</a:t>
            </a:r>
            <a:endParaRPr lang="pt-P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90221" y="6356350"/>
            <a:ext cx="288587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2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0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5" name="TextBox 4"/>
          <p:cNvSpPr txBox="1"/>
          <p:nvPr/>
        </p:nvSpPr>
        <p:spPr>
          <a:xfrm>
            <a:off x="514191" y="106576"/>
            <a:ext cx="7597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Linhas</a:t>
            </a:r>
            <a:r>
              <a:rPr lang="en-US" sz="2400" b="1" dirty="0" smtClean="0">
                <a:solidFill>
                  <a:schemeClr val="bg1"/>
                </a:solidFill>
              </a:rPr>
              <a:t> de </a:t>
            </a:r>
            <a:r>
              <a:rPr lang="en-US" sz="2400" b="1" dirty="0" err="1" smtClean="0">
                <a:solidFill>
                  <a:schemeClr val="bg1"/>
                </a:solidFill>
              </a:rPr>
              <a:t>Orientação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Estratégica</a:t>
            </a:r>
            <a:r>
              <a:rPr lang="en-US" sz="2400" b="1" dirty="0" smtClean="0">
                <a:solidFill>
                  <a:schemeClr val="bg1"/>
                </a:solidFill>
              </a:rPr>
              <a:t> da EPAL – E.P.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5º </a:t>
            </a:r>
            <a:r>
              <a:rPr lang="en-US" sz="2000" dirty="0" err="1" smtClean="0">
                <a:solidFill>
                  <a:schemeClr val="bg1"/>
                </a:solidFill>
              </a:rPr>
              <a:t>Conselho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Consultivo</a:t>
            </a:r>
            <a:r>
              <a:rPr lang="en-US" sz="2000" dirty="0" smtClean="0">
                <a:solidFill>
                  <a:schemeClr val="bg1"/>
                </a:solidFill>
              </a:rPr>
              <a:t> do MINEA</a:t>
            </a:r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310" y="-272376"/>
            <a:ext cx="1453031" cy="145303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07706" y="1224176"/>
            <a:ext cx="853611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000" b="1" dirty="0" smtClean="0">
                <a:solidFill>
                  <a:schemeClr val="accent1">
                    <a:lumMod val="75000"/>
                  </a:schemeClr>
                </a:solidFill>
              </a:rPr>
              <a:t>Índice</a:t>
            </a:r>
          </a:p>
          <a:p>
            <a:endParaRPr lang="pt-PT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pt-PT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t-PT" sz="1600" b="1" dirty="0" smtClean="0">
                <a:solidFill>
                  <a:schemeClr val="accent1">
                    <a:lumMod val="75000"/>
                  </a:schemeClr>
                </a:solidFill>
              </a:rPr>
              <a:t>Enquadramento da EPAL no Sector de Águas em Angola</a:t>
            </a:r>
            <a:endParaRPr lang="pt-PT" sz="1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300"/>
              </a:spcBef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1.1. Dados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demográficos da Província de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Luanda e dimensão possível da carteira de clientes da EPAL-E.P.</a:t>
            </a:r>
          </a:p>
          <a:p>
            <a:pPr lvl="1">
              <a:spcBef>
                <a:spcPts val="300"/>
              </a:spcBef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1.2.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Cobertura da Rede de Abastecimento de Água e Capacidade de Tratamento de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Água </a:t>
            </a:r>
          </a:p>
          <a:p>
            <a:pPr lvl="1">
              <a:spcBef>
                <a:spcPts val="300"/>
              </a:spcBef>
            </a:pPr>
            <a:endParaRPr lang="pt-PT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357188" lvl="1" indent="-357188">
              <a:spcBef>
                <a:spcPts val="300"/>
              </a:spcBef>
            </a:pPr>
            <a:r>
              <a:rPr lang="pt-PT" sz="1600" b="1" dirty="0" smtClean="0">
                <a:solidFill>
                  <a:schemeClr val="accent1">
                    <a:lumMod val="75000"/>
                  </a:schemeClr>
                </a:solidFill>
              </a:rPr>
              <a:t>2.    Principais Linhas de Orientação </a:t>
            </a:r>
            <a:r>
              <a:rPr lang="pt-PT" sz="1600" b="1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pt-PT" sz="1600" b="1" dirty="0" smtClean="0">
                <a:solidFill>
                  <a:schemeClr val="accent1">
                    <a:lumMod val="75000"/>
                  </a:schemeClr>
                </a:solidFill>
              </a:rPr>
              <a:t>stratégica para 2015 a 2020</a:t>
            </a:r>
          </a:p>
          <a:p>
            <a:pPr lvl="1" indent="-457200">
              <a:spcBef>
                <a:spcPts val="300"/>
              </a:spcBef>
            </a:pP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2.1. </a:t>
            </a:r>
            <a:r>
              <a:rPr lang="pt-PT" sz="1400" dirty="0" err="1" smtClean="0">
                <a:solidFill>
                  <a:schemeClr val="accent1">
                    <a:lumMod val="75000"/>
                  </a:schemeClr>
                </a:solidFill>
              </a:rPr>
              <a:t>Projectos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 Estruturantes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e </a:t>
            </a:r>
            <a:r>
              <a:rPr lang="pt-PT" sz="1400" dirty="0" err="1" smtClean="0">
                <a:solidFill>
                  <a:schemeClr val="accent1">
                    <a:lumMod val="75000"/>
                  </a:schemeClr>
                </a:solidFill>
              </a:rPr>
              <a:t>Objectivos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 Estratégicos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para o Período 2015 a 2020 </a:t>
            </a:r>
            <a:endParaRPr lang="pt-PT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 indent="-457200">
              <a:spcBef>
                <a:spcPts val="300"/>
              </a:spcBef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	2.2. Previsão de Investimentos nos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Principais Projetos da EPAL-E.P.</a:t>
            </a:r>
          </a:p>
          <a:p>
            <a:pPr lvl="1" indent="-457200">
              <a:spcBef>
                <a:spcPts val="300"/>
              </a:spcBef>
            </a:pP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2.3. Tendência de Evolução dos Resultados:</a:t>
            </a:r>
          </a:p>
          <a:p>
            <a:pPr marL="1090613" lvl="1" indent="-2857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</a:rPr>
              <a:t>Comerciais -</a:t>
            </a:r>
            <a:r>
              <a:rPr lang="pt-PT" sz="1200" dirty="0" smtClean="0">
                <a:solidFill>
                  <a:schemeClr val="accent1">
                    <a:lumMod val="75000"/>
                  </a:schemeClr>
                </a:solidFill>
              </a:rPr>
              <a:t> Clientes, Faturação e Cobranças</a:t>
            </a:r>
          </a:p>
          <a:p>
            <a:pPr lvl="1"/>
            <a:endParaRPr lang="pt-PT" sz="600" dirty="0">
              <a:solidFill>
                <a:schemeClr val="accent1">
                  <a:lumMod val="75000"/>
                </a:schemeClr>
              </a:solidFill>
            </a:endParaRPr>
          </a:p>
          <a:p>
            <a:pPr marL="357188" indent="-357188">
              <a:lnSpc>
                <a:spcPct val="150000"/>
              </a:lnSpc>
              <a:buFont typeface="+mj-lt"/>
              <a:buAutoNum type="arabicPeriod" startAt="3"/>
            </a:pPr>
            <a:r>
              <a:rPr lang="pt-PT" sz="1600" b="1" dirty="0" smtClean="0">
                <a:solidFill>
                  <a:schemeClr val="accent1">
                    <a:lumMod val="75000"/>
                  </a:schemeClr>
                </a:solidFill>
              </a:rPr>
              <a:t>Transformação Organizacional e Reforço do Capital Humano</a:t>
            </a:r>
          </a:p>
          <a:p>
            <a:pPr lvl="1" indent="-457200">
              <a:spcBef>
                <a:spcPts val="300"/>
              </a:spcBef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	3.1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Transformação Organizacional </a:t>
            </a:r>
            <a:endParaRPr lang="pt-PT" sz="1400" dirty="0">
              <a:solidFill>
                <a:schemeClr val="accent1">
                  <a:lumMod val="75000"/>
                </a:schemeClr>
              </a:solidFill>
            </a:endParaRPr>
          </a:p>
          <a:p>
            <a:pPr lvl="1" indent="-457200">
              <a:spcBef>
                <a:spcPts val="300"/>
              </a:spcBef>
            </a:pP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3.2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Reforço do Capital Humano</a:t>
            </a:r>
            <a:endParaRPr lang="pt-PT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</a:rPr>
              <a:t>		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pt-PT" sz="1600" b="1" dirty="0" smtClean="0">
                <a:solidFill>
                  <a:schemeClr val="accent1">
                    <a:lumMod val="75000"/>
                  </a:schemeClr>
                </a:solidFill>
              </a:rPr>
              <a:t>Compromissos da EPAL- E.P. para o Quinquénio 2015 a 2020.													</a:t>
            </a:r>
            <a:endParaRPr lang="pt-PT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9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20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07932" y="3229957"/>
            <a:ext cx="3312369" cy="298883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pt-PT" altLang="pt-PT" sz="1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 solução de Business </a:t>
            </a:r>
            <a:r>
              <a:rPr lang="pt-PT" altLang="pt-PT" sz="14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Intelligence</a:t>
            </a:r>
            <a:r>
              <a:rPr lang="pt-PT" altLang="pt-PT" sz="1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irá disponibilizar aos Quadros de Gestão da EPAL-E.P., informação de gestão comercial, técnica, financeira, logística e de Recursos humanos em tempo real.</a:t>
            </a:r>
          </a:p>
          <a:p>
            <a:pPr algn="just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pt-PT" altLang="pt-PT" sz="14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 algn="just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pt-PT" altLang="pt-PT" sz="1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O Business </a:t>
            </a:r>
            <a:r>
              <a:rPr lang="pt-PT" altLang="pt-PT" sz="14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Intelligence</a:t>
            </a:r>
            <a:r>
              <a:rPr lang="pt-PT" altLang="pt-PT" sz="1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permite também que os Gestores usufruam da informação de gestão </a:t>
            </a:r>
            <a:r>
              <a:rPr lang="pt-PT" altLang="pt-PT" sz="14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actualizada</a:t>
            </a:r>
            <a:r>
              <a:rPr lang="pt-PT" altLang="pt-PT" sz="1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com total mobilidade, seja no seu </a:t>
            </a:r>
            <a:r>
              <a:rPr lang="pt-PT" altLang="pt-PT" sz="1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</a:t>
            </a:r>
            <a:r>
              <a:rPr lang="pt-PT" altLang="pt-PT" sz="14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martphone</a:t>
            </a:r>
            <a:r>
              <a:rPr lang="pt-PT" altLang="pt-PT" sz="1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, Tablet ou Portátil. </a:t>
            </a:r>
          </a:p>
          <a:p>
            <a:pPr marL="0" indent="0" algn="just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pt-PT" altLang="pt-PT" sz="14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just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pt-PT" altLang="pt-PT" sz="14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85" y="2539144"/>
            <a:ext cx="2503165" cy="62301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010" y="3476563"/>
            <a:ext cx="4196329" cy="288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4422875" y="2243179"/>
            <a:ext cx="4176464" cy="1382459"/>
            <a:chOff x="2310660" y="2436248"/>
            <a:chExt cx="6581817" cy="3152986"/>
          </a:xfrm>
        </p:grpSpPr>
        <p:graphicFrame>
          <p:nvGraphicFramePr>
            <p:cNvPr id="15" name="Diagrama 14"/>
            <p:cNvGraphicFramePr/>
            <p:nvPr>
              <p:extLst>
                <p:ext uri="{D42A27DB-BD31-4B8C-83A1-F6EECF244321}">
                  <p14:modId xmlns:p14="http://schemas.microsoft.com/office/powerpoint/2010/main" val="1481602761"/>
                </p:ext>
              </p:extLst>
            </p:nvPr>
          </p:nvGraphicFramePr>
          <p:xfrm>
            <a:off x="2310660" y="2436248"/>
            <a:ext cx="6581817" cy="315298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7478" y="3450055"/>
              <a:ext cx="736593" cy="39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6364" y="3484767"/>
              <a:ext cx="943768" cy="485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8813" y="4070449"/>
              <a:ext cx="417896" cy="355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2188" y="3513983"/>
              <a:ext cx="502019" cy="449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1822" y="4054251"/>
              <a:ext cx="522971" cy="492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upo 20"/>
          <p:cNvGrpSpPr/>
          <p:nvPr/>
        </p:nvGrpSpPr>
        <p:grpSpPr>
          <a:xfrm>
            <a:off x="388821" y="1124302"/>
            <a:ext cx="7397434" cy="383760"/>
            <a:chOff x="415508" y="2591099"/>
            <a:chExt cx="5817120" cy="383760"/>
          </a:xfrm>
        </p:grpSpPr>
        <p:sp>
          <p:nvSpPr>
            <p:cNvPr id="22" name="Retângulo arredondado 21"/>
            <p:cNvSpPr/>
            <p:nvPr/>
          </p:nvSpPr>
          <p:spPr>
            <a:xfrm>
              <a:off x="415508" y="2591099"/>
              <a:ext cx="5817120" cy="38376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5960326"/>
                <a:satOff val="23887"/>
                <a:lumOff val="5177"/>
                <a:alphaOff val="0"/>
              </a:schemeClr>
            </a:fillRef>
            <a:effectRef idx="3">
              <a:schemeClr val="accent5">
                <a:hueOff val="-5960326"/>
                <a:satOff val="23887"/>
                <a:lumOff val="51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tângulo 22"/>
            <p:cNvSpPr/>
            <p:nvPr/>
          </p:nvSpPr>
          <p:spPr>
            <a:xfrm>
              <a:off x="434242" y="2609833"/>
              <a:ext cx="5779652" cy="346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9873" tIns="0" rIns="219873" bIns="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600" b="1" kern="1200" dirty="0" smtClean="0">
                  <a:solidFill>
                    <a:schemeClr val="accent1">
                      <a:lumMod val="75000"/>
                    </a:schemeClr>
                  </a:solidFill>
                </a:rPr>
                <a:t>Inovação,</a:t>
              </a:r>
              <a:r>
                <a:rPr lang="pt-PT" sz="1600" b="1" kern="1200" baseline="0" dirty="0" smtClean="0">
                  <a:solidFill>
                    <a:schemeClr val="accent1">
                      <a:lumMod val="75000"/>
                    </a:schemeClr>
                  </a:solidFill>
                </a:rPr>
                <a:t> Modernização e Melhoria do Serviço ao Cliente			</a:t>
              </a:r>
              <a:r>
                <a:rPr lang="pt-PT" sz="1000" b="1" kern="1200" baseline="0" dirty="0" smtClean="0">
                  <a:solidFill>
                    <a:schemeClr val="accent1">
                      <a:lumMod val="75000"/>
                    </a:schemeClr>
                  </a:solidFill>
                </a:rPr>
                <a:t>Pág. 4/7</a:t>
              </a:r>
              <a:endParaRPr lang="pt-PT" sz="1000" b="1" kern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4" name="Rectangle 1"/>
          <p:cNvSpPr txBox="1">
            <a:spLocks noChangeArrowheads="1"/>
          </p:cNvSpPr>
          <p:nvPr/>
        </p:nvSpPr>
        <p:spPr>
          <a:xfrm>
            <a:off x="388821" y="1735160"/>
            <a:ext cx="8210518" cy="3838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PT" altLang="pt-PT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SAP Business </a:t>
            </a:r>
            <a:r>
              <a:rPr lang="pt-PT" altLang="pt-PT" sz="1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Intelligence</a:t>
            </a:r>
            <a:r>
              <a:rPr lang="pt-PT" altLang="pt-PT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– Controlo de Gestão</a:t>
            </a:r>
          </a:p>
        </p:txBody>
      </p:sp>
      <p:sp>
        <p:nvSpPr>
          <p:cNvPr id="25" name="TextBox 4"/>
          <p:cNvSpPr txBox="1"/>
          <p:nvPr/>
        </p:nvSpPr>
        <p:spPr>
          <a:xfrm>
            <a:off x="306667" y="19570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PT" sz="1600" b="1" dirty="0" smtClean="0">
                <a:solidFill>
                  <a:schemeClr val="bg1"/>
                </a:solidFill>
              </a:rPr>
              <a:t>2.  Principais </a:t>
            </a:r>
            <a:r>
              <a:rPr lang="pt-PT" sz="1600" b="1" dirty="0">
                <a:solidFill>
                  <a:schemeClr val="bg1"/>
                </a:solidFill>
              </a:rPr>
              <a:t>Linhas de Orientação Estratégica para 2015 a 2020</a:t>
            </a:r>
          </a:p>
          <a:p>
            <a:pPr marL="0" lvl="1"/>
            <a:r>
              <a:rPr lang="pt-PT" sz="1400" dirty="0" smtClean="0">
                <a:solidFill>
                  <a:schemeClr val="bg1"/>
                </a:solidFill>
              </a:rPr>
              <a:t>2.1. </a:t>
            </a:r>
            <a:r>
              <a:rPr lang="pt-PT" sz="1400" dirty="0" err="1" smtClean="0">
                <a:solidFill>
                  <a:schemeClr val="bg1"/>
                </a:solidFill>
              </a:rPr>
              <a:t>Projectos</a:t>
            </a:r>
            <a:r>
              <a:rPr lang="pt-PT" sz="1400" dirty="0" smtClean="0">
                <a:solidFill>
                  <a:schemeClr val="bg1"/>
                </a:solidFill>
              </a:rPr>
              <a:t> Estruturantes </a:t>
            </a:r>
            <a:r>
              <a:rPr lang="pt-PT" sz="1400" dirty="0">
                <a:solidFill>
                  <a:schemeClr val="bg1"/>
                </a:solidFill>
              </a:rPr>
              <a:t>e </a:t>
            </a:r>
            <a:r>
              <a:rPr lang="pt-PT" sz="1400" dirty="0" err="1" smtClean="0">
                <a:solidFill>
                  <a:schemeClr val="bg1"/>
                </a:solidFill>
              </a:rPr>
              <a:t>Objectivos</a:t>
            </a:r>
            <a:r>
              <a:rPr lang="pt-PT" sz="1400" dirty="0" smtClean="0">
                <a:solidFill>
                  <a:schemeClr val="bg1"/>
                </a:solidFill>
              </a:rPr>
              <a:t> Estratégicos da EPAL – E.P.</a:t>
            </a:r>
            <a:endParaRPr lang="pt-P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32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21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388821" y="1124302"/>
            <a:ext cx="7397434" cy="383760"/>
            <a:chOff x="415508" y="2591099"/>
            <a:chExt cx="5817120" cy="383760"/>
          </a:xfrm>
        </p:grpSpPr>
        <p:sp>
          <p:nvSpPr>
            <p:cNvPr id="22" name="Retângulo arredondado 21"/>
            <p:cNvSpPr/>
            <p:nvPr/>
          </p:nvSpPr>
          <p:spPr>
            <a:xfrm>
              <a:off x="415508" y="2591099"/>
              <a:ext cx="5817120" cy="38376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5960326"/>
                <a:satOff val="23887"/>
                <a:lumOff val="5177"/>
                <a:alphaOff val="0"/>
              </a:schemeClr>
            </a:fillRef>
            <a:effectRef idx="3">
              <a:schemeClr val="accent5">
                <a:hueOff val="-5960326"/>
                <a:satOff val="23887"/>
                <a:lumOff val="51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tângulo 22"/>
            <p:cNvSpPr/>
            <p:nvPr/>
          </p:nvSpPr>
          <p:spPr>
            <a:xfrm>
              <a:off x="434242" y="2609833"/>
              <a:ext cx="5779652" cy="346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9873" tIns="0" rIns="219873" bIns="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600" b="1" kern="1200" dirty="0" smtClean="0">
                  <a:solidFill>
                    <a:schemeClr val="accent1">
                      <a:lumMod val="75000"/>
                    </a:schemeClr>
                  </a:solidFill>
                </a:rPr>
                <a:t>Inovação,</a:t>
              </a:r>
              <a:r>
                <a:rPr lang="pt-PT" sz="1600" b="1" kern="1200" baseline="0" dirty="0" smtClean="0">
                  <a:solidFill>
                    <a:schemeClr val="accent1">
                      <a:lumMod val="75000"/>
                    </a:schemeClr>
                  </a:solidFill>
                </a:rPr>
                <a:t> Modernização e Melhoria do Serviço ao Cliente			</a:t>
              </a:r>
              <a:r>
                <a:rPr lang="pt-PT" sz="1000" b="1" kern="1200" baseline="0" dirty="0" smtClean="0">
                  <a:solidFill>
                    <a:schemeClr val="accent1">
                      <a:lumMod val="75000"/>
                    </a:schemeClr>
                  </a:solidFill>
                </a:rPr>
                <a:t>Pág. 5/7</a:t>
              </a:r>
              <a:endParaRPr lang="pt-PT" sz="1000" b="1" kern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4" name="Rectangle 1"/>
          <p:cNvSpPr txBox="1">
            <a:spLocks noChangeArrowheads="1"/>
          </p:cNvSpPr>
          <p:nvPr/>
        </p:nvSpPr>
        <p:spPr>
          <a:xfrm>
            <a:off x="388821" y="1735160"/>
            <a:ext cx="8210518" cy="3838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PT" altLang="pt-PT" sz="1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Geocadastro</a:t>
            </a:r>
            <a:r>
              <a:rPr lang="pt-PT" altLang="pt-PT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de </a:t>
            </a:r>
            <a:r>
              <a:rPr lang="pt-PT" altLang="pt-PT" sz="1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Infra-estruturas</a:t>
            </a:r>
            <a:r>
              <a:rPr lang="pt-PT" altLang="pt-PT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e locais de consumo</a:t>
            </a: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218" y="2233646"/>
            <a:ext cx="6857999" cy="1452345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393" y="3669828"/>
            <a:ext cx="2345826" cy="2613471"/>
          </a:xfrm>
          <a:prstGeom prst="rect">
            <a:avLst/>
          </a:prstGeom>
        </p:spPr>
      </p:pic>
      <p:grpSp>
        <p:nvGrpSpPr>
          <p:cNvPr id="27" name="Grupo 26"/>
          <p:cNvGrpSpPr/>
          <p:nvPr/>
        </p:nvGrpSpPr>
        <p:grpSpPr>
          <a:xfrm>
            <a:off x="5320284" y="3685991"/>
            <a:ext cx="2583940" cy="3018249"/>
            <a:chOff x="4788024" y="3398965"/>
            <a:chExt cx="3126567" cy="3018249"/>
          </a:xfrm>
        </p:grpSpPr>
        <p:pic>
          <p:nvPicPr>
            <p:cNvPr id="28" name="Imagem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8024" y="3398965"/>
              <a:ext cx="2952328" cy="3018249"/>
            </a:xfrm>
            <a:prstGeom prst="rect">
              <a:avLst/>
            </a:prstGeom>
          </p:spPr>
        </p:pic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57416" y="6111243"/>
              <a:ext cx="257175" cy="295275"/>
            </a:xfrm>
            <a:prstGeom prst="rect">
              <a:avLst/>
            </a:prstGeom>
          </p:spPr>
        </p:pic>
      </p:grpSp>
      <p:sp>
        <p:nvSpPr>
          <p:cNvPr id="15" name="TextBox 4"/>
          <p:cNvSpPr txBox="1"/>
          <p:nvPr/>
        </p:nvSpPr>
        <p:spPr>
          <a:xfrm>
            <a:off x="306667" y="19570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PT" sz="1600" b="1" dirty="0" smtClean="0">
                <a:solidFill>
                  <a:schemeClr val="bg1"/>
                </a:solidFill>
              </a:rPr>
              <a:t>2.  Principais </a:t>
            </a:r>
            <a:r>
              <a:rPr lang="pt-PT" sz="1600" b="1" dirty="0">
                <a:solidFill>
                  <a:schemeClr val="bg1"/>
                </a:solidFill>
              </a:rPr>
              <a:t>Linhas de Orientação Estratégica para 2015 a 2020</a:t>
            </a:r>
          </a:p>
          <a:p>
            <a:pPr marL="0" lvl="1"/>
            <a:r>
              <a:rPr lang="pt-PT" sz="1400" dirty="0" smtClean="0">
                <a:solidFill>
                  <a:schemeClr val="bg1"/>
                </a:solidFill>
              </a:rPr>
              <a:t>2.1. </a:t>
            </a:r>
            <a:r>
              <a:rPr lang="pt-PT" sz="1400" dirty="0" err="1" smtClean="0">
                <a:solidFill>
                  <a:schemeClr val="bg1"/>
                </a:solidFill>
              </a:rPr>
              <a:t>Projectos</a:t>
            </a:r>
            <a:r>
              <a:rPr lang="pt-PT" sz="1400" dirty="0" smtClean="0">
                <a:solidFill>
                  <a:schemeClr val="bg1"/>
                </a:solidFill>
              </a:rPr>
              <a:t> Estruturantes </a:t>
            </a:r>
            <a:r>
              <a:rPr lang="pt-PT" sz="1400" dirty="0">
                <a:solidFill>
                  <a:schemeClr val="bg1"/>
                </a:solidFill>
              </a:rPr>
              <a:t>e </a:t>
            </a:r>
            <a:r>
              <a:rPr lang="pt-PT" sz="1400" dirty="0" err="1" smtClean="0">
                <a:solidFill>
                  <a:schemeClr val="bg1"/>
                </a:solidFill>
              </a:rPr>
              <a:t>Objectivos</a:t>
            </a:r>
            <a:r>
              <a:rPr lang="pt-PT" sz="1400" dirty="0" smtClean="0">
                <a:solidFill>
                  <a:schemeClr val="bg1"/>
                </a:solidFill>
              </a:rPr>
              <a:t> Estratégicos da EPAL – E.P.</a:t>
            </a:r>
            <a:endParaRPr lang="pt-P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2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22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388821" y="1124302"/>
            <a:ext cx="7397434" cy="383760"/>
            <a:chOff x="415508" y="2591099"/>
            <a:chExt cx="5817120" cy="383760"/>
          </a:xfrm>
        </p:grpSpPr>
        <p:sp>
          <p:nvSpPr>
            <p:cNvPr id="22" name="Retângulo arredondado 21"/>
            <p:cNvSpPr/>
            <p:nvPr/>
          </p:nvSpPr>
          <p:spPr>
            <a:xfrm>
              <a:off x="415508" y="2591099"/>
              <a:ext cx="5817120" cy="38376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5960326"/>
                <a:satOff val="23887"/>
                <a:lumOff val="5177"/>
                <a:alphaOff val="0"/>
              </a:schemeClr>
            </a:fillRef>
            <a:effectRef idx="3">
              <a:schemeClr val="accent5">
                <a:hueOff val="-5960326"/>
                <a:satOff val="23887"/>
                <a:lumOff val="51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tângulo 22"/>
            <p:cNvSpPr/>
            <p:nvPr/>
          </p:nvSpPr>
          <p:spPr>
            <a:xfrm>
              <a:off x="434242" y="2609833"/>
              <a:ext cx="5779652" cy="346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9873" tIns="0" rIns="219873" bIns="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600" b="1" kern="1200" dirty="0" smtClean="0">
                  <a:solidFill>
                    <a:schemeClr val="accent1">
                      <a:lumMod val="75000"/>
                    </a:schemeClr>
                  </a:solidFill>
                </a:rPr>
                <a:t>Inovação,</a:t>
              </a:r>
              <a:r>
                <a:rPr lang="pt-PT" sz="1600" b="1" kern="1200" baseline="0" dirty="0" smtClean="0">
                  <a:solidFill>
                    <a:schemeClr val="accent1">
                      <a:lumMod val="75000"/>
                    </a:schemeClr>
                  </a:solidFill>
                </a:rPr>
                <a:t> Modernização e Melhoria do Serviço ao Cliente			</a:t>
              </a:r>
              <a:r>
                <a:rPr lang="pt-PT" sz="1000" b="1" kern="1200" baseline="0" dirty="0" smtClean="0">
                  <a:solidFill>
                    <a:schemeClr val="accent1">
                      <a:lumMod val="75000"/>
                    </a:schemeClr>
                  </a:solidFill>
                </a:rPr>
                <a:t>Pág. 6/7</a:t>
              </a:r>
              <a:endParaRPr lang="pt-PT" sz="1000" b="1" kern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4" name="Rectangle 1"/>
          <p:cNvSpPr txBox="1">
            <a:spLocks noChangeArrowheads="1"/>
          </p:cNvSpPr>
          <p:nvPr/>
        </p:nvSpPr>
        <p:spPr>
          <a:xfrm>
            <a:off x="388821" y="1735160"/>
            <a:ext cx="8210518" cy="3838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PT" altLang="pt-PT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Rede de Telecomunicações</a:t>
            </a:r>
            <a:endParaRPr lang="pt-PT" altLang="pt-PT" sz="15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Picture 74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54" y="2621697"/>
            <a:ext cx="6629401" cy="3976681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1050028" y="2283143"/>
            <a:ext cx="7549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pt-PT" altLang="pt-PT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Um investimento fundamental para melhoria da produtividade e </a:t>
            </a:r>
            <a:r>
              <a:rPr lang="pt-PT" altLang="pt-PT" sz="1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serviços ao cliente:</a:t>
            </a:r>
            <a:endParaRPr lang="pt-PT" altLang="pt-PT" sz="1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306667" y="19570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PT" sz="1600" b="1" dirty="0" smtClean="0">
                <a:solidFill>
                  <a:schemeClr val="bg1"/>
                </a:solidFill>
              </a:rPr>
              <a:t>2.  Principais </a:t>
            </a:r>
            <a:r>
              <a:rPr lang="pt-PT" sz="1600" b="1" dirty="0">
                <a:solidFill>
                  <a:schemeClr val="bg1"/>
                </a:solidFill>
              </a:rPr>
              <a:t>Linhas de Orientação Estratégica para 2015 a 2020</a:t>
            </a:r>
          </a:p>
          <a:p>
            <a:pPr marL="0" lvl="1"/>
            <a:r>
              <a:rPr lang="pt-PT" sz="1400" dirty="0" smtClean="0">
                <a:solidFill>
                  <a:schemeClr val="bg1"/>
                </a:solidFill>
              </a:rPr>
              <a:t>2.1. </a:t>
            </a:r>
            <a:r>
              <a:rPr lang="pt-PT" sz="1400" dirty="0" err="1" smtClean="0">
                <a:solidFill>
                  <a:schemeClr val="bg1"/>
                </a:solidFill>
              </a:rPr>
              <a:t>Projectos</a:t>
            </a:r>
            <a:r>
              <a:rPr lang="pt-PT" sz="1400" dirty="0" smtClean="0">
                <a:solidFill>
                  <a:schemeClr val="bg1"/>
                </a:solidFill>
              </a:rPr>
              <a:t> Estruturantes </a:t>
            </a:r>
            <a:r>
              <a:rPr lang="pt-PT" sz="1400" dirty="0">
                <a:solidFill>
                  <a:schemeClr val="bg1"/>
                </a:solidFill>
              </a:rPr>
              <a:t>e </a:t>
            </a:r>
            <a:r>
              <a:rPr lang="pt-PT" sz="1400" dirty="0" err="1" smtClean="0">
                <a:solidFill>
                  <a:schemeClr val="bg1"/>
                </a:solidFill>
              </a:rPr>
              <a:t>Objectivos</a:t>
            </a:r>
            <a:r>
              <a:rPr lang="pt-PT" sz="1400" dirty="0" smtClean="0">
                <a:solidFill>
                  <a:schemeClr val="bg1"/>
                </a:solidFill>
              </a:rPr>
              <a:t> Estratégicos da EPAL – E.P.</a:t>
            </a:r>
            <a:endParaRPr lang="pt-P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4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23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388821" y="1124302"/>
            <a:ext cx="7397434" cy="383760"/>
            <a:chOff x="415508" y="2591099"/>
            <a:chExt cx="5817120" cy="383760"/>
          </a:xfrm>
        </p:grpSpPr>
        <p:sp>
          <p:nvSpPr>
            <p:cNvPr id="22" name="Retângulo arredondado 21"/>
            <p:cNvSpPr/>
            <p:nvPr/>
          </p:nvSpPr>
          <p:spPr>
            <a:xfrm>
              <a:off x="415508" y="2591099"/>
              <a:ext cx="5817120" cy="38376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5960326"/>
                <a:satOff val="23887"/>
                <a:lumOff val="5177"/>
                <a:alphaOff val="0"/>
              </a:schemeClr>
            </a:fillRef>
            <a:effectRef idx="3">
              <a:schemeClr val="accent5">
                <a:hueOff val="-5960326"/>
                <a:satOff val="23887"/>
                <a:lumOff val="51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tângulo 22"/>
            <p:cNvSpPr/>
            <p:nvPr/>
          </p:nvSpPr>
          <p:spPr>
            <a:xfrm>
              <a:off x="434242" y="2609833"/>
              <a:ext cx="5779652" cy="346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9873" tIns="0" rIns="219873" bIns="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600" b="1" kern="1200" dirty="0" smtClean="0">
                  <a:solidFill>
                    <a:schemeClr val="accent1">
                      <a:lumMod val="75000"/>
                    </a:schemeClr>
                  </a:solidFill>
                </a:rPr>
                <a:t>Inovação,</a:t>
              </a:r>
              <a:r>
                <a:rPr lang="pt-PT" sz="1600" b="1" kern="1200" baseline="0" dirty="0" smtClean="0">
                  <a:solidFill>
                    <a:schemeClr val="accent1">
                      <a:lumMod val="75000"/>
                    </a:schemeClr>
                  </a:solidFill>
                </a:rPr>
                <a:t> Modernização e Melhoria do Serviço ao Cliente			</a:t>
              </a:r>
              <a:r>
                <a:rPr lang="pt-PT" sz="1000" b="1" kern="1200" baseline="0" dirty="0" smtClean="0">
                  <a:solidFill>
                    <a:schemeClr val="accent1">
                      <a:lumMod val="75000"/>
                    </a:schemeClr>
                  </a:solidFill>
                </a:rPr>
                <a:t>Pág. 7/7</a:t>
              </a:r>
              <a:endParaRPr lang="pt-PT" sz="1000" b="1" kern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4" name="Rectangle 1"/>
          <p:cNvSpPr txBox="1">
            <a:spLocks noChangeArrowheads="1"/>
          </p:cNvSpPr>
          <p:nvPr/>
        </p:nvSpPr>
        <p:spPr>
          <a:xfrm>
            <a:off x="3303261" y="1741127"/>
            <a:ext cx="2357448" cy="3838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PT" altLang="pt-PT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Telemetria</a:t>
            </a:r>
          </a:p>
        </p:txBody>
      </p:sp>
      <p:sp>
        <p:nvSpPr>
          <p:cNvPr id="15" name="Rectangle 1"/>
          <p:cNvSpPr txBox="1">
            <a:spLocks noChangeArrowheads="1"/>
          </p:cNvSpPr>
          <p:nvPr/>
        </p:nvSpPr>
        <p:spPr>
          <a:xfrm>
            <a:off x="5985844" y="1743402"/>
            <a:ext cx="2616200" cy="3838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PT" altLang="pt-PT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Telegestão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5173" y="2179879"/>
            <a:ext cx="2345536" cy="196215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843" y="2193735"/>
            <a:ext cx="2616200" cy="196215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321" y="5078821"/>
            <a:ext cx="2279733" cy="1517059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369610" y="5303498"/>
            <a:ext cx="2954840" cy="926976"/>
            <a:chOff x="714812" y="5464175"/>
            <a:chExt cx="3872381" cy="1257300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67843" y="5464175"/>
              <a:ext cx="2419350" cy="1257300"/>
            </a:xfrm>
            <a:prstGeom prst="rect">
              <a:avLst/>
            </a:prstGeom>
          </p:spPr>
        </p:pic>
        <p:pic>
          <p:nvPicPr>
            <p:cNvPr id="30" name="Picture 1" descr="Logos - Empresas Angolanas_EPA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12" y="5464175"/>
              <a:ext cx="1453031" cy="12573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</p:pic>
      </p:grpSp>
      <p:sp>
        <p:nvSpPr>
          <p:cNvPr id="31" name="Rectangle 1"/>
          <p:cNvSpPr txBox="1">
            <a:spLocks noChangeArrowheads="1"/>
          </p:cNvSpPr>
          <p:nvPr/>
        </p:nvSpPr>
        <p:spPr>
          <a:xfrm>
            <a:off x="412643" y="4596461"/>
            <a:ext cx="8189399" cy="3838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PT" altLang="pt-PT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Simples e disponível 24h </a:t>
            </a:r>
            <a:r>
              <a:rPr lang="pt-PT" altLang="pt-PT" sz="16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www</a:t>
            </a:r>
            <a:r>
              <a:rPr lang="pt-PT" altLang="pt-PT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… consultar serviços, registar contagens, pagar a sua </a:t>
            </a:r>
            <a:r>
              <a:rPr lang="pt-PT" altLang="pt-PT" sz="16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factura</a:t>
            </a:r>
            <a:r>
              <a:rPr lang="pt-PT" altLang="pt-PT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…  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1925" y="5301881"/>
            <a:ext cx="2547002" cy="873258"/>
          </a:xfrm>
          <a:prstGeom prst="rect">
            <a:avLst/>
          </a:prstGeom>
        </p:spPr>
      </p:pic>
      <p:sp>
        <p:nvSpPr>
          <p:cNvPr id="33" name="Rectangle 1"/>
          <p:cNvSpPr txBox="1">
            <a:spLocks noChangeArrowheads="1"/>
          </p:cNvSpPr>
          <p:nvPr/>
        </p:nvSpPr>
        <p:spPr>
          <a:xfrm>
            <a:off x="412643" y="1731940"/>
            <a:ext cx="2616200" cy="3838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PT" altLang="pt-PT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Contadores Pré-Pagos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438" y="2171560"/>
            <a:ext cx="2029690" cy="2029690"/>
          </a:xfrm>
          <a:prstGeom prst="rect">
            <a:avLst/>
          </a:prstGeom>
        </p:spPr>
      </p:pic>
      <p:sp>
        <p:nvSpPr>
          <p:cNvPr id="25" name="TextBox 4"/>
          <p:cNvSpPr txBox="1"/>
          <p:nvPr/>
        </p:nvSpPr>
        <p:spPr>
          <a:xfrm>
            <a:off x="306667" y="19570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PT" sz="1600" b="1" dirty="0" smtClean="0">
                <a:solidFill>
                  <a:schemeClr val="bg1"/>
                </a:solidFill>
              </a:rPr>
              <a:t>2.  Principais </a:t>
            </a:r>
            <a:r>
              <a:rPr lang="pt-PT" sz="1600" b="1" dirty="0">
                <a:solidFill>
                  <a:schemeClr val="bg1"/>
                </a:solidFill>
              </a:rPr>
              <a:t>Linhas de Orientação Estratégica para 2015 a 2020</a:t>
            </a:r>
          </a:p>
          <a:p>
            <a:pPr marL="0" lvl="1"/>
            <a:r>
              <a:rPr lang="pt-PT" sz="1400" dirty="0" smtClean="0">
                <a:solidFill>
                  <a:schemeClr val="bg1"/>
                </a:solidFill>
              </a:rPr>
              <a:t>2.1. </a:t>
            </a:r>
            <a:r>
              <a:rPr lang="pt-PT" sz="1400" dirty="0" err="1" smtClean="0">
                <a:solidFill>
                  <a:schemeClr val="bg1"/>
                </a:solidFill>
              </a:rPr>
              <a:t>Projectos</a:t>
            </a:r>
            <a:r>
              <a:rPr lang="pt-PT" sz="1400" dirty="0" smtClean="0">
                <a:solidFill>
                  <a:schemeClr val="bg1"/>
                </a:solidFill>
              </a:rPr>
              <a:t> Estruturantes </a:t>
            </a:r>
            <a:r>
              <a:rPr lang="pt-PT" sz="1400" dirty="0">
                <a:solidFill>
                  <a:schemeClr val="bg1"/>
                </a:solidFill>
              </a:rPr>
              <a:t>e </a:t>
            </a:r>
            <a:r>
              <a:rPr lang="pt-PT" sz="1400" dirty="0" err="1" smtClean="0">
                <a:solidFill>
                  <a:schemeClr val="bg1"/>
                </a:solidFill>
              </a:rPr>
              <a:t>Objectivos</a:t>
            </a:r>
            <a:r>
              <a:rPr lang="pt-PT" sz="1400" dirty="0" smtClean="0">
                <a:solidFill>
                  <a:schemeClr val="bg1"/>
                </a:solidFill>
              </a:rPr>
              <a:t> Estratégicos da EPAL – E.P.</a:t>
            </a:r>
            <a:endParaRPr lang="pt-P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4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5" grpId="0" animBg="1"/>
      <p:bldP spid="31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24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412643" y="1277858"/>
            <a:ext cx="6135962" cy="501840"/>
            <a:chOff x="398439" y="3923122"/>
            <a:chExt cx="6135962" cy="501840"/>
          </a:xfrm>
        </p:grpSpPr>
        <p:sp>
          <p:nvSpPr>
            <p:cNvPr id="11" name="Retângulo arredondado 10"/>
            <p:cNvSpPr/>
            <p:nvPr/>
          </p:nvSpPr>
          <p:spPr>
            <a:xfrm>
              <a:off x="398439" y="3923122"/>
              <a:ext cx="6135962" cy="50184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3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tângulo 11"/>
            <p:cNvSpPr/>
            <p:nvPr/>
          </p:nvSpPr>
          <p:spPr>
            <a:xfrm>
              <a:off x="422937" y="3947620"/>
              <a:ext cx="6086966" cy="4528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0841" tIns="0" rIns="210841" bIns="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600" b="1" kern="1200" dirty="0" smtClean="0">
                  <a:solidFill>
                    <a:schemeClr val="accent1">
                      <a:lumMod val="75000"/>
                    </a:schemeClr>
                  </a:solidFill>
                </a:rPr>
                <a:t>Participações e Investimentos Estratégicos </a:t>
              </a:r>
              <a:endParaRPr lang="pt-PT" sz="1600" b="1" kern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0" name="Text Box 397"/>
          <p:cNvSpPr txBox="1">
            <a:spLocks noChangeArrowheads="1"/>
          </p:cNvSpPr>
          <p:nvPr/>
        </p:nvSpPr>
        <p:spPr bwMode="auto">
          <a:xfrm>
            <a:off x="412643" y="1990721"/>
            <a:ext cx="8366166" cy="97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 algn="just">
              <a:lnSpc>
                <a:spcPct val="145000"/>
              </a:lnSpc>
              <a:spcBef>
                <a:spcPts val="140"/>
              </a:spcBef>
              <a:spcAft>
                <a:spcPts val="0"/>
              </a:spcAft>
            </a:pPr>
            <a:r>
              <a:rPr lang="pt-PT" sz="1400" b="1" spc="-3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P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a</a:t>
            </a:r>
            <a:r>
              <a:rPr lang="pt-PT" sz="1400" b="1" spc="-2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r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a</a:t>
            </a:r>
            <a:r>
              <a:rPr lang="pt-PT" sz="1400" b="1" spc="1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além</a:t>
            </a:r>
            <a:r>
              <a:rPr lang="pt-PT" sz="1400" b="1" spc="1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dos</a:t>
            </a:r>
            <a:r>
              <a:rPr lang="pt-PT" sz="1400" b="1" spc="2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objecti</a:t>
            </a:r>
            <a:r>
              <a:rPr lang="pt-PT" sz="1400" b="1" spc="-20" dirty="0" err="1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v</a:t>
            </a:r>
            <a:r>
              <a:rPr lang="pt-PT" sz="1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os</a:t>
            </a:r>
            <a:r>
              <a:rPr lang="pt-PT" sz="1400" b="1" spc="-4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est</a:t>
            </a:r>
            <a:r>
              <a:rPr lang="pt-PT" sz="1400" b="1" spc="-2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r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atégicos</a:t>
            </a:r>
            <a:r>
              <a:rPr lang="pt-PT" sz="1400" b="1" spc="-6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que</a:t>
            </a:r>
            <a:r>
              <a:rPr lang="pt-PT" sz="1400" b="1" spc="2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resultam</a:t>
            </a:r>
            <a:r>
              <a:rPr lang="pt-PT" sz="1400" b="1" spc="-25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da</a:t>
            </a:r>
            <a:r>
              <a:rPr lang="pt-PT" sz="1400" b="1" spc="1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Visão</a:t>
            </a:r>
            <a:r>
              <a:rPr lang="pt-PT" sz="1400" b="1" spc="5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e</a:t>
            </a:r>
            <a:r>
              <a:rPr lang="pt-PT" sz="1400" b="1" spc="45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da</a:t>
            </a:r>
            <a:r>
              <a:rPr lang="pt-PT" sz="1400" b="1" spc="3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Missão,</a:t>
            </a:r>
            <a:r>
              <a:rPr lang="pt-PT" sz="1400" b="1" spc="-15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que</a:t>
            </a:r>
            <a:r>
              <a:rPr lang="pt-PT" sz="1400" b="1" spc="2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têm</a:t>
            </a:r>
            <a:r>
              <a:rPr lang="pt-PT" sz="1400" b="1" spc="2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orientado</a:t>
            </a:r>
            <a:r>
              <a:rPr lang="pt-PT" sz="1400" b="1" spc="-35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a</a:t>
            </a:r>
            <a:r>
              <a:rPr lang="pt-PT" sz="1400" b="1" spc="45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E</a:t>
            </a:r>
            <a:r>
              <a:rPr lang="pt-PT" sz="1400" b="1" spc="-8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P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AL-E.</a:t>
            </a:r>
            <a:r>
              <a:rPr lang="pt-PT" sz="1400" b="1" spc="-15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P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.</a:t>
            </a:r>
            <a:r>
              <a:rPr lang="pt-PT" sz="1400" b="1" spc="-35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no</a:t>
            </a:r>
            <a:r>
              <a:rPr lang="pt-PT" sz="1400" b="1" spc="3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que respeita</a:t>
            </a:r>
            <a:r>
              <a:rPr lang="pt-PT" sz="1400" b="1" spc="-15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à</a:t>
            </a:r>
            <a:r>
              <a:rPr lang="pt-PT" sz="1400" b="1" spc="-3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sua</a:t>
            </a:r>
            <a:r>
              <a:rPr lang="pt-PT" sz="1400" b="1" spc="-5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actividade</a:t>
            </a:r>
            <a:r>
              <a:rPr lang="pt-PT" sz="1400" b="1" spc="-15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principal</a:t>
            </a:r>
            <a:r>
              <a:rPr lang="pt-PT" sz="1400" b="1" spc="-15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-</a:t>
            </a:r>
            <a:r>
              <a:rPr lang="pt-PT" sz="1400" b="1" spc="-25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o</a:t>
            </a:r>
            <a:r>
              <a:rPr lang="pt-PT" sz="1400" b="1" spc="-3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abastecimento</a:t>
            </a:r>
            <a:r>
              <a:rPr lang="pt-PT" sz="1400" b="1" spc="-15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de</a:t>
            </a:r>
            <a:r>
              <a:rPr lang="pt-PT" sz="1400" b="1" spc="-45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água</a:t>
            </a:r>
            <a:r>
              <a:rPr lang="pt-PT" sz="1400" b="1" spc="-65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-</a:t>
            </a:r>
            <a:r>
              <a:rPr lang="pt-PT" sz="1400" b="1" spc="-25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a</a:t>
            </a:r>
            <a:r>
              <a:rPr lang="pt-PT" sz="1400" b="1" spc="-3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Empresa</a:t>
            </a:r>
            <a:r>
              <a:rPr lang="pt-PT" sz="1400" b="1" spc="25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definiu</a:t>
            </a:r>
            <a:r>
              <a:rPr lang="pt-PT" sz="1400" b="1" spc="-15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pa</a:t>
            </a:r>
            <a:r>
              <a:rPr lang="pt-PT" sz="1400" b="1" spc="-2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r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a</a:t>
            </a:r>
            <a:r>
              <a:rPr lang="pt-PT" sz="1400" b="1" spc="-6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a</a:t>
            </a:r>
            <a:r>
              <a:rPr lang="pt-PT" sz="1400" b="1" spc="-3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concreti</a:t>
            </a:r>
            <a:r>
              <a:rPr lang="pt-PT" sz="1400" b="1" spc="-1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z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ação</a:t>
            </a:r>
            <a:r>
              <a:rPr lang="pt-PT" sz="1400" b="1" spc="-15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do</a:t>
            </a:r>
            <a:r>
              <a:rPr lang="pt-PT" sz="1400" b="1" spc="-45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seu</a:t>
            </a:r>
            <a:r>
              <a:rPr lang="pt-PT" sz="1400" b="1" spc="-5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crescimento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, como</a:t>
            </a:r>
            <a:r>
              <a:rPr lang="pt-PT" sz="1400" b="1" spc="-55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n</a:t>
            </a:r>
            <a:r>
              <a:rPr lang="pt-PT" sz="1400" b="1" spc="-1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o</a:t>
            </a:r>
            <a:r>
              <a:rPr lang="pt-PT" sz="1400" b="1" spc="-2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v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os</a:t>
            </a:r>
            <a:r>
              <a:rPr lang="pt-PT" sz="1400" b="1" spc="-6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objecti</a:t>
            </a:r>
            <a:r>
              <a:rPr lang="pt-PT" sz="1400" b="1" spc="-20" dirty="0" err="1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v</a:t>
            </a:r>
            <a:r>
              <a:rPr lang="pt-PT" sz="1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os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est</a:t>
            </a:r>
            <a:r>
              <a:rPr lang="pt-PT" sz="1400" b="1" spc="-20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r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atégicos, os</a:t>
            </a:r>
            <a:r>
              <a:rPr lang="pt-PT" sz="1400" b="1" spc="-25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 Book"/>
                <a:ea typeface="Apex New Book"/>
                <a:cs typeface="Apex New Book"/>
              </a:rPr>
              <a:t>seguintes:</a:t>
            </a:r>
            <a:endParaRPr lang="pt-PT" sz="14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396"/>
          <p:cNvSpPr txBox="1">
            <a:spLocks noChangeArrowheads="1"/>
          </p:cNvSpPr>
          <p:nvPr/>
        </p:nvSpPr>
        <p:spPr bwMode="auto">
          <a:xfrm>
            <a:off x="4011199" y="3607868"/>
            <a:ext cx="5025816" cy="711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>
              <a:lnSpc>
                <a:spcPct val="115000"/>
              </a:lnSpc>
              <a:spcAft>
                <a:spcPts val="0"/>
              </a:spcAft>
            </a:pPr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•</a:t>
            </a:r>
            <a:r>
              <a:rPr lang="pt-PT" sz="1400" b="1" spc="50" dirty="0" smtClean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Ent</a:t>
            </a:r>
            <a:r>
              <a:rPr lang="pt-PT" sz="1400" b="1" spc="-20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r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ada</a:t>
            </a:r>
            <a:r>
              <a:rPr lang="pt-PT" sz="1400" b="1" spc="70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no</a:t>
            </a:r>
            <a:r>
              <a:rPr lang="pt-PT" sz="1400" b="1" spc="40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negócio</a:t>
            </a:r>
            <a:r>
              <a:rPr lang="pt-PT" sz="1400" b="1" spc="-5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do</a:t>
            </a:r>
            <a:r>
              <a:rPr lang="pt-PT" sz="1400" b="1" spc="-5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saneamento.</a:t>
            </a:r>
            <a:endParaRPr lang="pt-PT" sz="14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5" y="3230314"/>
            <a:ext cx="3405620" cy="108924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15" y="4467038"/>
            <a:ext cx="3405620" cy="1303137"/>
          </a:xfrm>
          <a:prstGeom prst="rect">
            <a:avLst/>
          </a:prstGeom>
        </p:spPr>
      </p:pic>
      <p:sp>
        <p:nvSpPr>
          <p:cNvPr id="28" name="Text Box 396"/>
          <p:cNvSpPr txBox="1">
            <a:spLocks noChangeArrowheads="1"/>
          </p:cNvSpPr>
          <p:nvPr/>
        </p:nvSpPr>
        <p:spPr bwMode="auto">
          <a:xfrm>
            <a:off x="4011199" y="4937450"/>
            <a:ext cx="5025816" cy="711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>
              <a:lnSpc>
                <a:spcPct val="115000"/>
              </a:lnSpc>
              <a:spcBef>
                <a:spcPts val="155"/>
              </a:spcBef>
              <a:spcAft>
                <a:spcPts val="0"/>
              </a:spcAft>
            </a:pP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•</a:t>
            </a:r>
            <a:r>
              <a:rPr lang="pt-PT" sz="1400" b="1" spc="50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Ent</a:t>
            </a:r>
            <a:r>
              <a:rPr lang="pt-PT" sz="1400" b="1" spc="-20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r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ada</a:t>
            </a:r>
            <a:r>
              <a:rPr lang="pt-PT" sz="1400" b="1" spc="70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no</a:t>
            </a:r>
            <a:r>
              <a:rPr lang="pt-PT" sz="1400" b="1" spc="40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negócio</a:t>
            </a:r>
            <a:r>
              <a:rPr lang="pt-PT" sz="1400" b="1" spc="-5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bancário</a:t>
            </a:r>
            <a:r>
              <a:rPr lang="pt-PT" sz="1400" b="1" spc="30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como</a:t>
            </a:r>
            <a:r>
              <a:rPr lang="pt-PT" sz="1400" b="1" spc="-45" dirty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 </a:t>
            </a:r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Apex New"/>
                <a:ea typeface="Apex New"/>
                <a:cs typeface="Apex New"/>
              </a:rPr>
              <a:t>acionista.</a:t>
            </a:r>
            <a:endParaRPr lang="pt-PT" sz="14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500"/>
              </a:lnSpc>
              <a:spcAft>
                <a:spcPts val="0"/>
              </a:spcAft>
            </a:pPr>
            <a:endParaRPr lang="pt-PT" sz="14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306667" y="19570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PT" sz="1600" b="1" dirty="0" smtClean="0">
                <a:solidFill>
                  <a:schemeClr val="bg1"/>
                </a:solidFill>
              </a:rPr>
              <a:t>2.  Principais </a:t>
            </a:r>
            <a:r>
              <a:rPr lang="pt-PT" sz="1600" b="1" dirty="0">
                <a:solidFill>
                  <a:schemeClr val="bg1"/>
                </a:solidFill>
              </a:rPr>
              <a:t>Linhas de Orientação Estratégica para 2015 a 2020</a:t>
            </a:r>
          </a:p>
          <a:p>
            <a:pPr marL="0" lvl="1"/>
            <a:r>
              <a:rPr lang="pt-PT" sz="1400" dirty="0" smtClean="0">
                <a:solidFill>
                  <a:schemeClr val="bg1"/>
                </a:solidFill>
              </a:rPr>
              <a:t>2.1. </a:t>
            </a:r>
            <a:r>
              <a:rPr lang="pt-PT" sz="1400" dirty="0" err="1" smtClean="0">
                <a:solidFill>
                  <a:schemeClr val="bg1"/>
                </a:solidFill>
              </a:rPr>
              <a:t>Projectos</a:t>
            </a:r>
            <a:r>
              <a:rPr lang="pt-PT" sz="1400" dirty="0" smtClean="0">
                <a:solidFill>
                  <a:schemeClr val="bg1"/>
                </a:solidFill>
              </a:rPr>
              <a:t> Estruturantes </a:t>
            </a:r>
            <a:r>
              <a:rPr lang="pt-PT" sz="1400" dirty="0">
                <a:solidFill>
                  <a:schemeClr val="bg1"/>
                </a:solidFill>
              </a:rPr>
              <a:t>e </a:t>
            </a:r>
            <a:r>
              <a:rPr lang="pt-PT" sz="1400" dirty="0" err="1" smtClean="0">
                <a:solidFill>
                  <a:schemeClr val="bg1"/>
                </a:solidFill>
              </a:rPr>
              <a:t>Objectivos</a:t>
            </a:r>
            <a:r>
              <a:rPr lang="pt-PT" sz="1400" dirty="0" smtClean="0">
                <a:solidFill>
                  <a:schemeClr val="bg1"/>
                </a:solidFill>
              </a:rPr>
              <a:t> Estratégicos da EPAL – E.P.</a:t>
            </a:r>
            <a:endParaRPr lang="pt-P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9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25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306667" y="19570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PT" sz="1600" b="1" dirty="0" smtClean="0">
                <a:solidFill>
                  <a:schemeClr val="bg1"/>
                </a:solidFill>
              </a:rPr>
              <a:t>2.  Principais </a:t>
            </a:r>
            <a:r>
              <a:rPr lang="pt-PT" sz="1600" b="1" dirty="0">
                <a:solidFill>
                  <a:schemeClr val="bg1"/>
                </a:solidFill>
              </a:rPr>
              <a:t>Linhas de Orientação Estratégica para 2015 a 2020</a:t>
            </a:r>
          </a:p>
          <a:p>
            <a:pPr marL="0" lvl="1"/>
            <a:r>
              <a:rPr lang="pt-PT" sz="1400" dirty="0" smtClean="0">
                <a:solidFill>
                  <a:schemeClr val="bg1"/>
                </a:solidFill>
              </a:rPr>
              <a:t>2.2. Previsão de </a:t>
            </a:r>
            <a:r>
              <a:rPr lang="pt-PT" sz="1400" dirty="0">
                <a:solidFill>
                  <a:schemeClr val="bg1"/>
                </a:solidFill>
              </a:rPr>
              <a:t>Investimentos nos Principais Projetos da </a:t>
            </a:r>
            <a:r>
              <a:rPr lang="pt-PT" sz="1400" dirty="0" smtClean="0">
                <a:solidFill>
                  <a:schemeClr val="bg1"/>
                </a:solidFill>
              </a:rPr>
              <a:t>EPAL- E.P.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6603"/>
            <a:ext cx="9144000" cy="5521397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-5880" y="980937"/>
            <a:ext cx="9143999" cy="374631"/>
            <a:chOff x="-5880" y="980937"/>
            <a:chExt cx="9143999" cy="374631"/>
          </a:xfrm>
        </p:grpSpPr>
        <p:sp>
          <p:nvSpPr>
            <p:cNvPr id="11" name="CaixaDeTexto 10"/>
            <p:cNvSpPr txBox="1"/>
            <p:nvPr/>
          </p:nvSpPr>
          <p:spPr>
            <a:xfrm>
              <a:off x="-5880" y="986236"/>
              <a:ext cx="914399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smtClean="0"/>
                <a:t>Previsão de Investimento do Plano </a:t>
              </a:r>
              <a:r>
                <a:rPr lang="pt-PT" dirty="0" err="1" smtClean="0"/>
                <a:t>Director</a:t>
              </a:r>
              <a:r>
                <a:rPr lang="pt-PT" dirty="0" smtClean="0"/>
                <a:t> de Água de Luanda </a:t>
              </a:r>
              <a:endParaRPr lang="pt-PT" dirty="0"/>
            </a:p>
          </p:txBody>
        </p: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980937"/>
              <a:ext cx="1115292" cy="3688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474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452828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26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3328"/>
            <a:ext cx="9167933" cy="479796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306667" y="19570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PT" sz="1600" b="1" dirty="0" smtClean="0">
                <a:solidFill>
                  <a:schemeClr val="bg1"/>
                </a:solidFill>
              </a:rPr>
              <a:t>2.  Principais </a:t>
            </a:r>
            <a:r>
              <a:rPr lang="pt-PT" sz="1600" b="1" dirty="0">
                <a:solidFill>
                  <a:schemeClr val="bg1"/>
                </a:solidFill>
              </a:rPr>
              <a:t>Linhas de Orientação Estratégica para 2015 a 2020</a:t>
            </a:r>
          </a:p>
          <a:p>
            <a:pPr marL="0" lvl="1"/>
            <a:r>
              <a:rPr lang="pt-PT" sz="1400" dirty="0" smtClean="0">
                <a:solidFill>
                  <a:schemeClr val="bg1"/>
                </a:solidFill>
              </a:rPr>
              <a:t>2.2. Previsão de </a:t>
            </a:r>
            <a:r>
              <a:rPr lang="pt-PT" sz="1400" dirty="0">
                <a:solidFill>
                  <a:schemeClr val="bg1"/>
                </a:solidFill>
              </a:rPr>
              <a:t>Investimentos nos Principais Projetos da </a:t>
            </a:r>
            <a:r>
              <a:rPr lang="pt-PT" sz="1400" dirty="0" smtClean="0">
                <a:solidFill>
                  <a:schemeClr val="bg1"/>
                </a:solidFill>
              </a:rPr>
              <a:t>EPAL- E.P.</a:t>
            </a:r>
            <a:endParaRPr lang="pt-PT" sz="1400" dirty="0">
              <a:solidFill>
                <a:schemeClr val="bg1"/>
              </a:solidFill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-5880" y="1154594"/>
            <a:ext cx="9143999" cy="374631"/>
            <a:chOff x="-5880" y="980937"/>
            <a:chExt cx="9143999" cy="374631"/>
          </a:xfrm>
        </p:grpSpPr>
        <p:sp>
          <p:nvSpPr>
            <p:cNvPr id="12" name="CaixaDeTexto 11"/>
            <p:cNvSpPr txBox="1"/>
            <p:nvPr/>
          </p:nvSpPr>
          <p:spPr>
            <a:xfrm>
              <a:off x="-5880" y="986236"/>
              <a:ext cx="914399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smtClean="0"/>
                <a:t>Previsão de Investimento do Plano </a:t>
              </a:r>
              <a:r>
                <a:rPr lang="pt-PT" dirty="0" err="1" smtClean="0"/>
                <a:t>Director</a:t>
              </a:r>
              <a:r>
                <a:rPr lang="pt-PT" dirty="0" smtClean="0"/>
                <a:t> de Água de Luanda </a:t>
              </a:r>
              <a:endParaRPr lang="pt-PT" dirty="0"/>
            </a:p>
          </p:txBody>
        </p:sp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980937"/>
              <a:ext cx="1115292" cy="3688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460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27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306667" y="19570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PT" sz="1600" b="1" dirty="0" smtClean="0">
                <a:solidFill>
                  <a:schemeClr val="bg1"/>
                </a:solidFill>
              </a:rPr>
              <a:t>2.  Principais </a:t>
            </a:r>
            <a:r>
              <a:rPr lang="pt-PT" sz="1600" b="1" dirty="0">
                <a:solidFill>
                  <a:schemeClr val="bg1"/>
                </a:solidFill>
              </a:rPr>
              <a:t>Linhas de Orientação Estratégica para 2015 a 2020</a:t>
            </a:r>
          </a:p>
          <a:p>
            <a:pPr marL="0" lvl="1"/>
            <a:r>
              <a:rPr lang="pt-PT" sz="1400" dirty="0" smtClean="0">
                <a:solidFill>
                  <a:schemeClr val="bg1"/>
                </a:solidFill>
              </a:rPr>
              <a:t>2.3. Tendência </a:t>
            </a:r>
            <a:r>
              <a:rPr lang="pt-PT" sz="1400" dirty="0">
                <a:solidFill>
                  <a:schemeClr val="bg1"/>
                </a:solidFill>
              </a:rPr>
              <a:t>de Evolução dos </a:t>
            </a:r>
            <a:r>
              <a:rPr lang="pt-PT" sz="1400" dirty="0" smtClean="0">
                <a:solidFill>
                  <a:schemeClr val="bg1"/>
                </a:solidFill>
              </a:rPr>
              <a:t>Resultados</a:t>
            </a:r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Comerciais</a:t>
            </a:r>
            <a:endParaRPr lang="pt-PT" sz="1400" dirty="0">
              <a:solidFill>
                <a:schemeClr val="bg1"/>
              </a:solidFill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1608037"/>
              </p:ext>
            </p:extLst>
          </p:nvPr>
        </p:nvGraphicFramePr>
        <p:xfrm>
          <a:off x="444115" y="3197611"/>
          <a:ext cx="8269189" cy="3158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2643809" y="1417983"/>
            <a:ext cx="613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</a:rPr>
              <a:t>O </a:t>
            </a:r>
            <a:r>
              <a:rPr lang="pt-PT" sz="1200" b="1" dirty="0" err="1" smtClean="0">
                <a:solidFill>
                  <a:schemeClr val="accent1">
                    <a:lumMod val="75000"/>
                  </a:schemeClr>
                </a:solidFill>
              </a:rPr>
              <a:t>projecto</a:t>
            </a:r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</a:rPr>
              <a:t> das 700.000 ligações domiciliares, que está previsto concluir em Abril de 2016 e articulação com um novo projeto de 400.000 novas ligações, vão suportar um crescimento acelerado no cadastro de clientes, o que nos obriga a estar preparados do ponto de vista tecnológico e técnico para fazer face à demanda que se avizinha no período de 2015 a 2020.</a:t>
            </a:r>
          </a:p>
          <a:p>
            <a:pPr algn="just"/>
            <a:endParaRPr lang="pt-PT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</a:rPr>
              <a:t>O quadra abaixo identifica os nossos objetivos de </a:t>
            </a:r>
            <a:r>
              <a:rPr lang="pt-PT" sz="1200" b="1" dirty="0" err="1" smtClean="0">
                <a:solidFill>
                  <a:schemeClr val="accent1">
                    <a:lumMod val="75000"/>
                  </a:schemeClr>
                </a:solidFill>
              </a:rPr>
              <a:t>cadastramento</a:t>
            </a:r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</a:rPr>
              <a:t> de clientes para o período 2015 a 2020, os quais consideramos ambiciosos mas exequíveis:</a:t>
            </a:r>
            <a:endParaRPr lang="pt-PT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973" y="1364942"/>
            <a:ext cx="2248836" cy="149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2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28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716695" y="1376349"/>
            <a:ext cx="6062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</a:rPr>
              <a:t>O efeito dos novos clientes cadastrados implica </a:t>
            </a:r>
            <a:r>
              <a:rPr lang="pt-PT" sz="1200" b="1" dirty="0" err="1" smtClean="0">
                <a:solidFill>
                  <a:schemeClr val="accent1">
                    <a:lumMod val="75000"/>
                  </a:schemeClr>
                </a:solidFill>
              </a:rPr>
              <a:t>directamente</a:t>
            </a:r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</a:rPr>
              <a:t> no aumento da faturação, conforme se pode verificar no quadro abaixo.  Por vezes não é diretamente proporcional, considerando que o cadastro nem sempre implica existir abastecimento de água.</a:t>
            </a:r>
          </a:p>
          <a:p>
            <a:pPr algn="just"/>
            <a:endParaRPr lang="pt-PT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</a:rPr>
              <a:t>Verificamos que a nossa </a:t>
            </a:r>
            <a:r>
              <a:rPr lang="pt-PT" sz="1200" b="1" dirty="0" err="1" smtClean="0">
                <a:solidFill>
                  <a:schemeClr val="accent1">
                    <a:lumMod val="75000"/>
                  </a:schemeClr>
                </a:solidFill>
              </a:rPr>
              <a:t>projecção</a:t>
            </a:r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</a:rPr>
              <a:t> da </a:t>
            </a:r>
            <a:r>
              <a:rPr lang="pt-PT" sz="1200" b="1" dirty="0" err="1" smtClean="0">
                <a:solidFill>
                  <a:schemeClr val="accent1">
                    <a:lumMod val="75000"/>
                  </a:schemeClr>
                </a:solidFill>
              </a:rPr>
              <a:t>facturação</a:t>
            </a:r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</a:rPr>
              <a:t> permitirá garantir vamos passar de cerca </a:t>
            </a:r>
          </a:p>
          <a:p>
            <a:pPr algn="just"/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</a:rPr>
              <a:t>8 biliões de Kwanzas em 2014 para 16 biliões de Kwanzas. O quadra abaixo identifica os nossos objetivos de faturação para o período 2015 a 2020, os quais são naturalmente concretizáveis:</a:t>
            </a:r>
            <a:endParaRPr lang="pt-PT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8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5158189"/>
              </p:ext>
            </p:extLst>
          </p:nvPr>
        </p:nvGraphicFramePr>
        <p:xfrm>
          <a:off x="439261" y="3138239"/>
          <a:ext cx="8339548" cy="3151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64" y="1457722"/>
            <a:ext cx="1986940" cy="1488287"/>
          </a:xfrm>
          <a:prstGeom prst="rect">
            <a:avLst/>
          </a:prstGeom>
        </p:spPr>
      </p:pic>
      <p:sp>
        <p:nvSpPr>
          <p:cNvPr id="9" name="TextBox 4"/>
          <p:cNvSpPr txBox="1"/>
          <p:nvPr/>
        </p:nvSpPr>
        <p:spPr>
          <a:xfrm>
            <a:off x="306667" y="19570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PT" sz="1600" b="1" dirty="0" smtClean="0">
                <a:solidFill>
                  <a:schemeClr val="bg1"/>
                </a:solidFill>
              </a:rPr>
              <a:t>2.  Principais </a:t>
            </a:r>
            <a:r>
              <a:rPr lang="pt-PT" sz="1600" b="1" dirty="0">
                <a:solidFill>
                  <a:schemeClr val="bg1"/>
                </a:solidFill>
              </a:rPr>
              <a:t>Linhas de Orientação Estratégica para 2015 a 2020</a:t>
            </a:r>
          </a:p>
          <a:p>
            <a:pPr marL="0" lvl="1"/>
            <a:r>
              <a:rPr lang="pt-PT" sz="1400" dirty="0" smtClean="0">
                <a:solidFill>
                  <a:schemeClr val="bg1"/>
                </a:solidFill>
              </a:rPr>
              <a:t>2.3. Tendência </a:t>
            </a:r>
            <a:r>
              <a:rPr lang="pt-PT" sz="1400" dirty="0">
                <a:solidFill>
                  <a:schemeClr val="bg1"/>
                </a:solidFill>
              </a:rPr>
              <a:t>de Evolução dos </a:t>
            </a:r>
            <a:r>
              <a:rPr lang="pt-PT" sz="1400" dirty="0" smtClean="0">
                <a:solidFill>
                  <a:schemeClr val="bg1"/>
                </a:solidFill>
              </a:rPr>
              <a:t>Resultados</a:t>
            </a:r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Comerciais</a:t>
            </a:r>
            <a:endParaRPr lang="pt-P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10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29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213652" y="1171042"/>
            <a:ext cx="55651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</a:rPr>
              <a:t>O maior desafio da EPAL – E.P. é melhorar a performance nas cobranças, que têm sido abaixo do que o esperávamos até 2014. Este será o principal foco de intervenção da área comercial, que deve orientar as suas equipas numa lógica de afetação de clientes pelos Gestores de Clientes, de forma a permitir uma avaliação do desempenho de cobranças por cada colaborador da área comercial.</a:t>
            </a:r>
          </a:p>
          <a:p>
            <a:pPr algn="just"/>
            <a:endParaRPr lang="pt-PT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</a:rPr>
              <a:t>O desenvolvimento de novas agências, os novos serviços de cobrança </a:t>
            </a:r>
            <a:r>
              <a:rPr lang="pt-PT" sz="1200" b="1" dirty="0" err="1" smtClean="0">
                <a:solidFill>
                  <a:schemeClr val="accent1">
                    <a:lumMod val="75000"/>
                  </a:schemeClr>
                </a:solidFill>
              </a:rPr>
              <a:t>bancarizada</a:t>
            </a:r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</a:rPr>
              <a:t>, em articulação com  implementação do SAP IS-u, vão criar instrumentos de trabalho orientados ao cliente, permitindo dessa forma a melhoria do desempenho de cobrança que se espera sair de cerca de 50% para 85% em 2020.</a:t>
            </a:r>
            <a:endParaRPr lang="pt-PT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0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6383289"/>
              </p:ext>
            </p:extLst>
          </p:nvPr>
        </p:nvGraphicFramePr>
        <p:xfrm>
          <a:off x="306667" y="3246235"/>
          <a:ext cx="8472142" cy="3030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667" y="1411252"/>
            <a:ext cx="2781090" cy="1458571"/>
          </a:xfrm>
          <a:prstGeom prst="rect">
            <a:avLst/>
          </a:prstGeom>
        </p:spPr>
      </p:pic>
      <p:sp>
        <p:nvSpPr>
          <p:cNvPr id="9" name="TextBox 4"/>
          <p:cNvSpPr txBox="1"/>
          <p:nvPr/>
        </p:nvSpPr>
        <p:spPr>
          <a:xfrm>
            <a:off x="306667" y="19570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PT" sz="1600" b="1" dirty="0" smtClean="0">
                <a:solidFill>
                  <a:schemeClr val="bg1"/>
                </a:solidFill>
              </a:rPr>
              <a:t>2.  Principais </a:t>
            </a:r>
            <a:r>
              <a:rPr lang="pt-PT" sz="1600" b="1" dirty="0">
                <a:solidFill>
                  <a:schemeClr val="bg1"/>
                </a:solidFill>
              </a:rPr>
              <a:t>Linhas de Orientação Estratégica para 2015 a 2020</a:t>
            </a:r>
          </a:p>
          <a:p>
            <a:pPr marL="0" lvl="1"/>
            <a:r>
              <a:rPr lang="pt-PT" sz="1400" dirty="0" smtClean="0">
                <a:solidFill>
                  <a:schemeClr val="bg1"/>
                </a:solidFill>
              </a:rPr>
              <a:t>2.3. Tendência </a:t>
            </a:r>
            <a:r>
              <a:rPr lang="pt-PT" sz="1400" dirty="0">
                <a:solidFill>
                  <a:schemeClr val="bg1"/>
                </a:solidFill>
              </a:rPr>
              <a:t>de Evolução dos </a:t>
            </a:r>
            <a:r>
              <a:rPr lang="pt-PT" sz="1400" dirty="0" smtClean="0">
                <a:solidFill>
                  <a:schemeClr val="bg1"/>
                </a:solidFill>
              </a:rPr>
              <a:t>Resultados</a:t>
            </a:r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Comerciais</a:t>
            </a:r>
            <a:endParaRPr lang="pt-P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1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3" y="124743"/>
            <a:ext cx="1556792" cy="15567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818810"/>
            <a:ext cx="9143999" cy="16556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5"/>
          <p:cNvSpPr txBox="1"/>
          <p:nvPr/>
        </p:nvSpPr>
        <p:spPr>
          <a:xfrm>
            <a:off x="696171" y="5415813"/>
            <a:ext cx="833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PT" sz="2400" b="1" dirty="0">
                <a:solidFill>
                  <a:schemeClr val="accent1">
                    <a:lumMod val="75000"/>
                  </a:schemeClr>
                </a:solidFill>
              </a:rPr>
              <a:t>Enquadramento da EPAL no Sector de </a:t>
            </a:r>
            <a:r>
              <a:rPr lang="pt-PT" sz="2400" b="1" dirty="0" smtClean="0">
                <a:solidFill>
                  <a:schemeClr val="accent1">
                    <a:lumMod val="75000"/>
                  </a:schemeClr>
                </a:solidFill>
              </a:rPr>
              <a:t>Águas em </a:t>
            </a:r>
            <a:r>
              <a:rPr lang="pt-PT" sz="2400" b="1" dirty="0">
                <a:solidFill>
                  <a:schemeClr val="accent1">
                    <a:lumMod val="75000"/>
                  </a:schemeClr>
                </a:solidFill>
              </a:rPr>
              <a:t>Angola</a:t>
            </a:r>
          </a:p>
        </p:txBody>
      </p:sp>
    </p:spTree>
    <p:extLst>
      <p:ext uri="{BB962C8B-B14F-4D97-AF65-F5344CB8AC3E}">
        <p14:creationId xmlns:p14="http://schemas.microsoft.com/office/powerpoint/2010/main" val="276224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3" y="124743"/>
            <a:ext cx="1556792" cy="15567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4818810"/>
            <a:ext cx="9143999" cy="16556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8677-D40E-9544-99C4-8964AAA40492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5"/>
          <p:cNvSpPr txBox="1"/>
          <p:nvPr/>
        </p:nvSpPr>
        <p:spPr>
          <a:xfrm>
            <a:off x="696171" y="5270028"/>
            <a:ext cx="8330065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lnSpc>
                <a:spcPct val="150000"/>
              </a:lnSpc>
              <a:buFont typeface="+mj-lt"/>
              <a:buAutoNum type="arabicPeriod" startAt="3"/>
            </a:pPr>
            <a:r>
              <a:rPr lang="pt-PT" sz="2400" b="1" dirty="0" smtClean="0">
                <a:solidFill>
                  <a:schemeClr val="accent1">
                    <a:lumMod val="75000"/>
                  </a:schemeClr>
                </a:solidFill>
              </a:rPr>
              <a:t>Transformação </a:t>
            </a:r>
            <a:r>
              <a:rPr lang="pt-PT" sz="2400" b="1" dirty="0">
                <a:solidFill>
                  <a:schemeClr val="accent1">
                    <a:lumMod val="75000"/>
                  </a:schemeClr>
                </a:solidFill>
              </a:rPr>
              <a:t>Organizacional e Reforço do Capital </a:t>
            </a:r>
            <a:r>
              <a:rPr lang="pt-PT" sz="2400" b="1" dirty="0" smtClean="0">
                <a:solidFill>
                  <a:schemeClr val="accent1">
                    <a:lumMod val="75000"/>
                  </a:schemeClr>
                </a:solidFill>
              </a:rPr>
              <a:t>Humano</a:t>
            </a:r>
            <a:endParaRPr lang="pt-PT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9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31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369012" y="210044"/>
            <a:ext cx="759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AutoNum type="arabicPeriod" startAt="3"/>
            </a:pPr>
            <a:r>
              <a:rPr lang="pt-PT" sz="1600" b="1" dirty="0" smtClean="0">
                <a:solidFill>
                  <a:schemeClr val="bg1"/>
                </a:solidFill>
              </a:rPr>
              <a:t>Transformação </a:t>
            </a:r>
            <a:r>
              <a:rPr lang="pt-PT" sz="1600" b="1" dirty="0">
                <a:solidFill>
                  <a:schemeClr val="bg1"/>
                </a:solidFill>
              </a:rPr>
              <a:t>Organizacional e Reforço do Capital </a:t>
            </a:r>
            <a:r>
              <a:rPr lang="pt-PT" sz="1600" b="1" dirty="0" smtClean="0">
                <a:solidFill>
                  <a:schemeClr val="bg1"/>
                </a:solidFill>
              </a:rPr>
              <a:t>Humano</a:t>
            </a:r>
          </a:p>
          <a:p>
            <a:pPr marL="0" lvl="1"/>
            <a:r>
              <a:rPr lang="pt-PT" sz="1600" dirty="0" smtClean="0">
                <a:solidFill>
                  <a:schemeClr val="bg1"/>
                </a:solidFill>
              </a:rPr>
              <a:t>3.1. Transformação Organizacional</a:t>
            </a:r>
            <a:endParaRPr lang="pt-PT" sz="1600" dirty="0">
              <a:solidFill>
                <a:schemeClr val="bg1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12" y="1054642"/>
            <a:ext cx="2120334" cy="1213659"/>
          </a:xfrm>
          <a:prstGeom prst="rect">
            <a:avLst/>
          </a:prstGeom>
        </p:spPr>
      </p:pic>
      <p:sp>
        <p:nvSpPr>
          <p:cNvPr id="10" name="Text Box 273"/>
          <p:cNvSpPr txBox="1">
            <a:spLocks noChangeArrowheads="1"/>
          </p:cNvSpPr>
          <p:nvPr/>
        </p:nvSpPr>
        <p:spPr bwMode="auto">
          <a:xfrm>
            <a:off x="477091" y="2312229"/>
            <a:ext cx="8301717" cy="404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355600" indent="-342900">
              <a:lnSpc>
                <a:spcPts val="3435"/>
              </a:lnSpc>
              <a:spcBef>
                <a:spcPts val="265"/>
              </a:spcBef>
              <a:buAutoNum type="arabicPeriod"/>
              <a:tabLst>
                <a:tab pos="5969000" algn="l"/>
              </a:tabLst>
            </a:pPr>
            <a:r>
              <a:rPr lang="pt-PT" sz="1600" b="1" dirty="0" smtClean="0">
                <a:solidFill>
                  <a:schemeClr val="accent1">
                    <a:lumMod val="75000"/>
                  </a:schemeClr>
                </a:solidFill>
              </a:rPr>
              <a:t>ELABORAÇÃO </a:t>
            </a:r>
            <a:r>
              <a:rPr lang="pt-PT" sz="1600" b="1" dirty="0">
                <a:solidFill>
                  <a:schemeClr val="accent1">
                    <a:lumMod val="75000"/>
                  </a:schemeClr>
                </a:solidFill>
              </a:rPr>
              <a:t>DO DIAGNÓSTICO DA SITUAÇÃO </a:t>
            </a:r>
            <a:r>
              <a:rPr lang="pt-PT" sz="1600" b="1" dirty="0" smtClean="0">
                <a:solidFill>
                  <a:schemeClr val="accent1">
                    <a:lumMod val="75000"/>
                  </a:schemeClr>
                </a:solidFill>
              </a:rPr>
              <a:t>ACTUAL</a:t>
            </a:r>
            <a:endParaRPr lang="pt-PT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O processo deverá ser iniciado  com a elaboração de um diagnóstico da situação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</a:rPr>
              <a:t>actual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 em termos de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</a:rPr>
              <a:t>es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</a:rPr>
              <a:t>trutura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 organizacional, identificando os pontos for-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</a:rPr>
              <a:t>tes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 e os pontos fracos e as condicionantes mais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</a:rPr>
              <a:t>im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- portantes para o sucesso. É muito importante que se identifiquem  quais  os processos mais  relevantes  e analisar de que forma estão ou não alinhados com os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</a:rPr>
              <a:t>objectivos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 da empresa. Nesta fase será importante o trabalho em conjunto, a vários níveis, com os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quadros 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da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EPAL-E.P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pt-PT" sz="1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</a:rPr>
              <a:t>Em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</a:rPr>
              <a:t>termos processuais deverão ser cumpridas as </a:t>
            </a:r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</a:rPr>
              <a:t>se</a:t>
            </a:r>
            <a:r>
              <a:rPr lang="en-US" sz="1400" b="1" dirty="0" err="1" smtClean="0">
                <a:solidFill>
                  <a:schemeClr val="accent1">
                    <a:lumMod val="75000"/>
                  </a:schemeClr>
                </a:solidFill>
              </a:rPr>
              <a:t>guintes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</a:rPr>
              <a:t>tarefas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endParaRPr lang="pt-PT" sz="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• Realizar uma análise crítica da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</a:rPr>
              <a:t>actual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 organização e do seu funcionamento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endParaRPr lang="pt-PT" sz="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• Realizar um mapeamento do dimensionamento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</a:rPr>
              <a:t>actual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</a:rPr>
              <a:t>FTEs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 (“Full-Time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</a:rPr>
              <a:t>Equivalent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” ou “Equivalente a Tempo Inteiro”) e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</a:rPr>
              <a:t>respectivos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 custos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endParaRPr lang="pt-PT" sz="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• Analisar as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</a:rPr>
              <a:t>actividades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 de cada estrutura;</a:t>
            </a:r>
          </a:p>
          <a:p>
            <a:r>
              <a:rPr lang="pt-PT" sz="4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•  Analisar em detalhe processos-chave, ferramentas de suporte e articulações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endParaRPr lang="pt-PT" sz="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• Deverá ser tido em conta o trabalho já desenvolvido, recentemente, nesta vertente e que se traduz nos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manuais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de Normas e Procedimentos que abarcam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uma parte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significativa de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</a:rPr>
              <a:t>Direcções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 da EPAL-E.P.</a:t>
            </a:r>
          </a:p>
          <a:p>
            <a:pPr marL="12700">
              <a:lnSpc>
                <a:spcPts val="3435"/>
              </a:lnSpc>
              <a:spcBef>
                <a:spcPts val="265"/>
              </a:spcBef>
              <a:spcAft>
                <a:spcPts val="0"/>
              </a:spcAft>
              <a:tabLst>
                <a:tab pos="5969000" algn="l"/>
              </a:tabLst>
            </a:pPr>
            <a:endParaRPr lang="en-US" sz="2400" b="1" spc="90" dirty="0">
              <a:solidFill>
                <a:schemeClr val="accent1">
                  <a:lumMod val="75000"/>
                </a:schemeClr>
              </a:solidFill>
              <a:uFill>
                <a:solidFill>
                  <a:srgbClr val="0CB7CE"/>
                </a:solidFill>
              </a:u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700">
              <a:lnSpc>
                <a:spcPts val="3435"/>
              </a:lnSpc>
              <a:spcBef>
                <a:spcPts val="265"/>
              </a:spcBef>
              <a:spcAft>
                <a:spcPts val="0"/>
              </a:spcAft>
              <a:tabLst>
                <a:tab pos="5969000" algn="l"/>
              </a:tabLst>
            </a:pPr>
            <a:endParaRPr lang="en-US" sz="2400" b="1" spc="90" dirty="0" smtClean="0">
              <a:solidFill>
                <a:schemeClr val="accent1">
                  <a:lumMod val="75000"/>
                </a:schemeClr>
              </a:solidFill>
              <a:effectLst/>
              <a:uFill>
                <a:solidFill>
                  <a:srgbClr val="0CB7CE"/>
                </a:solidFill>
              </a:u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700">
              <a:lnSpc>
                <a:spcPts val="3435"/>
              </a:lnSpc>
              <a:spcBef>
                <a:spcPts val="265"/>
              </a:spcBef>
              <a:spcAft>
                <a:spcPts val="0"/>
              </a:spcAft>
              <a:tabLst>
                <a:tab pos="5969000" algn="l"/>
              </a:tabLst>
            </a:pPr>
            <a:endParaRPr lang="pt-PT" sz="2400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489346" y="1564004"/>
            <a:ext cx="64670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3435"/>
              </a:lnSpc>
              <a:spcBef>
                <a:spcPts val="265"/>
              </a:spcBef>
              <a:spcAft>
                <a:spcPts val="0"/>
              </a:spcAft>
              <a:tabLst>
                <a:tab pos="5969000" algn="l"/>
              </a:tabLst>
            </a:pPr>
            <a:r>
              <a:rPr lang="en-US" sz="2000" b="1" spc="-12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F</a:t>
            </a:r>
            <a:r>
              <a:rPr lang="en-US" sz="2000" b="1" spc="15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A</a:t>
            </a:r>
            <a:r>
              <a:rPr lang="en-US" sz="2000" b="1" spc="9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SES de </a:t>
            </a:r>
            <a:r>
              <a:rPr lang="en-US" sz="2000" b="1" spc="90" dirty="0" err="1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Transformação</a:t>
            </a:r>
            <a:r>
              <a:rPr lang="en-US" sz="2000" b="1" spc="9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 </a:t>
            </a:r>
            <a:r>
              <a:rPr lang="en-US" sz="2000" b="1" spc="90" dirty="0" err="1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Organizacional</a:t>
            </a:r>
            <a:r>
              <a:rPr lang="en-US" sz="2000" b="1" spc="9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 da </a:t>
            </a:r>
            <a:r>
              <a:rPr lang="en-US" sz="2000" b="1" spc="90" dirty="0" smtClean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EPAL–E.P</a:t>
            </a:r>
            <a:r>
              <a:rPr lang="en-US" sz="2000" b="1" spc="9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546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32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369012" y="210044"/>
            <a:ext cx="759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AutoNum type="arabicPeriod" startAt="3"/>
            </a:pPr>
            <a:r>
              <a:rPr lang="pt-PT" sz="1600" b="1" dirty="0" smtClean="0">
                <a:solidFill>
                  <a:schemeClr val="bg1"/>
                </a:solidFill>
              </a:rPr>
              <a:t>Transformação </a:t>
            </a:r>
            <a:r>
              <a:rPr lang="pt-PT" sz="1600" b="1" dirty="0">
                <a:solidFill>
                  <a:schemeClr val="bg1"/>
                </a:solidFill>
              </a:rPr>
              <a:t>Organizacional e Reforço do Capital </a:t>
            </a:r>
            <a:r>
              <a:rPr lang="pt-PT" sz="1600" b="1" dirty="0" smtClean="0">
                <a:solidFill>
                  <a:schemeClr val="bg1"/>
                </a:solidFill>
              </a:rPr>
              <a:t>Humano</a:t>
            </a:r>
          </a:p>
          <a:p>
            <a:pPr marL="0" lvl="1"/>
            <a:r>
              <a:rPr lang="pt-PT" sz="1600" dirty="0" smtClean="0">
                <a:solidFill>
                  <a:schemeClr val="bg1"/>
                </a:solidFill>
              </a:rPr>
              <a:t>3.1. Transformação Organizacional</a:t>
            </a:r>
            <a:endParaRPr lang="pt-PT" sz="1600" dirty="0">
              <a:solidFill>
                <a:schemeClr val="bg1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13" y="1116434"/>
            <a:ext cx="1927576" cy="1103326"/>
          </a:xfrm>
          <a:prstGeom prst="rect">
            <a:avLst/>
          </a:prstGeom>
        </p:spPr>
      </p:pic>
      <p:sp>
        <p:nvSpPr>
          <p:cNvPr id="10" name="Text Box 273"/>
          <p:cNvSpPr txBox="1">
            <a:spLocks noChangeArrowheads="1"/>
          </p:cNvSpPr>
          <p:nvPr/>
        </p:nvSpPr>
        <p:spPr bwMode="auto">
          <a:xfrm>
            <a:off x="477091" y="2312229"/>
            <a:ext cx="8301717" cy="404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/>
            <a:r>
              <a:rPr lang="pt-PT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2. </a:t>
            </a:r>
            <a:r>
              <a:rPr lang="pt-PT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ESTUDO  COMPARATIVO   COM  OUTRAS  EMPRESAS INTERNACIONAIS  - BENCHMARKING</a:t>
            </a:r>
          </a:p>
          <a:p>
            <a:pPr algn="just"/>
            <a:endParaRPr lang="pt-PT" sz="1400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just"/>
            <a:r>
              <a:rPr lang="pt-PT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Deverá em seguida ser realizado um estudo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comparativo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com outras empresas internacionais,  para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identificação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das melhores práticas locais e internacionais  para o modelo organizacional através da realização de um “Benchmarking” com congéneres europeias, africanas e brasileiras comparáveis e com outras empresas de “</a:t>
            </a:r>
            <a:r>
              <a:rPr lang="pt-PT" sz="1400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utilities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” em áreas relevantes para a EPAL-E.P.</a:t>
            </a:r>
          </a:p>
          <a:p>
            <a:pPr algn="just"/>
            <a:endParaRPr lang="pt-PT" sz="1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12700" algn="just">
              <a:lnSpc>
                <a:spcPts val="3435"/>
              </a:lnSpc>
              <a:spcBef>
                <a:spcPts val="265"/>
              </a:spcBef>
              <a:tabLst>
                <a:tab pos="5969000" algn="l"/>
              </a:tabLst>
            </a:pPr>
            <a:r>
              <a:rPr lang="pt-PT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3. CONCEPTUALIZAÇÃO </a:t>
            </a:r>
            <a:r>
              <a:rPr lang="pt-PT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DA ESTRUTURA </a:t>
            </a:r>
            <a:r>
              <a:rPr lang="pt-PT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ORGANIZACIONAL</a:t>
            </a:r>
          </a:p>
          <a:p>
            <a:pPr algn="just">
              <a:spcBef>
                <a:spcPts val="300"/>
              </a:spcBef>
            </a:pPr>
            <a:r>
              <a:rPr lang="pt-PT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Após se identificarem as melhores práticas para o modelo, deve ser realizado o desenho das estruturas orgânicas (macroestruturas  e microestruturas)  e o seu dimensionamento, de acordo com o seguinte faseamento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:</a:t>
            </a:r>
          </a:p>
          <a:p>
            <a:pPr algn="just">
              <a:spcBef>
                <a:spcPts val="300"/>
              </a:spcBef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•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Visão para o modelo organizativo;</a:t>
            </a:r>
          </a:p>
          <a:p>
            <a:pPr algn="just">
              <a:spcBef>
                <a:spcPts val="300"/>
              </a:spcBef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•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Desenho detalhado do modelo organizativo;</a:t>
            </a:r>
          </a:p>
          <a:p>
            <a:pPr algn="just">
              <a:spcBef>
                <a:spcPts val="300"/>
              </a:spcBef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•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Desenho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funcional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dimensionamento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</a:t>
            </a:r>
            <a:endParaRPr lang="pt-PT" sz="1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just"/>
            <a:endParaRPr lang="pt-PT" sz="1600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just"/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Desenhar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caso necessário, situações de transição para o modelo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óptimo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e os principais processos-chave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associados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(utilizando um processo de planeamento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estratégico numa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lógica de top-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down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e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bottom-up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).</a:t>
            </a:r>
          </a:p>
          <a:p>
            <a:pPr algn="just"/>
            <a:endParaRPr lang="pt-PT" sz="1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12700" algn="just">
              <a:lnSpc>
                <a:spcPts val="3435"/>
              </a:lnSpc>
              <a:spcBef>
                <a:spcPts val="265"/>
              </a:spcBef>
              <a:tabLst>
                <a:tab pos="5969000" algn="l"/>
              </a:tabLst>
            </a:pPr>
            <a:endParaRPr lang="pt-PT" sz="1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12700" algn="just">
              <a:lnSpc>
                <a:spcPts val="3435"/>
              </a:lnSpc>
              <a:spcBef>
                <a:spcPts val="265"/>
              </a:spcBef>
              <a:spcAft>
                <a:spcPts val="0"/>
              </a:spcAft>
              <a:tabLst>
                <a:tab pos="5969000" algn="l"/>
              </a:tabLst>
            </a:pPr>
            <a:endParaRPr lang="en-US" sz="1600" b="1" spc="90" dirty="0">
              <a:solidFill>
                <a:schemeClr val="accent1">
                  <a:lumMod val="75000"/>
                </a:schemeClr>
              </a:solidFill>
              <a:uFill>
                <a:solidFill>
                  <a:srgbClr val="0CB7CE"/>
                </a:solidFill>
              </a:u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3435"/>
              </a:lnSpc>
              <a:spcBef>
                <a:spcPts val="265"/>
              </a:spcBef>
              <a:spcAft>
                <a:spcPts val="0"/>
              </a:spcAft>
              <a:tabLst>
                <a:tab pos="5969000" algn="l"/>
              </a:tabLst>
            </a:pPr>
            <a:endParaRPr lang="en-US" sz="2400" b="1" spc="90" dirty="0" smtClean="0">
              <a:solidFill>
                <a:schemeClr val="accent1">
                  <a:lumMod val="75000"/>
                </a:schemeClr>
              </a:solidFill>
              <a:effectLst/>
              <a:uFill>
                <a:solidFill>
                  <a:srgbClr val="0CB7CE"/>
                </a:solidFill>
              </a:u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3435"/>
              </a:lnSpc>
              <a:spcBef>
                <a:spcPts val="265"/>
              </a:spcBef>
              <a:spcAft>
                <a:spcPts val="0"/>
              </a:spcAft>
              <a:tabLst>
                <a:tab pos="5969000" algn="l"/>
              </a:tabLst>
            </a:pPr>
            <a:endParaRPr lang="pt-PT" sz="2400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489346" y="1564004"/>
            <a:ext cx="64670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3435"/>
              </a:lnSpc>
              <a:spcBef>
                <a:spcPts val="265"/>
              </a:spcBef>
              <a:spcAft>
                <a:spcPts val="0"/>
              </a:spcAft>
              <a:tabLst>
                <a:tab pos="5969000" algn="l"/>
              </a:tabLst>
            </a:pPr>
            <a:r>
              <a:rPr lang="en-US" sz="2000" b="1" spc="-12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F</a:t>
            </a:r>
            <a:r>
              <a:rPr lang="en-US" sz="2000" b="1" spc="15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A</a:t>
            </a:r>
            <a:r>
              <a:rPr lang="en-US" sz="2000" b="1" spc="9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SES de </a:t>
            </a:r>
            <a:r>
              <a:rPr lang="en-US" sz="2000" b="1" spc="90" dirty="0" err="1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Transformação</a:t>
            </a:r>
            <a:r>
              <a:rPr lang="en-US" sz="2000" b="1" spc="9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 </a:t>
            </a:r>
            <a:r>
              <a:rPr lang="en-US" sz="2000" b="1" spc="90" dirty="0" err="1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Organizacional</a:t>
            </a:r>
            <a:r>
              <a:rPr lang="en-US" sz="2000" b="1" spc="9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 da </a:t>
            </a:r>
            <a:r>
              <a:rPr lang="en-US" sz="2000" b="1" spc="90" dirty="0" smtClean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EPAL–E.P</a:t>
            </a:r>
            <a:r>
              <a:rPr lang="en-US" sz="2000" b="1" spc="9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730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33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369012" y="210044"/>
            <a:ext cx="759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AutoNum type="arabicPeriod" startAt="3"/>
            </a:pPr>
            <a:r>
              <a:rPr lang="pt-PT" sz="1600" b="1" dirty="0" smtClean="0">
                <a:solidFill>
                  <a:schemeClr val="bg1"/>
                </a:solidFill>
              </a:rPr>
              <a:t>Transformação </a:t>
            </a:r>
            <a:r>
              <a:rPr lang="pt-PT" sz="1600" b="1" dirty="0">
                <a:solidFill>
                  <a:schemeClr val="bg1"/>
                </a:solidFill>
              </a:rPr>
              <a:t>Organizacional e Reforço do Capital </a:t>
            </a:r>
            <a:r>
              <a:rPr lang="pt-PT" sz="1600" b="1" dirty="0" smtClean="0">
                <a:solidFill>
                  <a:schemeClr val="bg1"/>
                </a:solidFill>
              </a:rPr>
              <a:t>Humano</a:t>
            </a:r>
          </a:p>
          <a:p>
            <a:pPr marL="0" lvl="1"/>
            <a:r>
              <a:rPr lang="pt-PT" sz="1600" dirty="0" smtClean="0">
                <a:solidFill>
                  <a:schemeClr val="bg1"/>
                </a:solidFill>
              </a:rPr>
              <a:t>3.1. Transformação Organizacional</a:t>
            </a:r>
            <a:endParaRPr lang="pt-PT" sz="1600" dirty="0">
              <a:solidFill>
                <a:schemeClr val="bg1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13" y="1116434"/>
            <a:ext cx="1927576" cy="1103326"/>
          </a:xfrm>
          <a:prstGeom prst="rect">
            <a:avLst/>
          </a:prstGeom>
        </p:spPr>
      </p:pic>
      <p:sp>
        <p:nvSpPr>
          <p:cNvPr id="10" name="Text Box 273"/>
          <p:cNvSpPr txBox="1">
            <a:spLocks noChangeArrowheads="1"/>
          </p:cNvSpPr>
          <p:nvPr/>
        </p:nvSpPr>
        <p:spPr bwMode="auto">
          <a:xfrm>
            <a:off x="477091" y="2092354"/>
            <a:ext cx="8301717" cy="426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 algn="just">
              <a:lnSpc>
                <a:spcPts val="3435"/>
              </a:lnSpc>
              <a:spcBef>
                <a:spcPts val="265"/>
              </a:spcBef>
              <a:tabLst>
                <a:tab pos="5969000" algn="l"/>
              </a:tabLst>
            </a:pP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Visão para o modelo organizativo</a:t>
            </a:r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:</a:t>
            </a:r>
          </a:p>
          <a:p>
            <a:pPr algn="just">
              <a:spcBef>
                <a:spcPts val="300"/>
              </a:spcBef>
            </a:pP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• Sistematizar as oportunidades concretas de melhoria;</a:t>
            </a:r>
          </a:p>
          <a:p>
            <a:pPr algn="just">
              <a:spcBef>
                <a:spcPts val="300"/>
              </a:spcBef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Formular opções para o modelo organizativo;</a:t>
            </a:r>
          </a:p>
          <a:p>
            <a:pPr algn="just">
              <a:spcBef>
                <a:spcPts val="300"/>
              </a:spcBef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Analisar as opções organizativas;</a:t>
            </a:r>
          </a:p>
          <a:p>
            <a:pPr algn="just">
              <a:spcBef>
                <a:spcPts val="300"/>
              </a:spcBef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Debater e escolher com a EPAL-E.P. o modelo a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</a:rPr>
              <a:t>adoptar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just"/>
            <a:endParaRPr lang="pt-PT" sz="1000" dirty="0" smtClean="0"/>
          </a:p>
          <a:p>
            <a:pPr algn="just"/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</a:rPr>
              <a:t>No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</a:rPr>
              <a:t>desenho detalhado do modelo organizativo </a:t>
            </a:r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</a:rPr>
              <a:t>deverá </a:t>
            </a:r>
            <a:r>
              <a:rPr lang="en-US" sz="1400" b="1" dirty="0" err="1" smtClean="0">
                <a:solidFill>
                  <a:schemeClr val="accent1">
                    <a:lumMod val="75000"/>
                  </a:schemeClr>
                </a:solidFill>
              </a:rPr>
              <a:t>constar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pt-P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spcBef>
                <a:spcPts val="300"/>
              </a:spcBef>
            </a:pP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• Estrutura orgânica com as alterações ao modelo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</a:rPr>
              <a:t>actual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algn="just">
              <a:spcBef>
                <a:spcPts val="300"/>
              </a:spcBef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Fases de transição;</a:t>
            </a:r>
          </a:p>
          <a:p>
            <a:pPr algn="just">
              <a:spcBef>
                <a:spcPts val="300"/>
              </a:spcBef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Análise do potencial de sinergias;</a:t>
            </a:r>
          </a:p>
          <a:p>
            <a:pPr algn="just">
              <a:spcBef>
                <a:spcPts val="300"/>
              </a:spcBef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Definição de funções e responsabilidades;</a:t>
            </a:r>
          </a:p>
          <a:p>
            <a:pPr algn="just">
              <a:spcBef>
                <a:spcPts val="300"/>
              </a:spcBef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Desenho dos processos;</a:t>
            </a:r>
          </a:p>
          <a:p>
            <a:pPr algn="just">
              <a:spcBef>
                <a:spcPts val="300"/>
              </a:spcBef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Atribuição de competências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just">
              <a:spcBef>
                <a:spcPts val="300"/>
              </a:spcBef>
            </a:pPr>
            <a:endParaRPr lang="pt-PT" sz="10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Deverão ficar completamente definidas quais as funções, as  responsabilidades de  cada  função, os  processos e procedimentos, bem como os circuitos de decisão.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Estes últimos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</a:rPr>
              <a:t>aspectos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 caracterizarão o modelo de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relacionamento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</a:rPr>
              <a:t>adoptar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12700" algn="just">
              <a:lnSpc>
                <a:spcPts val="3435"/>
              </a:lnSpc>
              <a:spcBef>
                <a:spcPts val="265"/>
              </a:spcBef>
              <a:tabLst>
                <a:tab pos="5969000" algn="l"/>
              </a:tabLst>
            </a:pPr>
            <a:endParaRPr lang="pt-PT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12700" algn="just">
              <a:lnSpc>
                <a:spcPts val="3435"/>
              </a:lnSpc>
              <a:spcBef>
                <a:spcPts val="265"/>
              </a:spcBef>
              <a:tabLst>
                <a:tab pos="5969000" algn="l"/>
              </a:tabLst>
            </a:pPr>
            <a:endParaRPr lang="pt-PT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12700" algn="just">
              <a:lnSpc>
                <a:spcPts val="3435"/>
              </a:lnSpc>
              <a:spcBef>
                <a:spcPts val="265"/>
              </a:spcBef>
              <a:spcAft>
                <a:spcPts val="0"/>
              </a:spcAft>
              <a:tabLst>
                <a:tab pos="5969000" algn="l"/>
              </a:tabLst>
            </a:pPr>
            <a:endParaRPr lang="en-US" sz="1400" b="1" spc="90" dirty="0">
              <a:solidFill>
                <a:schemeClr val="accent1">
                  <a:lumMod val="75000"/>
                </a:schemeClr>
              </a:solidFill>
              <a:uFill>
                <a:solidFill>
                  <a:srgbClr val="0CB7CE"/>
                </a:solidFill>
              </a:u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3435"/>
              </a:lnSpc>
              <a:spcBef>
                <a:spcPts val="265"/>
              </a:spcBef>
              <a:spcAft>
                <a:spcPts val="0"/>
              </a:spcAft>
              <a:tabLst>
                <a:tab pos="5969000" algn="l"/>
              </a:tabLst>
            </a:pPr>
            <a:endParaRPr lang="en-US" sz="1400" b="1" spc="90" dirty="0" smtClean="0">
              <a:solidFill>
                <a:schemeClr val="accent1">
                  <a:lumMod val="75000"/>
                </a:schemeClr>
              </a:solidFill>
              <a:effectLst/>
              <a:uFill>
                <a:solidFill>
                  <a:srgbClr val="0CB7CE"/>
                </a:solidFill>
              </a:u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3435"/>
              </a:lnSpc>
              <a:spcBef>
                <a:spcPts val="265"/>
              </a:spcBef>
              <a:spcAft>
                <a:spcPts val="0"/>
              </a:spcAft>
              <a:tabLst>
                <a:tab pos="5969000" algn="l"/>
              </a:tabLst>
            </a:pPr>
            <a:endParaRPr lang="pt-PT" sz="1400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489346" y="1564004"/>
            <a:ext cx="64670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3435"/>
              </a:lnSpc>
              <a:spcBef>
                <a:spcPts val="265"/>
              </a:spcBef>
              <a:spcAft>
                <a:spcPts val="0"/>
              </a:spcAft>
              <a:tabLst>
                <a:tab pos="5969000" algn="l"/>
              </a:tabLst>
            </a:pPr>
            <a:r>
              <a:rPr lang="en-US" sz="2000" b="1" spc="-12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F</a:t>
            </a:r>
            <a:r>
              <a:rPr lang="en-US" sz="2000" b="1" spc="15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A</a:t>
            </a:r>
            <a:r>
              <a:rPr lang="en-US" sz="2000" b="1" spc="9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SES de </a:t>
            </a:r>
            <a:r>
              <a:rPr lang="en-US" sz="2000" b="1" spc="90" dirty="0" err="1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Transformação</a:t>
            </a:r>
            <a:r>
              <a:rPr lang="en-US" sz="2000" b="1" spc="9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 </a:t>
            </a:r>
            <a:r>
              <a:rPr lang="en-US" sz="2000" b="1" spc="90" dirty="0" err="1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Organizacional</a:t>
            </a:r>
            <a:r>
              <a:rPr lang="en-US" sz="2000" b="1" spc="9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 da </a:t>
            </a:r>
            <a:r>
              <a:rPr lang="en-US" sz="2000" b="1" spc="90" dirty="0" smtClean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EPAL–E.P</a:t>
            </a:r>
            <a:r>
              <a:rPr lang="en-US" sz="2000" b="1" spc="9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429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34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369012" y="210044"/>
            <a:ext cx="759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AutoNum type="arabicPeriod" startAt="3"/>
            </a:pPr>
            <a:r>
              <a:rPr lang="pt-PT" sz="1600" b="1" dirty="0" smtClean="0">
                <a:solidFill>
                  <a:schemeClr val="bg1"/>
                </a:solidFill>
              </a:rPr>
              <a:t>Transformação </a:t>
            </a:r>
            <a:r>
              <a:rPr lang="pt-PT" sz="1600" b="1" dirty="0">
                <a:solidFill>
                  <a:schemeClr val="bg1"/>
                </a:solidFill>
              </a:rPr>
              <a:t>Organizacional e Reforço do Capital </a:t>
            </a:r>
            <a:r>
              <a:rPr lang="pt-PT" sz="1600" b="1" dirty="0" smtClean="0">
                <a:solidFill>
                  <a:schemeClr val="bg1"/>
                </a:solidFill>
              </a:rPr>
              <a:t>Humano</a:t>
            </a:r>
          </a:p>
          <a:p>
            <a:pPr marL="0" lvl="1"/>
            <a:r>
              <a:rPr lang="pt-PT" sz="1600" dirty="0" smtClean="0">
                <a:solidFill>
                  <a:schemeClr val="bg1"/>
                </a:solidFill>
              </a:rPr>
              <a:t>3.1. Transformação Organizacional</a:t>
            </a:r>
            <a:endParaRPr lang="pt-PT" sz="1600" dirty="0">
              <a:solidFill>
                <a:schemeClr val="bg1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13" y="1116434"/>
            <a:ext cx="1927576" cy="1103326"/>
          </a:xfrm>
          <a:prstGeom prst="rect">
            <a:avLst/>
          </a:prstGeom>
        </p:spPr>
      </p:pic>
      <p:sp>
        <p:nvSpPr>
          <p:cNvPr id="10" name="Text Box 273"/>
          <p:cNvSpPr txBox="1">
            <a:spLocks noChangeArrowheads="1"/>
          </p:cNvSpPr>
          <p:nvPr/>
        </p:nvSpPr>
        <p:spPr bwMode="auto">
          <a:xfrm>
            <a:off x="477091" y="2092354"/>
            <a:ext cx="8301717" cy="426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 algn="just">
              <a:lnSpc>
                <a:spcPts val="3435"/>
              </a:lnSpc>
              <a:spcBef>
                <a:spcPts val="265"/>
              </a:spcBef>
              <a:tabLst>
                <a:tab pos="5969000" algn="l"/>
              </a:tabLst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4. GESTÃO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DA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MUDANÇA</a:t>
            </a:r>
          </a:p>
          <a:p>
            <a:pPr>
              <a:spcBef>
                <a:spcPts val="300"/>
              </a:spcBef>
            </a:pP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No processo de mudança, a organização passa por um percurso emocional, sendo necessário desenhar um plano de comunicação (plano  de comunicação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típico </a:t>
            </a:r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em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três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fases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):</a:t>
            </a:r>
          </a:p>
          <a:p>
            <a:pPr>
              <a:spcBef>
                <a:spcPts val="300"/>
              </a:spcBef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Identificar todos os destinatários para o plano de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comunicação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>
              <a:spcBef>
                <a:spcPts val="300"/>
              </a:spcBef>
            </a:pP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• Elaborar o plano de comunicação tendo em conta os diferentes destinatários, as mensagens a transmitir e o tipo de comunicação a utilizar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>
              <a:spcBef>
                <a:spcPts val="300"/>
              </a:spcBef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• Desenhar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um calendário de implementação para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o </a:t>
            </a:r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plano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global de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comunicação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>
              <a:spcBef>
                <a:spcPts val="300"/>
              </a:spcBef>
            </a:pP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300"/>
              </a:spcBef>
            </a:pPr>
            <a:r>
              <a:rPr lang="pt-PT" sz="1600" b="1" dirty="0" smtClean="0">
                <a:solidFill>
                  <a:schemeClr val="accent1">
                    <a:lumMod val="75000"/>
                  </a:schemeClr>
                </a:solidFill>
              </a:rPr>
              <a:t>5. PLANO </a:t>
            </a:r>
            <a:r>
              <a:rPr lang="pt-PT" sz="1600" b="1" dirty="0">
                <a:solidFill>
                  <a:schemeClr val="accent1">
                    <a:lumMod val="75000"/>
                  </a:schemeClr>
                </a:solidFill>
              </a:rPr>
              <a:t>DE IMPLEMENTAÇÃO DO NOVO </a:t>
            </a:r>
            <a:r>
              <a:rPr lang="pt-PT" sz="1600" b="1" dirty="0" smtClean="0">
                <a:solidFill>
                  <a:schemeClr val="accent1">
                    <a:lumMod val="75000"/>
                  </a:schemeClr>
                </a:solidFill>
              </a:rPr>
              <a:t>MODELO</a:t>
            </a:r>
          </a:p>
          <a:p>
            <a:pPr>
              <a:spcBef>
                <a:spcPts val="300"/>
              </a:spcBef>
            </a:pPr>
            <a:endParaRPr lang="pt-PT" sz="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Deverá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ser elaborado um plano de implementação detalhado de forma a assegurar a constituição e ar-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</a:rPr>
              <a:t>ranque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 das equipas, incluindo eventuais fases de transição, bem como a sua calendarização.</a:t>
            </a:r>
          </a:p>
          <a:p>
            <a:endParaRPr lang="pt-PT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empresa de consultoria estratégica contratada deverá acompanhar e gerir, do início ao fim, as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equipas </a:t>
            </a:r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mistas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de </a:t>
            </a:r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implementação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contemplando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pt-PT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• A definição do plano de implementação integrado e das equipas de implementação;</a:t>
            </a:r>
          </a:p>
          <a:p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• O acompanhamento do lançamento da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implementação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</a:rPr>
              <a:t>e a concretização do plano de implementação.</a:t>
            </a:r>
          </a:p>
          <a:p>
            <a:pPr>
              <a:spcBef>
                <a:spcPts val="300"/>
              </a:spcBef>
            </a:pPr>
            <a:endParaRPr lang="en-US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300"/>
              </a:spcBef>
            </a:pPr>
            <a:endParaRPr lang="pt-PT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t-PT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12700" algn="just">
              <a:lnSpc>
                <a:spcPts val="3435"/>
              </a:lnSpc>
              <a:spcBef>
                <a:spcPts val="265"/>
              </a:spcBef>
              <a:tabLst>
                <a:tab pos="5969000" algn="l"/>
              </a:tabLst>
            </a:pPr>
            <a:endParaRPr lang="pt-P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2700" algn="just">
              <a:lnSpc>
                <a:spcPts val="3435"/>
              </a:lnSpc>
              <a:spcBef>
                <a:spcPts val="265"/>
              </a:spcBef>
              <a:tabLst>
                <a:tab pos="5969000" algn="l"/>
              </a:tabLst>
            </a:pPr>
            <a:endParaRPr lang="en-US" sz="1400" b="1" spc="90" dirty="0">
              <a:solidFill>
                <a:schemeClr val="accent1">
                  <a:lumMod val="75000"/>
                </a:schemeClr>
              </a:solidFill>
              <a:uFill>
                <a:solidFill>
                  <a:srgbClr val="0CB7CE"/>
                </a:solidFill>
              </a:u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3435"/>
              </a:lnSpc>
              <a:spcBef>
                <a:spcPts val="265"/>
              </a:spcBef>
              <a:spcAft>
                <a:spcPts val="0"/>
              </a:spcAft>
              <a:tabLst>
                <a:tab pos="5969000" algn="l"/>
              </a:tabLst>
            </a:pPr>
            <a:endParaRPr lang="en-US" sz="1400" b="1" spc="90" dirty="0" smtClean="0">
              <a:solidFill>
                <a:schemeClr val="accent1">
                  <a:lumMod val="75000"/>
                </a:schemeClr>
              </a:solidFill>
              <a:effectLst/>
              <a:uFill>
                <a:solidFill>
                  <a:srgbClr val="0CB7CE"/>
                </a:solidFill>
              </a:u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3435"/>
              </a:lnSpc>
              <a:spcBef>
                <a:spcPts val="265"/>
              </a:spcBef>
              <a:spcAft>
                <a:spcPts val="0"/>
              </a:spcAft>
              <a:tabLst>
                <a:tab pos="5969000" algn="l"/>
              </a:tabLst>
            </a:pPr>
            <a:endParaRPr lang="pt-PT" sz="1400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489346" y="1564004"/>
            <a:ext cx="64670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3435"/>
              </a:lnSpc>
              <a:spcBef>
                <a:spcPts val="265"/>
              </a:spcBef>
              <a:spcAft>
                <a:spcPts val="0"/>
              </a:spcAft>
              <a:tabLst>
                <a:tab pos="5969000" algn="l"/>
              </a:tabLst>
            </a:pPr>
            <a:r>
              <a:rPr lang="en-US" sz="2000" b="1" spc="-12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F</a:t>
            </a:r>
            <a:r>
              <a:rPr lang="en-US" sz="2000" b="1" spc="15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A</a:t>
            </a:r>
            <a:r>
              <a:rPr lang="en-US" sz="2000" b="1" spc="9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SES de </a:t>
            </a:r>
            <a:r>
              <a:rPr lang="en-US" sz="2000" b="1" spc="90" dirty="0" err="1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Transformação</a:t>
            </a:r>
            <a:r>
              <a:rPr lang="en-US" sz="2000" b="1" spc="9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 </a:t>
            </a:r>
            <a:r>
              <a:rPr lang="en-US" sz="2000" b="1" spc="90" dirty="0" err="1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Organizacional</a:t>
            </a:r>
            <a:r>
              <a:rPr lang="en-US" sz="2000" b="1" spc="9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 da </a:t>
            </a:r>
            <a:r>
              <a:rPr lang="en-US" sz="2000" b="1" spc="90" dirty="0" smtClean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EPAL–E.P</a:t>
            </a:r>
            <a:r>
              <a:rPr lang="en-US" sz="2000" b="1" spc="9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CB7CE"/>
                  </a:solidFill>
                </a:uFill>
                <a:ea typeface="Apex New Heavy"/>
                <a:cs typeface="Apex New Heavy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237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35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sp>
        <p:nvSpPr>
          <p:cNvPr id="18" name="Text Box 224"/>
          <p:cNvSpPr txBox="1">
            <a:spLocks noChangeArrowheads="1"/>
          </p:cNvSpPr>
          <p:nvPr/>
        </p:nvSpPr>
        <p:spPr bwMode="auto">
          <a:xfrm>
            <a:off x="4080163" y="1564907"/>
            <a:ext cx="4698645" cy="84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 algn="just">
              <a:lnSpc>
                <a:spcPct val="115000"/>
              </a:lnSpc>
              <a:spcBef>
                <a:spcPts val="140"/>
              </a:spcBef>
              <a:spcAft>
                <a:spcPts val="0"/>
              </a:spcAft>
            </a:pP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Uma</a:t>
            </a:r>
            <a:r>
              <a:rPr lang="pt-PT" sz="1400" b="1" spc="-3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das</a:t>
            </a:r>
            <a:r>
              <a:rPr lang="pt-PT" sz="1400" b="1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condicionantes</a:t>
            </a:r>
            <a:r>
              <a:rPr lang="pt-PT" sz="1400" b="1" spc="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mais</a:t>
            </a:r>
            <a:r>
              <a:rPr lang="pt-PT" sz="1400" b="1" spc="-3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importantes</a:t>
            </a:r>
            <a:r>
              <a:rPr lang="pt-PT" sz="1400" b="1" spc="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pa</a:t>
            </a:r>
            <a:r>
              <a:rPr lang="pt-PT" sz="1400" b="1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r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</a:t>
            </a:r>
            <a:r>
              <a:rPr lang="pt-PT" sz="1400" b="1" spc="-2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o</a:t>
            </a:r>
            <a:r>
              <a:rPr lang="pt-PT" sz="1400" b="1" spc="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desen</a:t>
            </a:r>
            <a:r>
              <a:rPr lang="pt-PT" sz="1400" b="1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v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olvimento</a:t>
            </a:r>
            <a:r>
              <a:rPr lang="pt-PT" sz="1400" b="1" spc="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sustentá</a:t>
            </a:r>
            <a:r>
              <a:rPr lang="pt-PT" sz="1400" b="1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v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el</a:t>
            </a:r>
            <a:r>
              <a:rPr lang="pt-PT" sz="1400" b="1" spc="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da</a:t>
            </a:r>
            <a:r>
              <a:rPr lang="pt-PT" sz="1400" b="1" spc="-1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E</a:t>
            </a:r>
            <a:r>
              <a:rPr lang="pt-PT" sz="1400" b="1" spc="-8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P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AL-E.</a:t>
            </a:r>
            <a:r>
              <a:rPr lang="pt-PT" sz="1400" b="1" spc="-14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P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.</a:t>
            </a:r>
            <a:r>
              <a:rPr lang="pt-PT" sz="1400" b="1" spc="6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é</a:t>
            </a:r>
            <a:r>
              <a:rPr lang="pt-PT" sz="1400" b="1" spc="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</a:t>
            </a:r>
            <a:r>
              <a:rPr lang="pt-PT" sz="1400" b="1" spc="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carência</a:t>
            </a:r>
            <a:r>
              <a:rPr lang="pt-PT" sz="1400" b="1" spc="-6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de</a:t>
            </a:r>
            <a:r>
              <a:rPr lang="pt-PT" sz="1400" b="1" spc="-1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competências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técnicas dos</a:t>
            </a:r>
            <a:r>
              <a:rPr lang="pt-PT" sz="1400" b="1" spc="-4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di</a:t>
            </a:r>
            <a:r>
              <a:rPr lang="pt-PT" sz="1400" b="1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f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erentes ní</a:t>
            </a:r>
            <a:r>
              <a:rPr lang="pt-PT" sz="1400" b="1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v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eis</a:t>
            </a:r>
            <a:r>
              <a:rPr lang="pt-PT" sz="1400" b="1" spc="-6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da</a:t>
            </a:r>
            <a:r>
              <a:rPr lang="pt-PT" sz="1400" b="1" spc="-3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estrutu</a:t>
            </a:r>
            <a:r>
              <a:rPr lang="pt-PT" sz="1400" b="1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r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a.</a:t>
            </a:r>
            <a:endParaRPr lang="pt-PT" sz="1400" b="1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223"/>
          <p:cNvSpPr txBox="1">
            <a:spLocks noChangeArrowheads="1"/>
          </p:cNvSpPr>
          <p:nvPr/>
        </p:nvSpPr>
        <p:spPr bwMode="auto">
          <a:xfrm>
            <a:off x="469616" y="2725481"/>
            <a:ext cx="8309192" cy="118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Apex New Book"/>
                <a:cs typeface="Apex New Book"/>
              </a:rPr>
              <a:t>Torna-se, assim, urgente </a:t>
            </a:r>
            <a:r>
              <a:rPr lang="pt-PT" sz="1400" b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Apex New Book"/>
                <a:cs typeface="Apex New Book"/>
              </a:rPr>
              <a:t>actuar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Apex New Book"/>
                <a:cs typeface="Apex New Book"/>
              </a:rPr>
              <a:t> de forma sistemática para a resolução deste problema, estabelecendo os perfis de competência e identificando o talento na organização para dar resposta às necessidades </a:t>
            </a:r>
            <a:r>
              <a:rPr lang="pt-PT" sz="1400" b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Apex New Book"/>
                <a:cs typeface="Apex New Book"/>
              </a:rPr>
              <a:t>actuais</a:t>
            </a:r>
            <a:r>
              <a:rPr lang="pt-PT" sz="1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Apex New Book"/>
                <a:cs typeface="Apex New Book"/>
              </a:rPr>
              <a:t> e futuras. É também muito importante definir quais as competências que serão necessárias contratar no exterior da  organização.</a:t>
            </a:r>
          </a:p>
        </p:txBody>
      </p:sp>
      <p:sp>
        <p:nvSpPr>
          <p:cNvPr id="20" name="Text Box 222"/>
          <p:cNvSpPr txBox="1">
            <a:spLocks noChangeArrowheads="1"/>
          </p:cNvSpPr>
          <p:nvPr/>
        </p:nvSpPr>
        <p:spPr bwMode="auto">
          <a:xfrm>
            <a:off x="472102" y="4166113"/>
            <a:ext cx="8306706" cy="4499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12700">
              <a:lnSpc>
                <a:spcPct val="115000"/>
              </a:lnSpc>
              <a:spcBef>
                <a:spcPts val="140"/>
              </a:spcBef>
              <a:spcAft>
                <a:spcPts val="0"/>
              </a:spcAft>
            </a:pPr>
            <a:r>
              <a:rPr lang="pt-PT" sz="1400" b="1" spc="-90" dirty="0">
                <a:solidFill>
                  <a:schemeClr val="bg1"/>
                </a:solidFill>
                <a:latin typeface="+mj-lt"/>
                <a:ea typeface="Apex New Book"/>
                <a:cs typeface="Apex New Book"/>
              </a:rPr>
              <a:t>O</a:t>
            </a:r>
            <a:r>
              <a:rPr lang="pt-PT" sz="1400" b="1" spc="-45" dirty="0" smtClean="0">
                <a:solidFill>
                  <a:schemeClr val="bg1"/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bg1"/>
                </a:solidFill>
                <a:effectLst/>
                <a:latin typeface="+mj-lt"/>
                <a:ea typeface="Apex New Book"/>
                <a:cs typeface="Apex New Book"/>
              </a:rPr>
              <a:t>recurso</a:t>
            </a:r>
            <a:r>
              <a:rPr lang="pt-PT" sz="1400" b="1" spc="-75" dirty="0">
                <a:solidFill>
                  <a:schemeClr val="bg1"/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bg1"/>
                </a:solidFill>
                <a:effectLst/>
                <a:latin typeface="+mj-lt"/>
                <a:ea typeface="Apex New Book"/>
                <a:cs typeface="Apex New Book"/>
              </a:rPr>
              <a:t>à</a:t>
            </a:r>
            <a:r>
              <a:rPr lang="pt-PT" sz="1400" b="1" spc="-15" dirty="0">
                <a:solidFill>
                  <a:schemeClr val="bg1"/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bg1"/>
                </a:solidFill>
                <a:effectLst/>
                <a:latin typeface="+mj-lt"/>
                <a:ea typeface="Apex New Book"/>
                <a:cs typeface="Apex New Book"/>
              </a:rPr>
              <a:t>cont</a:t>
            </a:r>
            <a:r>
              <a:rPr lang="pt-PT" sz="1400" b="1" spc="-20" dirty="0">
                <a:solidFill>
                  <a:schemeClr val="bg1"/>
                </a:solidFill>
                <a:effectLst/>
                <a:latin typeface="+mj-lt"/>
                <a:ea typeface="Apex New Book"/>
                <a:cs typeface="Apex New Book"/>
              </a:rPr>
              <a:t>r</a:t>
            </a:r>
            <a:r>
              <a:rPr lang="pt-PT" sz="1400" b="1" dirty="0">
                <a:solidFill>
                  <a:schemeClr val="bg1"/>
                </a:solidFill>
                <a:effectLst/>
                <a:latin typeface="+mj-lt"/>
                <a:ea typeface="Apex New Book"/>
                <a:cs typeface="Apex New Book"/>
              </a:rPr>
              <a:t>atação de</a:t>
            </a:r>
            <a:r>
              <a:rPr lang="pt-PT" sz="1400" b="1" spc="-30" dirty="0">
                <a:solidFill>
                  <a:schemeClr val="bg1"/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bg1"/>
                </a:solidFill>
                <a:effectLst/>
                <a:latin typeface="+mj-lt"/>
                <a:ea typeface="Apex New Book"/>
                <a:cs typeface="Apex New Book"/>
              </a:rPr>
              <a:t>uma</a:t>
            </a:r>
            <a:r>
              <a:rPr lang="pt-PT" sz="1400" b="1" spc="-45" dirty="0">
                <a:solidFill>
                  <a:schemeClr val="bg1"/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>
                <a:solidFill>
                  <a:schemeClr val="bg1"/>
                </a:solidFill>
                <a:effectLst/>
                <a:latin typeface="+mj-lt"/>
                <a:ea typeface="Apex New Book"/>
                <a:cs typeface="Apex New Book"/>
              </a:rPr>
              <a:t>consulto</a:t>
            </a:r>
            <a:r>
              <a:rPr lang="pt-PT" sz="1400" b="1" spc="-20" dirty="0">
                <a:solidFill>
                  <a:schemeClr val="bg1"/>
                </a:solidFill>
                <a:effectLst/>
                <a:latin typeface="+mj-lt"/>
                <a:ea typeface="Apex New Book"/>
                <a:cs typeface="Apex New Book"/>
              </a:rPr>
              <a:t>r</a:t>
            </a:r>
            <a:r>
              <a:rPr lang="pt-PT" sz="1400" b="1" dirty="0">
                <a:solidFill>
                  <a:schemeClr val="bg1"/>
                </a:solidFill>
                <a:effectLst/>
                <a:latin typeface="+mj-lt"/>
                <a:ea typeface="Apex New Book"/>
                <a:cs typeface="Apex New Book"/>
              </a:rPr>
              <a:t>a</a:t>
            </a:r>
            <a:r>
              <a:rPr lang="pt-PT" sz="1400" b="1" spc="50" dirty="0">
                <a:solidFill>
                  <a:schemeClr val="bg1"/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 smtClean="0">
                <a:solidFill>
                  <a:schemeClr val="bg1"/>
                </a:solidFill>
                <a:latin typeface="+mj-lt"/>
                <a:ea typeface="Apex New Book"/>
                <a:cs typeface="Apex New Book"/>
              </a:rPr>
              <a:t>especializada em Gestão de RH e Organização,</a:t>
            </a:r>
            <a:r>
              <a:rPr lang="pt-PT" sz="1400" b="1" spc="60" dirty="0" smtClean="0">
                <a:solidFill>
                  <a:schemeClr val="bg1"/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 smtClean="0">
                <a:solidFill>
                  <a:schemeClr val="bg1"/>
                </a:solidFill>
                <a:effectLst/>
                <a:latin typeface="+mj-lt"/>
                <a:ea typeface="Apex New Book"/>
                <a:cs typeface="Apex New Book"/>
              </a:rPr>
              <a:t>d</a:t>
            </a:r>
            <a:r>
              <a:rPr lang="pt-PT" sz="1400" b="1" spc="-10" dirty="0" smtClean="0">
                <a:solidFill>
                  <a:schemeClr val="bg1"/>
                </a:solidFill>
                <a:effectLst/>
                <a:latin typeface="+mj-lt"/>
                <a:ea typeface="Apex New Book"/>
                <a:cs typeface="Apex New Book"/>
              </a:rPr>
              <a:t>e</a:t>
            </a:r>
            <a:r>
              <a:rPr lang="pt-PT" sz="1400" b="1" spc="-20" dirty="0" smtClean="0">
                <a:solidFill>
                  <a:schemeClr val="bg1"/>
                </a:solidFill>
                <a:effectLst/>
                <a:latin typeface="+mj-lt"/>
                <a:ea typeface="Apex New Book"/>
                <a:cs typeface="Apex New Book"/>
              </a:rPr>
              <a:t>v</a:t>
            </a:r>
            <a:r>
              <a:rPr lang="pt-PT" sz="1400" b="1" dirty="0" smtClean="0">
                <a:solidFill>
                  <a:schemeClr val="bg1"/>
                </a:solidFill>
                <a:effectLst/>
                <a:latin typeface="+mj-lt"/>
                <a:ea typeface="Apex New Book"/>
                <a:cs typeface="Apex New Book"/>
              </a:rPr>
              <a:t>e</a:t>
            </a:r>
            <a:r>
              <a:rPr lang="pt-PT" sz="1400" b="1" spc="-20" dirty="0" smtClean="0">
                <a:solidFill>
                  <a:schemeClr val="bg1"/>
                </a:solidFill>
                <a:effectLst/>
                <a:latin typeface="+mj-lt"/>
                <a:ea typeface="Apex New Book"/>
                <a:cs typeface="Apex New Book"/>
              </a:rPr>
              <a:t>rá</a:t>
            </a:r>
            <a:r>
              <a:rPr lang="pt-PT" sz="1400" b="1" spc="-35" dirty="0" smtClean="0">
                <a:solidFill>
                  <a:schemeClr val="bg1"/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b="1" dirty="0" smtClean="0">
                <a:solidFill>
                  <a:schemeClr val="bg1"/>
                </a:solidFill>
                <a:effectLst/>
                <a:latin typeface="+mj-lt"/>
                <a:ea typeface="Apex New Book"/>
                <a:cs typeface="Apex New Book"/>
              </a:rPr>
              <a:t>definir:</a:t>
            </a:r>
            <a:endParaRPr lang="pt-PT" sz="1400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221"/>
          <p:cNvSpPr txBox="1">
            <a:spLocks noChangeArrowheads="1"/>
          </p:cNvSpPr>
          <p:nvPr/>
        </p:nvSpPr>
        <p:spPr bwMode="auto">
          <a:xfrm>
            <a:off x="472102" y="4644203"/>
            <a:ext cx="8034590" cy="155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298450" indent="-285750">
              <a:lnSpc>
                <a:spcPct val="115000"/>
              </a:lnSpc>
              <a:spcBef>
                <a:spcPts val="14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O</a:t>
            </a:r>
            <a:r>
              <a:rPr lang="pt-PT" sz="1400" spc="-20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modelo</a:t>
            </a:r>
            <a:r>
              <a:rPr lang="pt-PT" sz="1400" spc="-7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de</a:t>
            </a:r>
            <a:r>
              <a:rPr lang="pt-PT" sz="1400" spc="-3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competência de</a:t>
            </a:r>
            <a:r>
              <a:rPr lang="pt-PT" sz="1400" spc="-3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acordo</a:t>
            </a:r>
            <a:r>
              <a:rPr lang="pt-PT" sz="1400" spc="-7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com</a:t>
            </a:r>
            <a:r>
              <a:rPr lang="pt-PT" sz="1400" spc="-4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as</a:t>
            </a:r>
            <a:r>
              <a:rPr lang="pt-PT" sz="1400" spc="-2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est</a:t>
            </a:r>
            <a:r>
              <a:rPr lang="pt-PT" sz="1400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r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atégias definidas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;</a:t>
            </a:r>
          </a:p>
          <a:p>
            <a:pPr marL="298450" indent="-285750">
              <a:lnSpc>
                <a:spcPct val="115000"/>
              </a:lnSpc>
              <a:spcBef>
                <a:spcPts val="14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Os</a:t>
            </a:r>
            <a:r>
              <a:rPr lang="pt-PT" sz="1400" spc="-30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perfis funcionais</a:t>
            </a:r>
            <a:r>
              <a:rPr lang="pt-PT" sz="1400" spc="5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dos</a:t>
            </a:r>
            <a:r>
              <a:rPr lang="pt-PT" sz="1400" spc="-4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elementos que</a:t>
            </a:r>
            <a:r>
              <a:rPr lang="pt-PT" sz="1400" spc="-4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lide</a:t>
            </a:r>
            <a:r>
              <a:rPr lang="pt-PT" sz="1400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r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</a:t>
            </a:r>
            <a:r>
              <a:rPr lang="pt-PT" sz="1400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r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ão</a:t>
            </a:r>
            <a:r>
              <a:rPr lang="pt-PT" sz="1400" spc="4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as</a:t>
            </a:r>
            <a:r>
              <a:rPr lang="pt-PT" sz="1400" spc="-2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n</a:t>
            </a:r>
            <a:r>
              <a:rPr lang="pt-PT" sz="1400" spc="-1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o</a:t>
            </a:r>
            <a:r>
              <a:rPr lang="pt-PT" sz="1400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v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as</a:t>
            </a:r>
            <a:r>
              <a:rPr lang="pt-PT" sz="1400" spc="-6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estrutu</a:t>
            </a:r>
            <a:r>
              <a:rPr lang="pt-PT" sz="1400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r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as orgânicas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;</a:t>
            </a:r>
          </a:p>
          <a:p>
            <a:pPr marL="298450" indent="-285750">
              <a:lnSpc>
                <a:spcPct val="115000"/>
              </a:lnSpc>
              <a:spcBef>
                <a:spcPts val="14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Identificação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de</a:t>
            </a:r>
            <a:r>
              <a:rPr lang="pt-PT" sz="1400" spc="-3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talentos na</a:t>
            </a:r>
            <a:r>
              <a:rPr lang="pt-PT" sz="1400" spc="-2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organi</a:t>
            </a:r>
            <a:r>
              <a:rPr lang="pt-PT" sz="1400" spc="-1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z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ação e</a:t>
            </a:r>
            <a:r>
              <a:rPr lang="pt-PT" sz="1400" spc="-1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</a:t>
            </a:r>
            <a:r>
              <a:rPr lang="pt-PT" sz="1400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v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aliação das</a:t>
            </a:r>
            <a:r>
              <a:rPr lang="pt-PT" sz="1400" spc="-4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necessidades de</a:t>
            </a:r>
            <a:r>
              <a:rPr lang="pt-PT" sz="1400" spc="-3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cont</a:t>
            </a:r>
            <a:r>
              <a:rPr lang="pt-PT" sz="1400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r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atação ao</a:t>
            </a:r>
            <a:r>
              <a:rPr lang="pt-PT" sz="1400" spc="-2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e</a:t>
            </a:r>
            <a:r>
              <a:rPr lang="pt-PT" sz="1400" spc="-1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x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terior</a:t>
            </a:r>
            <a:r>
              <a:rPr lang="pt-PT" sz="1400" spc="3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(gap</a:t>
            </a:r>
            <a:r>
              <a:rPr lang="pt-PT" sz="1400" spc="-4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analysis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);</a:t>
            </a:r>
          </a:p>
          <a:p>
            <a:pPr marL="298450" indent="-285750">
              <a:lnSpc>
                <a:spcPct val="115000"/>
              </a:lnSpc>
              <a:spcBef>
                <a:spcPts val="14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Identificação</a:t>
            </a:r>
            <a:r>
              <a:rPr lang="pt-PT" sz="1400" spc="-5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das</a:t>
            </a:r>
            <a:r>
              <a:rPr lang="pt-PT" sz="1400" spc="-4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necessidades</a:t>
            </a:r>
            <a:r>
              <a:rPr lang="pt-PT" sz="1400" spc="-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de</a:t>
            </a:r>
            <a:r>
              <a:rPr lang="pt-PT" sz="1400" spc="-3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desen</a:t>
            </a:r>
            <a:r>
              <a:rPr lang="pt-PT" sz="1400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v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olvimento</a:t>
            </a:r>
            <a:r>
              <a:rPr lang="pt-PT" sz="1400" spc="-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e</a:t>
            </a:r>
            <a:r>
              <a:rPr lang="pt-PT" sz="1400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re</a:t>
            </a:r>
            <a:r>
              <a:rPr lang="pt-PT" sz="1400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f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orço</a:t>
            </a:r>
            <a:r>
              <a:rPr lang="pt-PT" sz="1400" spc="3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das</a:t>
            </a:r>
            <a:r>
              <a:rPr lang="pt-PT" sz="1400" spc="-4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competências</a:t>
            </a:r>
            <a:r>
              <a:rPr lang="pt-PT" sz="1400" spc="-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dos</a:t>
            </a:r>
            <a:r>
              <a:rPr lang="pt-PT" sz="1400" spc="-4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quadros</a:t>
            </a:r>
            <a:r>
              <a:rPr lang="pt-PT" sz="1400" spc="3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ex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istentes</a:t>
            </a:r>
            <a:r>
              <a:rPr lang="pt-PT" sz="1400" spc="4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e</a:t>
            </a:r>
            <a:r>
              <a:rPr lang="pt-PT" sz="1400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</a:t>
            </a:r>
            <a:r>
              <a:rPr lang="pt-PT" sz="1400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co</a:t>
            </a:r>
            <a:r>
              <a:rPr lang="pt-PT" sz="1400" spc="-5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n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t</a:t>
            </a:r>
            <a:r>
              <a:rPr lang="pt-PT" sz="1400" spc="-20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r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atação/elabo</a:t>
            </a:r>
            <a:r>
              <a:rPr lang="pt-PT" sz="1400" spc="-20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r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ação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dos</a:t>
            </a:r>
            <a:r>
              <a:rPr lang="pt-PT" sz="1400" spc="-4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necessários planos</a:t>
            </a:r>
            <a:r>
              <a:rPr lang="pt-PT" sz="1400" spc="-6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de</a:t>
            </a:r>
            <a:r>
              <a:rPr lang="pt-PT" sz="1400" spc="-3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f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ormação.</a:t>
            </a:r>
            <a:endParaRPr lang="pt-PT" sz="1400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1" y="1021974"/>
            <a:ext cx="2828925" cy="1619250"/>
          </a:xfrm>
          <a:prstGeom prst="rect">
            <a:avLst/>
          </a:prstGeom>
        </p:spPr>
      </p:pic>
      <p:sp>
        <p:nvSpPr>
          <p:cNvPr id="11" name="TextBox 4"/>
          <p:cNvSpPr txBox="1"/>
          <p:nvPr/>
        </p:nvSpPr>
        <p:spPr>
          <a:xfrm>
            <a:off x="369012" y="210044"/>
            <a:ext cx="759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AutoNum type="arabicPeriod" startAt="3"/>
            </a:pPr>
            <a:r>
              <a:rPr lang="pt-PT" sz="1600" b="1" dirty="0" smtClean="0">
                <a:solidFill>
                  <a:schemeClr val="bg1"/>
                </a:solidFill>
              </a:rPr>
              <a:t>Transformação </a:t>
            </a:r>
            <a:r>
              <a:rPr lang="pt-PT" sz="1600" b="1" dirty="0">
                <a:solidFill>
                  <a:schemeClr val="bg1"/>
                </a:solidFill>
              </a:rPr>
              <a:t>Organizacional e Reforço do Capital </a:t>
            </a:r>
            <a:r>
              <a:rPr lang="pt-PT" sz="1600" b="1" dirty="0" smtClean="0">
                <a:solidFill>
                  <a:schemeClr val="bg1"/>
                </a:solidFill>
              </a:rPr>
              <a:t>Humano</a:t>
            </a:r>
          </a:p>
          <a:p>
            <a:pPr marL="0" lvl="1"/>
            <a:r>
              <a:rPr lang="pt-PT" sz="1600" dirty="0" smtClean="0">
                <a:solidFill>
                  <a:schemeClr val="bg1"/>
                </a:solidFill>
              </a:rPr>
              <a:t>3.2. Reforço do Capital Humano</a:t>
            </a:r>
            <a:endParaRPr lang="pt-P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54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36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412642" y="1180655"/>
            <a:ext cx="3832238" cy="1047750"/>
            <a:chOff x="3983183" y="4517456"/>
            <a:chExt cx="3832238" cy="1047750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9637" y="4517456"/>
              <a:ext cx="3095784" cy="1047750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3183" y="4517456"/>
              <a:ext cx="736454" cy="1047750"/>
            </a:xfrm>
            <a:prstGeom prst="rect">
              <a:avLst/>
            </a:prstGeom>
          </p:spPr>
        </p:pic>
      </p:grpSp>
      <p:sp>
        <p:nvSpPr>
          <p:cNvPr id="4" name="CaixaDeTexto 3"/>
          <p:cNvSpPr txBox="1"/>
          <p:nvPr/>
        </p:nvSpPr>
        <p:spPr>
          <a:xfrm>
            <a:off x="412643" y="2271679"/>
            <a:ext cx="8366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</a:rPr>
              <a:t>Acreditamos que a troca de experiências entre as empresas do sector da água, num contexto de formação, vai permitir um forte desenvolvimento de competências ao nível nacional. Esperamos que a aceitação e qualidade dos nossos serviços formativos sejam reconhecidos nacional e internacionalmente.</a:t>
            </a:r>
            <a:endParaRPr lang="pt-PT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007900" y="1344228"/>
            <a:ext cx="48589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500" b="1" dirty="0">
                <a:solidFill>
                  <a:schemeClr val="accent1">
                    <a:lumMod val="75000"/>
                  </a:schemeClr>
                </a:solidFill>
              </a:rPr>
              <a:t>O Centro de Formação EPAL, será um marco importante para a formação dos nossos colaboradores e consequente desenvolvimento e aumento de competências internas.</a:t>
            </a:r>
          </a:p>
        </p:txBody>
      </p:sp>
      <p:pic>
        <p:nvPicPr>
          <p:cNvPr id="13" name="Picture 52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291" y="3122524"/>
            <a:ext cx="5344128" cy="3121644"/>
          </a:xfrm>
          <a:prstGeom prst="rect">
            <a:avLst/>
          </a:prstGeom>
          <a:noFill/>
        </p:spPr>
      </p:pic>
      <p:sp>
        <p:nvSpPr>
          <p:cNvPr id="14" name="Text Box 524"/>
          <p:cNvSpPr txBox="1">
            <a:spLocks noChangeArrowheads="1"/>
          </p:cNvSpPr>
          <p:nvPr/>
        </p:nvSpPr>
        <p:spPr bwMode="auto">
          <a:xfrm>
            <a:off x="502695" y="3234706"/>
            <a:ext cx="2753123" cy="300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 algn="just">
              <a:spcBef>
                <a:spcPts val="300"/>
              </a:spcBef>
              <a:spcAft>
                <a:spcPts val="0"/>
              </a:spcAft>
            </a:pP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Desta</a:t>
            </a:r>
            <a:r>
              <a:rPr lang="pt-PT" sz="1400" spc="-1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f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orma</a:t>
            </a:r>
            <a:r>
              <a:rPr lang="pt-PT" sz="1400" spc="-1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</a:t>
            </a:r>
            <a:r>
              <a:rPr lang="pt-PT" sz="1400" spc="3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E</a:t>
            </a:r>
            <a:r>
              <a:rPr lang="pt-PT" sz="1400" spc="-8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P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AL-E.</a:t>
            </a:r>
            <a:r>
              <a:rPr lang="pt-PT" sz="1400" spc="-15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P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.</a:t>
            </a:r>
            <a:r>
              <a:rPr lang="pt-PT" sz="1400" spc="-5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tem</a:t>
            </a:r>
            <a:r>
              <a:rPr lang="pt-PT" sz="1400" spc="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vindo</a:t>
            </a:r>
            <a:r>
              <a:rPr lang="pt-PT" sz="1400" spc="-1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</a:t>
            </a:r>
            <a:r>
              <a:rPr lang="pt-PT" sz="1400" spc="3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implementar</a:t>
            </a:r>
            <a:r>
              <a:rPr lang="pt-PT" sz="1400" spc="4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um</a:t>
            </a:r>
            <a:r>
              <a:rPr lang="pt-PT" sz="1400" spc="1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amplo</a:t>
            </a:r>
            <a:r>
              <a:rPr lang="pt-PT" sz="1400" spc="-1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projecto</a:t>
            </a:r>
            <a:r>
              <a:rPr lang="pt-PT" sz="1400" spc="-4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de</a:t>
            </a:r>
            <a:r>
              <a:rPr lang="pt-PT" sz="1400" spc="1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f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ormação</a:t>
            </a:r>
            <a:r>
              <a:rPr lang="pt-PT" sz="1400" spc="-5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e</a:t>
            </a:r>
            <a:r>
              <a:rPr lang="pt-PT" sz="1400" spc="3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qualificação</a:t>
            </a:r>
            <a:r>
              <a:rPr lang="pt-PT" sz="1400" spc="4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dos</a:t>
            </a:r>
            <a:r>
              <a:rPr lang="pt-PT" sz="1400" spc="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seus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recu</a:t>
            </a:r>
            <a:r>
              <a:rPr lang="pt-PT" sz="1400" spc="5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r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sos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,</a:t>
            </a:r>
            <a:r>
              <a:rPr lang="pt-PT" sz="1400" spc="-4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nas</a:t>
            </a:r>
            <a:r>
              <a:rPr lang="pt-PT" sz="1400" spc="-3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mais</a:t>
            </a:r>
            <a:r>
              <a:rPr lang="pt-PT" sz="1400" spc="-5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di</a:t>
            </a:r>
            <a:r>
              <a:rPr lang="pt-PT" sz="1400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v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ersas</a:t>
            </a:r>
            <a:r>
              <a:rPr lang="pt-PT" sz="1400" spc="4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áreas</a:t>
            </a:r>
            <a:r>
              <a:rPr lang="pt-PT" sz="1400" spc="-5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do</a:t>
            </a:r>
            <a:r>
              <a:rPr lang="pt-PT" sz="1400" spc="-3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conhecimento técnico</a:t>
            </a:r>
            <a:r>
              <a:rPr lang="pt-PT" sz="1400" spc="-7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relacionado com</a:t>
            </a:r>
            <a:r>
              <a:rPr lang="pt-PT" sz="1400" spc="-4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</a:t>
            </a:r>
            <a:r>
              <a:rPr lang="pt-PT" sz="1400" spc="-1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actividade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desempenhada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.</a:t>
            </a:r>
          </a:p>
          <a:p>
            <a:pPr marL="12700" algn="just">
              <a:spcBef>
                <a:spcPts val="300"/>
              </a:spcBef>
              <a:spcAft>
                <a:spcPts val="0"/>
              </a:spcAft>
            </a:pPr>
            <a:endParaRPr lang="pt-PT" sz="1400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700" algn="just">
              <a:spcBef>
                <a:spcPts val="300"/>
              </a:spcBef>
              <a:spcAft>
                <a:spcPts val="0"/>
              </a:spcAft>
            </a:pP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</a:t>
            </a:r>
            <a:r>
              <a:rPr lang="pt-PT" sz="1400" spc="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importância</a:t>
            </a:r>
            <a:r>
              <a:rPr lang="pt-PT" sz="1400" spc="2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da</a:t>
            </a:r>
            <a:r>
              <a:rPr lang="pt-PT" sz="1400" spc="-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f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ormação</a:t>
            </a:r>
            <a:r>
              <a:rPr lang="pt-PT" sz="1400" spc="-7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técnica</a:t>
            </a:r>
            <a:r>
              <a:rPr lang="pt-PT" sz="1400" spc="-4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dos</a:t>
            </a:r>
            <a:r>
              <a:rPr lang="pt-PT" sz="1400" spc="-1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colabo</a:t>
            </a:r>
            <a:r>
              <a:rPr lang="pt-PT" sz="1400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r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adores</a:t>
            </a:r>
            <a:r>
              <a:rPr lang="pt-PT" sz="1400" spc="2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é</a:t>
            </a:r>
            <a:r>
              <a:rPr lang="pt-PT" sz="1400" spc="1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inquestioná</a:t>
            </a:r>
            <a:r>
              <a:rPr lang="pt-PT" sz="1400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v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el,</a:t>
            </a:r>
            <a:r>
              <a:rPr lang="pt-PT" sz="1400" spc="2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mas</a:t>
            </a:r>
            <a:r>
              <a:rPr lang="pt-PT" sz="1400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</a:t>
            </a:r>
            <a:r>
              <a:rPr lang="pt-PT" sz="1400" spc="1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E</a:t>
            </a:r>
            <a:r>
              <a:rPr lang="pt-PT" sz="1400" spc="-8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P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AL-E.</a:t>
            </a:r>
            <a:r>
              <a:rPr lang="pt-PT" sz="1400" spc="-15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P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.</a:t>
            </a:r>
            <a:r>
              <a:rPr lang="pt-PT" sz="1400" spc="-7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in</a:t>
            </a:r>
            <a:r>
              <a:rPr lang="pt-PT" sz="1400" spc="-2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v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este</a:t>
            </a:r>
            <a:r>
              <a:rPr lang="pt-PT" sz="1400" spc="-5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de</a:t>
            </a:r>
            <a:r>
              <a:rPr lang="pt-PT" sz="1400" spc="-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igual</a:t>
            </a:r>
            <a:r>
              <a:rPr lang="pt-PT" sz="1400" spc="-2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modo</a:t>
            </a:r>
            <a:r>
              <a:rPr lang="pt-PT" sz="1400" spc="-3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na </a:t>
            </a:r>
            <a:r>
              <a:rPr lang="pt-PT" sz="1400" spc="-20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f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ormação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comportamental, em</a:t>
            </a:r>
            <a:r>
              <a:rPr lang="pt-PT" sz="1400" spc="-3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soft</a:t>
            </a:r>
            <a:r>
              <a:rPr lang="pt-PT" sz="1400" spc="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s</a:t>
            </a:r>
            <a:r>
              <a:rPr lang="pt-PT" sz="1400" spc="-20" dirty="0" err="1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k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ills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,</a:t>
            </a:r>
            <a:r>
              <a:rPr lang="pt-PT" sz="1400" spc="-5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como</a:t>
            </a:r>
            <a:r>
              <a:rPr lang="pt-PT" sz="1400" spc="-5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meio</a:t>
            </a:r>
            <a:r>
              <a:rPr lang="pt-PT" sz="1400" spc="-5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de</a:t>
            </a:r>
            <a:r>
              <a:rPr lang="pt-PT" sz="1400" spc="-3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sustentabili</a:t>
            </a:r>
            <a:r>
              <a:rPr lang="pt-PT" sz="1400" spc="-10" dirty="0" err="1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z</a:t>
            </a:r>
            <a:r>
              <a:rPr lang="pt-PT" sz="1400" dirty="0" err="1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ar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o</a:t>
            </a:r>
            <a:r>
              <a:rPr lang="pt-PT" sz="1400" spc="-1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futuro</a:t>
            </a:r>
            <a:r>
              <a:rPr lang="pt-PT" sz="1400" spc="-65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da</a:t>
            </a:r>
            <a:r>
              <a:rPr lang="pt-PT" sz="1400" spc="-3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Apex New Book"/>
                <a:cs typeface="Apex New Book"/>
              </a:rPr>
              <a:t>empresa.</a:t>
            </a:r>
            <a:endParaRPr lang="pt-PT" sz="1400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369012" y="210044"/>
            <a:ext cx="759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AutoNum type="arabicPeriod" startAt="3"/>
            </a:pPr>
            <a:r>
              <a:rPr lang="pt-PT" sz="1600" b="1" dirty="0" smtClean="0">
                <a:solidFill>
                  <a:schemeClr val="bg1"/>
                </a:solidFill>
              </a:rPr>
              <a:t>Transformação </a:t>
            </a:r>
            <a:r>
              <a:rPr lang="pt-PT" sz="1600" b="1" dirty="0">
                <a:solidFill>
                  <a:schemeClr val="bg1"/>
                </a:solidFill>
              </a:rPr>
              <a:t>Organizacional e Reforço do Capital </a:t>
            </a:r>
            <a:r>
              <a:rPr lang="pt-PT" sz="1600" b="1" dirty="0" smtClean="0">
                <a:solidFill>
                  <a:schemeClr val="bg1"/>
                </a:solidFill>
              </a:rPr>
              <a:t>Humano</a:t>
            </a:r>
          </a:p>
          <a:p>
            <a:pPr marL="0" lvl="1"/>
            <a:r>
              <a:rPr lang="pt-PT" sz="1600" dirty="0" smtClean="0">
                <a:solidFill>
                  <a:schemeClr val="bg1"/>
                </a:solidFill>
              </a:rPr>
              <a:t>3.2. Reforço do Capital Humano</a:t>
            </a:r>
            <a:endParaRPr lang="pt-P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4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37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412642" y="1068502"/>
            <a:ext cx="3456456" cy="900568"/>
            <a:chOff x="3983183" y="4517456"/>
            <a:chExt cx="3832238" cy="1047750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9637" y="4517456"/>
              <a:ext cx="3095784" cy="1047750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3183" y="4517456"/>
              <a:ext cx="736454" cy="1047750"/>
            </a:xfrm>
            <a:prstGeom prst="rect">
              <a:avLst/>
            </a:prstGeom>
          </p:spPr>
        </p:pic>
      </p:grpSp>
      <p:sp>
        <p:nvSpPr>
          <p:cNvPr id="12" name="Retângulo 11"/>
          <p:cNvSpPr/>
          <p:nvPr/>
        </p:nvSpPr>
        <p:spPr>
          <a:xfrm>
            <a:off x="4063801" y="1106694"/>
            <a:ext cx="50915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>
                <a:solidFill>
                  <a:schemeClr val="accent1">
                    <a:lumMod val="75000"/>
                  </a:schemeClr>
                </a:solidFill>
              </a:rPr>
              <a:t>O Centro de Formação </a:t>
            </a:r>
            <a:r>
              <a:rPr lang="pt-PT" sz="2000" b="1" dirty="0" smtClean="0">
                <a:solidFill>
                  <a:schemeClr val="accent1">
                    <a:lumMod val="75000"/>
                  </a:schemeClr>
                </a:solidFill>
              </a:rPr>
              <a:t>EPAL – E.P.</a:t>
            </a:r>
          </a:p>
          <a:p>
            <a:r>
              <a:rPr lang="pt-PT" altLang="pt-PT" sz="1600" dirty="0">
                <a:solidFill>
                  <a:schemeClr val="accent1">
                    <a:lumMod val="75000"/>
                  </a:schemeClr>
                </a:solidFill>
              </a:rPr>
              <a:t>Construção do Centro de Formação Profissional de </a:t>
            </a:r>
            <a:r>
              <a:rPr lang="pt-PT" altLang="pt-PT" sz="1600" dirty="0" smtClean="0">
                <a:solidFill>
                  <a:schemeClr val="accent1">
                    <a:lumMod val="75000"/>
                  </a:schemeClr>
                </a:solidFill>
              </a:rPr>
              <a:t>Águas</a:t>
            </a:r>
            <a:endParaRPr lang="pt-PT" altLang="pt-PT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t-PT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Espaço Reservado para Conteúdo 4"/>
          <p:cNvPicPr>
            <a:picLocks noGr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1" y="1969066"/>
            <a:ext cx="4069988" cy="227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Marcador de Posição de Conteúdo 2"/>
          <p:cNvSpPr txBox="1">
            <a:spLocks/>
          </p:cNvSpPr>
          <p:nvPr/>
        </p:nvSpPr>
        <p:spPr bwMode="auto">
          <a:xfrm>
            <a:off x="8732" y="3251560"/>
            <a:ext cx="4431650" cy="368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438150"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Extensão: 25.000 m²;</a:t>
            </a:r>
          </a:p>
          <a:p>
            <a:pPr marL="438150"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Albergaria com 50 quartos;</a:t>
            </a:r>
          </a:p>
          <a:p>
            <a:pPr marL="438150"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Área de serviço e apoio administrativo;</a:t>
            </a:r>
          </a:p>
          <a:p>
            <a:pPr marL="438150"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Campo experimental de 1.000 m</a:t>
            </a:r>
            <a:r>
              <a:rPr lang="pt-PT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²</a:t>
            </a: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;</a:t>
            </a:r>
          </a:p>
          <a:p>
            <a:pPr marL="438150"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14 </a:t>
            </a:r>
            <a:r>
              <a:rPr lang="pt-PT" sz="1600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atelier’s</a:t>
            </a: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interactivos;</a:t>
            </a:r>
          </a:p>
          <a:p>
            <a:pPr marL="438150"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12 salas de aula;</a:t>
            </a:r>
          </a:p>
          <a:p>
            <a:pPr marL="438150"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Centro de conferências para 120 pessoas;</a:t>
            </a:r>
          </a:p>
          <a:p>
            <a:pPr marL="438150"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Módulo de tratamento de água potável;</a:t>
            </a:r>
          </a:p>
          <a:p>
            <a:pPr marL="438150"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Módulo de tratamento de águas residuais.</a:t>
            </a:r>
            <a:endParaRPr lang="pt-PT" sz="1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0" y="4281459"/>
            <a:ext cx="4069988" cy="240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5" y="2283248"/>
            <a:ext cx="2275400" cy="9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4"/>
          <p:cNvSpPr txBox="1"/>
          <p:nvPr/>
        </p:nvSpPr>
        <p:spPr>
          <a:xfrm>
            <a:off x="369012" y="210044"/>
            <a:ext cx="759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AutoNum type="arabicPeriod" startAt="3"/>
            </a:pPr>
            <a:r>
              <a:rPr lang="pt-PT" sz="1600" b="1" dirty="0" smtClean="0">
                <a:solidFill>
                  <a:schemeClr val="bg1"/>
                </a:solidFill>
              </a:rPr>
              <a:t>Transformação </a:t>
            </a:r>
            <a:r>
              <a:rPr lang="pt-PT" sz="1600" b="1" dirty="0">
                <a:solidFill>
                  <a:schemeClr val="bg1"/>
                </a:solidFill>
              </a:rPr>
              <a:t>Organizacional e Reforço do Capital </a:t>
            </a:r>
            <a:r>
              <a:rPr lang="pt-PT" sz="1600" b="1" dirty="0" smtClean="0">
                <a:solidFill>
                  <a:schemeClr val="bg1"/>
                </a:solidFill>
              </a:rPr>
              <a:t>Humano</a:t>
            </a:r>
          </a:p>
          <a:p>
            <a:pPr marL="0" lvl="1"/>
            <a:r>
              <a:rPr lang="pt-PT" sz="1600" dirty="0" smtClean="0">
                <a:solidFill>
                  <a:schemeClr val="bg1"/>
                </a:solidFill>
              </a:rPr>
              <a:t>3.2. Reforço do Capital Humano</a:t>
            </a:r>
            <a:endParaRPr lang="pt-P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9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818810"/>
            <a:ext cx="9143999" cy="16556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3" y="124743"/>
            <a:ext cx="1556792" cy="1556792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8677-D40E-9544-99C4-8964AAA40492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5"/>
          <p:cNvSpPr txBox="1"/>
          <p:nvPr/>
        </p:nvSpPr>
        <p:spPr>
          <a:xfrm>
            <a:off x="696171" y="5415813"/>
            <a:ext cx="8330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accent1">
                    <a:lumMod val="75000"/>
                  </a:schemeClr>
                </a:solidFill>
              </a:rPr>
              <a:t>4. Compromissos </a:t>
            </a:r>
            <a:r>
              <a:rPr lang="pt-PT" sz="2400" b="1" dirty="0">
                <a:solidFill>
                  <a:schemeClr val="accent1">
                    <a:lumMod val="75000"/>
                  </a:schemeClr>
                </a:solidFill>
              </a:rPr>
              <a:t>da EPAL- </a:t>
            </a:r>
            <a:r>
              <a:rPr lang="pt-PT" sz="2400" b="1" dirty="0" smtClean="0">
                <a:solidFill>
                  <a:schemeClr val="accent1">
                    <a:lumMod val="75000"/>
                  </a:schemeClr>
                </a:solidFill>
              </a:rPr>
              <a:t>E.P. </a:t>
            </a:r>
            <a:r>
              <a:rPr lang="pt-PT" sz="2400" b="1" dirty="0">
                <a:solidFill>
                  <a:schemeClr val="accent1">
                    <a:lumMod val="75000"/>
                  </a:schemeClr>
                </a:solidFill>
              </a:rPr>
              <a:t>para o </a:t>
            </a:r>
            <a:r>
              <a:rPr lang="pt-PT" sz="2400" b="1" dirty="0" smtClean="0">
                <a:solidFill>
                  <a:schemeClr val="accent1">
                    <a:lumMod val="75000"/>
                  </a:schemeClr>
                </a:solidFill>
              </a:rPr>
              <a:t>Quinquénio </a:t>
            </a:r>
            <a:r>
              <a:rPr lang="pt-PT" sz="2400" b="1" dirty="0">
                <a:solidFill>
                  <a:schemeClr val="accent1">
                    <a:lumMod val="75000"/>
                  </a:schemeClr>
                </a:solidFill>
              </a:rPr>
              <a:t>2015 a 2020.							</a:t>
            </a:r>
          </a:p>
        </p:txBody>
      </p:sp>
    </p:spTree>
    <p:extLst>
      <p:ext uri="{BB962C8B-B14F-4D97-AF65-F5344CB8AC3E}">
        <p14:creationId xmlns:p14="http://schemas.microsoft.com/office/powerpoint/2010/main" val="258452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7419" y="6356350"/>
            <a:ext cx="341390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39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369012" y="254084"/>
            <a:ext cx="7597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PT" sz="2000" b="1" dirty="0">
                <a:solidFill>
                  <a:schemeClr val="bg1"/>
                </a:solidFill>
              </a:rPr>
              <a:t>4</a:t>
            </a:r>
            <a:r>
              <a:rPr lang="pt-PT" sz="2000" b="1" dirty="0" smtClean="0">
                <a:solidFill>
                  <a:schemeClr val="bg1"/>
                </a:solidFill>
              </a:rPr>
              <a:t>.  Compromissos </a:t>
            </a:r>
            <a:r>
              <a:rPr lang="pt-PT" sz="2000" b="1" dirty="0">
                <a:solidFill>
                  <a:schemeClr val="bg1"/>
                </a:solidFill>
              </a:rPr>
              <a:t>da EPAL- E.P. para o Quinquénio 2015 a </a:t>
            </a:r>
            <a:r>
              <a:rPr lang="pt-PT" sz="2000" b="1" dirty="0" smtClean="0">
                <a:solidFill>
                  <a:schemeClr val="bg1"/>
                </a:solidFill>
              </a:rPr>
              <a:t>2020</a:t>
            </a:r>
            <a:endParaRPr lang="pt-PT" sz="20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98175" y="1013567"/>
            <a:ext cx="8472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Os compromissos da EPAL – E.P. para o quinquénio 2015 a 2020, centram-se no Plano Estratégico produzido pela equipa de gestão da EPAL – E.P., que orienta as suas </a:t>
            </a:r>
            <a:r>
              <a:rPr lang="pt-PT" b="1" dirty="0" err="1" smtClean="0">
                <a:solidFill>
                  <a:schemeClr val="accent1">
                    <a:lumMod val="75000"/>
                  </a:schemeClr>
                </a:solidFill>
              </a:rPr>
              <a:t>actividades</a:t>
            </a:r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 para o desenvolvimento sustentável do abastecimento de água à população da Província de Luanda, conforme os seguintes </a:t>
            </a:r>
            <a:r>
              <a:rPr lang="pt-PT" b="1" dirty="0" err="1" smtClean="0">
                <a:solidFill>
                  <a:schemeClr val="accent1">
                    <a:lumMod val="75000"/>
                  </a:schemeClr>
                </a:solidFill>
              </a:rPr>
              <a:t>Objectivos</a:t>
            </a:r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 Estratégicos:</a:t>
            </a:r>
          </a:p>
        </p:txBody>
      </p:sp>
      <p:sp>
        <p:nvSpPr>
          <p:cNvPr id="5" name="Retângulo 4"/>
          <p:cNvSpPr/>
          <p:nvPr/>
        </p:nvSpPr>
        <p:spPr>
          <a:xfrm>
            <a:off x="369012" y="2552993"/>
            <a:ext cx="8516571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just">
              <a:spcAft>
                <a:spcPts val="0"/>
              </a:spcAft>
              <a:buAutoNum type="arabicPeriod"/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Assegurar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a continuidade de produção de água potável em quantidade e qualidade satisfatórias para atendimento à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população;</a:t>
            </a:r>
          </a:p>
          <a:p>
            <a:pPr marL="228600" lvl="0" indent="-228600" algn="just">
              <a:spcAft>
                <a:spcPts val="0"/>
              </a:spcAft>
              <a:buAutoNum type="arabicPeriod"/>
            </a:pPr>
            <a:endParaRPr lang="pt-PT" sz="600" dirty="0" smtClean="0">
              <a:solidFill>
                <a:schemeClr val="accent1">
                  <a:lumMod val="75000"/>
                </a:schemeClr>
              </a:solidFill>
              <a:latin typeface="+mj-lt"/>
              <a:ea typeface="Times New Roman" panose="02020603050405020304" pitchFamily="18" charset="0"/>
            </a:endParaRPr>
          </a:p>
          <a:p>
            <a:pPr marL="228600" lvl="0" indent="-228600" algn="just">
              <a:spcAft>
                <a:spcPts val="0"/>
              </a:spcAft>
              <a:buAutoNum type="arabicPeriod"/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Aumentar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a Eficiência e Eficácia  Comercial, melhorar os indicadores de gestão, bem como a autonomia financeira e níveis da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cobrança;</a:t>
            </a:r>
          </a:p>
          <a:p>
            <a:pPr marL="228600" lvl="0" indent="-228600" algn="just">
              <a:spcAft>
                <a:spcPts val="0"/>
              </a:spcAft>
              <a:buAutoNum type="arabicPeriod"/>
            </a:pPr>
            <a:endParaRPr lang="pt-PT" sz="600" dirty="0" smtClean="0">
              <a:solidFill>
                <a:schemeClr val="accent1">
                  <a:lumMod val="75000"/>
                </a:schemeClr>
              </a:solidFill>
              <a:latin typeface="+mj-lt"/>
              <a:ea typeface="Times New Roman" panose="02020603050405020304" pitchFamily="18" charset="0"/>
            </a:endParaRPr>
          </a:p>
          <a:p>
            <a:pPr marL="228600" lvl="0" indent="-228600" algn="just">
              <a:spcAft>
                <a:spcPts val="0"/>
              </a:spcAft>
              <a:buAutoNum type="arabicPeriod"/>
            </a:pPr>
            <a:r>
              <a:rPr lang="pt-PT" sz="1400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Optimizar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a Aplicação dos Recursos, Visando o Equilíbrio Económico e Financeiro da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Empresa;</a:t>
            </a:r>
          </a:p>
          <a:p>
            <a:pPr marL="228600" lvl="0" indent="-228600" algn="just">
              <a:spcAft>
                <a:spcPts val="0"/>
              </a:spcAft>
              <a:buAutoNum type="arabicPeriod"/>
            </a:pPr>
            <a:endParaRPr lang="pt-PT" sz="600" dirty="0" smtClean="0">
              <a:solidFill>
                <a:schemeClr val="accent1">
                  <a:lumMod val="75000"/>
                </a:schemeClr>
              </a:solidFill>
              <a:latin typeface="+mj-lt"/>
              <a:ea typeface="Times New Roman" panose="02020603050405020304" pitchFamily="18" charset="0"/>
            </a:endParaRPr>
          </a:p>
          <a:p>
            <a:pPr marL="228600" lvl="0" indent="-228600" algn="just">
              <a:spcAft>
                <a:spcPts val="0"/>
              </a:spcAft>
              <a:buAutoNum type="arabicPeriod"/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Adequar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, reabilitar e apetrechar as unidades de Produção, Tratamento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e Qualidade;</a:t>
            </a:r>
          </a:p>
          <a:p>
            <a:pPr marL="228600" lvl="0" indent="-228600" algn="just">
              <a:spcAft>
                <a:spcPts val="0"/>
              </a:spcAft>
              <a:buAutoNum type="arabicPeriod"/>
            </a:pPr>
            <a:endParaRPr lang="pt-PT" sz="600" dirty="0">
              <a:solidFill>
                <a:schemeClr val="accent1">
                  <a:lumMod val="75000"/>
                </a:schemeClr>
              </a:solidFill>
              <a:latin typeface="+mj-lt"/>
              <a:ea typeface="Times New Roman" panose="02020603050405020304" pitchFamily="18" charset="0"/>
            </a:endParaRPr>
          </a:p>
          <a:p>
            <a:pPr marL="228600" lvl="0" indent="-228600" algn="just">
              <a:spcAft>
                <a:spcPts val="0"/>
              </a:spcAft>
              <a:buAutoNum type="arabicPeriod"/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Assegurar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a manutenção, continuidade de trabalho das áreas e recuperação do parque de equipamento nuclear e auxiliares nas unidades de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produção;</a:t>
            </a:r>
          </a:p>
          <a:p>
            <a:pPr marL="228600" lvl="0" indent="-228600" algn="just">
              <a:spcAft>
                <a:spcPts val="0"/>
              </a:spcAft>
              <a:buAutoNum type="arabicPeriod"/>
            </a:pPr>
            <a:endParaRPr lang="pt-PT" sz="600" dirty="0" smtClean="0">
              <a:solidFill>
                <a:schemeClr val="accent1">
                  <a:lumMod val="75000"/>
                </a:schemeClr>
              </a:solidFill>
              <a:latin typeface="+mj-lt"/>
              <a:ea typeface="Times New Roman" panose="02020603050405020304" pitchFamily="18" charset="0"/>
            </a:endParaRPr>
          </a:p>
          <a:p>
            <a:pPr marL="228600" lvl="0" indent="-228600" algn="just">
              <a:spcAft>
                <a:spcPts val="0"/>
              </a:spcAft>
              <a:buAutoNum type="arabicPeriod"/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Garantir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a formação técnico-tecnológica e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especializada;</a:t>
            </a:r>
          </a:p>
          <a:p>
            <a:pPr marL="228600" lvl="0" indent="-228600" algn="just">
              <a:spcAft>
                <a:spcPts val="0"/>
              </a:spcAft>
              <a:buAutoNum type="arabicPeriod"/>
            </a:pPr>
            <a:endParaRPr lang="pt-PT" sz="600" dirty="0">
              <a:solidFill>
                <a:schemeClr val="accent1">
                  <a:lumMod val="75000"/>
                </a:schemeClr>
              </a:solidFill>
              <a:latin typeface="+mj-lt"/>
              <a:ea typeface="Times New Roman" panose="02020603050405020304" pitchFamily="18" charset="0"/>
            </a:endParaRPr>
          </a:p>
          <a:p>
            <a:pPr marL="228600" lvl="0" indent="-228600" algn="just">
              <a:spcAft>
                <a:spcPts val="0"/>
              </a:spcAft>
              <a:buAutoNum type="arabicPeriod"/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Redução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do Tempo de Atendimento às Reclamações dos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Clientes;</a:t>
            </a:r>
          </a:p>
          <a:p>
            <a:pPr marL="228600" lvl="0" indent="-228600" algn="just">
              <a:spcAft>
                <a:spcPts val="0"/>
              </a:spcAft>
              <a:buAutoNum type="arabicPeriod"/>
            </a:pPr>
            <a:endParaRPr lang="pt-PT" sz="600" dirty="0" smtClean="0">
              <a:solidFill>
                <a:schemeClr val="accent1">
                  <a:lumMod val="75000"/>
                </a:schemeClr>
              </a:solidFill>
              <a:latin typeface="+mj-lt"/>
              <a:ea typeface="Times New Roman" panose="02020603050405020304" pitchFamily="18" charset="0"/>
            </a:endParaRPr>
          </a:p>
          <a:p>
            <a:pPr marL="228600" lvl="0" indent="-228600" algn="just">
              <a:spcAft>
                <a:spcPts val="0"/>
              </a:spcAft>
              <a:buAutoNum type="arabicPeriod"/>
            </a:pP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Substituir </a:t>
            </a:r>
            <a:r>
              <a:rPr lang="pt-PT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todos os troços degradados e dispositivos da rede de </a:t>
            </a:r>
            <a:r>
              <a:rPr lang="pt-PT" sz="14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distribuição.</a:t>
            </a:r>
          </a:p>
          <a:p>
            <a:pPr marL="228600" lvl="0" indent="-228600" algn="just">
              <a:spcAft>
                <a:spcPts val="0"/>
              </a:spcAft>
              <a:buAutoNum type="arabicPeriod"/>
            </a:pPr>
            <a:endParaRPr lang="pt-PT" sz="600" dirty="0" smtClean="0">
              <a:solidFill>
                <a:schemeClr val="accent1">
                  <a:lumMod val="75000"/>
                </a:schemeClr>
              </a:solidFill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63826" y="6092966"/>
            <a:ext cx="8413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smtClean="0">
                <a:solidFill>
                  <a:schemeClr val="accent1">
                    <a:lumMod val="75000"/>
                  </a:schemeClr>
                </a:solidFill>
              </a:rPr>
              <a:t>Obrigado pela vossa atenção!</a:t>
            </a:r>
          </a:p>
        </p:txBody>
      </p:sp>
    </p:spTree>
    <p:extLst>
      <p:ext uri="{BB962C8B-B14F-4D97-AF65-F5344CB8AC3E}">
        <p14:creationId xmlns:p14="http://schemas.microsoft.com/office/powerpoint/2010/main" val="68931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90221" y="6356350"/>
            <a:ext cx="288587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4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5" name="TextBox 4"/>
          <p:cNvSpPr txBox="1"/>
          <p:nvPr/>
        </p:nvSpPr>
        <p:spPr>
          <a:xfrm>
            <a:off x="306667" y="15679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+mj-lt"/>
              <a:buAutoNum type="arabicPeriod"/>
            </a:pPr>
            <a:r>
              <a:rPr lang="pt-PT" sz="1600" b="1" dirty="0" smtClean="0">
                <a:solidFill>
                  <a:schemeClr val="bg1"/>
                </a:solidFill>
              </a:rPr>
              <a:t> Enquadramento </a:t>
            </a:r>
            <a:r>
              <a:rPr lang="pt-PT" sz="1600" b="1" dirty="0">
                <a:solidFill>
                  <a:schemeClr val="bg1"/>
                </a:solidFill>
              </a:rPr>
              <a:t>da EPAL no Sector de Águas em </a:t>
            </a:r>
            <a:r>
              <a:rPr lang="pt-PT" sz="1600" b="1" dirty="0" smtClean="0">
                <a:solidFill>
                  <a:schemeClr val="bg1"/>
                </a:solidFill>
              </a:rPr>
              <a:t>Angola</a:t>
            </a:r>
          </a:p>
          <a:p>
            <a:r>
              <a:rPr lang="pt-PT" sz="1400" dirty="0" smtClean="0">
                <a:solidFill>
                  <a:schemeClr val="bg1"/>
                </a:solidFill>
              </a:rPr>
              <a:t>1.1 Dados </a:t>
            </a:r>
            <a:r>
              <a:rPr lang="pt-PT" sz="1400" dirty="0">
                <a:solidFill>
                  <a:schemeClr val="bg1"/>
                </a:solidFill>
              </a:rPr>
              <a:t>demográficos da Província de Luanda e dimensão </a:t>
            </a:r>
            <a:r>
              <a:rPr lang="pt-PT" sz="1400" dirty="0" smtClean="0">
                <a:solidFill>
                  <a:schemeClr val="bg1"/>
                </a:solidFill>
              </a:rPr>
              <a:t>futura da </a:t>
            </a:r>
            <a:r>
              <a:rPr lang="pt-PT" sz="1400" dirty="0">
                <a:solidFill>
                  <a:schemeClr val="bg1"/>
                </a:solidFill>
              </a:rPr>
              <a:t>carteira de clientes da EPAL</a:t>
            </a:r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1" y="1996554"/>
            <a:ext cx="4882284" cy="4320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333990" y="3557118"/>
            <a:ext cx="4993532" cy="1619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10" name="Rectângulo 6"/>
          <p:cNvSpPr>
            <a:spLocks noChangeArrowheads="1"/>
          </p:cNvSpPr>
          <p:nvPr/>
        </p:nvSpPr>
        <p:spPr bwMode="auto">
          <a:xfrm>
            <a:off x="284296" y="1226295"/>
            <a:ext cx="85754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just">
              <a:defRPr/>
            </a:pPr>
            <a:r>
              <a:rPr lang="pt-PT" altLang="pt-PT" sz="14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A população residente por província e área de residência, segundo o sexo e índice de masculinidade 2014, publicado pelo INE, leva-nos a considerar </a:t>
            </a:r>
            <a:r>
              <a:rPr lang="pt-PT" altLang="pt-PT" sz="14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que é exequível ter mais de um </a:t>
            </a:r>
            <a:r>
              <a:rPr lang="pt-PT" altLang="pt-PT" sz="14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milhão de clientes </a:t>
            </a:r>
            <a:r>
              <a:rPr lang="pt-PT" altLang="pt-PT" sz="14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cadastrados até 2020.   </a:t>
            </a:r>
            <a:endParaRPr lang="pt-PT" altLang="pt-PT" sz="1400" b="1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" name="Rectângulo 6"/>
          <p:cNvSpPr>
            <a:spLocks noChangeArrowheads="1"/>
          </p:cNvSpPr>
          <p:nvPr/>
        </p:nvSpPr>
        <p:spPr bwMode="auto">
          <a:xfrm>
            <a:off x="5505854" y="1937258"/>
            <a:ext cx="3272953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just">
              <a:defRPr/>
            </a:pPr>
            <a:r>
              <a:rPr lang="pt-PT" altLang="pt-PT" sz="13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Considerando o rácio de em cada 6 habitantes existir um local de consumo, estamos perante a realidade de na presente data Luanda ter um </a:t>
            </a:r>
            <a:r>
              <a:rPr lang="pt-PT" altLang="pt-PT" sz="1300" b="1" u="sng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potencial superior a  1 milhão de locais de consumo / clientes.</a:t>
            </a:r>
          </a:p>
          <a:p>
            <a:pPr algn="just">
              <a:defRPr/>
            </a:pPr>
            <a:endParaRPr lang="pt-PT" altLang="pt-PT" sz="13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just">
              <a:defRPr/>
            </a:pPr>
            <a:r>
              <a:rPr lang="pt-PT" altLang="pt-PT" sz="1300" b="1" u="sng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Hoje a EPAL – E.P. tem mais de 400 mil clientes cadastrados no ERP SAP</a:t>
            </a:r>
            <a:r>
              <a:rPr lang="pt-PT" altLang="pt-PT" sz="13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o que nos permite encarar os próximos anos com a responsabilidade de crescer sustentadamente para garantir melhores níveis de serviço, maior rentabilidade económica, melhorar a tecnologia de </a:t>
            </a:r>
            <a:r>
              <a:rPr lang="pt-PT" altLang="pt-PT" sz="13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sporte</a:t>
            </a:r>
            <a:r>
              <a:rPr lang="pt-PT" altLang="pt-PT" sz="13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ao negócio e dotar a Província de Luanda de </a:t>
            </a:r>
            <a:r>
              <a:rPr lang="pt-PT" altLang="pt-PT" sz="13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infra-estruturas</a:t>
            </a:r>
            <a:r>
              <a:rPr lang="pt-PT" altLang="pt-PT" sz="13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técnicas de produção e distribuição que suportem uma gestão de mais de 1.250.000 clientes.</a:t>
            </a:r>
          </a:p>
          <a:p>
            <a:pPr algn="just">
              <a:defRPr/>
            </a:pPr>
            <a:endParaRPr lang="pt-PT" altLang="pt-PT" sz="13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just">
              <a:defRPr/>
            </a:pPr>
            <a:r>
              <a:rPr lang="pt-PT" altLang="pt-PT" sz="13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Em 2020 estima-se que vivam na Província de Luanda cerca de 8 milhões de habitantes, tendo por base uma taxa de crescimento da população de 3%.</a:t>
            </a:r>
          </a:p>
        </p:txBody>
      </p:sp>
    </p:spTree>
    <p:extLst>
      <p:ext uri="{BB962C8B-B14F-4D97-AF65-F5344CB8AC3E}">
        <p14:creationId xmlns:p14="http://schemas.microsoft.com/office/powerpoint/2010/main" val="12384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30491" y="6356350"/>
            <a:ext cx="348317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5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306667" y="19570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+mj-lt"/>
              <a:buAutoNum type="arabicPeriod"/>
            </a:pPr>
            <a:r>
              <a:rPr lang="pt-PT" sz="1600" b="1" dirty="0" smtClean="0">
                <a:solidFill>
                  <a:schemeClr val="bg1"/>
                </a:solidFill>
              </a:rPr>
              <a:t> </a:t>
            </a:r>
            <a:r>
              <a:rPr lang="pt-PT" sz="1600" b="1" dirty="0">
                <a:solidFill>
                  <a:schemeClr val="bg1"/>
                </a:solidFill>
              </a:rPr>
              <a:t>Enquadramento da EPAL no Sector de Águas em Angola</a:t>
            </a:r>
          </a:p>
          <a:p>
            <a:r>
              <a:rPr lang="pt-PT" sz="1400" dirty="0" smtClean="0">
                <a:solidFill>
                  <a:schemeClr val="bg1"/>
                </a:solidFill>
              </a:rPr>
              <a:t>1.2. Cobertura </a:t>
            </a:r>
            <a:r>
              <a:rPr lang="pt-PT" sz="1400" dirty="0">
                <a:solidFill>
                  <a:schemeClr val="bg1"/>
                </a:solidFill>
              </a:rPr>
              <a:t>da Rede de Abastecimento de Água e Capacidade de Tratamento de Água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653032" y="1182036"/>
            <a:ext cx="8373525" cy="9233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88265" marR="1040130" algn="ctr" eaLnBrk="0" hangingPunct="0">
              <a:spcBef>
                <a:spcPts val="495"/>
              </a:spcBef>
              <a:spcAft>
                <a:spcPts val="0"/>
              </a:spcAft>
            </a:pPr>
            <a:r>
              <a:rPr lang="pt-PT" sz="1600" b="1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Alguns dados que nos permitem identificar a importância de uma EPAL-E.P. orientada a resultados sustentáveis e com capacidade Técnica, Financeira e Comercial para estar </a:t>
            </a:r>
            <a:r>
              <a:rPr lang="pt-PT" sz="1600" b="1" u="sng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“Ao Serviço dos Cidadãos” </a:t>
            </a:r>
            <a:endParaRPr lang="pt-PT" sz="1600" b="1" u="sng" kern="0" dirty="0">
              <a:solidFill>
                <a:schemeClr val="accent1">
                  <a:lumMod val="75000"/>
                </a:schemeClr>
              </a:solidFill>
              <a:effectLst/>
              <a:latin typeface="Trebuchet MS" panose="020B0603020202020204" pitchFamily="34" charset="0"/>
              <a:cs typeface="Trebuchet MS" panose="020B0603020202020204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214852"/>
              </p:ext>
            </p:extLst>
          </p:nvPr>
        </p:nvGraphicFramePr>
        <p:xfrm>
          <a:off x="457200" y="2101124"/>
          <a:ext cx="8176367" cy="1702834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2289721"/>
                <a:gridCol w="895978"/>
                <a:gridCol w="895978"/>
                <a:gridCol w="833757"/>
                <a:gridCol w="833757"/>
                <a:gridCol w="821313"/>
                <a:gridCol w="796424"/>
                <a:gridCol w="809439"/>
              </a:tblGrid>
              <a:tr h="327855">
                <a:tc>
                  <a:txBody>
                    <a:bodyPr/>
                    <a:lstStyle/>
                    <a:p>
                      <a:pPr marL="1270" algn="ctr" eaLnBrk="0" hangingPunct="0">
                        <a:lnSpc>
                          <a:spcPct val="1070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pt-PT" sz="10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 eaLnBrk="0" hangingPunct="0">
                        <a:lnSpc>
                          <a:spcPct val="1070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pt-PT" sz="1200" dirty="0" smtClean="0">
                          <a:effectLst/>
                        </a:rPr>
                        <a:t>2014</a:t>
                      </a:r>
                      <a:endParaRPr lang="pt-PT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 eaLnBrk="0" hangingPunct="0">
                        <a:lnSpc>
                          <a:spcPct val="1070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pt-PT" sz="1200" dirty="0" smtClean="0">
                          <a:effectLst/>
                        </a:rPr>
                        <a:t>2015</a:t>
                      </a:r>
                      <a:endParaRPr lang="pt-PT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 eaLnBrk="0" hangingPunct="0">
                        <a:lnSpc>
                          <a:spcPct val="1070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/>
                        </a:rPr>
                        <a:t>2016</a:t>
                      </a:r>
                      <a:endParaRPr lang="pt-PT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 eaLnBrk="0" hangingPunct="0">
                        <a:lnSpc>
                          <a:spcPct val="1070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/>
                        </a:rPr>
                        <a:t>2017</a:t>
                      </a:r>
                      <a:endParaRPr lang="pt-PT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 eaLnBrk="0" hangingPunct="0">
                        <a:lnSpc>
                          <a:spcPct val="1070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/>
                        </a:rPr>
                        <a:t>2018</a:t>
                      </a:r>
                      <a:endParaRPr lang="pt-PT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 eaLnBrk="0" hangingPunct="0">
                        <a:lnSpc>
                          <a:spcPct val="1070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/>
                        </a:rPr>
                        <a:t>2019</a:t>
                      </a:r>
                      <a:endParaRPr lang="pt-PT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 eaLnBrk="0" hangingPunct="0">
                        <a:lnSpc>
                          <a:spcPct val="1070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/>
                        </a:rPr>
                        <a:t>2020</a:t>
                      </a:r>
                      <a:endParaRPr lang="pt-PT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27855">
                <a:tc>
                  <a:txBody>
                    <a:bodyPr/>
                    <a:lstStyle/>
                    <a:p>
                      <a:pPr marL="1270" algn="ctr" eaLnBrk="0" hangingPunct="0">
                        <a:lnSpc>
                          <a:spcPct val="1070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pt-PT" sz="1200" dirty="0" smtClean="0">
                          <a:effectLst/>
                        </a:rPr>
                        <a:t>Evolução da População de Luanda</a:t>
                      </a:r>
                      <a:endParaRPr lang="pt-PT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8910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 dirty="0">
                          <a:effectLst/>
                        </a:rPr>
                        <a:t>6.542.944</a:t>
                      </a:r>
                      <a:endParaRPr lang="pt-PT" sz="10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8910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 dirty="0">
                          <a:effectLst/>
                        </a:rPr>
                        <a:t>6.739.232</a:t>
                      </a:r>
                      <a:endParaRPr lang="pt-PT" sz="10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8910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>
                          <a:effectLst/>
                        </a:rPr>
                        <a:t>6.941.409</a:t>
                      </a:r>
                      <a:endParaRPr lang="pt-PT" sz="10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8910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>
                          <a:effectLst/>
                        </a:rPr>
                        <a:t>7.149.652</a:t>
                      </a:r>
                      <a:endParaRPr lang="pt-PT" sz="10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8910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>
                          <a:effectLst/>
                        </a:rPr>
                        <a:t>7.364.141</a:t>
                      </a:r>
                      <a:endParaRPr lang="pt-PT" sz="10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8910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>
                          <a:effectLst/>
                        </a:rPr>
                        <a:t>7.585.065</a:t>
                      </a:r>
                      <a:endParaRPr lang="pt-PT" sz="10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8910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 dirty="0">
                          <a:effectLst/>
                        </a:rPr>
                        <a:t>7.812.617</a:t>
                      </a:r>
                      <a:endParaRPr lang="pt-PT" sz="10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27855">
                <a:tc>
                  <a:txBody>
                    <a:bodyPr/>
                    <a:lstStyle/>
                    <a:p>
                      <a:pPr marL="1270" algn="ctr" eaLnBrk="0" hangingPunct="0">
                        <a:lnSpc>
                          <a:spcPct val="1070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pt-PT" sz="1200" dirty="0" smtClean="0">
                          <a:effectLst/>
                        </a:rPr>
                        <a:t>Capacidade</a:t>
                      </a:r>
                      <a:r>
                        <a:rPr lang="pt-PT" sz="1200" baseline="0" dirty="0" smtClean="0">
                          <a:effectLst/>
                        </a:rPr>
                        <a:t> de Tratamento Água</a:t>
                      </a:r>
                      <a:endParaRPr lang="pt-PT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02565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 b="0" dirty="0" smtClean="0">
                          <a:effectLst/>
                          <a:latin typeface="+mn-lt"/>
                          <a:ea typeface="+mn-ea"/>
                        </a:rPr>
                        <a:t>535.456</a:t>
                      </a:r>
                      <a:endParaRPr lang="pt-PT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02565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 b="0" dirty="0" smtClean="0">
                          <a:effectLst/>
                          <a:latin typeface="+mn-lt"/>
                          <a:ea typeface="+mn-ea"/>
                        </a:rPr>
                        <a:t>724.576</a:t>
                      </a:r>
                      <a:endParaRPr lang="pt-PT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02565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 b="0" dirty="0" smtClean="0">
                          <a:effectLst/>
                          <a:latin typeface="+mn-lt"/>
                          <a:ea typeface="+mn-ea"/>
                        </a:rPr>
                        <a:t>935.314</a:t>
                      </a:r>
                      <a:endParaRPr lang="pt-PT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0810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 dirty="0" smtClean="0">
                          <a:effectLst/>
                        </a:rPr>
                        <a:t>1.496.914</a:t>
                      </a:r>
                      <a:endParaRPr lang="pt-PT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0810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 dirty="0" smtClean="0">
                          <a:effectLst/>
                        </a:rPr>
                        <a:t>2.077.688</a:t>
                      </a:r>
                      <a:endParaRPr lang="pt-PT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0810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 dirty="0" smtClean="0">
                          <a:effectLst/>
                        </a:rPr>
                        <a:t>2.077.688</a:t>
                      </a:r>
                      <a:endParaRPr lang="pt-PT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0810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 dirty="0" smtClean="0">
                          <a:effectLst/>
                        </a:rPr>
                        <a:t>2.077.688</a:t>
                      </a:r>
                      <a:endParaRPr lang="pt-PT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27855">
                <a:tc>
                  <a:txBody>
                    <a:bodyPr/>
                    <a:lstStyle/>
                    <a:p>
                      <a:pPr marL="1270" algn="ctr" eaLnBrk="0" hangingPunct="0">
                        <a:lnSpc>
                          <a:spcPct val="1070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pt-PT" sz="1200" dirty="0" smtClean="0">
                          <a:effectLst/>
                        </a:rPr>
                        <a:t>Capacidade dos </a:t>
                      </a:r>
                      <a:r>
                        <a:rPr lang="pt-PT" sz="1200" dirty="0" err="1" smtClean="0">
                          <a:effectLst/>
                        </a:rPr>
                        <a:t>CD`s</a:t>
                      </a:r>
                      <a:endParaRPr lang="pt-PT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02565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 dirty="0" smtClean="0">
                          <a:effectLst/>
                        </a:rPr>
                        <a:t>310.480</a:t>
                      </a:r>
                      <a:endParaRPr lang="pt-PT" sz="10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02565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 dirty="0" smtClean="0">
                          <a:effectLst/>
                        </a:rPr>
                        <a:t>310.480</a:t>
                      </a:r>
                      <a:endParaRPr lang="pt-PT" sz="10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02565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 dirty="0" smtClean="0">
                          <a:effectLst/>
                        </a:rPr>
                        <a:t>441.980</a:t>
                      </a:r>
                      <a:endParaRPr lang="pt-PT" sz="10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02565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 b="0" dirty="0" smtClean="0">
                          <a:effectLst/>
                          <a:latin typeface="+mn-lt"/>
                          <a:ea typeface="+mn-ea"/>
                        </a:rPr>
                        <a:t>506.980</a:t>
                      </a:r>
                      <a:endParaRPr lang="pt-PT" sz="10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02565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 b="0" dirty="0" smtClean="0">
                          <a:effectLst/>
                          <a:latin typeface="+mn-lt"/>
                          <a:ea typeface="+mn-ea"/>
                        </a:rPr>
                        <a:t>841.980</a:t>
                      </a:r>
                      <a:endParaRPr lang="pt-PT" sz="10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0810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 dirty="0" smtClean="0">
                          <a:effectLst/>
                        </a:rPr>
                        <a:t>1.491.980</a:t>
                      </a:r>
                      <a:endParaRPr lang="pt-PT" sz="10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0810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 dirty="0" smtClean="0">
                          <a:effectLst/>
                        </a:rPr>
                        <a:t>1.491.980</a:t>
                      </a:r>
                      <a:endParaRPr lang="pt-PT" sz="10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27855">
                <a:tc>
                  <a:txBody>
                    <a:bodyPr/>
                    <a:lstStyle/>
                    <a:p>
                      <a:pPr marL="1270" algn="ctr" defTabSz="457200" rtl="0" eaLnBrk="0" latinLnBrk="0" hangingPunct="0">
                        <a:lnSpc>
                          <a:spcPct val="1070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pt-PT" sz="1200" kern="1200" dirty="0" smtClean="0">
                          <a:effectLst/>
                        </a:rPr>
                        <a:t>Consumo </a:t>
                      </a:r>
                      <a:r>
                        <a:rPr lang="pt-PT" sz="1200" kern="1200" dirty="0" err="1" smtClean="0">
                          <a:effectLst/>
                        </a:rPr>
                        <a:t>Percapita</a:t>
                      </a:r>
                      <a:r>
                        <a:rPr lang="pt-PT" sz="1200" kern="1200" dirty="0" smtClean="0">
                          <a:effectLst/>
                        </a:rPr>
                        <a:t> (Litros/habitante/dia)</a:t>
                      </a:r>
                      <a:endParaRPr lang="pt-PT" sz="1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54965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</a:rPr>
                        <a:t>82</a:t>
                      </a:r>
                      <a:endParaRPr lang="pt-PT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54965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</a:rPr>
                        <a:t>108</a:t>
                      </a:r>
                      <a:endParaRPr lang="pt-PT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54965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 dirty="0" smtClean="0">
                          <a:effectLst/>
                        </a:rPr>
                        <a:t>135</a:t>
                      </a:r>
                      <a:endParaRPr lang="pt-PT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54965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 dirty="0" smtClean="0">
                          <a:effectLst/>
                        </a:rPr>
                        <a:t>209</a:t>
                      </a:r>
                      <a:endParaRPr lang="pt-PT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54965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 dirty="0" smtClean="0">
                          <a:effectLst/>
                        </a:rPr>
                        <a:t>282</a:t>
                      </a:r>
                      <a:endParaRPr lang="pt-PT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54965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 dirty="0" smtClean="0">
                          <a:effectLst/>
                        </a:rPr>
                        <a:t>274</a:t>
                      </a:r>
                      <a:endParaRPr lang="pt-PT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54965" eaLnBrk="0" hangingPunct="0">
                        <a:lnSpc>
                          <a:spcPct val="10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pt-PT" sz="1000" dirty="0" smtClean="0">
                          <a:effectLst/>
                        </a:rPr>
                        <a:t>266</a:t>
                      </a:r>
                      <a:endParaRPr lang="pt-PT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" y="4083706"/>
            <a:ext cx="9144000" cy="32385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56310" y="4091250"/>
            <a:ext cx="86452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500" b="1" dirty="0" smtClean="0">
                <a:solidFill>
                  <a:schemeClr val="accent1">
                    <a:lumMod val="75000"/>
                  </a:schemeClr>
                </a:solidFill>
              </a:rPr>
              <a:t>Uma empresa a crescer dia-a-dia para acompanhar o desenvolvimento demográfico da Província de Luanda, que garanta a melhoria </a:t>
            </a:r>
            <a:r>
              <a:rPr lang="pt-PT" sz="1500" b="1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pt-PT" sz="1500" b="1" dirty="0" smtClean="0">
                <a:solidFill>
                  <a:schemeClr val="accent1">
                    <a:lumMod val="75000"/>
                  </a:schemeClr>
                </a:solidFill>
              </a:rPr>
              <a:t>a qualidade de vida dos cidadãos e permita obter a rentabilidade dos investimentos que o Estado Angolano confiou à EPAL-E.P.</a:t>
            </a:r>
            <a:endParaRPr lang="pt-PT" sz="15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63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90221" y="6356350"/>
            <a:ext cx="288587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6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33" y="979258"/>
            <a:ext cx="8521323" cy="5878742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 rot="16200000">
            <a:off x="-1703349" y="3662991"/>
            <a:ext cx="4062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 smtClean="0">
                <a:solidFill>
                  <a:schemeClr val="accent1">
                    <a:lumMod val="75000"/>
                  </a:schemeClr>
                </a:solidFill>
              </a:rPr>
              <a:t>Esquema de Abastecimento de Água</a:t>
            </a:r>
            <a:endParaRPr lang="pt-PT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306667" y="19570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+mj-lt"/>
              <a:buAutoNum type="arabicPeriod"/>
            </a:pPr>
            <a:r>
              <a:rPr lang="pt-PT" sz="1600" b="1" dirty="0" smtClean="0">
                <a:solidFill>
                  <a:schemeClr val="bg1"/>
                </a:solidFill>
              </a:rPr>
              <a:t> </a:t>
            </a:r>
            <a:r>
              <a:rPr lang="pt-PT" sz="1600" b="1" dirty="0">
                <a:solidFill>
                  <a:schemeClr val="bg1"/>
                </a:solidFill>
              </a:rPr>
              <a:t>Enquadramento da EPAL no Sector de Águas em Angola</a:t>
            </a:r>
          </a:p>
          <a:p>
            <a:r>
              <a:rPr lang="pt-PT" sz="1400" dirty="0" smtClean="0">
                <a:solidFill>
                  <a:schemeClr val="bg1"/>
                </a:solidFill>
              </a:rPr>
              <a:t>1.2. Cobertura </a:t>
            </a:r>
            <a:r>
              <a:rPr lang="pt-PT" sz="1400" dirty="0">
                <a:solidFill>
                  <a:schemeClr val="bg1"/>
                </a:solidFill>
              </a:rPr>
              <a:t>da Rede de Abastecimento de Água e Capacidade de Tratamento de Água</a:t>
            </a:r>
          </a:p>
        </p:txBody>
      </p:sp>
    </p:spTree>
    <p:extLst>
      <p:ext uri="{BB962C8B-B14F-4D97-AF65-F5344CB8AC3E}">
        <p14:creationId xmlns:p14="http://schemas.microsoft.com/office/powerpoint/2010/main" val="4734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90221" y="6356350"/>
            <a:ext cx="288587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7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pic>
        <p:nvPicPr>
          <p:cNvPr id="10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360" y="-239173"/>
            <a:ext cx="869745" cy="86974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98" y="979257"/>
            <a:ext cx="8518178" cy="5878743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 rot="16200000">
            <a:off x="-2129292" y="3711480"/>
            <a:ext cx="4914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 smtClean="0">
                <a:solidFill>
                  <a:schemeClr val="accent1">
                    <a:lumMod val="75000"/>
                  </a:schemeClr>
                </a:solidFill>
              </a:rPr>
              <a:t>Áreas de Serviço dos Centros de Distribuição</a:t>
            </a:r>
            <a:endParaRPr lang="pt-PT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306667" y="19570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+mj-lt"/>
              <a:buAutoNum type="arabicPeriod"/>
            </a:pPr>
            <a:r>
              <a:rPr lang="pt-PT" sz="1600" b="1" dirty="0" smtClean="0">
                <a:solidFill>
                  <a:schemeClr val="bg1"/>
                </a:solidFill>
              </a:rPr>
              <a:t> </a:t>
            </a:r>
            <a:r>
              <a:rPr lang="pt-PT" sz="1600" b="1" dirty="0">
                <a:solidFill>
                  <a:schemeClr val="bg1"/>
                </a:solidFill>
              </a:rPr>
              <a:t>Enquadramento da EPAL no Sector de Águas em Angola</a:t>
            </a:r>
          </a:p>
          <a:p>
            <a:r>
              <a:rPr lang="pt-PT" sz="1400" dirty="0" smtClean="0">
                <a:solidFill>
                  <a:schemeClr val="bg1"/>
                </a:solidFill>
              </a:rPr>
              <a:t>1.2. Cobertura </a:t>
            </a:r>
            <a:r>
              <a:rPr lang="pt-PT" sz="1400" dirty="0">
                <a:solidFill>
                  <a:schemeClr val="bg1"/>
                </a:solidFill>
              </a:rPr>
              <a:t>da Rede de Abastecimento de Água e Capacidade de Tratamento de Água</a:t>
            </a:r>
          </a:p>
        </p:txBody>
      </p:sp>
    </p:spTree>
    <p:extLst>
      <p:ext uri="{BB962C8B-B14F-4D97-AF65-F5344CB8AC3E}">
        <p14:creationId xmlns:p14="http://schemas.microsoft.com/office/powerpoint/2010/main" val="110588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90221" y="6356350"/>
            <a:ext cx="288587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8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pic>
        <p:nvPicPr>
          <p:cNvPr id="10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360" y="-239173"/>
            <a:ext cx="869745" cy="869745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 rot="16200000">
            <a:off x="-1359371" y="3662991"/>
            <a:ext cx="3374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 smtClean="0">
                <a:solidFill>
                  <a:schemeClr val="accent1">
                    <a:lumMod val="75000"/>
                  </a:schemeClr>
                </a:solidFill>
              </a:rPr>
              <a:t>Áreas de Serviço dos Sistemas</a:t>
            </a:r>
            <a:endParaRPr lang="pt-PT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16" y="979257"/>
            <a:ext cx="8543085" cy="587874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306667" y="19570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+mj-lt"/>
              <a:buAutoNum type="arabicPeriod"/>
            </a:pPr>
            <a:r>
              <a:rPr lang="pt-PT" sz="1600" b="1" dirty="0" smtClean="0">
                <a:solidFill>
                  <a:schemeClr val="bg1"/>
                </a:solidFill>
              </a:rPr>
              <a:t> </a:t>
            </a:r>
            <a:r>
              <a:rPr lang="pt-PT" sz="1600" b="1" dirty="0">
                <a:solidFill>
                  <a:schemeClr val="bg1"/>
                </a:solidFill>
              </a:rPr>
              <a:t>Enquadramento da EPAL no Sector de Águas em Angola</a:t>
            </a:r>
          </a:p>
          <a:p>
            <a:r>
              <a:rPr lang="pt-PT" sz="1400" dirty="0" smtClean="0">
                <a:solidFill>
                  <a:schemeClr val="bg1"/>
                </a:solidFill>
              </a:rPr>
              <a:t>1.2. Cobertura </a:t>
            </a:r>
            <a:r>
              <a:rPr lang="pt-PT" sz="1400" dirty="0">
                <a:solidFill>
                  <a:schemeClr val="bg1"/>
                </a:solidFill>
              </a:rPr>
              <a:t>da Rede de Abastecimento de Água e Capacidade de Tratamento de Água</a:t>
            </a:r>
          </a:p>
        </p:txBody>
      </p:sp>
    </p:spTree>
    <p:extLst>
      <p:ext uri="{BB962C8B-B14F-4D97-AF65-F5344CB8AC3E}">
        <p14:creationId xmlns:p14="http://schemas.microsoft.com/office/powerpoint/2010/main" val="418957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>
          <a:xfrm>
            <a:off x="8423565" y="6356350"/>
            <a:ext cx="355244" cy="365125"/>
          </a:xfrm>
        </p:spPr>
        <p:txBody>
          <a:bodyPr/>
          <a:lstStyle/>
          <a:p>
            <a:fld id="{A8548677-D40E-9544-99C4-8964AAA40492}" type="slidenum"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9</a:t>
            </a:fld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5879" y="6"/>
            <a:ext cx="9143999" cy="9792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5" y="-272376"/>
            <a:ext cx="1453031" cy="1453031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1428345" y="1388956"/>
            <a:ext cx="7350463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265" marR="1040130" eaLnBrk="0" hangingPunct="0">
              <a:spcBef>
                <a:spcPts val="495"/>
              </a:spcBef>
              <a:spcAft>
                <a:spcPts val="0"/>
              </a:spcAft>
            </a:pPr>
            <a:r>
              <a:rPr lang="pt-PT" b="1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           Capacidade</a:t>
            </a:r>
            <a:r>
              <a:rPr lang="pt-PT" b="1" kern="0" spc="-25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 </a:t>
            </a:r>
            <a:r>
              <a:rPr lang="pt-PT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Real</a:t>
            </a:r>
            <a:r>
              <a:rPr lang="pt-PT" b="1" kern="0" spc="-25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 </a:t>
            </a:r>
            <a:r>
              <a:rPr lang="pt-PT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das</a:t>
            </a:r>
            <a:r>
              <a:rPr lang="pt-PT" b="1" kern="0" spc="-25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 </a:t>
            </a:r>
            <a:r>
              <a:rPr lang="pt-PT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Estações</a:t>
            </a:r>
            <a:r>
              <a:rPr lang="pt-PT" b="1" kern="0" spc="-25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 </a:t>
            </a:r>
            <a:r>
              <a:rPr lang="pt-PT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de</a:t>
            </a:r>
            <a:r>
              <a:rPr lang="pt-PT" b="1" kern="0" spc="-25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 </a:t>
            </a:r>
            <a:r>
              <a:rPr lang="pt-PT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Tratamento</a:t>
            </a:r>
            <a:r>
              <a:rPr lang="pt-PT" b="1" kern="0" spc="-2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 </a:t>
            </a:r>
            <a:r>
              <a:rPr lang="pt-PT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de</a:t>
            </a:r>
            <a:r>
              <a:rPr lang="pt-PT" b="1" kern="0" spc="-25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 </a:t>
            </a:r>
            <a:r>
              <a:rPr lang="pt-PT" b="1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Água</a:t>
            </a:r>
            <a:r>
              <a:rPr lang="pt-PT" b="1" kern="0" spc="-25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 </a:t>
            </a:r>
            <a:endParaRPr lang="pt-PT" b="1" kern="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Trebuchet MS" panose="020B0603020202020204" pitchFamily="34" charset="0"/>
            </a:endParaRPr>
          </a:p>
          <a:p>
            <a:pPr marL="88265" marR="1040130" algn="ctr" eaLnBrk="0" hangingPunct="0">
              <a:spcBef>
                <a:spcPts val="495"/>
              </a:spcBef>
              <a:spcAft>
                <a:spcPts val="0"/>
              </a:spcAft>
            </a:pPr>
            <a:endParaRPr lang="pt-PT" sz="800" b="1" kern="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cs typeface="Trebuchet MS" panose="020B0603020202020204" pitchFamily="34" charset="0"/>
            </a:endParaRPr>
          </a:p>
          <a:p>
            <a:pPr marL="88265" marR="1040130" algn="ctr" eaLnBrk="0" hangingPunct="0">
              <a:spcBef>
                <a:spcPts val="495"/>
              </a:spcBef>
              <a:spcAft>
                <a:spcPts val="0"/>
              </a:spcAft>
            </a:pPr>
            <a:r>
              <a:rPr lang="pt-PT" sz="1400" b="1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rebuchet MS" panose="020B0603020202020204" pitchFamily="34" charset="0"/>
              </a:rPr>
              <a:t> Evolução Prevista 2015 a 2020 (m3/segundo)</a:t>
            </a:r>
            <a:endParaRPr lang="pt-PT" sz="1400" b="1" kern="0" dirty="0">
              <a:solidFill>
                <a:schemeClr val="accent1">
                  <a:lumMod val="75000"/>
                </a:schemeClr>
              </a:solidFill>
              <a:effectLst/>
              <a:latin typeface="Trebuchet MS" panose="020B0603020202020204" pitchFamily="34" charset="0"/>
              <a:cs typeface="Trebuchet MS" panose="020B0603020202020204" pitchFamily="34" charset="0"/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134043"/>
              </p:ext>
            </p:extLst>
          </p:nvPr>
        </p:nvGraphicFramePr>
        <p:xfrm>
          <a:off x="1305340" y="2299162"/>
          <a:ext cx="6824172" cy="4024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1" descr="Logos - Empresas Angolanas_EP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45" y="2225082"/>
            <a:ext cx="869745" cy="869745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306667" y="195700"/>
            <a:ext cx="7597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+mj-lt"/>
              <a:buAutoNum type="arabicPeriod"/>
            </a:pPr>
            <a:r>
              <a:rPr lang="pt-PT" sz="1600" b="1" dirty="0" smtClean="0">
                <a:solidFill>
                  <a:schemeClr val="bg1"/>
                </a:solidFill>
              </a:rPr>
              <a:t> </a:t>
            </a:r>
            <a:r>
              <a:rPr lang="pt-PT" sz="1600" b="1" dirty="0">
                <a:solidFill>
                  <a:schemeClr val="bg1"/>
                </a:solidFill>
              </a:rPr>
              <a:t>Enquadramento da EPAL no Sector de Águas em Angola</a:t>
            </a:r>
          </a:p>
          <a:p>
            <a:r>
              <a:rPr lang="pt-PT" sz="1400" dirty="0" smtClean="0">
                <a:solidFill>
                  <a:schemeClr val="bg1"/>
                </a:solidFill>
              </a:rPr>
              <a:t>1.2. Cobertura </a:t>
            </a:r>
            <a:r>
              <a:rPr lang="pt-PT" sz="1400" dirty="0">
                <a:solidFill>
                  <a:schemeClr val="bg1"/>
                </a:solidFill>
              </a:rPr>
              <a:t>da Rede de Abastecimento de Água e Capacidade de Tratamento de Água</a:t>
            </a:r>
          </a:p>
        </p:txBody>
      </p:sp>
    </p:spTree>
    <p:extLst>
      <p:ext uri="{BB962C8B-B14F-4D97-AF65-F5344CB8AC3E}">
        <p14:creationId xmlns:p14="http://schemas.microsoft.com/office/powerpoint/2010/main" val="9219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3810</Words>
  <Application>Microsoft Office PowerPoint</Application>
  <PresentationFormat>Apresentação no Ecrã (4:3)</PresentationFormat>
  <Paragraphs>520</Paragraphs>
  <Slides>39</Slides>
  <Notes>34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39</vt:i4>
      </vt:variant>
    </vt:vector>
  </HeadingPairs>
  <TitlesOfParts>
    <vt:vector size="40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Ideias Dinâmicas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Ideias Dinâmicas</dc:creator>
  <cp:lastModifiedBy>hp</cp:lastModifiedBy>
  <cp:revision>124</cp:revision>
  <dcterms:created xsi:type="dcterms:W3CDTF">2015-07-22T16:14:47Z</dcterms:created>
  <dcterms:modified xsi:type="dcterms:W3CDTF">2015-07-30T09:06:14Z</dcterms:modified>
</cp:coreProperties>
</file>