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5" r:id="rId2"/>
    <p:sldId id="266" r:id="rId3"/>
    <p:sldId id="268" r:id="rId4"/>
    <p:sldId id="289" r:id="rId5"/>
    <p:sldId id="271" r:id="rId6"/>
    <p:sldId id="272" r:id="rId7"/>
    <p:sldId id="288" r:id="rId8"/>
    <p:sldId id="274" r:id="rId9"/>
    <p:sldId id="287" r:id="rId10"/>
    <p:sldId id="282" r:id="rId11"/>
    <p:sldId id="269" r:id="rId12"/>
    <p:sldId id="290" r:id="rId13"/>
    <p:sldId id="276" r:id="rId14"/>
    <p:sldId id="286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444" autoAdjust="0"/>
  </p:normalViewPr>
  <p:slideViewPr>
    <p:cSldViewPr>
      <p:cViewPr>
        <p:scale>
          <a:sx n="256" d="100"/>
          <a:sy n="256" d="100"/>
        </p:scale>
        <p:origin x="-102" y="4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9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857824-685E-42A1-8336-437CF4951FF3}" type="datetimeFigureOut">
              <a:rPr lang="pt-PT" smtClean="0"/>
              <a:pPr/>
              <a:t>30-07-2015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647807-52F8-441E-8A6F-7A849312B87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02 05 15\IMG_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54098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u="sng" dirty="0" smtClean="0">
                <a:solidFill>
                  <a:srgbClr val="FFFF00"/>
                </a:solidFill>
              </a:rPr>
              <a:t>REPÚBLICA DE ANGOLA</a:t>
            </a:r>
            <a:br>
              <a:rPr lang="pt-PT" sz="3600" u="sng" dirty="0" smtClean="0">
                <a:solidFill>
                  <a:srgbClr val="FFFF00"/>
                </a:solidFill>
              </a:rPr>
            </a:br>
            <a:r>
              <a:rPr lang="pt-PT" sz="3600" dirty="0" smtClean="0">
                <a:solidFill>
                  <a:srgbClr val="FFFF00"/>
                </a:solidFill>
              </a:rPr>
              <a:t>GOVERNO DA PROVINCIA DA LUNDA-SUL</a:t>
            </a:r>
            <a:endParaRPr lang="pt-PT" sz="3600" dirty="0"/>
          </a:p>
        </p:txBody>
      </p:sp>
      <p:sp>
        <p:nvSpPr>
          <p:cNvPr id="15" name="2 Título"/>
          <p:cNvSpPr txBox="1">
            <a:spLocks/>
          </p:cNvSpPr>
          <p:nvPr/>
        </p:nvSpPr>
        <p:spPr>
          <a:xfrm>
            <a:off x="214282" y="6203968"/>
            <a:ext cx="8686800" cy="654032"/>
          </a:xfrm>
          <a:prstGeom prst="rect">
            <a:avLst/>
          </a:prstGeom>
        </p:spPr>
        <p:txBody>
          <a:bodyPr vert="horz" rtlCol="0" anchor="ctr">
            <a:normAutofit fontScale="8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DIRECÇÃO PROVINCIAL DA ENERGIA E ÁGUAS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7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504" y="57821"/>
            <a:ext cx="8712968" cy="5831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pt-PT" sz="2000" dirty="0" smtClean="0"/>
              <a:t>CONTINUAÇÃO</a:t>
            </a:r>
            <a:endParaRPr lang="pt-PT" sz="2000" dirty="0"/>
          </a:p>
        </p:txBody>
      </p:sp>
      <p:sp>
        <p:nvSpPr>
          <p:cNvPr id="6" name="Retângulo 5"/>
          <p:cNvSpPr/>
          <p:nvPr/>
        </p:nvSpPr>
        <p:spPr>
          <a:xfrm>
            <a:off x="123623" y="764704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MUNICIPIO DE CACOLO </a:t>
            </a: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2234154"/>
              </p:ext>
            </p:extLst>
          </p:nvPr>
        </p:nvGraphicFramePr>
        <p:xfrm>
          <a:off x="251521" y="1257726"/>
          <a:ext cx="8568950" cy="4399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788"/>
                <a:gridCol w="1414542"/>
                <a:gridCol w="848725"/>
                <a:gridCol w="424363"/>
                <a:gridCol w="707271"/>
                <a:gridCol w="424363"/>
                <a:gridCol w="636544"/>
                <a:gridCol w="707271"/>
                <a:gridCol w="919452"/>
                <a:gridCol w="636544"/>
                <a:gridCol w="424363"/>
                <a:gridCol w="565817"/>
                <a:gridCol w="282907"/>
              </a:tblGrid>
              <a:tr h="1595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Localidades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População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Tipo de solução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Origem das águas 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Bombagem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Fonte de energia utilizada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175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Tipo de tratamento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Capacidade de reservatório m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Capacidade de reservatório m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175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Nº Chafariz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Nº Lavandarias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Nº balneário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01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Cacolo  Sede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12.000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PSA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L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E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G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10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9m³/h 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100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6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02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Alto Chicapa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700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PSA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R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E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G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10m³/h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20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4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03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Cucumbi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400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PSA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N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E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G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10m³/h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20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04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Xassengue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2.100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PSA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R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E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G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2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10m³/h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20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3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05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Cavemba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1750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PSA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F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E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S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3m³/h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5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2 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06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Muatxinongue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400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PSA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F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E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S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3m³/h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07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Satxicapo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2088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PA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F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E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S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3m³/h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50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1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08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Zovo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3398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PSA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F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E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S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2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3m³/h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50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>
                          <a:effectLst/>
                        </a:rPr>
                        <a:t>2 </a:t>
                      </a:r>
                      <a:endParaRPr lang="pt-P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0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effectLst/>
                        </a:rPr>
                        <a:t>0 </a:t>
                      </a:r>
                      <a:endParaRPr lang="pt-P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30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02 05 15\IMG_0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429288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496" y="116632"/>
            <a:ext cx="9073008" cy="95491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pt-PT" sz="2800" dirty="0" smtClean="0"/>
              <a:t>SINTESE DO INVENTARIO SISTEMAS DE ÁGUA NA PROVINCIA</a:t>
            </a:r>
            <a:endParaRPr lang="pt-PT" sz="2800" dirty="0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0" y="1071546"/>
            <a:ext cx="9144000" cy="54292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pt-PT" sz="2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503055"/>
              </p:ext>
            </p:extLst>
          </p:nvPr>
        </p:nvGraphicFramePr>
        <p:xfrm>
          <a:off x="467544" y="1124745"/>
          <a:ext cx="8136906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663"/>
                <a:gridCol w="817143"/>
                <a:gridCol w="1021429"/>
                <a:gridCol w="680953"/>
                <a:gridCol w="612857"/>
                <a:gridCol w="1498096"/>
                <a:gridCol w="1225715"/>
                <a:gridCol w="749050"/>
              </a:tblGrid>
              <a:tr h="172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effectLst/>
                        </a:rPr>
                        <a:t>IT 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effectLst/>
                        </a:rPr>
                        <a:t>NUMERO SISTEMAS ACTUAIS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effectLst/>
                        </a:rPr>
                        <a:t>POPUL AÇÃO BENEFICIARIA 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effectLst/>
                        </a:rPr>
                        <a:t>Nº CHAFARIZES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effectLst/>
                        </a:rPr>
                        <a:t>Nº de LAVANDARIA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TIPOS</a:t>
                      </a:r>
                      <a:r>
                        <a:rPr lang="pt-PT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DE AVARIAS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effectLst/>
                        </a:rPr>
                        <a:t>ESTADO DE </a:t>
                      </a:r>
                      <a:r>
                        <a:rPr lang="pt-PT" sz="1100" kern="1200" dirty="0" smtClean="0">
                          <a:effectLst/>
                        </a:rPr>
                        <a:t>OPERACIONALIDADE DOS SISTEMAS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ANALISES DE QUALIDADE DE ÁGUA(PCQA)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</a:tr>
              <a:tr h="68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>
                          <a:effectLst/>
                        </a:rPr>
                        <a:t>SAURIMO 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>
                          <a:effectLst/>
                        </a:rPr>
                        <a:t>31 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>
                          <a:effectLst/>
                        </a:rPr>
                        <a:t>44.024 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effectLst/>
                          <a:latin typeface="+mn-lt"/>
                          <a:ea typeface="+mn-ea"/>
                        </a:rPr>
                        <a:t>108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Bombas e desgastes</a:t>
                      </a:r>
                      <a:r>
                        <a:rPr lang="pt-PT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de peças, assoreamentos da Nascente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effectLst/>
                        </a:rPr>
                        <a:t> </a:t>
                      </a:r>
                      <a:r>
                        <a:rPr lang="pt-PT" sz="1100" kern="1200" dirty="0" smtClean="0">
                          <a:effectLst/>
                        </a:rPr>
                        <a:t>11  Sistemas. Avariados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>
                          <a:effectLst/>
                        </a:rPr>
                        <a:t>CACOLO 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>
                          <a:effectLst/>
                        </a:rPr>
                        <a:t>08 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>
                          <a:effectLst/>
                        </a:rPr>
                        <a:t>22.836 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Bombas e desgastes</a:t>
                      </a:r>
                      <a:r>
                        <a:rPr lang="pt-PT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de peças</a:t>
                      </a:r>
                      <a:endParaRPr lang="pt-PT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effectLst/>
                        </a:rPr>
                        <a:t> </a:t>
                      </a:r>
                      <a:r>
                        <a:rPr lang="pt-PT" sz="1100" kern="1200" dirty="0" smtClean="0">
                          <a:effectLst/>
                        </a:rPr>
                        <a:t>5 Sistemas , Avariados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>
                          <a:effectLst/>
                        </a:rPr>
                        <a:t>MUCONDA 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>
                          <a:effectLst/>
                        </a:rPr>
                        <a:t>18 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>
                          <a:effectLst/>
                        </a:rPr>
                        <a:t>16.487 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Bombas e desgastes</a:t>
                      </a:r>
                      <a:r>
                        <a:rPr lang="pt-PT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de peças</a:t>
                      </a:r>
                      <a:endParaRPr lang="pt-PT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effectLst/>
                        </a:rPr>
                        <a:t> </a:t>
                      </a:r>
                      <a:r>
                        <a:rPr lang="pt-PT" sz="1100" kern="1200" dirty="0" smtClean="0">
                          <a:effectLst/>
                        </a:rPr>
                        <a:t>4 Sistemas Avariados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effectLst/>
                        </a:rPr>
                        <a:t>DALA 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effectLst/>
                        </a:rPr>
                        <a:t>10 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effectLst/>
                        </a:rPr>
                        <a:t>13.031 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effectLst/>
                          <a:latin typeface="+mn-lt"/>
                          <a:ea typeface="+mn-ea"/>
                        </a:rPr>
                        <a:t>31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Bombas e desgastes</a:t>
                      </a:r>
                      <a:r>
                        <a:rPr lang="pt-PT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de peças</a:t>
                      </a:r>
                      <a:endParaRPr lang="pt-PT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effectLst/>
                        </a:rPr>
                        <a:t> </a:t>
                      </a:r>
                      <a:r>
                        <a:rPr lang="pt-PT" sz="1100" kern="1200" dirty="0" smtClean="0">
                          <a:effectLst/>
                        </a:rPr>
                        <a:t>5 Sistemas , Avariados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43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100" dirty="0" smtClean="0">
                          <a:effectLst/>
                          <a:latin typeface="+mj-lt"/>
                        </a:rPr>
                        <a:t>Total</a:t>
                      </a:r>
                      <a:endParaRPr lang="pt-PT" sz="1100" dirty="0">
                        <a:effectLst/>
                        <a:latin typeface="+mj-lt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67</a:t>
                      </a:r>
                      <a:endParaRPr lang="pt-PT" sz="11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96,378</a:t>
                      </a:r>
                      <a:endParaRPr lang="pt-PT" sz="11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81949" marR="81949" marT="40974" marB="40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pt-PT" sz="11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203</a:t>
                      </a:r>
                      <a:endParaRPr lang="pt-PT" sz="11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</a:t>
                      </a:r>
                      <a:endParaRPr lang="pt-PT" sz="11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pt-PT" sz="11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pt-PT" sz="11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pt-PT" sz="11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70</a:t>
                      </a:r>
                      <a:endParaRPr lang="pt-PT" sz="11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19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3064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PT" sz="2000" dirty="0" smtClean="0"/>
              <a:t>É de informar no quadro da implementação do MOGECA, temos formados as brigadas em cada sistema construído porém sem continuidade por não ser rentável os serviços.</a:t>
            </a:r>
          </a:p>
          <a:p>
            <a:pPr marL="109728" indent="0">
              <a:buNone/>
            </a:pPr>
            <a:endParaRPr lang="pt-PT" sz="2000" dirty="0" smtClean="0"/>
          </a:p>
          <a:p>
            <a:pPr marL="109728" indent="0" algn="just">
              <a:buNone/>
            </a:pPr>
            <a:r>
              <a:rPr lang="pt-PT" sz="1800" dirty="0" smtClean="0"/>
              <a:t>CARATERIZAÇÃO ESTATISTICA DOS RECURSOS HUMANOS AFECTOS AO SERVIÇO DE ABASTECIMENTO DE ÁGUA NA PROVINCIA</a:t>
            </a:r>
            <a:r>
              <a:rPr lang="pt-PT" sz="1800" dirty="0" smtClean="0">
                <a:solidFill>
                  <a:srgbClr val="FFC000"/>
                </a:solidFill>
              </a:rPr>
              <a:t>.</a:t>
            </a:r>
          </a:p>
          <a:p>
            <a:pPr marL="109728" indent="0">
              <a:buNone/>
            </a:pPr>
            <a:r>
              <a:rPr lang="pt-PT" sz="2000" dirty="0" smtClean="0"/>
              <a:t> </a:t>
            </a:r>
          </a:p>
          <a:p>
            <a:pPr marL="109728" indent="0">
              <a:buNone/>
            </a:pPr>
            <a:endParaRPr lang="pt-PT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pt-PT" sz="2800" dirty="0" smtClean="0"/>
              <a:t>INDICACÕES SOBRE IMPLEMENTAÇÃO DE MOGECA</a:t>
            </a:r>
            <a:endParaRPr lang="pt-PT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4355043"/>
              </p:ext>
            </p:extLst>
          </p:nvPr>
        </p:nvGraphicFramePr>
        <p:xfrm>
          <a:off x="611560" y="3789040"/>
          <a:ext cx="7920880" cy="1614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695"/>
                <a:gridCol w="1742396"/>
                <a:gridCol w="1727080"/>
                <a:gridCol w="1963855"/>
                <a:gridCol w="196385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Nº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CATEGORIAS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DPEA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CGSAS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TOTOAL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Técnicos Superiores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3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r>
                        <a:rPr lang="pt-PT" sz="1100" dirty="0" smtClean="0">
                          <a:effectLst/>
                        </a:rPr>
                        <a:t>4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Técnicos Medio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r>
                        <a:rPr lang="pt-PT" sz="1100" dirty="0" smtClean="0">
                          <a:effectLst/>
                        </a:rPr>
                        <a:t>16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3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Operários Qualificados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4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r>
                        <a:rPr lang="pt-PT" sz="1100" dirty="0" smtClean="0">
                          <a:effectLst/>
                        </a:rPr>
                        <a:t>3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4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Encarregados Qualificados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3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r>
                        <a:rPr lang="pt-PT" sz="1100" dirty="0" smtClean="0">
                          <a:effectLst/>
                        </a:rPr>
                        <a:t>15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5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Auxiliar Administrativos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r>
                        <a:rPr lang="pt-PT" sz="1100" dirty="0" smtClean="0">
                          <a:effectLst/>
                        </a:rPr>
                        <a:t>3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Total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13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41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087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3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38"/>
            <a:ext cx="9144000" cy="482818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CONCLUSÕES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8533" y="1412776"/>
            <a:ext cx="90364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dirty="0" smtClean="0">
                <a:solidFill>
                  <a:schemeClr val="bg1"/>
                </a:solidFill>
              </a:rPr>
              <a:t>Foram </a:t>
            </a:r>
            <a:r>
              <a:rPr lang="pt-PT" sz="2200" dirty="0">
                <a:solidFill>
                  <a:schemeClr val="bg1"/>
                </a:solidFill>
              </a:rPr>
              <a:t>concluídas </a:t>
            </a:r>
            <a:r>
              <a:rPr lang="pt-PT" sz="2200" dirty="0" smtClean="0">
                <a:solidFill>
                  <a:schemeClr val="bg1"/>
                </a:solidFill>
              </a:rPr>
              <a:t> até a data presente na </a:t>
            </a:r>
            <a:r>
              <a:rPr lang="pt-PT" sz="2200" dirty="0">
                <a:solidFill>
                  <a:schemeClr val="bg1"/>
                </a:solidFill>
              </a:rPr>
              <a:t>ordem de </a:t>
            </a:r>
            <a:r>
              <a:rPr lang="pt-PT" sz="2200" dirty="0" smtClean="0">
                <a:solidFill>
                  <a:schemeClr val="bg1"/>
                </a:solidFill>
              </a:rPr>
              <a:t>26</a:t>
            </a:r>
            <a:r>
              <a:rPr lang="pt-PT" sz="2200" dirty="0">
                <a:solidFill>
                  <a:schemeClr val="bg1"/>
                </a:solidFill>
              </a:rPr>
              <a:t>% as acções programadas para </a:t>
            </a:r>
            <a:r>
              <a:rPr lang="pt-PT" sz="2200" dirty="0" smtClean="0">
                <a:solidFill>
                  <a:schemeClr val="bg1"/>
                </a:solidFill>
              </a:rPr>
              <a:t>2015.</a:t>
            </a:r>
            <a:endParaRPr lang="pt-PT" sz="22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PT" sz="2200" b="1" dirty="0" smtClean="0">
                <a:solidFill>
                  <a:schemeClr val="bg1"/>
                </a:solidFill>
              </a:rPr>
              <a:t>SUGESTÕES</a:t>
            </a:r>
            <a:endParaRPr lang="pt-PT" sz="22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schemeClr val="bg1"/>
                </a:solidFill>
              </a:rPr>
              <a:t>Disponibilização </a:t>
            </a:r>
            <a:r>
              <a:rPr lang="pt-PT" sz="2200" dirty="0">
                <a:solidFill>
                  <a:schemeClr val="bg1"/>
                </a:solidFill>
              </a:rPr>
              <a:t>efectiva dos recursos programados.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schemeClr val="bg1"/>
                </a:solidFill>
              </a:rPr>
              <a:t>Deve-se </a:t>
            </a:r>
            <a:r>
              <a:rPr lang="pt-PT" sz="2200" dirty="0">
                <a:solidFill>
                  <a:schemeClr val="bg1"/>
                </a:solidFill>
              </a:rPr>
              <a:t>encontrar mecanismo para a natureza de despesas de manutenção </a:t>
            </a:r>
            <a:r>
              <a:rPr lang="pt-PT" sz="2200" dirty="0" smtClean="0">
                <a:solidFill>
                  <a:schemeClr val="bg1"/>
                </a:solidFill>
              </a:rPr>
              <a:t>dos </a:t>
            </a:r>
            <a:r>
              <a:rPr lang="pt-PT" sz="2200" dirty="0">
                <a:solidFill>
                  <a:schemeClr val="bg1"/>
                </a:solidFill>
              </a:rPr>
              <a:t>sistemas </a:t>
            </a:r>
            <a:r>
              <a:rPr lang="pt-PT" sz="2200" dirty="0" smtClean="0">
                <a:solidFill>
                  <a:schemeClr val="bg1"/>
                </a:solidFill>
              </a:rPr>
              <a:t>de agua construídos</a:t>
            </a:r>
            <a:r>
              <a:rPr lang="pt-PT" sz="2200" dirty="0">
                <a:solidFill>
                  <a:schemeClr val="bg1"/>
                </a:solidFill>
              </a:rPr>
              <a:t>. </a:t>
            </a:r>
            <a:endParaRPr lang="pt-PT" sz="22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schemeClr val="bg1"/>
                </a:solidFill>
              </a:rPr>
              <a:t>Deve-se encontrar mecanismo para a natureza de despesas do Laboratório.</a:t>
            </a:r>
            <a:endParaRPr lang="pt-PT" sz="22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schemeClr val="bg1"/>
                </a:solidFill>
              </a:rPr>
              <a:t>Adoptar </a:t>
            </a:r>
            <a:r>
              <a:rPr lang="pt-PT" sz="2200" dirty="0">
                <a:solidFill>
                  <a:schemeClr val="bg1"/>
                </a:solidFill>
              </a:rPr>
              <a:t>as DPAs, com meios de transporte  que permitam a monitorização dos sistemas de abastecimento de </a:t>
            </a:r>
            <a:r>
              <a:rPr lang="pt-PT" sz="2200" dirty="0" smtClean="0">
                <a:solidFill>
                  <a:schemeClr val="bg1"/>
                </a:solidFill>
              </a:rPr>
              <a:t>água.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200" dirty="0" smtClean="0">
                <a:solidFill>
                  <a:schemeClr val="bg1"/>
                </a:solidFill>
              </a:rPr>
              <a:t>Formação contínua dos Técnicos do sector.</a:t>
            </a:r>
            <a:endParaRPr lang="pt-P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3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ED AFRICA\Pictures\SISTEMAS\MONA QUIMBUNDO\DSC00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42844" y="357166"/>
            <a:ext cx="8784976" cy="40324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MUITO</a:t>
            </a:r>
          </a:p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OBRIGADO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432083" y="4208119"/>
            <a:ext cx="8279832" cy="2160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UNIDOS SOMOS CAPAZES</a:t>
            </a:r>
            <a:endParaRPr lang="pt-P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CARACTERIZAÇÃO GEOGRÁFICA</a:t>
            </a:r>
            <a:endParaRPr lang="pt-PT" sz="3600" dirty="0"/>
          </a:p>
        </p:txBody>
      </p:sp>
      <p:pic>
        <p:nvPicPr>
          <p:cNvPr id="2050" name="Picture 2" descr="G:\02 05 15\IMG_0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9144000" cy="4525962"/>
          </a:xfrm>
          <a:prstGeom prst="rect">
            <a:avLst/>
          </a:prstGeom>
          <a:noFill/>
        </p:spPr>
      </p:pic>
      <p:sp>
        <p:nvSpPr>
          <p:cNvPr id="7" name="Marcador de Posição de Conteúdo 1"/>
          <p:cNvSpPr txBox="1">
            <a:spLocks/>
          </p:cNvSpPr>
          <p:nvPr/>
        </p:nvSpPr>
        <p:spPr>
          <a:xfrm>
            <a:off x="0" y="1500174"/>
            <a:ext cx="9144000" cy="4429156"/>
          </a:xfrm>
          <a:prstGeom prst="rect">
            <a:avLst/>
          </a:prstGeom>
        </p:spPr>
        <p:txBody>
          <a:bodyPr vert="horz" lIns="45720" rIns="45720">
            <a:normAutofit fontScale="700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PT" dirty="0" smtClean="0">
                <a:solidFill>
                  <a:srgbClr val="FFFF00"/>
                </a:solidFill>
              </a:rPr>
              <a:t>PROVINCIA:-Lunda-sul</a:t>
            </a:r>
          </a:p>
          <a:p>
            <a:pPr algn="just"/>
            <a:r>
              <a:rPr lang="pt-PT" dirty="0" smtClean="0">
                <a:solidFill>
                  <a:srgbClr val="FFFF00"/>
                </a:solidFill>
              </a:rPr>
              <a:t>SUPERFICIE:- 77.637 km²</a:t>
            </a:r>
          </a:p>
          <a:p>
            <a:pPr algn="just"/>
            <a:r>
              <a:rPr lang="pt-PT" dirty="0" smtClean="0">
                <a:solidFill>
                  <a:srgbClr val="FFFF00"/>
                </a:solidFill>
              </a:rPr>
              <a:t>CAPITAL:- Saurimo</a:t>
            </a:r>
          </a:p>
          <a:p>
            <a:pPr algn="just"/>
            <a:r>
              <a:rPr lang="pt-PT" dirty="0" smtClean="0">
                <a:solidFill>
                  <a:srgbClr val="FFFF00"/>
                </a:solidFill>
              </a:rPr>
              <a:t>POPULAÇÃO: -516.017 habitantes distribuídos nos quatros municípios sendo: Município de Saurimo 423.548, Município de Cacolo 30.524, Município de Dala 26.753, Município de Muconda 35.252, com as </a:t>
            </a:r>
            <a:r>
              <a:rPr lang="pt-PT" dirty="0" err="1" smtClean="0">
                <a:solidFill>
                  <a:srgbClr val="FFFF00"/>
                </a:solidFill>
              </a:rPr>
              <a:t>respectivas</a:t>
            </a:r>
            <a:r>
              <a:rPr lang="pt-PT" dirty="0" smtClean="0">
                <a:solidFill>
                  <a:srgbClr val="FFFF00"/>
                </a:solidFill>
              </a:rPr>
              <a:t> sedes comunais.( Dados Provisórios do Censo)</a:t>
            </a:r>
          </a:p>
          <a:p>
            <a:pPr algn="ctr"/>
            <a:endParaRPr lang="pt-PT" dirty="0" smtClean="0">
              <a:solidFill>
                <a:srgbClr val="FFFF00"/>
              </a:solidFill>
            </a:endParaRPr>
          </a:p>
          <a:p>
            <a:pPr algn="ctr"/>
            <a:r>
              <a:rPr lang="pt-PT" dirty="0" smtClean="0">
                <a:solidFill>
                  <a:srgbClr val="FFFF00"/>
                </a:solidFill>
              </a:rPr>
              <a:t>LIMITES GEOGRAFICOS:</a:t>
            </a:r>
          </a:p>
          <a:p>
            <a:pPr algn="just"/>
            <a:r>
              <a:rPr lang="pt-PT" dirty="0" smtClean="0">
                <a:solidFill>
                  <a:srgbClr val="FFFF00"/>
                </a:solidFill>
              </a:rPr>
              <a:t>NORTE:- com a provincia da Lunda-Norte</a:t>
            </a:r>
          </a:p>
          <a:p>
            <a:pPr algn="just"/>
            <a:r>
              <a:rPr lang="pt-PT" dirty="0" smtClean="0">
                <a:solidFill>
                  <a:srgbClr val="FFFF00"/>
                </a:solidFill>
              </a:rPr>
              <a:t>SUL:- com a Provincia do Moxico</a:t>
            </a:r>
          </a:p>
          <a:p>
            <a:pPr algn="just"/>
            <a:r>
              <a:rPr lang="pt-PT" dirty="0" smtClean="0">
                <a:solidFill>
                  <a:srgbClr val="FFFF00"/>
                </a:solidFill>
              </a:rPr>
              <a:t>OESTE:- com as Provincias do Bié, Malange e Lunda-Norte.</a:t>
            </a:r>
          </a:p>
          <a:p>
            <a:pPr algn="just"/>
            <a:r>
              <a:rPr lang="pt-PT" dirty="0" smtClean="0">
                <a:solidFill>
                  <a:srgbClr val="FFFF00"/>
                </a:solidFill>
              </a:rPr>
              <a:t>ESTE:- com a República Democrática do Congo.</a:t>
            </a:r>
          </a:p>
          <a:p>
            <a:pPr algn="just"/>
            <a:r>
              <a:rPr lang="pt-PT" dirty="0" smtClean="0">
                <a:solidFill>
                  <a:srgbClr val="FFFF00"/>
                </a:solidFill>
              </a:rPr>
              <a:t>CLIMA: -Tropical húmido com precipitação média  anual de 1366mm de 15ºC, com uma húmidade relativa de 63%.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709" y="-99392"/>
            <a:ext cx="9113710" cy="1008112"/>
          </a:xfrm>
        </p:spPr>
        <p:txBody>
          <a:bodyPr>
            <a:normAutofit/>
          </a:bodyPr>
          <a:lstStyle/>
          <a:p>
            <a:pPr algn="ctr"/>
            <a:r>
              <a:rPr lang="pt-PT" sz="2800" dirty="0" smtClean="0"/>
              <a:t>BREVE BALANÇO DAS PRINCIPAIS ACÇÕES CONCRETIZADAS EM 2015/2016</a:t>
            </a:r>
            <a:endParaRPr lang="pt-PT" sz="2800" dirty="0"/>
          </a:p>
        </p:txBody>
      </p:sp>
      <p:sp>
        <p:nvSpPr>
          <p:cNvPr id="7" name="4 Rectángulo"/>
          <p:cNvSpPr/>
          <p:nvPr/>
        </p:nvSpPr>
        <p:spPr>
          <a:xfrm>
            <a:off x="0" y="407194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3074" name="Picture 2" descr="G:\02 05 15\IMG_0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290" y="1268760"/>
            <a:ext cx="9144000" cy="4792678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374682"/>
              </p:ext>
            </p:extLst>
          </p:nvPr>
        </p:nvGraphicFramePr>
        <p:xfrm>
          <a:off x="0" y="1340765"/>
          <a:ext cx="9113710" cy="179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68"/>
                <a:gridCol w="1554993"/>
                <a:gridCol w="1883739"/>
                <a:gridCol w="2448528"/>
                <a:gridCol w="2542882"/>
              </a:tblGrid>
              <a:tr h="44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Nº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MUNICIPIO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Nº TOTAL DE PROJECTO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RESPONSABILIDADE MUNICIPAL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RESPONSABILIDADE PROVINCIAL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  <a:tr h="22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Saurimo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  <a:tr h="22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Muconda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  <a:tr h="22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Cacolo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  <a:tr h="22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Dala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  <a:tr h="44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13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052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6556563"/>
              </p:ext>
            </p:extLst>
          </p:nvPr>
        </p:nvGraphicFramePr>
        <p:xfrm>
          <a:off x="-30290" y="4256608"/>
          <a:ext cx="9144000" cy="212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40"/>
                <a:gridCol w="1560161"/>
                <a:gridCol w="1890000"/>
                <a:gridCol w="2456666"/>
                <a:gridCol w="2551333"/>
              </a:tblGrid>
              <a:tr h="531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Nº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MUNICIPIO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Nº </a:t>
                      </a:r>
                      <a:r>
                        <a:rPr lang="en-US" sz="1100" dirty="0" smtClean="0">
                          <a:effectLst/>
                        </a:rPr>
                        <a:t>OBRAS</a:t>
                      </a:r>
                      <a:r>
                        <a:rPr lang="en-US" sz="1100" baseline="0" dirty="0" smtClean="0">
                          <a:effectLst/>
                        </a:rPr>
                        <a:t> A REABILITAR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N</a:t>
                      </a:r>
                      <a:r>
                        <a:rPr lang="pt-PT" sz="1100" dirty="0" smtClean="0">
                          <a:effectLst/>
                        </a:rPr>
                        <a:t>º OBRAS A LANÇAR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TOTAL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  <a:tr h="265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Saurimo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67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  <a:tr h="265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Muconda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  <a:tr h="265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Cacolo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15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23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  <a:tr h="265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Dala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27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36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  <a:tr h="531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pt-PT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124</a:t>
                      </a:r>
                      <a:endParaRPr lang="pt-PT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159</a:t>
                      </a:r>
                      <a:endParaRPr lang="pt-PT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800" marR="64800" marT="0" marB="0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51520" y="346778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rgbClr val="FFFF00"/>
                </a:solidFill>
              </a:rPr>
              <a:t>BREVE BALANÇO DAS PRINCIPAIS ACÇÕES CONCRETIZADAS EM </a:t>
            </a:r>
            <a:r>
              <a:rPr lang="pt-PT" sz="2800" dirty="0" smtClean="0">
                <a:solidFill>
                  <a:srgbClr val="FFFF00"/>
                </a:solidFill>
              </a:rPr>
              <a:t>2016</a:t>
            </a:r>
            <a:endParaRPr lang="pt-PT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0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23537554"/>
              </p:ext>
            </p:extLst>
          </p:nvPr>
        </p:nvGraphicFramePr>
        <p:xfrm>
          <a:off x="35496" y="1124744"/>
          <a:ext cx="9001000" cy="5472608"/>
        </p:xfrm>
        <a:graphic>
          <a:graphicData uri="http://schemas.openxmlformats.org/presentationml/2006/ole">
            <p:oleObj spid="_x0000_s2065" name="Planilha" r:id="rId3" imgW="9344205" imgH="6048266" progId="Excel.Sheet.12">
              <p:embed/>
            </p:oleObj>
          </a:graphicData>
        </a:graphic>
      </p:graphicFrame>
      <p:sp>
        <p:nvSpPr>
          <p:cNvPr id="3" name="Retângulo 2"/>
          <p:cNvSpPr/>
          <p:nvPr/>
        </p:nvSpPr>
        <p:spPr>
          <a:xfrm>
            <a:off x="107504" y="26064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INDICADORES DE OPERACIONALIDADE DO SISTEMA DE ABASTECIMENTO DE ÁGUA DA CIDADE CAPITAL</a:t>
            </a:r>
          </a:p>
        </p:txBody>
      </p:sp>
    </p:spTree>
    <p:extLst>
      <p:ext uri="{BB962C8B-B14F-4D97-AF65-F5344CB8AC3E}">
        <p14:creationId xmlns="" xmlns:p14="http://schemas.microsoft.com/office/powerpoint/2010/main" val="23348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t-PT" sz="2400" dirty="0" smtClean="0"/>
              <a:t>BALANÇO DA IMPLEMENTAÇÃO DO PAT 2015/2016</a:t>
            </a:r>
            <a:endParaRPr lang="pt-PT" sz="24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pt-PT" sz="2400" dirty="0" smtClean="0"/>
              <a:t>Sobre o balanço da implementação do programa água para todos é de realçar que todas obras programadas estão paralisadas devido a falta de pagamento aos empreiteiros .</a:t>
            </a:r>
          </a:p>
          <a:p>
            <a:pPr algn="ctr">
              <a:buNone/>
            </a:pPr>
            <a:endParaRPr lang="pt-PT" sz="2400" dirty="0" smtClean="0"/>
          </a:p>
          <a:p>
            <a:pPr algn="ctr">
              <a:buNone/>
            </a:pPr>
            <a:r>
              <a:rPr lang="pt-PT" sz="2400" dirty="0" smtClean="0"/>
              <a:t>VALORES CABIMENTAÇÃO</a:t>
            </a:r>
          </a:p>
          <a:p>
            <a:r>
              <a:rPr lang="pt-PT" sz="2400" dirty="0" smtClean="0"/>
              <a:t>VALOR PREVISTO: 868.718.847.00 </a:t>
            </a:r>
            <a:r>
              <a:rPr lang="pt-PT" sz="2400" dirty="0" err="1" smtClean="0"/>
              <a:t>Kz</a:t>
            </a:r>
            <a:endParaRPr lang="pt-PT" sz="2400" dirty="0" smtClean="0"/>
          </a:p>
          <a:p>
            <a:r>
              <a:rPr lang="pt-PT" sz="2400" dirty="0" smtClean="0"/>
              <a:t>EXECUÇÃO FINANCEIRA:219.931.756,00 </a:t>
            </a:r>
            <a:r>
              <a:rPr lang="pt-PT" sz="2400" dirty="0" err="1" smtClean="0"/>
              <a:t>Kz</a:t>
            </a:r>
            <a:endParaRPr lang="pt-PT" sz="2400" dirty="0" smtClean="0"/>
          </a:p>
          <a:p>
            <a:r>
              <a:rPr lang="pt-PT" sz="2400" dirty="0" smtClean="0"/>
              <a:t>VALORES EM DÍVIDA  GERAL 2012-2015  </a:t>
            </a:r>
          </a:p>
          <a:p>
            <a:pPr>
              <a:buNone/>
            </a:pPr>
            <a:r>
              <a:rPr lang="pt-PT" sz="2400" dirty="0" smtClean="0"/>
              <a:t>     603.422.133,00 </a:t>
            </a:r>
            <a:r>
              <a:rPr lang="pt-PT" sz="2400" dirty="0" err="1" smtClean="0"/>
              <a:t>Kz</a:t>
            </a:r>
            <a:endParaRPr lang="pt-PT" sz="2400" dirty="0" smtClean="0"/>
          </a:p>
          <a:p>
            <a:pPr marL="109728" indent="0" algn="just">
              <a:buNone/>
            </a:pP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1423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PT" sz="2400" dirty="0" smtClean="0"/>
              <a:t>SINTESE DA CONDIÇÃO DE OPERAÇÃO DE SISTEMAS DE ABASTECIMENTO DE ÁGUA NA PROVINCIA</a:t>
            </a:r>
            <a:endParaRPr lang="pt-PT" sz="2400" dirty="0"/>
          </a:p>
        </p:txBody>
      </p:sp>
      <p:sp>
        <p:nvSpPr>
          <p:cNvPr id="6" name="Retângulo 5"/>
          <p:cNvSpPr/>
          <p:nvPr/>
        </p:nvSpPr>
        <p:spPr>
          <a:xfrm>
            <a:off x="179512" y="126876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Município de Saurimo</a:t>
            </a:r>
            <a:endParaRPr lang="pt-PT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9944987"/>
              </p:ext>
            </p:extLst>
          </p:nvPr>
        </p:nvGraphicFramePr>
        <p:xfrm>
          <a:off x="827584" y="1772816"/>
          <a:ext cx="7560839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532"/>
                <a:gridCol w="1062136"/>
                <a:gridCol w="555522"/>
                <a:gridCol w="432073"/>
                <a:gridCol w="432073"/>
                <a:gridCol w="432073"/>
                <a:gridCol w="370348"/>
                <a:gridCol w="432073"/>
                <a:gridCol w="740697"/>
                <a:gridCol w="432073"/>
                <a:gridCol w="432073"/>
                <a:gridCol w="370348"/>
                <a:gridCol w="1511818"/>
              </a:tblGrid>
              <a:tr h="225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 dirty="0">
                          <a:effectLst/>
                        </a:rPr>
                        <a:t>Localidades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População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Tipo de solução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 dirty="0">
                          <a:effectLst/>
                        </a:rPr>
                        <a:t>Origem das águas 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Bombagem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Fonte de energia utilizada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Tipo de tratamento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Volume de Agua tratada em m³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Capacidade de reservatório m³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Nº de Chafarizes Construídos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Nº Lavandarias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Nº balneário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 vert="vert270"/>
                </a:tc>
              </a:tr>
              <a:tr h="47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1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M.Quimbundo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2.400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PSA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R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E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G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40m³/h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50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05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</a:tr>
              <a:tr h="47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2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Sombo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775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PSA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R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E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G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12m³/h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40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4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</a:tr>
              <a:tr h="47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3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Caiaza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774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PSA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R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GA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H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375l/h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20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3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1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</a:tr>
              <a:tr h="47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4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Itengo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577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PSA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R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GA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H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F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375 l/h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20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4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</a:tr>
              <a:tr h="471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5 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3815" marB="438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Pimbi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977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PSA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N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GA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H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375 l/h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20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kern="1200">
                          <a:effectLst/>
                        </a:rPr>
                        <a:t>2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</a:t>
                      </a:r>
                      <a:endParaRPr lang="pt-P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1</a:t>
                      </a:r>
                      <a:endParaRPr lang="pt-P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150" marR="57150" marT="1079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71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/>
              <a:t>CONTINUAÇÃO</a:t>
            </a:r>
            <a:endParaRPr lang="pt-PT" sz="3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0187969"/>
              </p:ext>
            </p:extLst>
          </p:nvPr>
        </p:nvGraphicFramePr>
        <p:xfrm>
          <a:off x="1043608" y="809334"/>
          <a:ext cx="7366810" cy="6052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874"/>
                <a:gridCol w="1040982"/>
                <a:gridCol w="551108"/>
                <a:gridCol w="551108"/>
                <a:gridCol w="367405"/>
                <a:gridCol w="367405"/>
                <a:gridCol w="489874"/>
                <a:gridCol w="244937"/>
                <a:gridCol w="551108"/>
                <a:gridCol w="306171"/>
                <a:gridCol w="428640"/>
                <a:gridCol w="489874"/>
                <a:gridCol w="1653324"/>
              </a:tblGrid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 dirty="0">
                          <a:effectLst/>
                        </a:rPr>
                        <a:t>6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Candembe I, II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7.476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 m³/h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50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7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Lundjate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500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N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GA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375 l/h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8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Samuphafo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544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N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GA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375 l/h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9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Mombo Calunga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865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N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GA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375 l/h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10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Aeroporto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3000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G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5 m³/h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100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11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Sacambudji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2118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 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 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Sueja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415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PA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13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Sacachima- Muatoio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1696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R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RD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375l/h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14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Muandodji Caxita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2.296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R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RD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375 l/h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15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Sampau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1018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50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16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Samussanda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377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50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17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 dirty="0" err="1">
                          <a:effectLst/>
                        </a:rPr>
                        <a:t>Txipamba</a:t>
                      </a:r>
                      <a:r>
                        <a:rPr lang="pt-PT" sz="700" kern="1200" dirty="0">
                          <a:effectLst/>
                        </a:rPr>
                        <a:t>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1884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50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18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Sassuaha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340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PSAC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N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GA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375l/h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19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Txapoji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300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12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20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Pelengue 1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1172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2.4m³/h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12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21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Luar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2600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 dirty="0">
                          <a:effectLst/>
                        </a:rPr>
                        <a:t>3m³/h 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4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5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4 Fevereiro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916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23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Carteira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220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12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1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24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1336" marB="313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Peso Velho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1300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PA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4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25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2698" marB="326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Samulambo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290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4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26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2698" marB="326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Sete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570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5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4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27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2698" marB="326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Muambumba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325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5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4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28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2698" marB="326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Alto Cavemba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2088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S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5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  <a:tr h="254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29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96" marR="65396" marT="32698" marB="326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Muambulo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700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PSAF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F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E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 dirty="0">
                          <a:effectLst/>
                        </a:rPr>
                        <a:t>S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3m³/h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kern="1200">
                          <a:effectLst/>
                        </a:rPr>
                        <a:t>2 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0</a:t>
                      </a:r>
                      <a:endParaRPr lang="pt-P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</a:t>
                      </a:r>
                      <a:endParaRPr lang="pt-P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873" marR="40873" marT="772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16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496" y="274638"/>
            <a:ext cx="8928992" cy="56207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PT" sz="3600" dirty="0" smtClean="0"/>
              <a:t>CONTINUAÇÃO</a:t>
            </a:r>
            <a:endParaRPr lang="pt-PT" sz="3600" dirty="0"/>
          </a:p>
        </p:txBody>
      </p:sp>
      <p:sp>
        <p:nvSpPr>
          <p:cNvPr id="6" name="Retângulo 5"/>
          <p:cNvSpPr/>
          <p:nvPr/>
        </p:nvSpPr>
        <p:spPr>
          <a:xfrm>
            <a:off x="457200" y="980728"/>
            <a:ext cx="2367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Município Muconda</a:t>
            </a:r>
            <a:endParaRPr lang="pt-PT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1313310"/>
              </p:ext>
            </p:extLst>
          </p:nvPr>
        </p:nvGraphicFramePr>
        <p:xfrm>
          <a:off x="395536" y="1340768"/>
          <a:ext cx="8460433" cy="5031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808"/>
                <a:gridCol w="1466665"/>
                <a:gridCol w="672333"/>
                <a:gridCol w="772643"/>
                <a:gridCol w="480530"/>
                <a:gridCol w="288046"/>
                <a:gridCol w="576093"/>
                <a:gridCol w="460875"/>
                <a:gridCol w="691989"/>
                <a:gridCol w="576770"/>
                <a:gridCol w="576093"/>
                <a:gridCol w="576770"/>
                <a:gridCol w="864818"/>
              </a:tblGrid>
              <a:tr h="826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Localidades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População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Tipo de solução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 dirty="0">
                          <a:effectLst/>
                        </a:rPr>
                        <a:t>Origem das águas </a:t>
                      </a:r>
                      <a:endParaRPr lang="pt-P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Bombagem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Fonte de energia utilizada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Tipo de tratamento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Volume de Agua tratada em m³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Capacidade de reservatório m³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Nº de Chafarizes Construídos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Nº Lavandarias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Nº balneário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 vert="vert27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01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Muconda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4.019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45m³/h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-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8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02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Cassai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1.111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10m³/h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5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03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Chiluage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3.702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</a:rPr>
                        <a:t>G</a:t>
                      </a:r>
                      <a:endParaRPr lang="pt-P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10m³/h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04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Muriege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1.245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20m³/h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5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05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Cabo Catanda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1.248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6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06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Tambwe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1.298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10m³/h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6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07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Muatxicuata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450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20m³/h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08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Muene Tchokwe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448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09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Muene Luanda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1723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10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Cangamba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286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2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11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Txipopa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135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12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Fufu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172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13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Muazaza Luembe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250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14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Hav. de voltar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400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15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Txoji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278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S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4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16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Sacambundji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2396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S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4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  <a:tr h="24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17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 dirty="0" err="1">
                          <a:effectLst/>
                        </a:rPr>
                        <a:t>Chivundo</a:t>
                      </a:r>
                      <a:r>
                        <a:rPr lang="pt-PT" sz="800" kern="1200" dirty="0">
                          <a:effectLst/>
                        </a:rPr>
                        <a:t> </a:t>
                      </a:r>
                      <a:endParaRPr lang="pt-P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7284" marR="77284" marT="37032" marB="370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696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S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3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</a:rPr>
                        <a:t>0</a:t>
                      </a:r>
                      <a:endParaRPr lang="pt-P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03" marR="48303" marT="9124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02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pt-PT" sz="2000" dirty="0" smtClean="0"/>
              <a:t>CONTINUAÇÃO</a:t>
            </a:r>
            <a:endParaRPr lang="pt-PT" sz="2000" dirty="0"/>
          </a:p>
        </p:txBody>
      </p:sp>
      <p:sp>
        <p:nvSpPr>
          <p:cNvPr id="4" name="Retângulo 3"/>
          <p:cNvSpPr/>
          <p:nvPr/>
        </p:nvSpPr>
        <p:spPr>
          <a:xfrm>
            <a:off x="179512" y="836712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MUNICIPIO DE DALA</a:t>
            </a:r>
            <a:endParaRPr lang="pt-P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8784614"/>
              </p:ext>
            </p:extLst>
          </p:nvPr>
        </p:nvGraphicFramePr>
        <p:xfrm>
          <a:off x="251522" y="1219080"/>
          <a:ext cx="8568950" cy="537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029"/>
                <a:gridCol w="1214114"/>
                <a:gridCol w="680957"/>
                <a:gridCol w="782553"/>
                <a:gridCol w="486693"/>
                <a:gridCol w="291742"/>
                <a:gridCol w="583483"/>
                <a:gridCol w="466786"/>
                <a:gridCol w="700865"/>
                <a:gridCol w="584167"/>
                <a:gridCol w="583483"/>
                <a:gridCol w="584167"/>
                <a:gridCol w="875911"/>
              </a:tblGrid>
              <a:tr h="848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Localidades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População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Tipo de solução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Origem das águas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Bombagem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Fonte de energia utilizada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Tipo de tratamento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Volume de Agua tratada em m³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Capacidade de reservatório m³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Nº de Chafarizes Construídos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Nº Lavandarias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 vert="vert270"/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Nº balneário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 vert="vert27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01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Muconda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4.019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45m³/h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-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8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02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Cassai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1.111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10m³/h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5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03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Chiluage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3.702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10m³/h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04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Muriege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1.245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20m³/h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5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05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Cabo Catanda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1.248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6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06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Tambwe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1.298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10m³/h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6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07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Muatxicuata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450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20m³/h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</a:rPr>
                        <a:t>1</a:t>
                      </a:r>
                      <a:endParaRPr lang="pt-P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 dirty="0">
                          <a:effectLst/>
                        </a:rPr>
                        <a:t>08 </a:t>
                      </a:r>
                      <a:endParaRPr lang="pt-P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Muene Tchokwe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448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09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Muene Luanda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1723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10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Cangamba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286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2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11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Txipopa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135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12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Fufu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172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13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Muazaza Luembe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250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14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Hav. de voltar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400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GA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375 l/h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15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Txoji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278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S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4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16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Sacambundji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2396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R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S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4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17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Chivundo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696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S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3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  <a:tr h="25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18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Muangunga 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68" marR="73668" marT="35299" marB="352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357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PSA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N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E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S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kern="1200">
                          <a:effectLst/>
                        </a:rPr>
                        <a:t>3m³/h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20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</a:rPr>
                        <a:t>0</a:t>
                      </a:r>
                      <a:endParaRPr lang="pt-PT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042" marR="46042" marT="8697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1605</TotalTime>
  <Words>1665</Words>
  <Application>Microsoft Office PowerPoint</Application>
  <PresentationFormat>Apresentação no Ecrã (4:3)</PresentationFormat>
  <Paragraphs>1177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6" baseType="lpstr">
      <vt:lpstr>Confluência</vt:lpstr>
      <vt:lpstr>Planilha</vt:lpstr>
      <vt:lpstr>REPÚBLICA DE ANGOLA GOVERNO DA PROVINCIA DA LUNDA-SUL</vt:lpstr>
      <vt:lpstr>CARACTERIZAÇÃO GEOGRÁFICA</vt:lpstr>
      <vt:lpstr>BREVE BALANÇO DAS PRINCIPAIS ACÇÕES CONCRETIZADAS EM 2015/2016</vt:lpstr>
      <vt:lpstr>Diapositivo 4</vt:lpstr>
      <vt:lpstr>BALANÇO DA IMPLEMENTAÇÃO DO PAT 2015/2016</vt:lpstr>
      <vt:lpstr>SINTESE DA CONDIÇÃO DE OPERAÇÃO DE SISTEMAS DE ABASTECIMENTO DE ÁGUA NA PROVINCIA</vt:lpstr>
      <vt:lpstr>CONTINUAÇÃO</vt:lpstr>
      <vt:lpstr>CONTINUAÇÃO</vt:lpstr>
      <vt:lpstr>CONTINUAÇÃO</vt:lpstr>
      <vt:lpstr>CONTINUAÇÃO</vt:lpstr>
      <vt:lpstr>SINTESE DO INVENTARIO SISTEMAS DE ÁGUA NA PROVINCIA</vt:lpstr>
      <vt:lpstr>INDICACÕES SOBRE IMPLEMENTAÇÃO DE MOGECA</vt:lpstr>
      <vt:lpstr>CONCLUSÕES</vt:lpstr>
      <vt:lpstr>Diapositivo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AMED AFRICA</dc:creator>
  <cp:lastModifiedBy>use</cp:lastModifiedBy>
  <cp:revision>154</cp:revision>
  <dcterms:created xsi:type="dcterms:W3CDTF">2015-03-16T08:56:47Z</dcterms:created>
  <dcterms:modified xsi:type="dcterms:W3CDTF">2015-07-30T10:06:18Z</dcterms:modified>
</cp:coreProperties>
</file>