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5"/>
  </p:notesMasterIdLst>
  <p:sldIdLst>
    <p:sldId id="291" r:id="rId2"/>
    <p:sldId id="335" r:id="rId3"/>
    <p:sldId id="312" r:id="rId4"/>
    <p:sldId id="258" r:id="rId5"/>
    <p:sldId id="259" r:id="rId6"/>
    <p:sldId id="293" r:id="rId7"/>
    <p:sldId id="292" r:id="rId8"/>
    <p:sldId id="294" r:id="rId9"/>
    <p:sldId id="321" r:id="rId10"/>
    <p:sldId id="322" r:id="rId11"/>
    <p:sldId id="323" r:id="rId12"/>
    <p:sldId id="324" r:id="rId13"/>
    <p:sldId id="348" r:id="rId14"/>
    <p:sldId id="337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2" r:id="rId26"/>
    <p:sldId id="340" r:id="rId27"/>
    <p:sldId id="306" r:id="rId28"/>
    <p:sldId id="336" r:id="rId29"/>
    <p:sldId id="341" r:id="rId30"/>
    <p:sldId id="307" r:id="rId31"/>
    <p:sldId id="349" r:id="rId32"/>
    <p:sldId id="350" r:id="rId33"/>
    <p:sldId id="347" r:id="rId3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93E09-F934-4FC6-8672-64747AECE027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59CA6-3113-4575-9DBC-08594CA9F29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9CA6-3113-4575-9DBC-08594CA9F294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82C7-0480-4455-86DC-19119120857D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82C7-0480-4455-86DC-19119120857D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82C7-0480-4455-86DC-19119120857D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82C7-0480-4455-86DC-19119120857D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82C7-0480-4455-86DC-19119120857D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82C7-0480-4455-86DC-19119120857D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82C7-0480-4455-86DC-19119120857D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82C7-0480-4455-86DC-19119120857D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82C7-0480-4455-86DC-19119120857D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82C7-0480-4455-86DC-19119120857D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82C7-0480-4455-86DC-19119120857D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982C7-0480-4455-86DC-19119120857D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79100" y="1494201"/>
            <a:ext cx="5857916" cy="47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1100" b="1" dirty="0" smtClean="0">
                <a:latin typeface="Euphemia" pitchFamily="34" charset="0"/>
                <a:cs typeface="Aharoni" pitchFamily="2" charset="-79"/>
              </a:rPr>
              <a:t> </a:t>
            </a:r>
            <a:endParaRPr lang="pt-PT" sz="2800" b="1" dirty="0" smtClean="0">
              <a:latin typeface="Euphemia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b="1" cap="small" dirty="0" smtClean="0"/>
          </a:p>
          <a:p>
            <a:endParaRPr lang="pt-PT" b="1" cap="small" dirty="0"/>
          </a:p>
          <a:p>
            <a:endParaRPr lang="pt-PT" sz="2400" dirty="0" smtClean="0"/>
          </a:p>
          <a:p>
            <a:endParaRPr lang="pt-PT" sz="2000" dirty="0" smtClean="0"/>
          </a:p>
          <a:p>
            <a:endParaRPr lang="pt-PT" sz="2000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>
              <a:latin typeface="Euphemia" pitchFamily="34" charset="0"/>
            </a:endParaRPr>
          </a:p>
          <a:p>
            <a:endParaRPr lang="pt-PT" sz="2000" b="1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r>
              <a:rPr lang="pt-PT" sz="2000" b="1" dirty="0" smtClean="0">
                <a:latin typeface="Euphemia" pitchFamily="34" charset="0"/>
              </a:rPr>
              <a:t> </a:t>
            </a:r>
          </a:p>
          <a:p>
            <a:endParaRPr lang="pt-PT" sz="2000" dirty="0" smtClean="0"/>
          </a:p>
          <a:p>
            <a:endParaRPr lang="pt-PT" sz="2400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pPr algn="ctr"/>
            <a:endParaRPr lang="pt-PT" dirty="0"/>
          </a:p>
        </p:txBody>
      </p:sp>
      <p:sp>
        <p:nvSpPr>
          <p:cNvPr id="5" name="Retângulo 4"/>
          <p:cNvSpPr/>
          <p:nvPr/>
        </p:nvSpPr>
        <p:spPr>
          <a:xfrm>
            <a:off x="467544" y="58847"/>
            <a:ext cx="82089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b="1" cap="small" dirty="0" smtClean="0">
              <a:latin typeface="Euphemia" pitchFamily="34" charset="0"/>
            </a:endParaRPr>
          </a:p>
          <a:p>
            <a:pPr algn="just"/>
            <a:endParaRPr lang="pt-PT" sz="2000" b="1" cap="small" dirty="0" smtClean="0">
              <a:latin typeface="Euphemi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39552" y="1196752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200" dirty="0" smtClean="0"/>
              <a:t>De realçar ainda que,  partir da</a:t>
            </a:r>
            <a:r>
              <a:rPr lang="pt-PT" sz="3200" b="1" dirty="0" smtClean="0"/>
              <a:t> </a:t>
            </a:r>
            <a:r>
              <a:rPr lang="pt-PT" sz="3200" dirty="0" smtClean="0"/>
              <a:t>descentralização da execução do Projecto acima referenciado, foram Concluídos  97 Projectos nos quais 61 Pontos de Água e 36 sistemas de Abastecimento de água.</a:t>
            </a:r>
            <a:endParaRPr lang="pt-PT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PT" sz="2400" b="1" dirty="0" smtClean="0"/>
          </a:p>
          <a:p>
            <a:pPr algn="just"/>
            <a:endParaRPr lang="pt-PT" sz="2400" b="1" dirty="0" smtClean="0"/>
          </a:p>
          <a:p>
            <a:pPr algn="just"/>
            <a:endParaRPr lang="pt-PT" sz="2400" b="1" dirty="0" smtClean="0"/>
          </a:p>
          <a:p>
            <a:pPr algn="just"/>
            <a:endParaRPr lang="pt-PT" sz="2400" b="1" dirty="0" smtClean="0"/>
          </a:p>
          <a:p>
            <a:pPr algn="just"/>
            <a:endParaRPr lang="pt-PT" sz="2400" b="1" dirty="0" smtClean="0">
              <a:latin typeface="Euphemia" pitchFamily="34" charset="0"/>
            </a:endParaRPr>
          </a:p>
          <a:p>
            <a:pPr algn="just"/>
            <a:endParaRPr lang="pt-PT" sz="2400" b="1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r>
              <a:rPr lang="pt-PT" sz="2000" b="1" dirty="0" smtClean="0">
                <a:latin typeface="Euphemia" pitchFamily="34" charset="0"/>
              </a:rPr>
              <a:t>           </a:t>
            </a:r>
          </a:p>
          <a:p>
            <a:pPr algn="just"/>
            <a:endParaRPr lang="pt-PT" sz="2000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ctr"/>
            <a:endParaRPr lang="pt-PT" dirty="0"/>
          </a:p>
        </p:txBody>
      </p:sp>
      <p:sp>
        <p:nvSpPr>
          <p:cNvPr id="8" name="Retângulo 7"/>
          <p:cNvSpPr/>
          <p:nvPr/>
        </p:nvSpPr>
        <p:spPr>
          <a:xfrm>
            <a:off x="974293" y="1628800"/>
            <a:ext cx="734976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8000" b="1" dirty="0" smtClean="0">
                <a:latin typeface="Rockwell Extra Bold" pitchFamily="18" charset="0"/>
                <a:ea typeface="Calibri" pitchFamily="34" charset="0"/>
                <a:cs typeface="Arial" pitchFamily="34" charset="0"/>
              </a:rPr>
              <a:t>PROJECTOS </a:t>
            </a:r>
            <a:endParaRPr lang="pt-PT" sz="8000" b="1" dirty="0" smtClean="0">
              <a:latin typeface="Rockwell Extra Bold" pitchFamily="18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8000" b="1" dirty="0" smtClean="0">
                <a:latin typeface="Rockwell Extra Bold" pitchFamily="18" charset="0"/>
                <a:ea typeface="Calibri" pitchFamily="34" charset="0"/>
                <a:cs typeface="Arial" pitchFamily="34" charset="0"/>
              </a:rPr>
              <a:t>EM </a:t>
            </a:r>
            <a:r>
              <a:rPr lang="pt-PT" sz="8000" b="1" dirty="0" smtClean="0">
                <a:latin typeface="Rockwell Extra Bold" pitchFamily="18" charset="0"/>
                <a:ea typeface="Calibri" pitchFamily="34" charset="0"/>
                <a:cs typeface="Arial" pitchFamily="34" charset="0"/>
              </a:rPr>
              <a:t>CURSO</a:t>
            </a:r>
            <a:endParaRPr lang="pt-PT" sz="8000" dirty="0" smtClean="0">
              <a:latin typeface="Rockwell Extra Bol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b="1" cap="small" dirty="0" smtClean="0"/>
          </a:p>
          <a:p>
            <a:endParaRPr lang="pt-PT" b="1" cap="small" dirty="0"/>
          </a:p>
          <a:p>
            <a:endParaRPr lang="pt-PT" sz="2400" dirty="0" smtClean="0"/>
          </a:p>
          <a:p>
            <a:endParaRPr lang="pt-PT" sz="2000" dirty="0" smtClean="0"/>
          </a:p>
          <a:p>
            <a:endParaRPr lang="pt-PT" sz="2000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>
              <a:latin typeface="Euphemia" pitchFamily="34" charset="0"/>
            </a:endParaRPr>
          </a:p>
          <a:p>
            <a:endParaRPr lang="pt-PT" sz="2000" b="1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r>
              <a:rPr lang="pt-PT" sz="2000" b="1" dirty="0" smtClean="0">
                <a:latin typeface="Euphemia" pitchFamily="34" charset="0"/>
              </a:rPr>
              <a:t>                          </a:t>
            </a:r>
            <a:endParaRPr lang="pt-PT" sz="2000" dirty="0" smtClean="0"/>
          </a:p>
          <a:p>
            <a:endParaRPr lang="pt-PT" sz="2400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pPr algn="ctr"/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179512" y="197346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6000" b="1" dirty="0" smtClean="0">
                <a:latin typeface="Rockwell Extra Bold" pitchFamily="18" charset="0"/>
              </a:rPr>
              <a:t> </a:t>
            </a:r>
            <a:endParaRPr lang="pt-PT" sz="6000" dirty="0" smtClean="0">
              <a:latin typeface="Rockwell Extra Bold" pitchFamily="18" charset="0"/>
            </a:endParaRPr>
          </a:p>
          <a:p>
            <a:r>
              <a:rPr lang="pt-PT" sz="6000" b="1" dirty="0" smtClean="0"/>
              <a:t> </a:t>
            </a:r>
            <a:endParaRPr lang="pt-PT" sz="6000" dirty="0" smtClean="0"/>
          </a:p>
          <a:p>
            <a:endParaRPr lang="pt-PT" sz="2400" dirty="0" smtClean="0"/>
          </a:p>
          <a:p>
            <a:r>
              <a:rPr lang="pt-PT" sz="2400" b="1" dirty="0" smtClean="0"/>
              <a:t> </a:t>
            </a:r>
            <a:endParaRPr lang="pt-PT" sz="2400" dirty="0" smtClean="0"/>
          </a:p>
          <a:p>
            <a:pPr algn="just"/>
            <a:endParaRPr lang="pt-PT" sz="2400" b="1" cap="small" dirty="0" smtClean="0">
              <a:latin typeface="Euphemia" pitchFamily="34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3" cstate="print"/>
          <a:srcRect l="24691" t="39045" r="27401" b="38558"/>
          <a:stretch>
            <a:fillRect/>
          </a:stretch>
        </p:blipFill>
        <p:spPr bwMode="auto">
          <a:xfrm>
            <a:off x="467544" y="2276872"/>
            <a:ext cx="8280920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187624" y="776898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latin typeface="Rockwell Extra Bold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pt-PT" sz="4000" b="1" dirty="0" smtClean="0">
                <a:latin typeface="Rockwell Extra Bold" pitchFamily="18" charset="0"/>
                <a:ea typeface="Calibri" pitchFamily="34" charset="0"/>
                <a:cs typeface="Arial" pitchFamily="34" charset="0"/>
              </a:rPr>
              <a:t>ÂMBITO NACIONAL</a:t>
            </a:r>
            <a:endParaRPr lang="pt-P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363385" y="660267"/>
            <a:ext cx="2744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 Extra Bold" pitchFamily="18" charset="0"/>
                <a:ea typeface="Calibri" pitchFamily="34" charset="0"/>
                <a:cs typeface="Arial" pitchFamily="34" charset="0"/>
              </a:rPr>
              <a:t> 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ckwell Extra Bold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ckwell Extra Bold" pitchFamily="18" charset="0"/>
              <a:cs typeface="Arial" pitchFamily="34" charset="0"/>
            </a:endParaRPr>
          </a:p>
        </p:txBody>
      </p:sp>
      <p:pic>
        <p:nvPicPr>
          <p:cNvPr id="11" name="Imagem 10"/>
          <p:cNvPicPr/>
          <p:nvPr/>
        </p:nvPicPr>
        <p:blipFill>
          <a:blip r:embed="rId2" cstate="print"/>
          <a:srcRect l="24515" t="35823" r="27160" b="21943"/>
          <a:stretch>
            <a:fillRect/>
          </a:stretch>
        </p:blipFill>
        <p:spPr bwMode="auto">
          <a:xfrm>
            <a:off x="251520" y="1916832"/>
            <a:ext cx="85689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971600" y="908720"/>
            <a:ext cx="71143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4400" b="1" dirty="0" smtClean="0">
                <a:latin typeface="Rockwell Extra Bold" pitchFamily="18" charset="0"/>
                <a:ea typeface="Calibri" pitchFamily="34" charset="0"/>
                <a:cs typeface="Arial" pitchFamily="34" charset="0"/>
              </a:rPr>
              <a:t>ÂMBITO PROVINCIAL</a:t>
            </a:r>
            <a:endParaRPr lang="pt-PT" sz="4400" dirty="0" smtClean="0">
              <a:latin typeface="Rockwell Extra Bol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b="1" dirty="0" smtClean="0">
              <a:latin typeface="Euphemi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43608" y="1196752"/>
            <a:ext cx="70567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b="1" dirty="0" smtClean="0">
              <a:latin typeface="Rockwell Extra Bold" pitchFamily="18" charset="0"/>
            </a:endParaRPr>
          </a:p>
          <a:p>
            <a:pPr algn="ctr"/>
            <a:r>
              <a:rPr lang="pt-PT" sz="6000" b="1" dirty="0" smtClean="0">
                <a:latin typeface="Rockwell Extra Bold" pitchFamily="18" charset="0"/>
              </a:rPr>
              <a:t>PROJECTOS EM  PERSPECTIVAS</a:t>
            </a:r>
            <a:endParaRPr lang="pt-PT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sz="1400" dirty="0"/>
          </a:p>
        </p:txBody>
      </p:sp>
      <p:sp>
        <p:nvSpPr>
          <p:cNvPr id="6" name="Retângulo 5"/>
          <p:cNvSpPr/>
          <p:nvPr/>
        </p:nvSpPr>
        <p:spPr>
          <a:xfrm>
            <a:off x="539552" y="404664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2000" b="1" dirty="0" smtClean="0">
              <a:latin typeface="Euphemia" pitchFamily="34" charset="0"/>
            </a:endParaRPr>
          </a:p>
          <a:p>
            <a:pPr algn="just"/>
            <a:endParaRPr lang="pt-PT" sz="2000" dirty="0" smtClean="0">
              <a:latin typeface="Euphemia" pitchFamily="34" charset="0"/>
            </a:endParaRPr>
          </a:p>
          <a:p>
            <a:endParaRPr lang="pt-PT" sz="2400" dirty="0" smtClean="0">
              <a:latin typeface="Euphemia" pitchFamily="34" charset="0"/>
            </a:endParaRPr>
          </a:p>
        </p:txBody>
      </p:sp>
      <p:pic>
        <p:nvPicPr>
          <p:cNvPr id="11" name="Imagem 10"/>
          <p:cNvPicPr/>
          <p:nvPr/>
        </p:nvPicPr>
        <p:blipFill>
          <a:blip r:embed="rId2" cstate="print"/>
          <a:srcRect l="24691" t="33914" r="25397" b="18809"/>
          <a:stretch>
            <a:fillRect/>
          </a:stretch>
        </p:blipFill>
        <p:spPr bwMode="auto">
          <a:xfrm>
            <a:off x="395536" y="1484785"/>
            <a:ext cx="8352928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1115616" y="404664"/>
            <a:ext cx="69608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800" b="1" dirty="0" smtClean="0">
                <a:latin typeface="Rockwell Extra Bold" pitchFamily="18" charset="0"/>
                <a:ea typeface="Calibri" pitchFamily="34" charset="0"/>
                <a:cs typeface="Arial" pitchFamily="34" charset="0"/>
              </a:rPr>
              <a:t>ÂMBITO NACIONAL</a:t>
            </a:r>
            <a:endParaRPr lang="pt-PT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b="1" cap="small" dirty="0" smtClean="0"/>
          </a:p>
          <a:p>
            <a:endParaRPr lang="pt-PT" b="1" cap="small" dirty="0"/>
          </a:p>
          <a:p>
            <a:endParaRPr lang="pt-PT" sz="2400" dirty="0" smtClean="0"/>
          </a:p>
          <a:p>
            <a:endParaRPr lang="pt-PT" sz="2000" dirty="0" smtClean="0"/>
          </a:p>
          <a:p>
            <a:endParaRPr lang="pt-PT" sz="2000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dirty="0" smtClean="0">
              <a:latin typeface="Euphemia" pitchFamily="34" charset="0"/>
            </a:endParaRPr>
          </a:p>
          <a:p>
            <a:r>
              <a:rPr lang="pt-PT" sz="2000" dirty="0" smtClean="0">
                <a:latin typeface="Euphemia" pitchFamily="34" charset="0"/>
              </a:rPr>
              <a:t> </a:t>
            </a:r>
          </a:p>
          <a:p>
            <a:endParaRPr lang="pt-PT" sz="2000" dirty="0" smtClean="0"/>
          </a:p>
          <a:p>
            <a:endParaRPr lang="pt-PT" sz="2400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pPr algn="ctr"/>
            <a:r>
              <a:rPr lang="pt-PT" dirty="0" smtClean="0"/>
              <a:t>~TTTYYYTT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1268760"/>
            <a:ext cx="8754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dirty="0" smtClean="0">
                <a:latin typeface="Rockwell Extra Bold" pitchFamily="18" charset="0"/>
              </a:rPr>
              <a:t>       </a:t>
            </a:r>
            <a:endParaRPr lang="pt-PT" sz="5400" dirty="0">
              <a:latin typeface="Rockwell Extra Bold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95536" y="1772816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Em todas as sedes municipais, comunais e algumas aldeas, Perspectiva-se o seguinte: </a:t>
            </a:r>
          </a:p>
          <a:p>
            <a:pPr marL="742950" indent="-742950">
              <a:buFont typeface="+mj-lt"/>
              <a:buAutoNum type="arabicPeriod"/>
            </a:pPr>
            <a:r>
              <a:rPr lang="pt-PT" sz="3200" dirty="0" smtClean="0"/>
              <a:t>Construção de armazéns para conservação de produtos quimicos;</a:t>
            </a:r>
          </a:p>
          <a:p>
            <a:pPr marL="742950" indent="-742950">
              <a:buFont typeface="+mj-lt"/>
              <a:buAutoNum type="arabicPeriod"/>
            </a:pPr>
            <a:r>
              <a:rPr lang="pt-PT" sz="3200" dirty="0" smtClean="0"/>
              <a:t>Construção de Balneários e chafarizes;</a:t>
            </a:r>
          </a:p>
          <a:p>
            <a:pPr marL="742950" indent="-742950">
              <a:buFont typeface="+mj-lt"/>
              <a:buAutoNum type="arabicPeriod"/>
            </a:pPr>
            <a:r>
              <a:rPr lang="pt-PT" sz="3200" dirty="0" smtClean="0"/>
              <a:t>Extensão da rede de distribuição de água;</a:t>
            </a:r>
          </a:p>
          <a:p>
            <a:pPr marL="742950" indent="-742950">
              <a:buFont typeface="+mj-lt"/>
              <a:buAutoNum type="arabicPeriod"/>
            </a:pPr>
            <a:r>
              <a:rPr lang="pt-PT" sz="3200" dirty="0" smtClean="0"/>
              <a:t>Ligações domiciares </a:t>
            </a:r>
            <a:endParaRPr lang="pt-PT" sz="3200" dirty="0"/>
          </a:p>
        </p:txBody>
      </p:sp>
      <p:sp>
        <p:nvSpPr>
          <p:cNvPr id="11" name="Retângulo 10"/>
          <p:cNvSpPr/>
          <p:nvPr/>
        </p:nvSpPr>
        <p:spPr>
          <a:xfrm>
            <a:off x="539552" y="54868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600" dirty="0" smtClean="0">
                <a:latin typeface="Rockwell Extra Bold" pitchFamily="18" charset="0"/>
              </a:rPr>
              <a:t>ÂMBITO PROVINCIAL</a:t>
            </a:r>
            <a:endParaRPr lang="pt-P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836712"/>
            <a:ext cx="84249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PT" sz="2400" dirty="0" smtClean="0">
              <a:latin typeface="Rockwell Extra Bold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2400" dirty="0" smtClean="0">
                <a:latin typeface="Euphemia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pt-PT" sz="2400" dirty="0" smtClean="0">
                <a:latin typeface="Euphemia" pitchFamily="34" charset="0"/>
                <a:ea typeface="Calibri" pitchFamily="34" charset="0"/>
                <a:cs typeface="Arial" pitchFamily="34" charset="0"/>
              </a:rPr>
              <a:t>Falta de meio de Transporte para a recolha de amostras de água para as análises e acompanhamento das Obras;</a:t>
            </a:r>
            <a:endParaRPr lang="pt-PT" sz="2400" dirty="0" smtClean="0">
              <a:latin typeface="Euphemi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2400" dirty="0" smtClean="0">
                <a:latin typeface="Euphemia" pitchFamily="34" charset="0"/>
                <a:ea typeface="Calibri" pitchFamily="34" charset="0"/>
                <a:cs typeface="Arial" pitchFamily="34" charset="0"/>
              </a:rPr>
              <a:t>- Falta de um Armazém Provincial para os Produtos Químicos;</a:t>
            </a:r>
            <a:endParaRPr lang="pt-PT" sz="2400" dirty="0" smtClean="0">
              <a:latin typeface="Euphemi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2400" dirty="0" smtClean="0">
                <a:latin typeface="Euphemia" pitchFamily="34" charset="0"/>
                <a:ea typeface="Calibri" pitchFamily="34" charset="0"/>
                <a:cs typeface="Arial" pitchFamily="34" charset="0"/>
              </a:rPr>
              <a:t>- Falta de um Laboratório adequado para as análises de Água;</a:t>
            </a:r>
            <a:endParaRPr lang="pt-PT" sz="2400" dirty="0" smtClean="0">
              <a:latin typeface="Euphemi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2400" dirty="0" smtClean="0">
                <a:latin typeface="Euphemia" pitchFamily="34" charset="0"/>
                <a:ea typeface="Calibri" pitchFamily="34" charset="0"/>
                <a:cs typeface="Arial" pitchFamily="34" charset="0"/>
              </a:rPr>
              <a:t>- Não existe Empresa fornecedora de reagentes químicos para as análises;</a:t>
            </a:r>
            <a:endParaRPr lang="pt-PT" sz="2400" dirty="0" smtClean="0">
              <a:latin typeface="Euphemi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2400" dirty="0" smtClean="0">
                <a:latin typeface="Euphemia" pitchFamily="34" charset="0"/>
                <a:ea typeface="Calibri" pitchFamily="34" charset="0"/>
                <a:cs typeface="Arial" pitchFamily="34" charset="0"/>
              </a:rPr>
              <a:t>- Falta de verbas para a gestão dos Sistemas de Abastecimento de água nas zonas rurais:</a:t>
            </a:r>
            <a:endParaRPr lang="pt-PT" sz="2400" dirty="0" smtClean="0">
              <a:latin typeface="Euphemia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3568" y="69269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latin typeface="Rockwell Extra Bold" pitchFamily="18" charset="0"/>
              </a:rPr>
              <a:t>CONSTRANGIMENTOS</a:t>
            </a:r>
            <a:endParaRPr lang="pt-PT" sz="4000" dirty="0"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  <a:p>
            <a:pPr algn="ctr"/>
            <a:endParaRPr lang="pt-BR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1412776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cs typeface="Times New Roman" pitchFamily="18" charset="0"/>
              </a:rPr>
              <a:t>UNIDOS,  RUMO AO DESENVOLVIMENTO DO ZAIRE.</a:t>
            </a:r>
            <a:endParaRPr lang="pt-BR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PT" dirty="0" smtClean="0">
              <a:latin typeface="Euphemi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-1179511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 smtClean="0">
              <a:latin typeface="Euphemia" pitchFamily="34" charset="0"/>
            </a:endParaRPr>
          </a:p>
          <a:p>
            <a:endParaRPr lang="pt-PT" dirty="0" smtClean="0">
              <a:latin typeface="Euphemia" pitchFamily="34" charset="0"/>
            </a:endParaRPr>
          </a:p>
          <a:p>
            <a:endParaRPr lang="pt-PT" dirty="0" smtClean="0">
              <a:latin typeface="Euphemia" pitchFamily="34" charset="0"/>
            </a:endParaRPr>
          </a:p>
          <a:p>
            <a:endParaRPr lang="pt-PT" dirty="0" smtClean="0">
              <a:latin typeface="Euphemia" pitchFamily="34" charset="0"/>
            </a:endParaRPr>
          </a:p>
          <a:p>
            <a:endParaRPr lang="pt-PT" dirty="0" smtClean="0">
              <a:latin typeface="Euphemia" pitchFamily="34" charset="0"/>
            </a:endParaRPr>
          </a:p>
          <a:p>
            <a:endParaRPr lang="pt-PT" dirty="0" smtClean="0">
              <a:latin typeface="Euphemia" pitchFamily="34" charset="0"/>
            </a:endParaRPr>
          </a:p>
          <a:p>
            <a:pPr algn="just"/>
            <a:endParaRPr lang="pt-PT" dirty="0" smtClean="0">
              <a:latin typeface="Euphemia" pitchFamily="34" charset="0"/>
            </a:endParaRPr>
          </a:p>
          <a:p>
            <a:pPr algn="just"/>
            <a:endParaRPr lang="pt-PT" dirty="0" smtClean="0">
              <a:latin typeface="Euphemi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1412776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cs typeface="Times New Roman" pitchFamily="18" charset="0"/>
              </a:rPr>
              <a:t>Muito</a:t>
            </a:r>
          </a:p>
          <a:p>
            <a:pPr algn="ctr"/>
            <a:r>
              <a:rPr lang="pt-P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cs typeface="Times New Roman" pitchFamily="18" charset="0"/>
              </a:rPr>
              <a:t> Obrigado!!!</a:t>
            </a:r>
            <a:endParaRPr lang="pt-PT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b="1" cap="all" dirty="0" smtClean="0">
                <a:latin typeface="Euphemia" pitchFamily="34" charset="0"/>
              </a:rPr>
              <a:t>    </a:t>
            </a: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600" b="1" cap="all" dirty="0" smtClean="0">
              <a:latin typeface="Euphemia" pitchFamily="34" charset="0"/>
            </a:endParaRPr>
          </a:p>
          <a:p>
            <a:endParaRPr lang="pt-PT" sz="1600" b="1" cap="all" dirty="0" smtClean="0">
              <a:latin typeface="Euphemia" pitchFamily="34" charset="0"/>
            </a:endParaRPr>
          </a:p>
          <a:p>
            <a:endParaRPr lang="pt-PT" b="1" cap="all" dirty="0" smtClean="0">
              <a:latin typeface="Euphemia" pitchFamily="34" charset="0"/>
            </a:endParaRPr>
          </a:p>
          <a:p>
            <a:endParaRPr lang="pt-PT" b="1" cap="all" dirty="0" smtClean="0">
              <a:latin typeface="Euphemia" pitchFamily="34" charset="0"/>
            </a:endParaRPr>
          </a:p>
          <a:p>
            <a:endParaRPr lang="pt-PT" b="1" cap="all" dirty="0" smtClean="0">
              <a:latin typeface="Euphemia" pitchFamily="34" charset="0"/>
            </a:endParaRPr>
          </a:p>
          <a:p>
            <a:endParaRPr lang="pt-PT" b="1" cap="all" dirty="0" smtClean="0">
              <a:latin typeface="Euphemia" pitchFamily="34" charset="0"/>
            </a:endParaRPr>
          </a:p>
          <a:p>
            <a:endParaRPr lang="pt-PT" b="1" cap="all" dirty="0" smtClean="0">
              <a:latin typeface="Euphemia" pitchFamily="34" charset="0"/>
            </a:endParaRPr>
          </a:p>
          <a:p>
            <a:pPr algn="ctr"/>
            <a:endParaRPr lang="pt-PT" b="1" dirty="0" smtClean="0">
              <a:latin typeface="Euphemia" pitchFamily="34" charset="0"/>
            </a:endParaRPr>
          </a:p>
          <a:p>
            <a:endParaRPr lang="pt-PT" b="1" cap="all" dirty="0" smtClean="0">
              <a:latin typeface="Euphemia" pitchFamily="34" charset="0"/>
            </a:endParaRPr>
          </a:p>
          <a:p>
            <a:endParaRPr lang="pt-PT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pPr algn="just"/>
            <a:endParaRPr lang="pt-PT" sz="1400" dirty="0" smtClean="0">
              <a:latin typeface="Euphemia" pitchFamily="34" charset="0"/>
            </a:endParaRPr>
          </a:p>
        </p:txBody>
      </p:sp>
      <p:sp>
        <p:nvSpPr>
          <p:cNvPr id="3" name="Pergaminho horizontal 2"/>
          <p:cNvSpPr/>
          <p:nvPr/>
        </p:nvSpPr>
        <p:spPr>
          <a:xfrm>
            <a:off x="899592" y="2204864"/>
            <a:ext cx="7643866" cy="446449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pt-B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RELATÓRIO DE BALANÇO DO SECTOR </a:t>
            </a:r>
            <a:r>
              <a:rPr lang="pt-B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DAS ÁGUAS</a:t>
            </a:r>
            <a:endParaRPr lang="pt-BR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pt-B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2015</a:t>
            </a:r>
          </a:p>
          <a:p>
            <a:pPr algn="ctr"/>
            <a:r>
              <a:rPr lang="pt-PT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pt-PT" sz="3200" dirty="0">
              <a:solidFill>
                <a:schemeClr val="tx1">
                  <a:lumMod val="85000"/>
                  <a:lumOff val="1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23728" y="1292567"/>
            <a:ext cx="4878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PT" b="1" dirty="0" smtClean="0">
              <a:solidFill>
                <a:srgbClr val="000000"/>
              </a:solidFill>
              <a:latin typeface="Euphemia" pitchFamily="34" charset="0"/>
              <a:ea typeface="Times New Roman" pitchFamily="18" charset="0"/>
              <a:cs typeface="Aharoni" pitchFamily="2" charset="-79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0000"/>
                </a:solidFill>
                <a:latin typeface="Euphemia" pitchFamily="34" charset="0"/>
                <a:ea typeface="Times New Roman" pitchFamily="18" charset="0"/>
                <a:cs typeface="Aharoni" pitchFamily="2" charset="-79"/>
              </a:rPr>
              <a:t>REPÚBLICA </a:t>
            </a:r>
            <a:r>
              <a:rPr lang="pt-PT" b="1" dirty="0" smtClean="0">
                <a:solidFill>
                  <a:srgbClr val="000000"/>
                </a:solidFill>
                <a:latin typeface="Euphemia" pitchFamily="34" charset="0"/>
                <a:ea typeface="Times New Roman" pitchFamily="18" charset="0"/>
                <a:cs typeface="Aharoni" pitchFamily="2" charset="-79"/>
              </a:rPr>
              <a:t>DE ANGOLA</a:t>
            </a:r>
            <a:endParaRPr lang="pt-PT" sz="2000" b="1" dirty="0" smtClean="0">
              <a:solidFill>
                <a:srgbClr val="365F91"/>
              </a:solidFill>
              <a:latin typeface="Euphemia" pitchFamily="34" charset="0"/>
              <a:ea typeface="Times New Roman" pitchFamily="18" charset="0"/>
              <a:cs typeface="Aharoni" pitchFamily="2" charset="-79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0000"/>
                </a:solidFill>
                <a:latin typeface="Euphemia" pitchFamily="34" charset="0"/>
                <a:ea typeface="Times New Roman" pitchFamily="18" charset="0"/>
                <a:cs typeface="Aharoni" pitchFamily="2" charset="-79"/>
              </a:rPr>
              <a:t>GOVERNO PROVINCIAL DO ZAIRE</a:t>
            </a:r>
            <a:endParaRPr lang="pt-PT" b="1" dirty="0" smtClean="0">
              <a:latin typeface="Euphemia" pitchFamily="34" charset="0"/>
              <a:ea typeface="Times New Roman" pitchFamily="18" charset="0"/>
              <a:cs typeface="Aharoni" pitchFamily="2" charset="-79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latin typeface="Euphemia" pitchFamily="34" charset="0"/>
                <a:ea typeface="Times New Roman" pitchFamily="18" charset="0"/>
                <a:cs typeface="Aharoni" pitchFamily="2" charset="-79"/>
              </a:rPr>
              <a:t>DIRECÇÃO PROVINCIAL DE ENERGIA E ÁGUAS</a:t>
            </a:r>
            <a:endParaRPr lang="pt-PT" dirty="0"/>
          </a:p>
        </p:txBody>
      </p:sp>
      <p:pic>
        <p:nvPicPr>
          <p:cNvPr id="6" name="Imagen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7"/>
            <a:ext cx="1584176" cy="113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PT" sz="2000" dirty="0" smtClean="0"/>
          </a:p>
          <a:p>
            <a:pPr algn="just"/>
            <a:endParaRPr lang="pt-PT" sz="2000" dirty="0" smtClean="0"/>
          </a:p>
          <a:p>
            <a:pPr algn="just"/>
            <a:endParaRPr lang="pt-PT" sz="2000" dirty="0" smtClean="0"/>
          </a:p>
          <a:p>
            <a:pPr algn="just"/>
            <a:endParaRPr lang="pt-PT" sz="2400" b="1" dirty="0" smtClean="0"/>
          </a:p>
          <a:p>
            <a:pPr algn="just"/>
            <a:endParaRPr lang="pt-PT" sz="2400" b="1" dirty="0" smtClean="0"/>
          </a:p>
          <a:p>
            <a:pPr algn="just"/>
            <a:endParaRPr lang="pt-PT" sz="2000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ctr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PT" sz="2400" b="1" dirty="0" smtClean="0"/>
          </a:p>
          <a:p>
            <a:pPr algn="just"/>
            <a:endParaRPr lang="pt-PT" sz="2400" b="1" dirty="0" smtClean="0"/>
          </a:p>
          <a:p>
            <a:pPr algn="just"/>
            <a:endParaRPr lang="pt-PT" sz="2400" b="1" dirty="0" smtClean="0"/>
          </a:p>
          <a:p>
            <a:pPr algn="just"/>
            <a:endParaRPr lang="pt-PT" sz="2400" b="1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783020" y="849486"/>
            <a:ext cx="74613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Unidos, rumo ao desenvolvimento do zaire.Muito</a:t>
            </a:r>
          </a:p>
          <a:p>
            <a:pPr algn="ctr"/>
            <a:r>
              <a:rPr lang="pt-P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Obrigado!!!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PT" dirty="0" smtClean="0">
              <a:latin typeface="Euphemia" pitchFamily="34" charset="0"/>
            </a:endParaRPr>
          </a:p>
          <a:p>
            <a:pPr algn="just"/>
            <a:endParaRPr lang="pt-PT" dirty="0">
              <a:latin typeface="Euphemia" pitchFamily="34" charset="0"/>
            </a:endParaRPr>
          </a:p>
          <a:p>
            <a:pPr algn="just"/>
            <a:endParaRPr lang="pt-PT" dirty="0" smtClean="0"/>
          </a:p>
          <a:p>
            <a:pPr algn="just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b="1" dirty="0" smtClean="0"/>
          </a:p>
          <a:p>
            <a:pPr algn="ctr"/>
            <a:endParaRPr lang="pt-PT" b="1" dirty="0" smtClean="0"/>
          </a:p>
          <a:p>
            <a:pPr algn="ctr"/>
            <a:endParaRPr lang="pt-PT" b="1" dirty="0" smtClean="0"/>
          </a:p>
          <a:p>
            <a:pPr algn="ctr"/>
            <a:endParaRPr lang="pt-PT" sz="2000" b="1" dirty="0" smtClean="0">
              <a:latin typeface="Euphemia" pitchFamily="34" charset="0"/>
            </a:endParaRPr>
          </a:p>
          <a:p>
            <a:pPr algn="ctr"/>
            <a:endParaRPr lang="pt-PT" b="1" dirty="0" smtClean="0"/>
          </a:p>
          <a:p>
            <a:pPr algn="ctr"/>
            <a:endParaRPr lang="pt-PT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dirty="0"/>
          </a:p>
          <a:p>
            <a:pPr algn="ctr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b="1" dirty="0" smtClean="0"/>
          </a:p>
          <a:p>
            <a:pPr algn="ctr"/>
            <a:endParaRPr lang="pt-PT" b="1" dirty="0" smtClean="0"/>
          </a:p>
          <a:p>
            <a:pPr algn="ctr"/>
            <a:endParaRPr lang="pt-PT" b="1" dirty="0" smtClean="0"/>
          </a:p>
          <a:p>
            <a:pPr algn="ctr"/>
            <a:endParaRPr lang="pt-PT" b="1" dirty="0" smtClean="0"/>
          </a:p>
          <a:p>
            <a:pPr algn="ctr"/>
            <a:endParaRPr lang="pt-PT" b="1" dirty="0" smtClean="0"/>
          </a:p>
          <a:p>
            <a:pPr algn="ctr"/>
            <a:endParaRPr lang="pt-PT" b="1" dirty="0" smtClean="0"/>
          </a:p>
          <a:p>
            <a:pPr algn="ctr"/>
            <a:endParaRPr lang="pt-PT" b="1" dirty="0" smtClean="0"/>
          </a:p>
          <a:p>
            <a:pPr algn="ctr"/>
            <a:endParaRPr lang="pt-PT" sz="2800" b="1" dirty="0" smtClean="0"/>
          </a:p>
          <a:p>
            <a:pPr algn="ctr"/>
            <a:endParaRPr lang="pt-PT" sz="2800" b="1" dirty="0" smtClean="0"/>
          </a:p>
          <a:p>
            <a:pPr algn="ctr"/>
            <a:endParaRPr lang="pt-PT" sz="2800" b="1" dirty="0" smtClean="0"/>
          </a:p>
          <a:p>
            <a:pPr algn="ctr"/>
            <a:endParaRPr lang="pt-PT" sz="2800" b="1" dirty="0" smtClean="0"/>
          </a:p>
          <a:p>
            <a:pPr algn="ctr"/>
            <a:endParaRPr lang="pt-PT" sz="2800" b="1" dirty="0" smtClean="0"/>
          </a:p>
          <a:p>
            <a:pPr algn="ctr"/>
            <a:endParaRPr lang="pt-PT" sz="2800" b="1" dirty="0" smtClean="0"/>
          </a:p>
          <a:p>
            <a:pPr algn="ctr"/>
            <a:endParaRPr lang="pt-PT" sz="2800" b="1" dirty="0" smtClean="0"/>
          </a:p>
          <a:p>
            <a:pPr algn="ctr"/>
            <a:endParaRPr lang="pt-PT" sz="2800" b="1" dirty="0" smtClean="0"/>
          </a:p>
          <a:p>
            <a:pPr algn="ctr"/>
            <a:endParaRPr lang="pt-PT" sz="2800" b="1" dirty="0" smtClean="0"/>
          </a:p>
          <a:p>
            <a:pPr algn="ctr"/>
            <a:endParaRPr lang="pt-PT" sz="2000" b="1" dirty="0" smtClean="0"/>
          </a:p>
          <a:p>
            <a:pPr algn="ctr"/>
            <a:endParaRPr lang="pt-PT" sz="2000" b="1" dirty="0" smtClean="0"/>
          </a:p>
          <a:p>
            <a:pPr algn="ctr"/>
            <a:endParaRPr lang="pt-PT" sz="2000" b="1" dirty="0" smtClean="0"/>
          </a:p>
          <a:p>
            <a:pPr algn="ctr"/>
            <a:endParaRPr lang="pt-PT" sz="2000" b="1" dirty="0" smtClean="0"/>
          </a:p>
          <a:p>
            <a:pPr algn="ctr"/>
            <a:endParaRPr lang="pt-PT" sz="2000" b="1" dirty="0" smtClean="0"/>
          </a:p>
          <a:p>
            <a:pPr algn="ctr"/>
            <a:endParaRPr lang="pt-PT" sz="2000" b="1" dirty="0" smtClean="0"/>
          </a:p>
          <a:p>
            <a:pPr algn="ctr"/>
            <a:endParaRPr lang="pt-PT" sz="2000" b="1" dirty="0" smtClean="0">
              <a:latin typeface="Euphemia" pitchFamily="34" charset="0"/>
            </a:endParaRPr>
          </a:p>
          <a:p>
            <a:pPr algn="ctr"/>
            <a:endParaRPr lang="pt-PT" sz="2000" b="1" dirty="0" smtClean="0">
              <a:latin typeface="Euphemia" pitchFamily="34" charset="0"/>
            </a:endParaRPr>
          </a:p>
          <a:p>
            <a:pPr algn="ctr"/>
            <a:endParaRPr lang="pt-PT" sz="2000" b="1" dirty="0" smtClean="0">
              <a:latin typeface="Euphemia" pitchFamily="34" charset="0"/>
            </a:endParaRPr>
          </a:p>
          <a:p>
            <a:pPr algn="ctr"/>
            <a:endParaRPr lang="pt-PT" sz="2000" b="1" dirty="0" smtClean="0">
              <a:latin typeface="Euphemia" pitchFamily="34" charset="0"/>
            </a:endParaRPr>
          </a:p>
          <a:p>
            <a:pPr algn="ctr"/>
            <a:endParaRPr lang="pt-PT" sz="2000" b="1" dirty="0" smtClean="0">
              <a:latin typeface="Euphemia" pitchFamily="34" charset="0"/>
            </a:endParaRPr>
          </a:p>
          <a:p>
            <a:pPr algn="ctr"/>
            <a:endParaRPr lang="pt-PT" sz="2000" b="1" dirty="0" smtClean="0">
              <a:latin typeface="Euphemia" pitchFamily="34" charset="0"/>
            </a:endParaRPr>
          </a:p>
          <a:p>
            <a:endParaRPr lang="pt-PT" sz="2000" b="1" dirty="0" smtClean="0">
              <a:latin typeface="Euphemia" pitchFamily="34" charset="0"/>
            </a:endParaRPr>
          </a:p>
          <a:p>
            <a:endParaRPr lang="pt-PT" sz="2000" b="1" dirty="0" smtClean="0">
              <a:latin typeface="Euphemia" pitchFamily="34" charset="0"/>
            </a:endParaRPr>
          </a:p>
          <a:p>
            <a:endParaRPr lang="pt-PT" sz="1600" b="1" dirty="0" smtClean="0">
              <a:latin typeface="Euphemia" pitchFamily="34" charset="0"/>
            </a:endParaRPr>
          </a:p>
          <a:p>
            <a:endParaRPr lang="pt-PT" sz="1600" b="1" dirty="0" smtClean="0">
              <a:latin typeface="Euphemia" pitchFamily="34" charset="0"/>
            </a:endParaRPr>
          </a:p>
          <a:p>
            <a:endParaRPr lang="pt-PT" sz="1600" b="1" dirty="0" smtClean="0">
              <a:latin typeface="Euphemia" pitchFamily="34" charset="0"/>
            </a:endParaRPr>
          </a:p>
          <a:p>
            <a:endParaRPr lang="pt-PT" sz="1600" b="1" dirty="0" smtClean="0">
              <a:latin typeface="Euphemia" pitchFamily="34" charset="0"/>
            </a:endParaRPr>
          </a:p>
          <a:p>
            <a:endParaRPr lang="pt-PT" sz="1600" b="1" dirty="0" smtClean="0">
              <a:latin typeface="Euphemia" pitchFamily="34" charset="0"/>
            </a:endParaRPr>
          </a:p>
          <a:p>
            <a:endParaRPr lang="pt-PT" sz="1600" b="1" dirty="0" smtClean="0">
              <a:latin typeface="Euphemia" pitchFamily="34" charset="0"/>
            </a:endParaRPr>
          </a:p>
          <a:p>
            <a:endParaRPr lang="pt-PT" sz="1600" b="1" dirty="0" smtClean="0">
              <a:latin typeface="Euphemia" pitchFamily="34" charset="0"/>
            </a:endParaRPr>
          </a:p>
          <a:p>
            <a:endParaRPr lang="pt-PT" sz="1600" b="1" dirty="0" smtClean="0">
              <a:latin typeface="Euphemia" pitchFamily="34" charset="0"/>
            </a:endParaRPr>
          </a:p>
          <a:p>
            <a:endParaRPr lang="pt-PT" sz="1200" b="1" dirty="0" smtClean="0">
              <a:latin typeface="Euphemia" pitchFamily="34" charset="0"/>
            </a:endParaRPr>
          </a:p>
          <a:p>
            <a:endParaRPr lang="pt-PT" sz="1200" b="1" dirty="0" smtClean="0"/>
          </a:p>
          <a:p>
            <a:endParaRPr lang="pt-PT" sz="1200" b="1" dirty="0" smtClean="0"/>
          </a:p>
          <a:p>
            <a:endParaRPr lang="pt-PT" sz="1200" b="1" dirty="0" smtClean="0"/>
          </a:p>
          <a:p>
            <a:endParaRPr lang="pt-PT" sz="1200" b="1" dirty="0" smtClean="0"/>
          </a:p>
          <a:p>
            <a:endParaRPr lang="pt-PT" sz="1200" b="1" dirty="0" smtClean="0"/>
          </a:p>
          <a:p>
            <a:endParaRPr lang="pt-PT" sz="1200" b="1" dirty="0" smtClean="0"/>
          </a:p>
          <a:p>
            <a:endParaRPr lang="pt-PT" sz="1200" b="1" dirty="0" smtClean="0"/>
          </a:p>
          <a:p>
            <a:endParaRPr lang="pt-PT" sz="1200" b="1" dirty="0" smtClean="0"/>
          </a:p>
          <a:p>
            <a:endParaRPr lang="pt-PT" sz="1200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pPr>
              <a:buFontTx/>
              <a:buChar char="-"/>
            </a:pPr>
            <a:endParaRPr lang="pt-PT" sz="2400" b="1" dirty="0" smtClean="0"/>
          </a:p>
          <a:p>
            <a:pPr algn="ctr"/>
            <a:endParaRPr lang="pt-PT" sz="1400" b="1" dirty="0" smtClean="0"/>
          </a:p>
          <a:p>
            <a:pPr algn="ctr"/>
            <a:endParaRPr lang="pt-PT" sz="1400" b="1" dirty="0" smtClean="0"/>
          </a:p>
          <a:p>
            <a:pPr algn="ctr"/>
            <a:endParaRPr lang="pt-PT" sz="1200" b="1" dirty="0"/>
          </a:p>
          <a:p>
            <a:pPr algn="ctr"/>
            <a:endParaRPr lang="pt-PT" sz="1200" b="1" dirty="0" smtClean="0"/>
          </a:p>
          <a:p>
            <a:pPr algn="ctr"/>
            <a:endParaRPr lang="pt-PT" sz="1200" b="1" dirty="0"/>
          </a:p>
          <a:p>
            <a:pPr algn="ctr"/>
            <a:endParaRPr lang="pt-PT" sz="1200" b="1" dirty="0" smtClean="0"/>
          </a:p>
          <a:p>
            <a:pPr algn="ctr"/>
            <a:endParaRPr lang="pt-PT" sz="1200" b="1" dirty="0"/>
          </a:p>
          <a:p>
            <a:pPr algn="ctr"/>
            <a:endParaRPr lang="pt-PT" sz="1200" b="1" dirty="0" smtClean="0"/>
          </a:p>
          <a:p>
            <a:pPr algn="ctr"/>
            <a:endParaRPr lang="pt-PT" sz="1200" b="1" dirty="0"/>
          </a:p>
          <a:p>
            <a:pPr algn="ctr"/>
            <a:endParaRPr lang="pt-PT" sz="1200" b="1" dirty="0" smtClean="0"/>
          </a:p>
          <a:p>
            <a:pPr algn="ctr"/>
            <a:endParaRPr lang="pt-PT" sz="1200" b="1" dirty="0"/>
          </a:p>
          <a:p>
            <a:pPr algn="ctr"/>
            <a:endParaRPr lang="pt-PT" sz="1200" b="1" dirty="0" smtClean="0"/>
          </a:p>
          <a:p>
            <a:pPr algn="ctr"/>
            <a:endParaRPr lang="pt-PT" sz="1200" b="1" dirty="0"/>
          </a:p>
          <a:p>
            <a:pPr algn="ctr"/>
            <a:endParaRPr lang="pt-PT" sz="1200" b="1" dirty="0" smtClean="0"/>
          </a:p>
          <a:p>
            <a:pPr algn="ctr"/>
            <a:endParaRPr lang="pt-PT" sz="1200" b="1" dirty="0"/>
          </a:p>
          <a:p>
            <a:pPr algn="ctr"/>
            <a:endParaRPr lang="pt-PT" sz="1200" b="1" dirty="0" smtClean="0"/>
          </a:p>
          <a:p>
            <a:pPr algn="ctr"/>
            <a:endParaRPr lang="pt-PT" sz="12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dirty="0"/>
          </a:p>
          <a:p>
            <a:pPr algn="ctr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30527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sz="2400" b="1" dirty="0" smtClean="0">
              <a:latin typeface="Euphemia" pitchFamily="34" charset="0"/>
            </a:endParaRPr>
          </a:p>
          <a:p>
            <a:endParaRPr lang="pt-PT" sz="2400" b="1" dirty="0" smtClean="0">
              <a:latin typeface="Euphemia" pitchFamily="34" charset="0"/>
            </a:endParaRPr>
          </a:p>
          <a:p>
            <a:endParaRPr lang="pt-PT" sz="2400" b="1" dirty="0" smtClean="0">
              <a:latin typeface="Euphemia" pitchFamily="34" charset="0"/>
            </a:endParaRPr>
          </a:p>
          <a:p>
            <a:endParaRPr lang="pt-PT" sz="2000" b="1" dirty="0" smtClean="0">
              <a:latin typeface="Euphemia" pitchFamily="34" charset="0"/>
            </a:endParaRPr>
          </a:p>
          <a:p>
            <a:endParaRPr lang="pt-PT" sz="2000" b="1" dirty="0" smtClean="0">
              <a:latin typeface="Euphemia" pitchFamily="34" charset="0"/>
            </a:endParaRPr>
          </a:p>
          <a:p>
            <a:endParaRPr lang="pt-PT" sz="2000" b="1" dirty="0" smtClean="0">
              <a:latin typeface="Euphemia" pitchFamily="34" charset="0"/>
            </a:endParaRPr>
          </a:p>
          <a:p>
            <a:endParaRPr lang="pt-PT" sz="2000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PT" dirty="0" smtClean="0">
              <a:latin typeface="Euphemi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07704" y="1340768"/>
            <a:ext cx="57606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Euphemia" pitchFamily="34" charset="0"/>
            </a:endParaRPr>
          </a:p>
          <a:p>
            <a:pPr algn="ctr"/>
            <a:endParaRPr lang="pt-BR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Euphemia" pitchFamily="34" charset="0"/>
            </a:endParaRPr>
          </a:p>
          <a:p>
            <a:pPr algn="ctr"/>
            <a:endParaRPr lang="pt-BR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Euphemia" pitchFamily="34" charset="0"/>
            </a:endParaRPr>
          </a:p>
          <a:p>
            <a:pPr algn="ctr"/>
            <a:endParaRPr lang="pt-BR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Euphemia" pitchFamily="34" charset="0"/>
            </a:endParaRPr>
          </a:p>
          <a:p>
            <a:pPr algn="ctr"/>
            <a:endParaRPr lang="pt-BR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Euphemia" pitchFamily="34" charset="0"/>
            </a:endParaRPr>
          </a:p>
          <a:p>
            <a:pPr algn="ctr"/>
            <a:endParaRPr lang="pt-BR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Euphemia" pitchFamily="34" charset="0"/>
            </a:endParaRPr>
          </a:p>
          <a:p>
            <a:pPr algn="ctr"/>
            <a:endParaRPr lang="pt-PT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Euphemi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95536" y="643622"/>
            <a:ext cx="84249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4800" b="1" cap="all" dirty="0" smtClean="0">
              <a:latin typeface="Rockwell Extra Bold" pitchFamily="18" charset="0"/>
            </a:endParaRPr>
          </a:p>
          <a:p>
            <a:pPr algn="ctr"/>
            <a:r>
              <a:rPr lang="pt-PT" sz="4800" b="1" cap="all" dirty="0" smtClean="0">
                <a:latin typeface="Rockwell Extra Bold" pitchFamily="18" charset="0"/>
              </a:rPr>
              <a:t>INTRODUÇÃO</a:t>
            </a:r>
            <a:endParaRPr lang="pt-PT" sz="4800" b="1" cap="all" dirty="0" smtClean="0">
              <a:latin typeface="Rockwell Extra Bold" pitchFamily="18" charset="0"/>
            </a:endParaRPr>
          </a:p>
          <a:p>
            <a:pPr algn="ctr"/>
            <a:endParaRPr lang="pt-PT" sz="2800" b="1" dirty="0" smtClean="0">
              <a:latin typeface="Rockwell Extra Bold" pitchFamily="18" charset="0"/>
            </a:endParaRPr>
          </a:p>
          <a:p>
            <a:pPr algn="just"/>
            <a:endParaRPr lang="pt-PT" b="1" dirty="0" smtClean="0">
              <a:latin typeface="Euphemia" pitchFamily="34" charset="0"/>
            </a:endParaRPr>
          </a:p>
          <a:p>
            <a:pPr algn="just"/>
            <a:r>
              <a:rPr lang="pt-PT" sz="2400" dirty="0" smtClean="0">
                <a:latin typeface="Euphemia" pitchFamily="34" charset="0"/>
              </a:rPr>
              <a:t>A </a:t>
            </a:r>
            <a:r>
              <a:rPr lang="pt-PT" sz="2400" dirty="0" smtClean="0">
                <a:latin typeface="Euphemia" pitchFamily="34" charset="0"/>
              </a:rPr>
              <a:t>província do Zaire,  se encontra na zona norte de Angola, com uma extensão territorial de 40.130 Km2, dividindo-se administrativamente em 6 (seis) municípios que, por sua vez, subdividem-se em 25 comunas e 711 aldeias. Conta actualmente com 567.225 habitantes (fonte INE), a sua capital é a cidade de Mbanza kongo.</a:t>
            </a:r>
            <a:endParaRPr lang="pt-PT" sz="2400" dirty="0" smtClean="0"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2400" b="1" dirty="0" smtClean="0">
              <a:latin typeface="Euphemia" pitchFamily="34" charset="0"/>
            </a:endParaRPr>
          </a:p>
          <a:p>
            <a:pPr algn="ctr"/>
            <a:endParaRPr lang="pt-PT" sz="2400" b="1" dirty="0" smtClean="0">
              <a:latin typeface="Euphemia" pitchFamily="34" charset="0"/>
            </a:endParaRPr>
          </a:p>
          <a:p>
            <a:pPr algn="ctr"/>
            <a:endParaRPr lang="pt-PT" sz="2400" b="1" dirty="0" smtClean="0">
              <a:latin typeface="Euphemia" pitchFamily="34" charset="0"/>
            </a:endParaRPr>
          </a:p>
          <a:p>
            <a:endParaRPr lang="pt-PT" sz="2400" b="1" dirty="0" smtClean="0">
              <a:latin typeface="Euphemia" pitchFamily="34" charset="0"/>
            </a:endParaRPr>
          </a:p>
          <a:p>
            <a:pPr algn="ctr"/>
            <a:endParaRPr lang="pt-PT" sz="2400" b="1" dirty="0" smtClean="0">
              <a:latin typeface="Euphemia" pitchFamily="34" charset="0"/>
            </a:endParaRPr>
          </a:p>
          <a:p>
            <a:pPr algn="ctr"/>
            <a:endParaRPr lang="pt-PT" sz="2400" b="1" dirty="0" smtClean="0">
              <a:latin typeface="Euphemia" pitchFamily="34" charset="0"/>
            </a:endParaRPr>
          </a:p>
          <a:p>
            <a:pPr algn="ctr"/>
            <a:endParaRPr lang="pt-PT" sz="2400" b="1" dirty="0" smtClean="0">
              <a:latin typeface="Euphemia" pitchFamily="34" charset="0"/>
            </a:endParaRPr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tângulo 4"/>
          <p:cNvSpPr/>
          <p:nvPr/>
        </p:nvSpPr>
        <p:spPr>
          <a:xfrm>
            <a:off x="899592" y="1052736"/>
            <a:ext cx="6912767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t-BR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Euphemia" pitchFamily="34" charset="0"/>
            </a:endParaRPr>
          </a:p>
          <a:p>
            <a:pPr algn="ctr"/>
            <a:endParaRPr lang="pt-BR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tângulo 4"/>
          <p:cNvSpPr/>
          <p:nvPr/>
        </p:nvSpPr>
        <p:spPr>
          <a:xfrm>
            <a:off x="1331640" y="1052736"/>
            <a:ext cx="6480719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t-BR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Euphemia" pitchFamily="34" charset="0"/>
            </a:endParaRPr>
          </a:p>
          <a:p>
            <a:pPr algn="ctr"/>
            <a:endParaRPr lang="pt-BR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0"/>
            <a:ext cx="9144000" cy="6858000"/>
            <a:chOff x="-183257" y="-214408"/>
            <a:chExt cx="9334747" cy="7142091"/>
          </a:xfrm>
        </p:grpSpPr>
        <p:sp>
          <p:nvSpPr>
            <p:cNvPr id="4" name="Retângulo 3"/>
            <p:cNvSpPr/>
            <p:nvPr/>
          </p:nvSpPr>
          <p:spPr>
            <a:xfrm>
              <a:off x="-183257" y="-214408"/>
              <a:ext cx="9334747" cy="714209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1259632" y="2636912"/>
              <a:ext cx="6480720" cy="80131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pt-PT" sz="4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uphemia" pitchFamily="34" charset="0"/>
              </a:endParaRPr>
            </a:p>
          </p:txBody>
        </p:sp>
      </p:grpSp>
      <p:sp>
        <p:nvSpPr>
          <p:cNvPr id="5" name="Retângulo 4"/>
          <p:cNvSpPr/>
          <p:nvPr/>
        </p:nvSpPr>
        <p:spPr>
          <a:xfrm>
            <a:off x="1475656" y="1916832"/>
            <a:ext cx="4667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8800" b="1" cap="small" dirty="0" smtClean="0">
                <a:latin typeface="Rockwell Extra Bold" pitchFamily="18" charset="0"/>
              </a:rPr>
              <a:t> </a:t>
            </a:r>
            <a:endParaRPr lang="pt-PT" sz="8800" dirty="0">
              <a:latin typeface="Rockwell Extra Bold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67544" y="476672"/>
            <a:ext cx="820891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smtClean="0">
                <a:latin typeface="Rockwell Extra Bold" pitchFamily="18" charset="0"/>
              </a:rPr>
              <a:t>SITUAÇÃO ACTUAL DE ABASTECIMENTO DE ÁGUA NA PROVINCIA DO ZAIRE </a:t>
            </a:r>
          </a:p>
          <a:p>
            <a:pPr algn="just"/>
            <a:endParaRPr lang="pt-PT" dirty="0" smtClean="0">
              <a:latin typeface="Euphemia" pitchFamily="34" charset="0"/>
            </a:endParaRPr>
          </a:p>
          <a:p>
            <a:pPr algn="just"/>
            <a:endParaRPr lang="pt-PT" dirty="0" smtClean="0">
              <a:latin typeface="Euphemia" pitchFamily="34" charset="0"/>
            </a:endParaRPr>
          </a:p>
          <a:p>
            <a:pPr algn="just"/>
            <a:r>
              <a:rPr lang="pt-PT" sz="2000" dirty="0" smtClean="0">
                <a:latin typeface="Euphemia" pitchFamily="34" charset="0"/>
              </a:rPr>
              <a:t>O </a:t>
            </a:r>
            <a:r>
              <a:rPr lang="pt-PT" sz="2000" dirty="0" smtClean="0">
                <a:latin typeface="Euphemia" pitchFamily="34" charset="0"/>
              </a:rPr>
              <a:t>abastecimento de água potável na Província tem sido uma das mais preocupação do Governo Local, sendo uma substancia essencial para o desenvolvimento das sociedades . </a:t>
            </a:r>
          </a:p>
          <a:p>
            <a:pPr algn="just"/>
            <a:r>
              <a:rPr lang="pt-PT" sz="2000" dirty="0" smtClean="0">
                <a:latin typeface="Euphemia" pitchFamily="34" charset="0"/>
              </a:rPr>
              <a:t>A Província, viveu uma situação de grande carência de Infra – Estruturas e serviços no domínio de abastecimento de água para consumo humano e outras necessidades secundárias, nomeadamente ao nível das zonas rurais. Esta situação marcou a sua melhoria desde o lançamento do Programa de Água para Todos (PAT), hoje algumas comunidades rurais tem acesso a água potável, as torneiras jorrem água próximo das residências. </a:t>
            </a:r>
          </a:p>
          <a:p>
            <a:pPr algn="just"/>
            <a:r>
              <a:rPr lang="pt-PT" sz="2000" dirty="0" smtClean="0">
                <a:latin typeface="Euphemia" pitchFamily="34" charset="0"/>
              </a:rPr>
              <a:t>Nas sedes Municipais há maior procura e pouca oferta, as capacidades instaladas não satisfazem a demanda da população. </a:t>
            </a:r>
            <a:endParaRPr lang="pt-PT" sz="2000" dirty="0" smtClean="0"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b="1" cap="small" dirty="0" smtClean="0"/>
          </a:p>
          <a:p>
            <a:pPr algn="just"/>
            <a:endParaRPr lang="pt-PT" sz="2000" b="1" cap="small" dirty="0" smtClean="0">
              <a:latin typeface="Euphemia" pitchFamily="34" charset="0"/>
            </a:endParaRPr>
          </a:p>
          <a:p>
            <a:pPr algn="ctr"/>
            <a:endParaRPr lang="pt-PT" sz="2000" b="1" cap="small" dirty="0" smtClean="0">
              <a:latin typeface="Euphemia" pitchFamily="34" charset="0"/>
            </a:endParaRPr>
          </a:p>
          <a:p>
            <a:pPr algn="just"/>
            <a:endParaRPr lang="pt-PT" sz="20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b="1" cap="small" dirty="0" smtClean="0"/>
          </a:p>
          <a:p>
            <a:pPr algn="just"/>
            <a:endParaRPr lang="pt-PT" b="1" cap="small" dirty="0"/>
          </a:p>
          <a:p>
            <a:pPr algn="just"/>
            <a:endParaRPr lang="pt-PT" b="1" cap="small" dirty="0" smtClean="0"/>
          </a:p>
          <a:p>
            <a:pPr algn="just"/>
            <a:r>
              <a:rPr lang="pt-PT" b="1" cap="small" dirty="0" smtClean="0"/>
              <a:t>               </a:t>
            </a:r>
          </a:p>
          <a:p>
            <a:pPr algn="just"/>
            <a:endParaRPr lang="pt-PT" b="1" cap="small" dirty="0" smtClean="0"/>
          </a:p>
          <a:p>
            <a:pPr algn="just"/>
            <a:endParaRPr lang="pt-PT" b="1" cap="small" dirty="0" smtClean="0"/>
          </a:p>
          <a:p>
            <a:pPr algn="just"/>
            <a:r>
              <a:rPr lang="pt-PT" b="1" cap="small" dirty="0" smtClean="0"/>
              <a:t>             </a:t>
            </a:r>
            <a:endParaRPr lang="pt-PT" dirty="0" smtClean="0"/>
          </a:p>
          <a:p>
            <a:pPr algn="just"/>
            <a:r>
              <a:rPr lang="pt-PT" b="1" dirty="0"/>
              <a:t> </a:t>
            </a:r>
            <a:endParaRPr lang="pt-PT" dirty="0"/>
          </a:p>
          <a:p>
            <a:pPr algn="ctr"/>
            <a:endParaRPr lang="pt-PT" dirty="0"/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rcRect l="24691" t="34599" r="27596" b="45073"/>
          <a:stretch>
            <a:fillRect/>
          </a:stretch>
        </p:blipFill>
        <p:spPr bwMode="auto">
          <a:xfrm>
            <a:off x="467544" y="2204864"/>
            <a:ext cx="828092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467544" y="550421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dirty="0" smtClean="0">
                <a:latin typeface="Rockwell Extra Bold" pitchFamily="18" charset="0"/>
              </a:rPr>
              <a:t> ESTIMATIVA DA POPULAÇÃO COM ACESSO DE ÁGUA CANALIZADA  A NÍVEL DE CADA  MUNICIPIO </a:t>
            </a:r>
            <a:endParaRPr lang="pt-PT" sz="2800" dirty="0"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PT" sz="2400" b="1" cap="small" dirty="0" smtClean="0"/>
          </a:p>
          <a:p>
            <a:pPr algn="just"/>
            <a:endParaRPr lang="pt-PT" sz="2000" dirty="0" smtClean="0">
              <a:latin typeface="Euphemia" pitchFamily="34" charset="0"/>
            </a:endParaRPr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                      </a:t>
            </a:r>
            <a:endParaRPr lang="pt-PT" b="1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r>
              <a:rPr lang="pt-PT" b="1" dirty="0" smtClean="0">
                <a:latin typeface="Euphemia" pitchFamily="34" charset="0"/>
              </a:rPr>
              <a:t>     </a:t>
            </a:r>
            <a:endParaRPr lang="pt-PT" dirty="0" smtClean="0"/>
          </a:p>
        </p:txBody>
      </p:sp>
      <p:sp>
        <p:nvSpPr>
          <p:cNvPr id="8" name="Retângulo 7"/>
          <p:cNvSpPr/>
          <p:nvPr/>
        </p:nvSpPr>
        <p:spPr>
          <a:xfrm>
            <a:off x="467544" y="5949280"/>
            <a:ext cx="5112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cap="small" dirty="0" smtClean="0"/>
              <a:t> 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437667" y="333236"/>
            <a:ext cx="2744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 Extra Bold" pitchFamily="18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ckwell Extra Bold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ckwell Extra Bold" pitchFamily="18" charset="0"/>
              <a:cs typeface="Arial" pitchFamily="34" charset="0"/>
            </a:endParaRPr>
          </a:p>
        </p:txBody>
      </p:sp>
      <p:pic>
        <p:nvPicPr>
          <p:cNvPr id="11" name="Imagem 10"/>
          <p:cNvPicPr/>
          <p:nvPr/>
        </p:nvPicPr>
        <p:blipFill>
          <a:blip r:embed="rId2" cstate="print"/>
          <a:srcRect l="24868" t="46293" r="27160" b="42319"/>
          <a:stretch>
            <a:fillRect/>
          </a:stretch>
        </p:blipFill>
        <p:spPr bwMode="auto">
          <a:xfrm>
            <a:off x="323528" y="2348880"/>
            <a:ext cx="8568952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323528" y="476673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3600" b="1" dirty="0" smtClean="0">
                <a:latin typeface="Rockwell Extra Bold" pitchFamily="18" charset="0"/>
                <a:ea typeface="Calibri" pitchFamily="34" charset="0"/>
                <a:cs typeface="Arial" pitchFamily="34" charset="0"/>
              </a:rPr>
              <a:t>TAXA DE COBERTURA PROVINCIAL</a:t>
            </a:r>
            <a:endParaRPr lang="pt-PT" sz="3600" dirty="0" smtClean="0">
              <a:latin typeface="Rockwell Extra Bol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6600" b="1" cap="small" dirty="0" smtClean="0">
                <a:latin typeface="Rockwell Extra Bold" pitchFamily="18" charset="0"/>
              </a:rPr>
              <a:t> </a:t>
            </a:r>
            <a:endParaRPr lang="pt-PT" sz="6600" dirty="0" smtClean="0">
              <a:latin typeface="Rockwell Extra Bold" pitchFamily="18" charset="0"/>
            </a:endParaRPr>
          </a:p>
          <a:p>
            <a:pPr algn="ctr"/>
            <a:endParaRPr lang="pt-PT" sz="6600" dirty="0">
              <a:latin typeface="Rockwell Extra Bold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576" y="1052736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latin typeface="Rockwell Extra Bold" pitchFamily="18" charset="0"/>
              </a:rPr>
              <a:t>   </a:t>
            </a:r>
            <a:endParaRPr lang="pt-PT" sz="6000" dirty="0">
              <a:latin typeface="Rockwell Extra Bold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528" y="47667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 </a:t>
            </a:r>
            <a:endParaRPr lang="pt-PT" dirty="0" smtClean="0"/>
          </a:p>
          <a:p>
            <a:pPr algn="just"/>
            <a:endParaRPr lang="pt-PT" b="1" dirty="0" smtClean="0">
              <a:latin typeface="Euphemia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17621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/>
          <p:cNvPicPr/>
          <p:nvPr/>
        </p:nvPicPr>
        <p:blipFill>
          <a:blip r:embed="rId2" cstate="print"/>
          <a:srcRect l="24868" t="37533" r="27160" b="46887"/>
          <a:stretch>
            <a:fillRect/>
          </a:stretch>
        </p:blipFill>
        <p:spPr bwMode="auto">
          <a:xfrm>
            <a:off x="611560" y="1844824"/>
            <a:ext cx="82089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39552" y="5108991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KUIMBA</a:t>
            </a:r>
            <a:r>
              <a:rPr lang="pt-PT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pt-P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Com inexistência de uma Capta</a:t>
            </a:r>
            <a:r>
              <a:rPr lang="pt-PT" dirty="0" smtClean="0">
                <a:ea typeface="Calibri" pitchFamily="34" charset="0"/>
                <a:cs typeface="Arial" pitchFamily="34" charset="0"/>
              </a:rPr>
              <a:t>ç</a:t>
            </a:r>
            <a:r>
              <a:rPr lang="pt-P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ão de </a:t>
            </a:r>
            <a:r>
              <a:rPr lang="pt-PT" dirty="0" smtClean="0">
                <a:ea typeface="Calibri" pitchFamily="34" charset="0"/>
                <a:cs typeface="Arial" pitchFamily="34" charset="0"/>
              </a:rPr>
              <a:t>Á</a:t>
            </a:r>
            <a:r>
              <a:rPr lang="pt-P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gua , Esta</a:t>
            </a:r>
            <a:r>
              <a:rPr lang="pt-PT" dirty="0" smtClean="0">
                <a:ea typeface="Calibri" pitchFamily="34" charset="0"/>
                <a:cs typeface="Arial" pitchFamily="34" charset="0"/>
              </a:rPr>
              <a:t>ç</a:t>
            </a:r>
            <a:r>
              <a:rPr lang="pt-P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ão de Tratamento (</a:t>
            </a:r>
            <a:r>
              <a:rPr lang="pt-PT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ETA)</a:t>
            </a:r>
            <a:r>
              <a:rPr lang="pt-P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e  Centro de    Distribui</a:t>
            </a:r>
            <a:r>
              <a:rPr lang="pt-PT" dirty="0" smtClean="0">
                <a:ea typeface="Calibri" pitchFamily="34" charset="0"/>
                <a:cs typeface="Arial" pitchFamily="34" charset="0"/>
              </a:rPr>
              <a:t>ç</a:t>
            </a:r>
            <a:r>
              <a:rPr lang="pt-P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ão de </a:t>
            </a:r>
            <a:r>
              <a:rPr lang="pt-PT" dirty="0" smtClean="0">
                <a:ea typeface="Calibri" pitchFamily="34" charset="0"/>
                <a:cs typeface="Arial" pitchFamily="34" charset="0"/>
              </a:rPr>
              <a:t>Á</a:t>
            </a:r>
            <a:r>
              <a:rPr lang="pt-P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gua  , foram feitos 10 Pontos de </a:t>
            </a:r>
            <a:r>
              <a:rPr lang="pt-PT" dirty="0" smtClean="0">
                <a:ea typeface="Calibri" pitchFamily="34" charset="0"/>
                <a:cs typeface="Arial" pitchFamily="34" charset="0"/>
              </a:rPr>
              <a:t>á</a:t>
            </a:r>
            <a:r>
              <a:rPr lang="pt-P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gua na Sede e um Sistema  de Abastecimento de </a:t>
            </a:r>
            <a:r>
              <a:rPr lang="pt-PT" dirty="0" smtClean="0">
                <a:ea typeface="Calibri" pitchFamily="34" charset="0"/>
                <a:cs typeface="Arial" pitchFamily="34" charset="0"/>
              </a:rPr>
              <a:t>á</a:t>
            </a:r>
            <a:r>
              <a:rPr lang="pt-P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gua na localidade de Ngombe ya Ngombe.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11560" y="188641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latin typeface="Rockwell Extra Bold" pitchFamily="18" charset="0"/>
              </a:rPr>
              <a:t>CAPACIDADES DAS BOMBAS INTALADAS NAS CAPTAÇÕES DE ÁGUA DAS SEDES MINICIPAIS</a:t>
            </a:r>
            <a:endParaRPr lang="pt-PT" sz="2800" dirty="0"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PT" sz="2000" dirty="0" smtClean="0">
              <a:latin typeface="Euphemi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71600" y="1196752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000" dirty="0" smtClean="0"/>
          </a:p>
          <a:p>
            <a:endParaRPr lang="pt-PT" sz="2000" dirty="0" smtClean="0"/>
          </a:p>
          <a:p>
            <a:endParaRPr lang="pt-PT" sz="2000" dirty="0" smtClean="0"/>
          </a:p>
          <a:p>
            <a:r>
              <a:rPr lang="pt-PT" sz="2000" dirty="0" smtClean="0"/>
              <a:t>    </a:t>
            </a:r>
            <a:endParaRPr lang="pt-PT" sz="2000" dirty="0"/>
          </a:p>
        </p:txBody>
      </p:sp>
      <p:sp>
        <p:nvSpPr>
          <p:cNvPr id="9" name="Retângulo 8"/>
          <p:cNvSpPr/>
          <p:nvPr/>
        </p:nvSpPr>
        <p:spPr>
          <a:xfrm>
            <a:off x="395536" y="76470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 </a:t>
            </a:r>
          </a:p>
          <a:p>
            <a:pPr algn="ctr"/>
            <a:r>
              <a:rPr lang="pt-PT" dirty="0" smtClean="0">
                <a:latin typeface="Rockwell Extra Bold" pitchFamily="18" charset="0"/>
              </a:rPr>
              <a:t>  </a:t>
            </a:r>
            <a:endParaRPr lang="pt-PT" dirty="0">
              <a:latin typeface="Rockwell Extra Bold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361304" y="2104782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m 13"/>
          <p:cNvPicPr/>
          <p:nvPr/>
        </p:nvPicPr>
        <p:blipFill>
          <a:blip r:embed="rId2" cstate="print"/>
          <a:srcRect l="24691" t="41738" r="33510" b="36295"/>
          <a:stretch>
            <a:fillRect/>
          </a:stretch>
        </p:blipFill>
        <p:spPr bwMode="auto">
          <a:xfrm>
            <a:off x="323529" y="2060848"/>
            <a:ext cx="856895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395536" y="1126485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PT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P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 </a:t>
            </a:r>
            <a:r>
              <a:rPr lang="pt-P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quadro a seguir apresenta os Projectos realizados em cada Munic</a:t>
            </a:r>
            <a:r>
              <a:rPr lang="pt-PT" dirty="0" smtClean="0">
                <a:ea typeface="Calibri" pitchFamily="34" charset="0"/>
                <a:cs typeface="Arial" pitchFamily="34" charset="0"/>
              </a:rPr>
              <a:t>í</a:t>
            </a:r>
            <a:r>
              <a:rPr lang="pt-P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pio at</a:t>
            </a:r>
            <a:r>
              <a:rPr lang="pt-PT" dirty="0" smtClean="0">
                <a:ea typeface="Calibri" pitchFamily="34" charset="0"/>
                <a:cs typeface="Arial" pitchFamily="34" charset="0"/>
              </a:rPr>
              <a:t>é</a:t>
            </a:r>
            <a:r>
              <a:rPr lang="pt-P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Julho/2015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67544" y="260649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600" b="1" dirty="0" smtClean="0">
                <a:latin typeface="Rockwell Extra Bold" pitchFamily="18" charset="0"/>
                <a:ea typeface="Calibri" pitchFamily="34" charset="0"/>
                <a:cs typeface="Arial" pitchFamily="34" charset="0"/>
              </a:rPr>
              <a:t>PROGRAMA DE ÁGUA PARA TODOS (PAT)</a:t>
            </a:r>
            <a:endParaRPr lang="pt-P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r>
              <a:rPr lang="pt-PT" sz="2400" b="1" cap="small" dirty="0" smtClean="0"/>
              <a:t>                   </a:t>
            </a:r>
          </a:p>
          <a:p>
            <a:pPr algn="just"/>
            <a:r>
              <a:rPr lang="pt-PT" sz="2400" b="1" cap="small" dirty="0" smtClean="0"/>
              <a:t>                 </a:t>
            </a:r>
            <a:endParaRPr lang="pt-PT" dirty="0"/>
          </a:p>
        </p:txBody>
      </p:sp>
      <p:sp>
        <p:nvSpPr>
          <p:cNvPr id="9" name="Retângulo 8"/>
          <p:cNvSpPr/>
          <p:nvPr/>
        </p:nvSpPr>
        <p:spPr>
          <a:xfrm>
            <a:off x="395536" y="105273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/>
              <a:t> </a:t>
            </a:r>
            <a:endParaRPr lang="pt-PT" sz="2400" dirty="0" smtClean="0"/>
          </a:p>
          <a:p>
            <a:pPr algn="just"/>
            <a:endParaRPr lang="pt-PT" sz="2400" dirty="0" smtClean="0"/>
          </a:p>
          <a:p>
            <a:r>
              <a:rPr lang="pt-PT" sz="2400" dirty="0" smtClean="0"/>
              <a:t> </a:t>
            </a:r>
          </a:p>
          <a:p>
            <a:endPara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 l="24692" t="30721" r="25220" b="40125"/>
          <a:stretch>
            <a:fillRect/>
          </a:stretch>
        </p:blipFill>
        <p:spPr bwMode="auto">
          <a:xfrm>
            <a:off x="395536" y="2348880"/>
            <a:ext cx="84249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683568" y="54868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3200" b="1" dirty="0" smtClean="0">
              <a:latin typeface="Rockwell Extra Bold" pitchFamily="18" charset="0"/>
            </a:endParaRPr>
          </a:p>
          <a:p>
            <a:pPr algn="ctr"/>
            <a:r>
              <a:rPr lang="pt-PT" sz="3200" b="1" dirty="0" smtClean="0">
                <a:latin typeface="Rockwell Extra Bold" pitchFamily="18" charset="0"/>
              </a:rPr>
              <a:t>INDICADORES SOBRE IMPLEMENTAÇÃO DO MOGECA</a:t>
            </a:r>
            <a:endParaRPr lang="pt-PT" sz="3200" dirty="0" smtClean="0"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10327</TotalTime>
  <Words>523</Words>
  <Application>Microsoft Office PowerPoint</Application>
  <PresentationFormat>Apresentação na tela (4:3)</PresentationFormat>
  <Paragraphs>521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Higino</cp:lastModifiedBy>
  <cp:revision>171</cp:revision>
  <dcterms:created xsi:type="dcterms:W3CDTF">2015-05-13T10:19:01Z</dcterms:created>
  <dcterms:modified xsi:type="dcterms:W3CDTF">2015-07-30T11:55:51Z</dcterms:modified>
</cp:coreProperties>
</file>