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82" r:id="rId3"/>
    <p:sldId id="261" r:id="rId4"/>
    <p:sldId id="291" r:id="rId5"/>
    <p:sldId id="292" r:id="rId6"/>
    <p:sldId id="263" r:id="rId7"/>
    <p:sldId id="278" r:id="rId8"/>
    <p:sldId id="280" r:id="rId9"/>
    <p:sldId id="284" r:id="rId10"/>
    <p:sldId id="287" r:id="rId11"/>
    <p:sldId id="288" r:id="rId12"/>
    <p:sldId id="289" r:id="rId13"/>
    <p:sldId id="290" r:id="rId14"/>
    <p:sldId id="274" r:id="rId15"/>
    <p:sldId id="293" r:id="rId16"/>
    <p:sldId id="294" r:id="rId17"/>
    <p:sldId id="275" r:id="rId18"/>
    <p:sldId id="295" r:id="rId19"/>
    <p:sldId id="283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édio 4 - Destaqu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édio 4 - Destaqu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Estilo Claro 3 - Destaqu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Destaqu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com Tema 1 - Destaqu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com Tema 1 - Destaqu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com Tema 1 - Destaqu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Destaqu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1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14EDA-C796-4802-98E6-B97B1B8DBEB2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5CB65-9873-425D-BB59-D5A25588704A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wipe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475656" y="908720"/>
            <a:ext cx="621510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 smtClean="0"/>
          </a:p>
          <a:p>
            <a:pPr algn="ctr"/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REPÚBLICA DE ANGOLA</a:t>
            </a:r>
          </a:p>
          <a:p>
            <a:pPr algn="ctr"/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GOVERNO DA PROVÍNCIA DO CUANDO CUBANGO</a:t>
            </a:r>
          </a:p>
          <a:p>
            <a:pPr algn="ctr"/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 DIRECÇÃO PROVINCIAL DA ENERGIA E ÁGUAS	</a:t>
            </a:r>
            <a:endParaRPr lang="pt-P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sz="1600" dirty="0" smtClean="0"/>
          </a:p>
        </p:txBody>
      </p:sp>
      <p:pic>
        <p:nvPicPr>
          <p:cNvPr id="5" name="~PP3602.WAV">
            <a:hlinkClick r:id="" action="ppaction://media"/>
          </p:cNvPr>
          <p:cNvPicPr>
            <a:picLocks noRot="1" noChangeAspect="1"/>
          </p:cNvPicPr>
          <p:nvPr>
            <a:wavAudioFile r:embed="rId1" name="~PP3602.WAV"/>
          </p:nvPr>
        </p:nvPicPr>
        <p:blipFill>
          <a:blip r:embed="rId3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  <p:pic>
        <p:nvPicPr>
          <p:cNvPr id="6" name="Imagem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692696"/>
            <a:ext cx="1296144" cy="106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2560081"/>
              </p:ext>
            </p:extLst>
          </p:nvPr>
        </p:nvGraphicFramePr>
        <p:xfrm>
          <a:off x="251520" y="764704"/>
          <a:ext cx="8424936" cy="4680521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715102"/>
                <a:gridCol w="1833554"/>
                <a:gridCol w="1396593"/>
                <a:gridCol w="1552051"/>
                <a:gridCol w="1383989"/>
                <a:gridCol w="1543647"/>
              </a:tblGrid>
              <a:tr h="510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N/O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DESIGNAÇÃO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LOCALIDADE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ORÇAMENTO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POPULAÇÃO ALVO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EMPRESA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01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Abertura de 1 Furo, tanque elevado c/2 chafarizes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Bairro </a:t>
                      </a:r>
                      <a:r>
                        <a:rPr lang="pt-PT" sz="1400" dirty="0" err="1">
                          <a:effectLst/>
                        </a:rPr>
                        <a:t>Cassole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10.000.000,00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2.283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UcPeriod"/>
                      </a:pPr>
                      <a:r>
                        <a:rPr lang="pt-PT" sz="1400" dirty="0" smtClean="0">
                          <a:effectLst/>
                        </a:rPr>
                        <a:t>DOMINGOS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02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Abertura de 1 Furo, tanque elevado c/2 chafarizes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Comuna do </a:t>
                      </a:r>
                      <a:r>
                        <a:rPr lang="pt-PT" sz="1400" dirty="0" err="1">
                          <a:effectLst/>
                        </a:rPr>
                        <a:t>Cunjamba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10.000.000,00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846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UcPeriod"/>
                      </a:pPr>
                      <a:r>
                        <a:rPr lang="pt-PT" sz="1400" dirty="0" smtClean="0">
                          <a:effectLst/>
                        </a:rPr>
                        <a:t>DOMINGOS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03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Abertura de 1 Furo, tanque elevado c/2 chafarizes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Comuna do </a:t>
                      </a:r>
                      <a:r>
                        <a:rPr lang="pt-PT" sz="1400" dirty="0" err="1">
                          <a:effectLst/>
                        </a:rPr>
                        <a:t>Luengue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10.000.000,00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1.649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UcPeriod"/>
                      </a:pPr>
                      <a:r>
                        <a:rPr lang="pt-PT" sz="1400" dirty="0" smtClean="0">
                          <a:effectLst/>
                        </a:rPr>
                        <a:t>DOMINGOS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04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Reabilitação de 1 Furo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Comuna do </a:t>
                      </a:r>
                      <a:r>
                        <a:rPr lang="pt-PT" sz="1400" dirty="0" err="1">
                          <a:effectLst/>
                        </a:rPr>
                        <a:t>Cutuilo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3.333.000,00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1.100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UcPeriod"/>
                      </a:pPr>
                      <a:r>
                        <a:rPr lang="pt-PT" sz="1400" dirty="0" smtClean="0">
                          <a:effectLst/>
                        </a:rPr>
                        <a:t>DOMINGOS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05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Reabilitação de 1 Furo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Comuna do </a:t>
                      </a:r>
                      <a:r>
                        <a:rPr lang="pt-PT" sz="1400" dirty="0" err="1">
                          <a:effectLst/>
                        </a:rPr>
                        <a:t>Luengue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3.333.000,00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940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A. DOMINGOS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06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Reabilitação de 1 Furo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Bairro </a:t>
                      </a:r>
                      <a:r>
                        <a:rPr lang="pt-PT" sz="1400" dirty="0" err="1">
                          <a:effectLst/>
                        </a:rPr>
                        <a:t>Makungo</a:t>
                      </a:r>
                      <a:r>
                        <a:rPr lang="pt-PT" sz="1400" dirty="0">
                          <a:effectLst/>
                        </a:rPr>
                        <a:t> II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3.333.000,00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742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A. DOMINGOS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Total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40.000.000,00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7.560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9552" y="332656"/>
            <a:ext cx="6840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MUINCÍPIO DE MAVINGA</a:t>
            </a:r>
            <a:endParaRPr kumimoji="0" lang="pt-P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39086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5131507"/>
              </p:ext>
            </p:extLst>
          </p:nvPr>
        </p:nvGraphicFramePr>
        <p:xfrm>
          <a:off x="683568" y="980728"/>
          <a:ext cx="7776864" cy="5153518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666209"/>
                <a:gridCol w="1697226"/>
                <a:gridCol w="1298753"/>
                <a:gridCol w="1396610"/>
                <a:gridCol w="1266656"/>
                <a:gridCol w="1451410"/>
              </a:tblGrid>
              <a:tr h="699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N/O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DESIGNAÇÃO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LOCALIDADE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ORÇAMENTO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POPULAÇÃO ALVO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EMPRESA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01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Furo de água, tanque elevado e 4 chafarizes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Sede da Povoação do Olupale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8.000.000,00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700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ANGO-NGOIA COMERCIAL </a:t>
                      </a:r>
                      <a:r>
                        <a:rPr lang="pt-PT" sz="1400" dirty="0" err="1">
                          <a:effectLst/>
                        </a:rPr>
                        <a:t>Lda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2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02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Furo de água, tanque elevado e 4 chafarizes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Povoação de Olupale junto ao posto da Polícia de Guarda Fronteira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8.000.000,00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300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ANGO-NGOIA COMERCIAL </a:t>
                      </a:r>
                      <a:r>
                        <a:rPr lang="pt-PT" sz="1400" dirty="0" err="1">
                          <a:effectLst/>
                        </a:rPr>
                        <a:t>Lda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2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03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effectLst/>
                        </a:rPr>
                        <a:t>Furo de água, tanque elevado e 4 chafarizes</a:t>
                      </a:r>
                      <a:endParaRPr lang="pt-PT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Comuna do </a:t>
                      </a:r>
                      <a:r>
                        <a:rPr lang="pt-PT" sz="1400" baseline="0" dirty="0" smtClean="0">
                          <a:effectLst/>
                        </a:rPr>
                        <a:t> Bondo  Marco 43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10.000.000,00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------------------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effectLst/>
                        </a:rPr>
                        <a:t>ANGO-NGOIA COMERCIAL </a:t>
                      </a:r>
                      <a:r>
                        <a:rPr lang="pt-PT" sz="1400" dirty="0" err="1" smtClean="0">
                          <a:effectLst/>
                        </a:rPr>
                        <a:t>Lda</a:t>
                      </a:r>
                      <a:endParaRPr lang="pt-PT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2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04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effectLst/>
                        </a:rPr>
                        <a:t>Furo de água, tanque elevado e 4 chafarizes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effectLst/>
                        </a:rPr>
                        <a:t>Comuna do </a:t>
                      </a:r>
                      <a:r>
                        <a:rPr lang="pt-PT" sz="1400" baseline="0" dirty="0" smtClean="0">
                          <a:effectLst/>
                        </a:rPr>
                        <a:t> Bondo  Marco 39</a:t>
                      </a:r>
                      <a:endParaRPr lang="pt-PT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effectLst/>
                        </a:rPr>
                        <a:t>10.000.000,00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-----------------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effectLst/>
                        </a:rPr>
                        <a:t>ANGO-NGOIA COMERCIAL </a:t>
                      </a:r>
                      <a:r>
                        <a:rPr lang="pt-PT" sz="1400" dirty="0" err="1" smtClean="0">
                          <a:effectLst/>
                        </a:rPr>
                        <a:t>Lda</a:t>
                      </a:r>
                      <a:endParaRPr lang="pt-PT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03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36.000.000,00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1.000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05392" y="692696"/>
            <a:ext cx="39959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MUNICÍPIO DO CUANGAR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14316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44625" y="731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1065034"/>
              </p:ext>
            </p:extLst>
          </p:nvPr>
        </p:nvGraphicFramePr>
        <p:xfrm>
          <a:off x="196094" y="960438"/>
          <a:ext cx="8568952" cy="5707429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725097"/>
                <a:gridCol w="1811464"/>
                <a:gridCol w="1444228"/>
                <a:gridCol w="1570334"/>
                <a:gridCol w="1328350"/>
                <a:gridCol w="1689479"/>
              </a:tblGrid>
              <a:tr h="17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>
                          <a:effectLst/>
                        </a:rPr>
                        <a:t>N/O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>
                          <a:effectLst/>
                        </a:rPr>
                        <a:t>DESIGNAÇÃO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>
                          <a:effectLst/>
                        </a:rPr>
                        <a:t>LOCALIDADE</a:t>
                      </a:r>
                      <a:endParaRPr lang="pt-P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>
                          <a:effectLst/>
                        </a:rPr>
                        <a:t>ORÇAMENTO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>
                          <a:effectLst/>
                        </a:rPr>
                        <a:t>POPULAÇÃO ALVO</a:t>
                      </a:r>
                      <a:endParaRPr lang="pt-P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>
                          <a:effectLst/>
                        </a:rPr>
                        <a:t>EMPRESA</a:t>
                      </a:r>
                      <a:endParaRPr lang="pt-P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8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01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Abertura de 2 Furos de água e instalação do sistema de distribuição para o abastecimento de água.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Sede Municipal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24.000.000,00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r>
                        <a:rPr lang="pt-PT" sz="1400" dirty="0" smtClean="0">
                          <a:effectLst/>
                        </a:rPr>
                        <a:t>6000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HESPAS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02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Abertura de 1 Furo com respectivo sistema de distribuição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Aldeia do Chihuaco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10.000.000,00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</a:rPr>
                        <a:t>700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HESPAS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03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Abertura de 1 Furo com respectivo sistema de distribuição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Aldeia do Chihuaco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10.000.000,00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 3.000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HESPAS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04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Reparação de 2 Furos de água e do seu sistema de distribuição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Sede Comunal do Luiana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2.800.000,00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 380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HESPAS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Limpeza do Furo e Montagem do sistema de distribuição de água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População e Pista do Luiana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1.200.000,00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240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effectLst/>
                        </a:rPr>
                        <a:t>HESPAS</a:t>
                      </a:r>
                      <a:endParaRPr lang="pt-P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</a:rPr>
                        <a:t>Total </a:t>
                      </a: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</a:rPr>
                        <a:t>48.000,000,00</a:t>
                      </a:r>
                      <a:endParaRPr lang="pt-P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</a:rPr>
                        <a:t>1.329</a:t>
                      </a:r>
                      <a:endParaRPr lang="pt-P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2298" y="260648"/>
            <a:ext cx="24482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MUNICÍPIO DO RIVUNGO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87620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1941095"/>
              </p:ext>
            </p:extLst>
          </p:nvPr>
        </p:nvGraphicFramePr>
        <p:xfrm>
          <a:off x="179511" y="1124744"/>
          <a:ext cx="8712968" cy="4914941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864097"/>
                <a:gridCol w="1612030"/>
                <a:gridCol w="1409820"/>
                <a:gridCol w="1532920"/>
                <a:gridCol w="1296702"/>
                <a:gridCol w="1997399"/>
              </a:tblGrid>
              <a:tr h="482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N/O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DESIGNAÇÃO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LOCALIDADE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ORÇAMENTO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POPULAÇÃO ALVO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EMPRESA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7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01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Abertura de 1 furo de água e 2 chafarizes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Bairro Dumba sede Municipal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40.000.000,00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5.212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NOSSO TECTO E FILHOS LDA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7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02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Abertura de 1 furo de água 2 chafarizes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Quilómetro 14 Comuna do Longa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345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0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TOTAL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5.557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03648" y="696561"/>
            <a:ext cx="457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CUITO CUANAVALE</a:t>
            </a:r>
            <a:endParaRPr kumimoji="0" lang="pt-P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7321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1520" y="188642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Município do </a:t>
            </a:r>
            <a:r>
              <a:rPr lang="pt-PT" sz="32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Nancova</a:t>
            </a:r>
            <a:r>
              <a:rPr lang="pt-PT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PT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pt-P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9858033"/>
              </p:ext>
            </p:extLst>
          </p:nvPr>
        </p:nvGraphicFramePr>
        <p:xfrm>
          <a:off x="196094" y="960438"/>
          <a:ext cx="8568952" cy="4103307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725097"/>
                <a:gridCol w="1811464"/>
                <a:gridCol w="1444228"/>
                <a:gridCol w="1763269"/>
                <a:gridCol w="1368152"/>
                <a:gridCol w="1456742"/>
              </a:tblGrid>
              <a:tr h="17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N/O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DESIGNAÇÃO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LOCALIDADE</a:t>
                      </a:r>
                      <a:endParaRPr lang="pt-P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ORÇAMENTO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POPULAÇÃO ALVO</a:t>
                      </a:r>
                      <a:endParaRPr lang="pt-P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EMPRESA</a:t>
                      </a:r>
                      <a:endParaRPr lang="pt-P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8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01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 Construção de um </a:t>
                      </a:r>
                      <a:r>
                        <a:rPr lang="pt-PT" sz="2400" baseline="0" dirty="0" smtClean="0">
                          <a:effectLst/>
                        </a:rPr>
                        <a:t> PSA 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err="1" smtClean="0">
                          <a:effectLst/>
                        </a:rPr>
                        <a:t>Tcihongo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10.000,000,00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 </a:t>
                      </a:r>
                      <a:r>
                        <a:rPr lang="pt-PT" sz="2400" dirty="0" smtClean="0">
                          <a:effectLst/>
                        </a:rPr>
                        <a:t>1579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A</a:t>
                      </a:r>
                      <a:r>
                        <a:rPr lang="pt-PT" sz="2000" dirty="0" smtClean="0">
                          <a:effectLst/>
                        </a:rPr>
                        <a:t>. Domingos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02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 Construção de um </a:t>
                      </a:r>
                      <a:r>
                        <a:rPr lang="pt-PT" sz="2000" baseline="0" dirty="0" smtClean="0">
                          <a:effectLst/>
                        </a:rPr>
                        <a:t> PSA 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err="1" smtClean="0">
                          <a:effectLst/>
                        </a:rPr>
                        <a:t>Capunha</a:t>
                      </a:r>
                      <a:r>
                        <a:rPr lang="pt-PT" sz="2000" baseline="0" dirty="0" smtClean="0">
                          <a:effectLst/>
                        </a:rPr>
                        <a:t> 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10.000.000,00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-------------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03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 Construção de um </a:t>
                      </a:r>
                      <a:r>
                        <a:rPr lang="pt-PT" sz="2000" baseline="0" dirty="0" smtClean="0">
                          <a:effectLst/>
                        </a:rPr>
                        <a:t> PSA 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 smtClean="0">
                          <a:effectLst/>
                        </a:rPr>
                        <a:t>Caiundo</a:t>
                      </a:r>
                      <a:r>
                        <a:rPr lang="pt-PT" sz="2000" dirty="0" smtClean="0">
                          <a:effectLst/>
                        </a:rPr>
                        <a:t> 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10.000.000,00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--------------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Total 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30.000,0000,00</a:t>
                      </a:r>
                      <a:endParaRPr lang="pt-P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1579</a:t>
                      </a:r>
                      <a:endParaRPr lang="pt-P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2018178"/>
              </p:ext>
            </p:extLst>
          </p:nvPr>
        </p:nvGraphicFramePr>
        <p:xfrm>
          <a:off x="196094" y="960438"/>
          <a:ext cx="8568952" cy="5134293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725097"/>
                <a:gridCol w="1811464"/>
                <a:gridCol w="1444228"/>
                <a:gridCol w="1763269"/>
                <a:gridCol w="1368152"/>
                <a:gridCol w="1456742"/>
              </a:tblGrid>
              <a:tr h="17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N/O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DESIGNAÇÃO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LOCALIDADE</a:t>
                      </a:r>
                      <a:endParaRPr lang="pt-P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ORÇAMENTO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POPULAÇÃO ALVO</a:t>
                      </a:r>
                      <a:endParaRPr lang="pt-P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EMPRESA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8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01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 Construção de um </a:t>
                      </a:r>
                      <a:r>
                        <a:rPr lang="pt-PT" sz="2400" baseline="0" dirty="0" smtClean="0">
                          <a:effectLst/>
                        </a:rPr>
                        <a:t> PSA 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Casa</a:t>
                      </a:r>
                      <a:r>
                        <a:rPr lang="pt-PT" sz="2400" baseline="0" dirty="0" smtClean="0">
                          <a:effectLst/>
                        </a:rPr>
                        <a:t>  Branca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10.000,000,00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 </a:t>
                      </a:r>
                      <a:r>
                        <a:rPr lang="pt-PT" sz="2400" dirty="0" smtClean="0">
                          <a:effectLst/>
                        </a:rPr>
                        <a:t>---------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FECOX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02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 Construção de um </a:t>
                      </a:r>
                      <a:r>
                        <a:rPr lang="pt-PT" sz="2000" baseline="0" dirty="0" smtClean="0">
                          <a:effectLst/>
                        </a:rPr>
                        <a:t> PSA 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err="1" smtClean="0">
                          <a:effectLst/>
                        </a:rPr>
                        <a:t>Tchimpande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10.000.000,00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-------------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FECOX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03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 Construção de um </a:t>
                      </a:r>
                      <a:r>
                        <a:rPr lang="pt-PT" sz="2000" baseline="0" dirty="0" smtClean="0">
                          <a:effectLst/>
                        </a:rPr>
                        <a:t> PSA 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Sede</a:t>
                      </a:r>
                      <a:r>
                        <a:rPr lang="pt-PT" sz="2000" baseline="0" dirty="0" smtClean="0">
                          <a:effectLst/>
                        </a:rPr>
                        <a:t> Municipal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10.000.000,00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--------------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FECOX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04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 Construção de um </a:t>
                      </a:r>
                      <a:r>
                        <a:rPr lang="pt-PT" sz="2000" baseline="0" dirty="0" smtClean="0">
                          <a:effectLst/>
                        </a:rPr>
                        <a:t> PSA 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err="1" smtClean="0">
                          <a:effectLst/>
                        </a:rPr>
                        <a:t>Mayanga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10.000.000,00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-------------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>
                          <a:effectLst/>
                        </a:rPr>
                        <a:t>FECOX</a:t>
                      </a:r>
                      <a:endParaRPr lang="pt-PT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Total </a:t>
                      </a: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40.000,0000,00</a:t>
                      </a:r>
                      <a:endParaRPr lang="pt-P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188642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Município do  Menongue  </a:t>
            </a:r>
            <a:r>
              <a:rPr kumimoji="0" lang="pt-PT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pt-P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96810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12968" cy="6408711"/>
          </a:xfrm>
        </p:spPr>
        <p:txBody>
          <a:bodyPr>
            <a:normAutofit/>
          </a:bodyPr>
          <a:lstStyle/>
          <a:p>
            <a:pPr algn="ctr"/>
            <a:endParaRPr lang="pt-PT" sz="3200" b="1" dirty="0" smtClean="0"/>
          </a:p>
          <a:p>
            <a:pPr algn="ctr"/>
            <a:r>
              <a:rPr lang="pt-PT" sz="3200" b="1" dirty="0" smtClean="0"/>
              <a:t>IMPLEMENTAÇÃO DO MOGECA</a:t>
            </a:r>
          </a:p>
          <a:p>
            <a:pPr algn="just"/>
            <a:r>
              <a:rPr lang="pt-PT" sz="3200" dirty="0" smtClean="0"/>
              <a:t>Neste capitulo, houve  apresentação do modelo  aos senhores Administradores Municipais e aos técnicos ligados ao sector das águas, onde foram orientados para criarem os grupos a nível dos Municípios. Neste momento aguardam pela formação técnica no domínio da gestão e manutenção   de Bombas  Eléctricas e manuais.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xmlns="" val="290231831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3" y="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1615826"/>
            <a:ext cx="14249222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50173"/>
            <a:ext cx="8568951" cy="4752528"/>
          </a:xfrm>
        </p:spPr>
        <p:txBody>
          <a:bodyPr/>
          <a:lstStyle/>
          <a:p>
            <a:pPr algn="ctr"/>
            <a:endParaRPr lang="pt-PT" dirty="0" smtClean="0"/>
          </a:p>
          <a:p>
            <a:pPr algn="ctr"/>
            <a:r>
              <a:rPr lang="pt-PT" dirty="0" smtClean="0"/>
              <a:t>PERSPECTIVAS</a:t>
            </a:r>
          </a:p>
          <a:p>
            <a:pPr lvl="0" algn="just">
              <a:buFont typeface="Wingdings" pitchFamily="2" charset="2"/>
              <a:buChar char="Ø"/>
            </a:pPr>
            <a:r>
              <a:rPr lang="pt-PT" dirty="0" smtClean="0"/>
              <a:t> </a:t>
            </a:r>
            <a:r>
              <a:rPr lang="pt-PT" sz="2400" dirty="0"/>
              <a:t>Recuperação de todos P.A. e P.S.A paralisados para manter os níveis de cobertura já atingidos </a:t>
            </a:r>
            <a:r>
              <a:rPr lang="pt-PT" sz="2400" b="1" dirty="0"/>
              <a:t>(programa água para todos);</a:t>
            </a:r>
            <a:endParaRPr lang="pt-PT" sz="2400" dirty="0"/>
          </a:p>
          <a:p>
            <a:pPr lvl="0" algn="just">
              <a:buFont typeface="Wingdings" pitchFamily="2" charset="2"/>
              <a:buChar char="Ø"/>
            </a:pPr>
            <a:r>
              <a:rPr lang="pt-PT" sz="2400" dirty="0"/>
              <a:t>Construção de 180 P.A e 70 P.S.A até final de 2017 para cobrir 80% da população da zona rural (</a:t>
            </a:r>
            <a:r>
              <a:rPr lang="pt-PT" sz="2400" b="1" dirty="0"/>
              <a:t>programa água para todos);</a:t>
            </a:r>
            <a:endParaRPr lang="pt-PT" sz="2400" dirty="0"/>
          </a:p>
          <a:p>
            <a:pPr algn="just">
              <a:buFont typeface="Wingdings" pitchFamily="2" charset="2"/>
              <a:buChar char="Ø"/>
            </a:pPr>
            <a:r>
              <a:rPr lang="pt-PT" sz="2400" dirty="0"/>
              <a:t>Construção/Reabilitação dos sistemas de abastecimento de água potável nas 30 Comunas de toda província.</a:t>
            </a:r>
            <a:r>
              <a:rPr lang="pt-PT" dirty="0"/>
              <a:t>. </a:t>
            </a:r>
          </a:p>
          <a:p>
            <a:endParaRPr lang="pt-PT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424936" cy="4536504"/>
          </a:xfrm>
        </p:spPr>
        <p:txBody>
          <a:bodyPr/>
          <a:lstStyle/>
          <a:p>
            <a:pPr algn="ctr"/>
            <a:endParaRPr lang="pt-PT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PT" dirty="0" smtClean="0"/>
              <a:t>PRINCIPAIS CONSTRAGIMENTOS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chemeClr val="tx1"/>
                </a:solidFill>
              </a:rPr>
              <a:t>Difícil acesso entre os Municípios  e com a sede da Província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chemeClr val="tx1"/>
                </a:solidFill>
              </a:rPr>
              <a:t>Falta de quadros técnicos profissionais a todos níveis;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chemeClr val="tx1"/>
                </a:solidFill>
              </a:rPr>
              <a:t>Deficiente nas comunicações entre os Municípios  e com a </a:t>
            </a:r>
            <a:r>
              <a:rPr lang="pt-PT" dirty="0" smtClean="0"/>
              <a:t>sede  da Província;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PT" dirty="0" smtClean="0"/>
              <a:t>Falta de meios de transportes para supervisão das obras a nível da Província  </a:t>
            </a:r>
          </a:p>
          <a:p>
            <a:r>
              <a:rPr lang="pt-PT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209742138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3" y="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28596" y="714356"/>
            <a:ext cx="821537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2598068" y="2636912"/>
            <a:ext cx="4222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800" b="1" dirty="0" smtClean="0"/>
              <a:t>MUITO</a:t>
            </a:r>
            <a:r>
              <a:rPr lang="pt-PT" dirty="0" smtClean="0"/>
              <a:t> </a:t>
            </a:r>
            <a:r>
              <a:rPr lang="pt-PT" sz="2800" b="1" dirty="0" smtClean="0"/>
              <a:t>OBRIGADO</a:t>
            </a:r>
            <a:r>
              <a:rPr lang="pt-PT" sz="2800" dirty="0" smtClean="0"/>
              <a:t> ‼</a:t>
            </a:r>
            <a:endParaRPr lang="pt-PT" sz="28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610515" y="836712"/>
            <a:ext cx="79296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sz="2000" dirty="0" smtClean="0"/>
          </a:p>
          <a:p>
            <a:pPr algn="ctr"/>
            <a:r>
              <a:rPr lang="pt-PT" sz="2000" dirty="0" smtClean="0"/>
              <a:t>INTRODUÇÃO</a:t>
            </a:r>
          </a:p>
          <a:p>
            <a:pPr algn="just"/>
            <a:endParaRPr lang="pt-PT" sz="2000" dirty="0" smtClean="0"/>
          </a:p>
          <a:p>
            <a:pPr algn="just"/>
            <a:r>
              <a:rPr lang="pt-PT" sz="2000" dirty="0" smtClean="0"/>
              <a:t>A Província do Cuando Cubango com uma superfície de 199.335 km2, situada no sudeste de Angola, é constituída por 9 municípios e 30 comunas em que o abastecimento de água ao nível de algumas sedes municipais e comunais estão instalados sistemas com captações superficiais em quanto que algumas comunidades rurais o abastecimento de água é feito por intermédio de captações subterrâneas (furos) com bombas manuais e eléctricas de acordo as especificidades do local.</a:t>
            </a:r>
          </a:p>
          <a:p>
            <a:pPr algn="just"/>
            <a:r>
              <a:rPr lang="pt-PT" sz="2000" dirty="0" smtClean="0"/>
              <a:t>Os quadros a seguir reflectem os actuais  níveis de cobertura dos serviços de água, fruto de vários programas implementados nos últimos anos, alguns de âmbito central, Provincial e Municipal.</a:t>
            </a:r>
            <a:endParaRPr lang="pt-PT" sz="2000" dirty="0"/>
          </a:p>
        </p:txBody>
      </p:sp>
      <p:pic>
        <p:nvPicPr>
          <p:cNvPr id="3" name="~PP1168.WAV">
            <a:hlinkClick r:id="" action="ppaction://media"/>
          </p:cNvPr>
          <p:cNvPicPr>
            <a:picLocks noRot="1" noChangeAspect="1"/>
          </p:cNvPicPr>
          <p:nvPr>
            <a:wavAudioFile r:embed="rId1" name="~PP1168.WAV"/>
          </p:nvPr>
        </p:nvPicPr>
        <p:blipFill>
          <a:blip r:embed="rId3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00100" y="571480"/>
            <a:ext cx="7715304" cy="951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2"/>
          <p:cNvSpPr txBox="1">
            <a:spLocks/>
          </p:cNvSpPr>
          <p:nvPr/>
        </p:nvSpPr>
        <p:spPr>
          <a:xfrm>
            <a:off x="457200" y="332656"/>
            <a:ext cx="8229600" cy="648072"/>
          </a:xfrm>
          <a:prstGeom prst="rect">
            <a:avLst/>
          </a:prstGeom>
        </p:spPr>
        <p:txBody>
          <a:bodyPr>
            <a:normAutofit fontScale="4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27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SITUAÇÃO ACTUAL DOS SISTEMAS  DE ABASTECIMENTO DE ÁGUA NA PROVÍNCIA</a:t>
            </a:r>
            <a:r>
              <a:rPr kumimoji="0" lang="pt-PT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pt-PT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t-PT" sz="2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777703"/>
              </p:ext>
            </p:extLst>
          </p:nvPr>
        </p:nvGraphicFramePr>
        <p:xfrm>
          <a:off x="539552" y="980728"/>
          <a:ext cx="8208912" cy="470509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6064"/>
                <a:gridCol w="936104"/>
                <a:gridCol w="415683"/>
                <a:gridCol w="559699"/>
                <a:gridCol w="464778"/>
                <a:gridCol w="432048"/>
                <a:gridCol w="595703"/>
                <a:gridCol w="772449"/>
                <a:gridCol w="504056"/>
                <a:gridCol w="713534"/>
                <a:gridCol w="1119397"/>
                <a:gridCol w="1119397"/>
              </a:tblGrid>
              <a:tr h="363686">
                <a:tc rowSpan="2">
                  <a:txBody>
                    <a:bodyPr/>
                    <a:lstStyle/>
                    <a:p>
                      <a:r>
                        <a:rPr lang="pt-PT" sz="1050" dirty="0" smtClean="0"/>
                        <a:t>N/O</a:t>
                      </a:r>
                      <a:endParaRPr lang="pt-PT" sz="105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PT" sz="1050" dirty="0" smtClean="0"/>
                        <a:t>Município</a:t>
                      </a:r>
                      <a:endParaRPr lang="pt-PT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PT" sz="1050" dirty="0" smtClean="0"/>
                        <a:t>      Total</a:t>
                      </a:r>
                      <a:endParaRPr lang="pt-PT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050" dirty="0" smtClean="0"/>
                        <a:t>Em operação</a:t>
                      </a:r>
                      <a:endParaRPr lang="pt-PT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PT" sz="1050" dirty="0" smtClean="0"/>
                        <a:t>Inoperacionais</a:t>
                      </a:r>
                      <a:endParaRPr lang="pt-PT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PT" sz="1050" dirty="0" smtClean="0"/>
                        <a:t>Parcialmente Operacionais</a:t>
                      </a:r>
                      <a:endParaRPr lang="pt-PT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PT" sz="1050" dirty="0" smtClean="0"/>
                        <a:t>População a Nível da Província por</a:t>
                      </a:r>
                      <a:r>
                        <a:rPr lang="pt-PT" sz="1050" baseline="0" dirty="0" smtClean="0"/>
                        <a:t> Município</a:t>
                      </a:r>
                      <a:endParaRPr lang="pt-PT" sz="105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PT" sz="1050" dirty="0" smtClean="0"/>
                        <a:t>População</a:t>
                      </a:r>
                      <a:r>
                        <a:rPr lang="pt-PT" sz="1050" baseline="0" dirty="0" smtClean="0"/>
                        <a:t> Servida</a:t>
                      </a:r>
                      <a:endParaRPr lang="pt-PT" sz="105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50" dirty="0" smtClean="0"/>
                        <a:t>     (estimativa)</a:t>
                      </a:r>
                    </a:p>
                    <a:p>
                      <a:endParaRPr lang="pt-PT" sz="105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50" dirty="0" smtClean="0"/>
                        <a:t>P.A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50" dirty="0" smtClean="0"/>
                        <a:t>P.S.A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P.A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P.S.A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P.A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P.S.A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P.A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P.S.A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Calai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20.239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   100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02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Cuangar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8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-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27.335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 </a:t>
                      </a:r>
                      <a:r>
                        <a:rPr lang="pt-PT" sz="1400" dirty="0" smtClean="0"/>
                        <a:t>12.223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03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Cuchi 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14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13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42.899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12.700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486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04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Kuito-Kuanavale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22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10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12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38.836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   </a:t>
                      </a:r>
                      <a:r>
                        <a:rPr lang="pt-PT" sz="1400" dirty="0" smtClean="0"/>
                        <a:t>5.134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Dirico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14.601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      850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06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Mavinga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5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7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5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26.021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 36.892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07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Menongue 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65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21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62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18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3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306.622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206.930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08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err="1"/>
                        <a:t>Nancova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3.451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2.000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09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err="1"/>
                        <a:t>Rivungo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7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5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4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5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3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/>
                        <a:t>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30.365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3</a:t>
                      </a:r>
                      <a:r>
                        <a:rPr lang="pt-PT" sz="1400" dirty="0" smtClean="0"/>
                        <a:t>.500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10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Total 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smtClean="0"/>
                        <a:t>123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44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99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34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21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10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/>
                        <a:t>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/>
                        <a:t>510.369</a:t>
                      </a:r>
                      <a:endParaRPr lang="pt-P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280.329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0484900"/>
              </p:ext>
            </p:extLst>
          </p:nvPr>
        </p:nvGraphicFramePr>
        <p:xfrm>
          <a:off x="323529" y="692696"/>
          <a:ext cx="8424936" cy="585774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39026"/>
                <a:gridCol w="2003491"/>
                <a:gridCol w="1682419"/>
              </a:tblGrid>
              <a:tr h="33913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PT" sz="1400" u="sng" strike="noStrike" dirty="0" smtClean="0">
                          <a:effectLst/>
                        </a:rPr>
                        <a:t>SÍNTESE</a:t>
                      </a:r>
                      <a:r>
                        <a:rPr lang="pt-PT" sz="1400" u="sng" strike="noStrike" baseline="0" dirty="0" smtClean="0">
                          <a:effectLst/>
                        </a:rPr>
                        <a:t> DA CONDIÇÃO DE OPERAÇÃO DO SISTEMA DE ABASTECIMENTO DE ÁGUA  NA CIDADE DE MENONGUE</a:t>
                      </a:r>
                      <a:endParaRPr lang="pt-PT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3913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Parâmetro </a:t>
                      </a:r>
                      <a:r>
                        <a:rPr lang="pt-PT" sz="1200" u="none" strike="noStrike" dirty="0" smtClean="0">
                          <a:effectLst/>
                        </a:rPr>
                        <a:t>indicadores 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343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u="none" strike="noStrike" dirty="0" smtClean="0">
                          <a:effectLst/>
                        </a:rPr>
                        <a:t>Menongue</a:t>
                      </a:r>
                    </a:p>
                    <a:p>
                      <a:pPr algn="r" fontAlgn="b"/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Observação</a:t>
                      </a:r>
                      <a:r>
                        <a:rPr lang="pt-PT" sz="1100" u="none" strike="noStrike" baseline="0" dirty="0" smtClean="0">
                          <a:effectLst/>
                        </a:rPr>
                        <a:t> </a:t>
                      </a:r>
                      <a:endParaRPr lang="pt-PT" sz="11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3913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Estimativa da População a servir ( pessoas)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286.456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343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Estimativa da capacidade de Produção Nominal (m3/dia)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11.000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3913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Tempo nominal de funcionamento (</a:t>
                      </a:r>
                      <a:r>
                        <a:rPr lang="pt-PT" sz="1200" u="none" strike="noStrike" dirty="0" err="1">
                          <a:effectLst/>
                        </a:rPr>
                        <a:t>Hrs</a:t>
                      </a:r>
                      <a:r>
                        <a:rPr lang="pt-PT" sz="1200" u="none" strike="noStrike" dirty="0">
                          <a:effectLst/>
                        </a:rPr>
                        <a:t>/dia)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r>
                        <a:rPr lang="pt-PT" sz="1200" u="none" strike="noStrike" dirty="0" smtClean="0">
                          <a:effectLst/>
                        </a:rPr>
                        <a:t>8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1384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Capacidade de Produção Nominal do Sistema Principal (m3/dia)  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11.000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1384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Capacidade de </a:t>
                      </a:r>
                      <a:r>
                        <a:rPr lang="pt-PT" sz="1200" u="none" strike="noStrike" dirty="0" smtClean="0">
                          <a:effectLst/>
                        </a:rPr>
                        <a:t>Produção </a:t>
                      </a:r>
                      <a:r>
                        <a:rPr lang="pt-PT" sz="1200" u="none" strike="noStrike" dirty="0">
                          <a:effectLst/>
                        </a:rPr>
                        <a:t>Nom de sistema de </a:t>
                      </a:r>
                      <a:r>
                        <a:rPr lang="pt-PT" sz="1200" u="none" strike="noStrike" dirty="0" smtClean="0">
                          <a:effectLst/>
                        </a:rPr>
                        <a:t>abastecimento complementares </a:t>
                      </a:r>
                      <a:r>
                        <a:rPr lang="pt-PT" sz="1200" u="none" strike="noStrike" dirty="0">
                          <a:effectLst/>
                        </a:rPr>
                        <a:t>(m3/dia)  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FS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3913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Estimativa da capacidade de Produção efetiva  (m3/dia)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8.000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1384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Condição de operação </a:t>
                      </a:r>
                      <a:r>
                        <a:rPr lang="pt-PT" sz="1200" u="none" strike="noStrike" dirty="0" smtClean="0">
                          <a:effectLst/>
                        </a:rPr>
                        <a:t>do</a:t>
                      </a:r>
                      <a:r>
                        <a:rPr lang="pt-PT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pt-PT" sz="1200" u="none" strike="noStrike" dirty="0" smtClean="0">
                          <a:effectLst/>
                        </a:rPr>
                        <a:t>Sistemas </a:t>
                      </a:r>
                      <a:r>
                        <a:rPr lang="pt-PT" sz="1200" u="none" strike="noStrike" dirty="0">
                          <a:effectLst/>
                        </a:rPr>
                        <a:t>de abastecimento de água 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OR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3913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Capacidade de Armazenamento (m3)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8.612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3913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Dimensão da Rede (km)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79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3913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Estimativa da população com rede Domiciliaria 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50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3913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Estimativa das perdas </a:t>
                      </a:r>
                      <a:r>
                        <a:rPr lang="pt-PT" sz="1200" u="none" strike="noStrike" dirty="0" err="1">
                          <a:effectLst/>
                        </a:rPr>
                        <a:t>Volumetricas</a:t>
                      </a:r>
                      <a:r>
                        <a:rPr lang="pt-PT" sz="1200" u="none" strike="noStrike" dirty="0">
                          <a:effectLst/>
                        </a:rPr>
                        <a:t> 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1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508565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7687057"/>
              </p:ext>
            </p:extLst>
          </p:nvPr>
        </p:nvGraphicFramePr>
        <p:xfrm>
          <a:off x="179512" y="332657"/>
          <a:ext cx="8856984" cy="633670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28192"/>
                <a:gridCol w="3253861"/>
                <a:gridCol w="2106235"/>
                <a:gridCol w="1768696"/>
              </a:tblGrid>
              <a:tr h="480457">
                <a:tc rowSpan="4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Abastecimento</a:t>
                      </a:r>
                    </a:p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Em zona Urbana</a:t>
                      </a:r>
                    </a:p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zona regularmente abastecida(%)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70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6050">
                <a:tc vMerge="1"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zona com abastecimento irregular 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2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6050">
                <a:tc vMerge="1"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zona de abastecimento </a:t>
                      </a:r>
                      <a:r>
                        <a:rPr lang="pt-PT" sz="1200" u="none" strike="noStrike" dirty="0" smtClean="0">
                          <a:effectLst/>
                        </a:rPr>
                        <a:t>precário </a:t>
                      </a:r>
                      <a:r>
                        <a:rPr lang="pt-PT" sz="1200" u="none" strike="noStrike" dirty="0">
                          <a:effectLst/>
                        </a:rPr>
                        <a:t>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10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65446">
                <a:tc vMerge="1"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zona não abastecida 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25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6050">
                <a:tc rowSpan="4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Abastecimento em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u="none" strike="noStrike" dirty="0" smtClean="0">
                          <a:effectLst/>
                        </a:rPr>
                        <a:t>Zona Periurbana</a:t>
                      </a:r>
                    </a:p>
                    <a:p>
                      <a:pPr algn="l" fontAlgn="b"/>
                      <a:endParaRPr lang="pt-PT" sz="12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zona regularmente abastecida 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60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6050">
                <a:tc vMerge="1"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zona com abastecimento irregular 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5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6050">
                <a:tc vMerge="1"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zona com abastecimento </a:t>
                      </a:r>
                      <a:r>
                        <a:rPr lang="pt-PT" sz="1200" u="none" strike="noStrike" dirty="0" smtClean="0">
                          <a:effectLst/>
                        </a:rPr>
                        <a:t>precário </a:t>
                      </a:r>
                      <a:r>
                        <a:rPr lang="pt-PT" sz="1200" u="none" strike="noStrike" dirty="0">
                          <a:effectLst/>
                        </a:rPr>
                        <a:t>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10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65446">
                <a:tc vMerge="1"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zona não abastecida 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25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60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Capacidade </a:t>
                      </a:r>
                      <a:r>
                        <a:rPr lang="pt-PT" sz="1200" u="none" strike="noStrike" dirty="0" smtClean="0">
                          <a:effectLst/>
                        </a:rPr>
                        <a:t>Técnica </a:t>
                      </a:r>
                      <a:r>
                        <a:rPr lang="pt-PT" sz="1200" u="none" strike="noStrike" dirty="0">
                          <a:effectLst/>
                        </a:rPr>
                        <a:t>de Operação do Sistema (**)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IN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65446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Capacidade de  </a:t>
                      </a:r>
                    </a:p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reparação  Varias (**)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Técnica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IN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0457">
                <a:tc vMerge="1"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Financeira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 smtClean="0">
                          <a:effectLst/>
                        </a:rPr>
                        <a:t>PR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effectLst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659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OR- Operação regular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u="none" strike="noStrike" dirty="0" smtClean="0">
                          <a:effectLst/>
                        </a:rPr>
                        <a:t>SU- Suficiente</a:t>
                      </a:r>
                    </a:p>
                    <a:p>
                      <a:pPr algn="l" fontAlgn="b"/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59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 smtClean="0">
                          <a:effectLst/>
                        </a:rPr>
                        <a:t>OC- Operação </a:t>
                      </a:r>
                      <a:r>
                        <a:rPr lang="pt-PT" sz="1200" u="none" strike="noStrike" dirty="0">
                          <a:effectLst/>
                        </a:rPr>
                        <a:t>Condicionada 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u="none" strike="noStrike" dirty="0" smtClean="0">
                          <a:effectLst/>
                        </a:rPr>
                        <a:t>IN- Insuficiente</a:t>
                      </a:r>
                    </a:p>
                    <a:p>
                      <a:pPr algn="l" fontAlgn="b"/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59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OP- Operação </a:t>
                      </a:r>
                      <a:r>
                        <a:rPr lang="pt-PT" sz="1200" u="none" strike="noStrike" dirty="0" smtClean="0">
                          <a:effectLst/>
                        </a:rPr>
                        <a:t>Precária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u="none" strike="noStrike" dirty="0" smtClean="0">
                          <a:effectLst/>
                        </a:rPr>
                        <a:t>PR-Precária</a:t>
                      </a:r>
                    </a:p>
                    <a:p>
                      <a:pPr algn="l" fontAlgn="b"/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4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FS- Fora de Serviço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351809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1207758"/>
              </p:ext>
            </p:extLst>
          </p:nvPr>
        </p:nvGraphicFramePr>
        <p:xfrm>
          <a:off x="144014" y="620688"/>
          <a:ext cx="8748466" cy="60012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37335"/>
                <a:gridCol w="1376918"/>
                <a:gridCol w="957125"/>
                <a:gridCol w="957125"/>
                <a:gridCol w="770192"/>
                <a:gridCol w="1047492"/>
                <a:gridCol w="1154444"/>
                <a:gridCol w="873168"/>
                <a:gridCol w="1074667"/>
              </a:tblGrid>
              <a:tr h="398504">
                <a:tc>
                  <a:txBody>
                    <a:bodyPr/>
                    <a:lstStyle/>
                    <a:p>
                      <a:r>
                        <a:rPr lang="pt-PT" sz="1100" dirty="0" smtClean="0"/>
                        <a:t>N/O</a:t>
                      </a:r>
                      <a:endParaRPr lang="pt-PT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100" dirty="0" smtClean="0"/>
                        <a:t>DESIGNAÇÃO</a:t>
                      </a:r>
                      <a:endParaRPr lang="pt-PT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LOCALIDADE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MUNICÍPIO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QTDADE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 ORÇAMENTO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EXECUÇÃO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FINANCEIRA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EXECUÇÃO</a:t>
                      </a:r>
                      <a:r>
                        <a:rPr lang="pt-PT" sz="1100" baseline="0" dirty="0" smtClean="0"/>
                        <a:t> FISICA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  </a:t>
                      </a:r>
                      <a:r>
                        <a:rPr lang="pt-PT" sz="1100" dirty="0" smtClean="0"/>
                        <a:t> EMPRESA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Sanda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</a:t>
                      </a:r>
                      <a:r>
                        <a:rPr lang="pt-PT" sz="1000" dirty="0" smtClean="0">
                          <a:effectLst/>
                        </a:rPr>
                        <a:t> do </a:t>
                      </a:r>
                      <a:r>
                        <a:rPr lang="pt-PT" sz="1000" dirty="0">
                          <a:effectLst/>
                        </a:rPr>
                        <a:t>Wayombwa1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3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</a:t>
                      </a:r>
                      <a:r>
                        <a:rPr lang="pt-PT" sz="1000" dirty="0" smtClean="0">
                          <a:effectLst/>
                        </a:rPr>
                        <a:t> do </a:t>
                      </a:r>
                      <a:r>
                        <a:rPr lang="pt-PT" sz="1000" dirty="0">
                          <a:effectLst/>
                        </a:rPr>
                        <a:t>Wayombwa2 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4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do Soba Matias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5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Aldeia  </a:t>
                      </a:r>
                      <a:r>
                        <a:rPr lang="pt-PT" sz="1000" dirty="0">
                          <a:effectLst/>
                        </a:rPr>
                        <a:t>do </a:t>
                      </a:r>
                      <a:r>
                        <a:rPr lang="pt-PT" sz="1000" dirty="0" err="1">
                          <a:effectLst/>
                        </a:rPr>
                        <a:t>Chipompo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6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</a:t>
                      </a:r>
                      <a:r>
                        <a:rPr lang="pt-PT" sz="1000" dirty="0" err="1">
                          <a:effectLst/>
                        </a:rPr>
                        <a:t>Sachipema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ítulo 2"/>
          <p:cNvSpPr txBox="1">
            <a:spLocks/>
          </p:cNvSpPr>
          <p:nvPr/>
        </p:nvSpPr>
        <p:spPr>
          <a:xfrm>
            <a:off x="457200" y="332656"/>
            <a:ext cx="8229600" cy="28803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PT" sz="1200" b="1" noProof="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BALANÇO DA IMPLEMENTAÇÃO DO PAT</a:t>
            </a: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2015/2016</a:t>
            </a:r>
            <a:endParaRPr kumimoji="0" lang="pt-PT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2313217"/>
              </p:ext>
            </p:extLst>
          </p:nvPr>
        </p:nvGraphicFramePr>
        <p:xfrm>
          <a:off x="179513" y="620688"/>
          <a:ext cx="8856983" cy="57606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3118"/>
                <a:gridCol w="1391741"/>
                <a:gridCol w="967430"/>
                <a:gridCol w="831650"/>
                <a:gridCol w="831650"/>
                <a:gridCol w="1128215"/>
                <a:gridCol w="1042510"/>
                <a:gridCol w="744650"/>
                <a:gridCol w="1376019"/>
              </a:tblGrid>
              <a:tr h="320575"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N/O</a:t>
                      </a:r>
                      <a:endParaRPr lang="pt-PT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DESIGNAÇÃO</a:t>
                      </a:r>
                      <a:endParaRPr lang="pt-PT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/>
                        <a:t>LOCALIDADE</a:t>
                      </a:r>
                      <a:endParaRPr lang="pt-P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/>
                        <a:t>MUNICÍPIO</a:t>
                      </a:r>
                      <a:endParaRPr lang="pt-P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/>
                        <a:t>QTDADE</a:t>
                      </a:r>
                      <a:endParaRPr lang="pt-P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/>
                        <a:t> ORÇAMENTO</a:t>
                      </a:r>
                      <a:endParaRPr lang="pt-P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baseline="0" dirty="0" smtClean="0"/>
                        <a:t>EXECUÇÃO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baseline="0" dirty="0" smtClean="0"/>
                        <a:t>FINANCEIRA</a:t>
                      </a:r>
                      <a:endParaRPr lang="pt-PT" sz="9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/>
                        <a:t>EXECUÇÃO</a:t>
                      </a:r>
                      <a:r>
                        <a:rPr lang="pt-PT" sz="900" baseline="0" dirty="0" smtClean="0"/>
                        <a:t> FISICA</a:t>
                      </a:r>
                      <a:endParaRPr lang="pt-P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/>
                        <a:t>       </a:t>
                      </a:r>
                      <a:r>
                        <a:rPr lang="pt-PT" sz="900" dirty="0" smtClean="0"/>
                        <a:t> EMPRESA</a:t>
                      </a:r>
                      <a:endParaRPr lang="pt-P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7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Canhongo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8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</a:t>
                      </a:r>
                      <a:r>
                        <a:rPr lang="pt-PT" sz="1000" dirty="0" err="1">
                          <a:effectLst/>
                        </a:rPr>
                        <a:t>Capinge</a:t>
                      </a:r>
                      <a:r>
                        <a:rPr lang="pt-PT" sz="1000" dirty="0">
                          <a:effectLst/>
                        </a:rPr>
                        <a:t> Grande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9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Senga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Fio 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do </a:t>
                      </a:r>
                      <a:r>
                        <a:rPr lang="pt-PT" sz="1000" dirty="0" err="1">
                          <a:effectLst/>
                        </a:rPr>
                        <a:t>Wayombwa</a:t>
                      </a:r>
                      <a:r>
                        <a:rPr lang="pt-PT" sz="1000" dirty="0">
                          <a:effectLst/>
                        </a:rPr>
                        <a:t> 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 smtClean="0">
                          <a:effectLst/>
                        </a:rPr>
                        <a:t>30%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Aldeia do </a:t>
                      </a:r>
                      <a:r>
                        <a:rPr lang="pt-PT" sz="1000" dirty="0" err="1">
                          <a:effectLst/>
                        </a:rPr>
                        <a:t>Wayombwa</a:t>
                      </a:r>
                      <a:r>
                        <a:rPr lang="pt-PT" sz="1000" dirty="0">
                          <a:effectLst/>
                        </a:rPr>
                        <a:t> 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5.424.852,00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2.380.952,00</a:t>
                      </a:r>
                      <a:endParaRPr lang="pt-PT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800" dirty="0" smtClean="0"/>
                        <a:t>     30%</a:t>
                      </a:r>
                      <a:endParaRPr lang="pt-PT" sz="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900" dirty="0">
                          <a:effectLst/>
                        </a:rPr>
                        <a:t>MERUNICE, LDA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ítulo 2"/>
          <p:cNvSpPr txBox="1">
            <a:spLocks/>
          </p:cNvSpPr>
          <p:nvPr/>
        </p:nvSpPr>
        <p:spPr>
          <a:xfrm>
            <a:off x="457200" y="274638"/>
            <a:ext cx="8229600" cy="274042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CONTINUAÇÃO</a:t>
            </a:r>
            <a:endParaRPr kumimoji="0" lang="pt-PT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83971359"/>
              </p:ext>
            </p:extLst>
          </p:nvPr>
        </p:nvGraphicFramePr>
        <p:xfrm>
          <a:off x="107505" y="620688"/>
          <a:ext cx="8928990" cy="636715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2047"/>
                <a:gridCol w="1521705"/>
                <a:gridCol w="976876"/>
                <a:gridCol w="976876"/>
                <a:gridCol w="786085"/>
                <a:gridCol w="1067050"/>
                <a:gridCol w="1244000"/>
                <a:gridCol w="700216"/>
                <a:gridCol w="1224135"/>
              </a:tblGrid>
              <a:tr h="422223"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N/O</a:t>
                      </a:r>
                      <a:endParaRPr lang="pt-PT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DESIGNAÇÃO</a:t>
                      </a:r>
                      <a:endParaRPr lang="pt-PT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/>
                        <a:t>LOCALIDADE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MUNICÍPIO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/>
                        <a:t>QTDADE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/>
                        <a:t> ORÇAMENTO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EXECUÇÃO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FINANCEIRA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EXECUÇÃO</a:t>
                      </a:r>
                      <a:r>
                        <a:rPr lang="pt-PT" sz="1050" baseline="0" dirty="0" smtClean="0"/>
                        <a:t> FISICA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EMPRESA   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181">
                <a:tc>
                  <a:txBody>
                    <a:bodyPr/>
                    <a:lstStyle/>
                    <a:p>
                      <a:pPr algn="ctr"/>
                      <a:r>
                        <a:rPr lang="pt-PT" sz="1050" dirty="0" smtClean="0"/>
                        <a:t>13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Abertura de Furo, com bombas a energia solar, tanque elevado plástico e distribuição</a:t>
                      </a:r>
                      <a:r>
                        <a:rPr lang="pt-PT" sz="1050" baseline="0" dirty="0" smtClean="0"/>
                        <a:t> por chafariz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Aldeia Sanda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Menongue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1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5.424.852,00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2.380.952,00</a:t>
                      </a:r>
                      <a:endParaRPr lang="pt-PT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30%</a:t>
                      </a:r>
                      <a:endParaRPr lang="pt-PT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MERUNICE, LDA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181">
                <a:tc>
                  <a:txBody>
                    <a:bodyPr/>
                    <a:lstStyle/>
                    <a:p>
                      <a:pPr algn="ctr"/>
                      <a:r>
                        <a:rPr lang="pt-PT" sz="1050" dirty="0" smtClean="0"/>
                        <a:t>14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Abertura de Furo, com bombas a energia solar, tanque elevado plástico e distribuição</a:t>
                      </a:r>
                      <a:r>
                        <a:rPr lang="pt-PT" sz="1050" baseline="0" dirty="0" smtClean="0"/>
                        <a:t> por chafariz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Aldeia do</a:t>
                      </a:r>
                      <a:r>
                        <a:rPr lang="pt-PT" sz="1050" baseline="0" dirty="0" smtClean="0"/>
                        <a:t> </a:t>
                      </a:r>
                      <a:r>
                        <a:rPr lang="pt-PT" sz="1050" baseline="0" dirty="0" err="1" smtClean="0"/>
                        <a:t>Wayombwa</a:t>
                      </a:r>
                      <a:r>
                        <a:rPr lang="pt-PT" sz="1050" baseline="0" dirty="0" smtClean="0"/>
                        <a:t> 1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Menongue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1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5.424.852,00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2.380.952,00</a:t>
                      </a:r>
                      <a:endParaRPr lang="pt-PT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30%</a:t>
                      </a:r>
                      <a:endParaRPr lang="pt-PT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MERUNICE, LDA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181">
                <a:tc>
                  <a:txBody>
                    <a:bodyPr/>
                    <a:lstStyle/>
                    <a:p>
                      <a:pPr algn="ctr"/>
                      <a:r>
                        <a:rPr lang="pt-PT" sz="1050" dirty="0" smtClean="0"/>
                        <a:t>15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Abertura de Furo, com bombas a energia solar, tanque elevado plástico e distribuição</a:t>
                      </a:r>
                      <a:r>
                        <a:rPr lang="pt-PT" sz="1050" baseline="0" dirty="0" smtClean="0"/>
                        <a:t> por chafariz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Aldeia do </a:t>
                      </a:r>
                      <a:r>
                        <a:rPr lang="pt-PT" sz="1050" dirty="0" err="1" smtClean="0"/>
                        <a:t>Wayombwa</a:t>
                      </a:r>
                      <a:r>
                        <a:rPr lang="pt-PT" sz="1050" dirty="0" smtClean="0"/>
                        <a:t> 2 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Menongue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1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5.424.852,00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2.380.952,00</a:t>
                      </a:r>
                      <a:endParaRPr lang="pt-PT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30%</a:t>
                      </a:r>
                      <a:endParaRPr lang="pt-PT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MERUNICE, LDA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181">
                <a:tc>
                  <a:txBody>
                    <a:bodyPr/>
                    <a:lstStyle/>
                    <a:p>
                      <a:pPr algn="ctr"/>
                      <a:r>
                        <a:rPr lang="pt-PT" sz="1050" dirty="0" smtClean="0"/>
                        <a:t>16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Abertura de Furo, com bombas a energia solar, tanque elevado plástico e distribuição</a:t>
                      </a:r>
                      <a:r>
                        <a:rPr lang="pt-PT" sz="1050" baseline="0" dirty="0" smtClean="0"/>
                        <a:t> por chafariz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Aldeia do</a:t>
                      </a:r>
                      <a:r>
                        <a:rPr lang="pt-PT" sz="1050" baseline="0" dirty="0" smtClean="0"/>
                        <a:t> Soba Matias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Menongue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1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5.424.852,00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2.380.952,00</a:t>
                      </a:r>
                      <a:endParaRPr lang="pt-PT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30%</a:t>
                      </a:r>
                      <a:endParaRPr lang="pt-PT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MERUNICE, LDA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181">
                <a:tc>
                  <a:txBody>
                    <a:bodyPr/>
                    <a:lstStyle/>
                    <a:p>
                      <a:pPr algn="ctr"/>
                      <a:r>
                        <a:rPr lang="pt-PT" sz="1050" dirty="0" smtClean="0"/>
                        <a:t>17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Abertura de Furo, com bombas a energia solar, tanque elevado plástico e distribuição</a:t>
                      </a:r>
                      <a:r>
                        <a:rPr lang="pt-PT" sz="1050" baseline="0" dirty="0" smtClean="0"/>
                        <a:t> por chafariz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Aldeia do</a:t>
                      </a:r>
                      <a:r>
                        <a:rPr lang="pt-PT" sz="1050" baseline="0" dirty="0" smtClean="0"/>
                        <a:t> Chipompo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Menongue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1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5.424.852,00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2.380.952,00</a:t>
                      </a:r>
                      <a:endParaRPr lang="pt-PT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30%</a:t>
                      </a:r>
                      <a:endParaRPr lang="pt-PT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MERUNICE, LDA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181">
                <a:tc>
                  <a:txBody>
                    <a:bodyPr/>
                    <a:lstStyle/>
                    <a:p>
                      <a:pPr algn="ctr"/>
                      <a:r>
                        <a:rPr lang="pt-PT" sz="1050" dirty="0" smtClean="0"/>
                        <a:t>18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Abertura de Furo, com bombas a energia solar, tanque elevado plástico e distribuição</a:t>
                      </a:r>
                      <a:r>
                        <a:rPr lang="pt-PT" sz="1050" baseline="0" dirty="0" smtClean="0"/>
                        <a:t> por chafariz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Aldeia do</a:t>
                      </a:r>
                      <a:r>
                        <a:rPr lang="pt-PT" sz="1050" baseline="0" dirty="0" smtClean="0"/>
                        <a:t> </a:t>
                      </a:r>
                      <a:r>
                        <a:rPr lang="pt-PT" sz="1050" baseline="0" dirty="0" err="1" smtClean="0"/>
                        <a:t>Urica</a:t>
                      </a:r>
                      <a:r>
                        <a:rPr lang="pt-PT" sz="1050" baseline="0" dirty="0" smtClean="0"/>
                        <a:t> Cinco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Menongue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1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5.424.852,00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2.380.952,00</a:t>
                      </a:r>
                      <a:endParaRPr lang="pt-PT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30%</a:t>
                      </a:r>
                      <a:endParaRPr lang="pt-PT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dirty="0" smtClean="0"/>
                        <a:t>MERUNICE, LDA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ítulo 2"/>
          <p:cNvSpPr txBox="1">
            <a:spLocks/>
          </p:cNvSpPr>
          <p:nvPr/>
        </p:nvSpPr>
        <p:spPr>
          <a:xfrm>
            <a:off x="457200" y="274638"/>
            <a:ext cx="8229600" cy="274042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CONTINUAÇÃO</a:t>
            </a:r>
            <a:endParaRPr kumimoji="0" lang="pt-PT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2287086"/>
              </p:ext>
            </p:extLst>
          </p:nvPr>
        </p:nvGraphicFramePr>
        <p:xfrm>
          <a:off x="107504" y="116632"/>
          <a:ext cx="8928992" cy="633670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21676"/>
                <a:gridCol w="1776213"/>
                <a:gridCol w="1173994"/>
                <a:gridCol w="957461"/>
                <a:gridCol w="266432"/>
                <a:gridCol w="1156885"/>
                <a:gridCol w="1248139"/>
                <a:gridCol w="480053"/>
                <a:gridCol w="1248139"/>
              </a:tblGrid>
              <a:tr h="1161491"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19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>
                          <a:effectLst/>
                        </a:rPr>
                        <a:t>Aldeia de </a:t>
                      </a:r>
                      <a:r>
                        <a:rPr lang="pt-PT" sz="1100" dirty="0" err="1">
                          <a:effectLst/>
                        </a:rPr>
                        <a:t>Cambinda</a:t>
                      </a:r>
                      <a:r>
                        <a:rPr lang="pt-PT" sz="1100" dirty="0">
                          <a:effectLst/>
                        </a:rPr>
                        <a:t> </a:t>
                      </a:r>
                      <a:r>
                        <a:rPr lang="pt-PT" sz="1100" dirty="0" err="1">
                          <a:effectLst/>
                        </a:rPr>
                        <a:t>Camanjolo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>
                          <a:effectLst/>
                        </a:rPr>
                        <a:t>Menongue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>
                          <a:effectLst/>
                        </a:rPr>
                        <a:t>1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5.424.852,00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2.380.952,00</a:t>
                      </a:r>
                      <a:endParaRPr lang="pt-PT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50" dirty="0" smtClean="0">
                          <a:effectLst/>
                        </a:rPr>
                        <a:t>30%</a:t>
                      </a:r>
                      <a:endParaRPr lang="pt-P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50" dirty="0">
                          <a:effectLst/>
                        </a:rPr>
                        <a:t>MERUNICE, LDA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1491"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20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>
                          <a:effectLst/>
                        </a:rPr>
                        <a:t>Aldeia de </a:t>
                      </a:r>
                      <a:r>
                        <a:rPr lang="pt-PT" sz="1100" dirty="0" err="1">
                          <a:effectLst/>
                        </a:rPr>
                        <a:t>Mbimbi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>
                          <a:effectLst/>
                        </a:rPr>
                        <a:t>Menongue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>
                          <a:effectLst/>
                        </a:rPr>
                        <a:t>1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5.424.852,00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2.380.952,00</a:t>
                      </a:r>
                      <a:endParaRPr lang="pt-PT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50" dirty="0" smtClean="0">
                          <a:effectLst/>
                        </a:rPr>
                        <a:t>30%</a:t>
                      </a:r>
                      <a:endParaRPr lang="pt-P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50" dirty="0">
                          <a:effectLst/>
                        </a:rPr>
                        <a:t>MERUNICE, LDA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1491"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21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Abertura de Furo, com bombas a energia solar, tanque elevado plástico e distribuição por chafariz.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>
                          <a:effectLst/>
                        </a:rPr>
                        <a:t>Bairro São José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>
                          <a:effectLst/>
                        </a:rPr>
                        <a:t>Menongue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>
                          <a:effectLst/>
                        </a:rPr>
                        <a:t>1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5.424.852,00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2.380.952,00</a:t>
                      </a:r>
                      <a:endParaRPr lang="pt-PT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50" dirty="0" smtClean="0">
                          <a:effectLst/>
                        </a:rPr>
                        <a:t>30%</a:t>
                      </a:r>
                      <a:endParaRPr lang="pt-PT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050" dirty="0">
                          <a:effectLst/>
                        </a:rPr>
                        <a:t>MERUNICE, LDA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6115"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22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Abertura de Furo, com bombas a energia solar, tanque elevado plástico e distribuição por chafariz.</a:t>
                      </a:r>
                      <a:endParaRPr kumimoji="0" lang="pt-PT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Bairro Castilho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3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32.250.000,00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100" dirty="0" smtClean="0"/>
                        <a:t>0,00</a:t>
                      </a:r>
                      <a:endParaRPr lang="pt-PT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100%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GEONORTE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6115">
                <a:tc>
                  <a:txBody>
                    <a:bodyPr/>
                    <a:lstStyle/>
                    <a:p>
                      <a:r>
                        <a:rPr lang="pt-PT" sz="1050" dirty="0" smtClean="0"/>
                        <a:t>23</a:t>
                      </a:r>
                      <a:endParaRPr lang="pt-P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Abertura de Furo, com bombas a energia solar, tanque elevado plástico e distribuição por chafariz.</a:t>
                      </a:r>
                      <a:endParaRPr kumimoji="0" lang="pt-PT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Comuna do </a:t>
                      </a:r>
                      <a:r>
                        <a:rPr lang="pt-PT" sz="1100" dirty="0" err="1" smtClean="0">
                          <a:effectLst/>
                        </a:rPr>
                        <a:t>Missombo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Menongue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21.500.000,00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100" dirty="0" smtClean="0"/>
                        <a:t>0,00</a:t>
                      </a:r>
                      <a:endParaRPr lang="pt-PT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70%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0" algn="l"/>
                        </a:tabLst>
                      </a:pPr>
                      <a:r>
                        <a:rPr lang="pt-PT" sz="1100" dirty="0" smtClean="0">
                          <a:effectLst/>
                        </a:rPr>
                        <a:t>GEONORTE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169555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1316</TotalTime>
  <Words>1859</Words>
  <Application>Microsoft Office PowerPoint</Application>
  <PresentationFormat>Apresentação no Ecrã (4:3)</PresentationFormat>
  <Paragraphs>757</Paragraphs>
  <Slides>19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MESO  A CHILIMA</dc:creator>
  <cp:lastModifiedBy>cristina</cp:lastModifiedBy>
  <cp:revision>151</cp:revision>
  <dcterms:created xsi:type="dcterms:W3CDTF">2014-08-23T04:50:06Z</dcterms:created>
  <dcterms:modified xsi:type="dcterms:W3CDTF">2015-07-29T08:25:29Z</dcterms:modified>
</cp:coreProperties>
</file>