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notesMasterIdLst>
    <p:notesMasterId r:id="rId17"/>
  </p:notesMasterIdLst>
  <p:sldIdLst>
    <p:sldId id="294" r:id="rId2"/>
    <p:sldId id="287" r:id="rId3"/>
    <p:sldId id="304" r:id="rId4"/>
    <p:sldId id="362" r:id="rId5"/>
    <p:sldId id="364" r:id="rId6"/>
    <p:sldId id="379" r:id="rId7"/>
    <p:sldId id="368" r:id="rId8"/>
    <p:sldId id="370" r:id="rId9"/>
    <p:sldId id="372" r:id="rId10"/>
    <p:sldId id="374" r:id="rId11"/>
    <p:sldId id="378" r:id="rId12"/>
    <p:sldId id="376" r:id="rId13"/>
    <p:sldId id="381" r:id="rId14"/>
    <p:sldId id="380" r:id="rId15"/>
    <p:sldId id="289" r:id="rId16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-504" y="10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C55D72-CD31-4E6F-B52E-B2C30B210D7F}" type="datetimeFigureOut">
              <a:rPr lang="pt-PT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59C954-5437-4553-9123-EFDA75542C7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6303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c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xão rect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C39D399-51BB-47B9-90F4-3BFF44CDC59A}" type="datetimeFigureOut">
              <a:rPr lang="pt-PT" smtClean="0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40A9C8A-4215-4CB7-85E6-7D95658B94E4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1AD5E1-FF5F-4BC3-8820-B65196CB245D}" type="datetimeFigureOut">
              <a:rPr lang="pt-PT" smtClean="0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84E724-3F30-42A9-85DE-CC369C3F4308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B79CAD-DBF7-4EC7-ADD9-12B5680065FB}" type="datetimeFigureOut">
              <a:rPr lang="pt-PT" smtClean="0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9F8676-725C-4ED9-8065-C1D08B0D24D0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F33720-4A33-4CFA-AEFA-D552331D9B78}" type="datetimeFigureOut">
              <a:rPr lang="pt-PT" smtClean="0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DD0FD9-F5B8-432C-A4CE-01037A14CFA0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818C05-8FFC-4274-B434-D5E67B5671B5}" type="datetimeFigureOut">
              <a:rPr lang="pt-PT" smtClean="0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B00560-E07C-4DAC-87CE-F2482DB24AD6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9AEA99-5FB4-4604-AD29-87550449C970}" type="datetimeFigureOut">
              <a:rPr lang="pt-PT" smtClean="0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FD723E-F0E8-4D63-B304-78230914182B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5B9160-3310-4064-BFF8-D1927C9A968C}" type="datetimeFigureOut">
              <a:rPr lang="pt-PT" smtClean="0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14F568-C962-40A0-891C-BB2F2869DE04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177DB7-B35C-4210-A49A-1C264E71C2E9}" type="datetimeFigureOut">
              <a:rPr lang="pt-PT" smtClean="0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E709B8-58DB-4A53-9973-0DFE756BA539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9306C8-EBC5-4BC3-96FF-C2091F09A712}" type="datetimeFigureOut">
              <a:rPr lang="pt-PT" smtClean="0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EBF58A-4634-489C-870A-C05962CF6999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5DB6F77E-572F-4833-9431-B69F4300D916}" type="datetimeFigureOut">
              <a:rPr lang="pt-PT" smtClean="0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D20F33-3F18-40B8-9FCC-333F07CCA95B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FD0E3D9-689A-48FE-B7F7-FA86F11C9E8B}" type="datetimeFigureOut">
              <a:rPr lang="pt-PT" smtClean="0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4ED478C-3126-40B2-8930-222F3124E799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c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xão rect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c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xão rect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B91FCFD-59B5-4178-BACC-18C73D02DC85}" type="datetimeFigureOut">
              <a:rPr lang="pt-PT" smtClean="0"/>
              <a:pPr>
                <a:defRPr/>
              </a:pPr>
              <a:t>30/07/2015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2E4FDEE-D825-4A25-95A4-99E2281D7350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14290"/>
            <a:ext cx="12207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ângulo 2"/>
          <p:cNvSpPr>
            <a:spLocks noChangeArrowheads="1"/>
          </p:cNvSpPr>
          <p:nvPr/>
        </p:nvSpPr>
        <p:spPr bwMode="auto">
          <a:xfrm>
            <a:off x="755576" y="1142984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REPÚBLICA DE ANGOLA</a:t>
            </a:r>
            <a:br>
              <a:rPr lang="pt-PT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pt-PT" sz="1600" b="1" dirty="0">
                <a:latin typeface="Times New Roman" pitchFamily="18" charset="0"/>
                <a:cs typeface="Times New Roman" pitchFamily="18" charset="0"/>
              </a:rPr>
              <a:t>GOVERNO PROVINCIAL DE LUANDA</a:t>
            </a:r>
            <a:br>
              <a:rPr lang="pt-PT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pt-PT" sz="1600" b="1" dirty="0" smtClean="0">
                <a:latin typeface="Times New Roman" pitchFamily="18" charset="0"/>
                <a:cs typeface="Times New Roman" pitchFamily="18" charset="0"/>
              </a:rPr>
              <a:t>GABINETE PROVINCIAL DE INFRAESTRUTURAS E SERVIÇOS TÉCNICOS</a:t>
            </a:r>
            <a:endParaRPr lang="pt-PT" sz="1600" b="1" dirty="0"/>
          </a:p>
        </p:txBody>
      </p:sp>
      <p:sp>
        <p:nvSpPr>
          <p:cNvPr id="9220" name="Rectângulo 3"/>
          <p:cNvSpPr>
            <a:spLocks noChangeArrowheads="1"/>
          </p:cNvSpPr>
          <p:nvPr/>
        </p:nvSpPr>
        <p:spPr bwMode="auto">
          <a:xfrm>
            <a:off x="285720" y="2071678"/>
            <a:ext cx="85725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pt-PT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BALANÇO </a:t>
            </a:r>
            <a:r>
              <a:rPr lang="pt-PT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ACTIVIDADES </a:t>
            </a:r>
            <a:r>
              <a:rPr lang="pt-PT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</a:t>
            </a:r>
            <a:r>
              <a:rPr lang="pt-PT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ABASTECIMENTO DE ÁGUA</a:t>
            </a:r>
          </a:p>
        </p:txBody>
      </p:sp>
      <p:sp>
        <p:nvSpPr>
          <p:cNvPr id="9221" name="Rectângulo 5"/>
          <p:cNvSpPr>
            <a:spLocks noChangeArrowheads="1"/>
          </p:cNvSpPr>
          <p:nvPr/>
        </p:nvSpPr>
        <p:spPr bwMode="auto">
          <a:xfrm>
            <a:off x="6470650" y="6211669"/>
            <a:ext cx="2673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="1" i="1" dirty="0" smtClean="0">
                <a:latin typeface="Times New Roman" pitchFamily="18" charset="0"/>
                <a:cs typeface="Times New Roman" pitchFamily="18" charset="0"/>
              </a:rPr>
              <a:t>GPIST </a:t>
            </a:r>
            <a:r>
              <a:rPr lang="pt-PT" b="1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pt-PT" b="1" i="1" dirty="0" smtClean="0">
                <a:latin typeface="Times New Roman" pitchFamily="18" charset="0"/>
                <a:cs typeface="Times New Roman" pitchFamily="18" charset="0"/>
              </a:rPr>
              <a:t>JULHO </a:t>
            </a:r>
            <a:r>
              <a:rPr lang="pt-PT" b="1" i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PT" b="1" i="1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pt-PT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3492" t="14648" r="33016" b="23828"/>
          <a:stretch>
            <a:fillRect/>
          </a:stretch>
        </p:blipFill>
        <p:spPr bwMode="auto">
          <a:xfrm>
            <a:off x="899592" y="3071811"/>
            <a:ext cx="7458622" cy="273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179512" y="5934670"/>
            <a:ext cx="51125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/>
              <a:t>5</a:t>
            </a:r>
            <a:r>
              <a:rPr lang="pt-PT" dirty="0" smtClean="0"/>
              <a:t>ª </a:t>
            </a:r>
            <a:r>
              <a:rPr lang="pt-PT" b="1" dirty="0" smtClean="0"/>
              <a:t>Conselho Consultivo do Ministério da Energia e Águas  Luanda de 30-31 de Julho</a:t>
            </a:r>
            <a:endParaRPr lang="pt-PT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7280" t="27750" r="15813" b="19901"/>
          <a:stretch/>
        </p:blipFill>
        <p:spPr bwMode="auto">
          <a:xfrm>
            <a:off x="899592" y="785794"/>
            <a:ext cx="788724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ângulo 6"/>
          <p:cNvSpPr>
            <a:spLocks noChangeArrowheads="1"/>
          </p:cNvSpPr>
          <p:nvPr/>
        </p:nvSpPr>
        <p:spPr bwMode="auto">
          <a:xfrm>
            <a:off x="357158" y="142852"/>
            <a:ext cx="6286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Ø"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Lavandarias no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BAIRRO ZANGO III - VIANA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0518652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\\192.168.0.1\departamento de aguas\DPEA_2014\Fotos-2014\Nova pasta\IMG_0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7786742" cy="400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6"/>
          <p:cNvSpPr>
            <a:spLocks noChangeArrowheads="1"/>
          </p:cNvSpPr>
          <p:nvPr/>
        </p:nvSpPr>
        <p:spPr bwMode="auto">
          <a:xfrm>
            <a:off x="214282" y="357166"/>
            <a:ext cx="778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Ø"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Estação no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BAIRRO BITA SAPÚ - BELAS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:50.000 l/d</a:t>
            </a:r>
            <a:r>
              <a:rPr lang="pt-PT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PT" b="1" i="1" dirty="0"/>
          </a:p>
        </p:txBody>
      </p:sp>
    </p:spTree>
    <p:extLst>
      <p:ext uri="{BB962C8B-B14F-4D97-AF65-F5344CB8AC3E}">
        <p14:creationId xmlns:p14="http://schemas.microsoft.com/office/powerpoint/2010/main" val="188660763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nza.dpea\Desktop\chafarizes dangereux\DSC01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8643998" cy="4643470"/>
          </a:xfrm>
          <a:prstGeom prst="rect">
            <a:avLst/>
          </a:prstGeom>
          <a:noFill/>
        </p:spPr>
      </p:pic>
      <p:sp>
        <p:nvSpPr>
          <p:cNvPr id="3" name="Rectângulo 6"/>
          <p:cNvSpPr>
            <a:spLocks noChangeArrowheads="1"/>
          </p:cNvSpPr>
          <p:nvPr/>
        </p:nvSpPr>
        <p:spPr bwMode="auto">
          <a:xfrm>
            <a:off x="214282" y="571480"/>
            <a:ext cx="6715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Ø"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Chafariz no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BAIRRO BITA SAPÚ - BELAS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091406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02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771244" cy="475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55576" y="188640"/>
            <a:ext cx="7771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Execução </a:t>
            </a: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Ramal de água de diâmetro 110 mm e tomada de ligação ao </a:t>
            </a:r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Depósito Provincial </a:t>
            </a:r>
            <a:r>
              <a:rPr lang="pt-P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P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Medicamentos</a:t>
            </a:r>
          </a:p>
          <a:p>
            <a:pPr marL="285750" lvl="0" indent="-285750" algn="ctr">
              <a:buFont typeface="Wingdings" panose="05000000000000000000" pitchFamily="2" charset="2"/>
              <a:buChar char="Ø"/>
            </a:pP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 descr="\\192.168.0.1\departamento de aguas\DPEA_2014\Fotos-2014\Paraíso\SAM_0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7358114" cy="43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5"/>
          <p:cNvSpPr>
            <a:spLocks noChangeArrowheads="1"/>
          </p:cNvSpPr>
          <p:nvPr/>
        </p:nvSpPr>
        <p:spPr bwMode="auto">
          <a:xfrm>
            <a:off x="142844" y="428604"/>
            <a:ext cx="607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Ø"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Chafariz no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BAIRRO PARAÍSO - CACUACO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20672240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ângulo 1"/>
          <p:cNvSpPr>
            <a:spLocks noChangeArrowheads="1"/>
          </p:cNvSpPr>
          <p:nvPr/>
        </p:nvSpPr>
        <p:spPr bwMode="auto">
          <a:xfrm>
            <a:off x="1643063" y="1357313"/>
            <a:ext cx="5786437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Monotype Sorts"/>
              <a:buNone/>
            </a:pPr>
            <a:r>
              <a:rPr lang="es-ES" sz="6000" b="1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MUITO </a:t>
            </a: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Monotype Sorts"/>
              <a:buNone/>
            </a:pPr>
            <a:endParaRPr lang="es-ES" sz="6000" b="1" i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Monotype Sorts"/>
              <a:buNone/>
            </a:pPr>
            <a:r>
              <a:rPr lang="es-ES" sz="6000" b="1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OBRIGADO</a:t>
            </a:r>
            <a:r>
              <a:rPr lang="es-ES" sz="60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s-ES" sz="60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e Conteúdo 1"/>
          <p:cNvSpPr>
            <a:spLocks noGrp="1"/>
          </p:cNvSpPr>
          <p:nvPr>
            <p:ph idx="1"/>
          </p:nvPr>
        </p:nvSpPr>
        <p:spPr>
          <a:xfrm>
            <a:off x="179512" y="2852936"/>
            <a:ext cx="8543925" cy="1200175"/>
          </a:xfrm>
        </p:spPr>
        <p:txBody>
          <a:bodyPr>
            <a:normAutofit/>
          </a:bodyPr>
          <a:lstStyle/>
          <a:p>
            <a:pPr algn="just">
              <a:buFont typeface="Wingdings 3" pitchFamily="18" charset="2"/>
              <a:buNone/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t-PT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O presente balanço espelha de forma resumida as actividades desenvolvidas no ano 2014.</a:t>
            </a:r>
          </a:p>
          <a:p>
            <a:pPr algn="just">
              <a:buFont typeface="Wingdings 3" pitchFamily="18" charset="2"/>
              <a:buNone/>
            </a:pPr>
            <a:endParaRPr lang="pt-PT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3" pitchFamily="18" charset="2"/>
              <a:buNone/>
            </a:pPr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endParaRPr lang="pt-PT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1916832"/>
            <a:ext cx="8258204" cy="845018"/>
          </a:xfrm>
        </p:spPr>
        <p:txBody>
          <a:bodyPr/>
          <a:lstStyle/>
          <a:p>
            <a:pPr algn="ctr">
              <a:defRPr/>
            </a:pPr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3" pitchFamily="18" charset="2"/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Colaborar com as administrações municipais na apresentação de dados fiáveis para uma melhor planificação e acompanhamento dos projectos ;</a:t>
            </a:r>
          </a:p>
          <a:p>
            <a:pPr algn="just">
              <a:buFont typeface="Wingdings 3" pitchFamily="18" charset="2"/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Avaliar o registo do estado de conservação de todas as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infraestruturas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do sector;</a:t>
            </a:r>
          </a:p>
          <a:p>
            <a:pPr algn="just">
              <a:buFont typeface="Wingdings 3" pitchFamily="18" charset="2"/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Efectuar a monitorização dos projectos das Administrações Municipais e o impacto dos investimentos</a:t>
            </a:r>
            <a:r>
              <a:rPr lang="pt-PT" sz="2000" dirty="0" smtClean="0"/>
              <a:t>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OBJECTIVOS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ângulo 3"/>
          <p:cNvSpPr>
            <a:spLocks noChangeArrowheads="1"/>
          </p:cNvSpPr>
          <p:nvPr/>
        </p:nvSpPr>
        <p:spPr bwMode="auto">
          <a:xfrm>
            <a:off x="307554" y="48220"/>
            <a:ext cx="4761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Projectos  – PAT (Programa Água para Todos)</a:t>
            </a:r>
            <a:endParaRPr lang="pt-PT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693510"/>
              </p:ext>
            </p:extLst>
          </p:nvPr>
        </p:nvGraphicFramePr>
        <p:xfrm>
          <a:off x="539552" y="428640"/>
          <a:ext cx="8427722" cy="5167092"/>
        </p:xfrm>
        <a:graphic>
          <a:graphicData uri="http://schemas.openxmlformats.org/drawingml/2006/table">
            <a:tbl>
              <a:tblPr/>
              <a:tblGrid>
                <a:gridCol w="414119"/>
                <a:gridCol w="2762253"/>
                <a:gridCol w="1074780"/>
                <a:gridCol w="1158704"/>
                <a:gridCol w="1358896"/>
                <a:gridCol w="731746"/>
                <a:gridCol w="927224"/>
              </a:tblGrid>
              <a:tr h="360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/>
                          <a:ea typeface="Times New Roman"/>
                          <a:cs typeface="Times New Roman"/>
                        </a:rPr>
                        <a:t>N/O</a:t>
                      </a:r>
                      <a:endParaRPr lang="pt-PT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/>
                          <a:ea typeface="Times New Roman"/>
                          <a:cs typeface="Times New Roman"/>
                        </a:rPr>
                        <a:t>PROJECTO</a:t>
                      </a:r>
                      <a:endParaRPr lang="pt-PT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/>
                          <a:ea typeface="Times New Roman"/>
                          <a:cs typeface="Times New Roman"/>
                        </a:rPr>
                        <a:t>MUNICÍPIO</a:t>
                      </a:r>
                      <a:endParaRPr lang="pt-PT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/>
                          <a:ea typeface="Times New Roman"/>
                          <a:cs typeface="Times New Roman"/>
                        </a:rPr>
                        <a:t>Nº CHAFARIZ</a:t>
                      </a:r>
                      <a:endParaRPr lang="pt-PT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/>
                          <a:ea typeface="Times New Roman"/>
                          <a:cs typeface="Times New Roman"/>
                        </a:rPr>
                        <a:t>Nº LAVANDARIA</a:t>
                      </a:r>
                      <a:endParaRPr lang="pt-PT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Nº</a:t>
                      </a:r>
                      <a:r>
                        <a:rPr lang="pt-PT" sz="12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HAB.</a:t>
                      </a:r>
                      <a:endParaRPr lang="pt-PT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Times New Roman"/>
                          <a:ea typeface="Times New Roman"/>
                          <a:cs typeface="Times New Roman"/>
                        </a:rPr>
                        <a:t>ESTADO</a:t>
                      </a:r>
                      <a:endParaRPr lang="pt-PT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6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Fornecimento de água potável no Bº Cmdte. Dangereux(Construção de Chafarizes)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  <a:cs typeface="Times New Roman"/>
                        </a:rPr>
                        <a:t>Belas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latin typeface="Calibri"/>
                          <a:ea typeface="Times New Roman"/>
                          <a:cs typeface="Times New Roman"/>
                        </a:rPr>
                        <a:t>10.000</a:t>
                      </a:r>
                      <a:endParaRPr lang="pt-P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Concluído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6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  <a:cs typeface="Times New Roman"/>
                        </a:rPr>
                        <a:t>Construção do</a:t>
                      </a:r>
                      <a:r>
                        <a:rPr lang="pt-PT" sz="12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sistema de tratamento e abastecimento de àgua no </a:t>
                      </a:r>
                      <a:r>
                        <a:rPr lang="pt-PT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Bº Sossego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  <a:cs typeface="Times New Roman"/>
                        </a:rPr>
                        <a:t>Belas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latin typeface="Calibri"/>
                          <a:ea typeface="Times New Roman"/>
                          <a:cs typeface="Times New Roman"/>
                        </a:rPr>
                        <a:t>3000</a:t>
                      </a:r>
                      <a:endParaRPr lang="pt-P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Concluído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6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Fornecimento de água potável no Bº Mundial(Construção de Chafarizes)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  <a:cs typeface="Times New Roman"/>
                        </a:rPr>
                        <a:t>Belas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latin typeface="Calibri"/>
                          <a:ea typeface="Times New Roman"/>
                          <a:cs typeface="Times New Roman"/>
                        </a:rPr>
                        <a:t>8.000</a:t>
                      </a:r>
                      <a:endParaRPr lang="pt-P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Concluído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8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Fornecimento de água potável no BºMulenvos de Cima(Construção de Chafarizes) 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Viana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latin typeface="Calibri"/>
                          <a:ea typeface="Times New Roman"/>
                          <a:cs typeface="Times New Roman"/>
                        </a:rPr>
                        <a:t>2000</a:t>
                      </a:r>
                      <a:endParaRPr lang="pt-P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Concluído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6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/>
                          <a:ea typeface="Times New Roman"/>
                          <a:cs typeface="Times New Roman"/>
                        </a:rPr>
                        <a:t>Fornecimento de água potável no Bº </a:t>
                      </a:r>
                      <a:r>
                        <a:rPr lang="pt-PT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ZangoIII </a:t>
                      </a:r>
                      <a:r>
                        <a:rPr lang="pt-PT" sz="1200" dirty="0">
                          <a:latin typeface="Times New Roman"/>
                          <a:ea typeface="Times New Roman"/>
                          <a:cs typeface="Times New Roman"/>
                        </a:rPr>
                        <a:t>(Construção de Chafarizes)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Viana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P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latin typeface="Calibri"/>
                          <a:ea typeface="Times New Roman"/>
                          <a:cs typeface="Times New Roman"/>
                        </a:rPr>
                        <a:t>4000</a:t>
                      </a:r>
                      <a:endParaRPr lang="pt-P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Concluído</a:t>
                      </a:r>
                      <a:endParaRPr lang="pt-PT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4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/>
                          <a:ea typeface="Times New Roman"/>
                          <a:cs typeface="Times New Roman"/>
                        </a:rPr>
                        <a:t>Fornecimento de água potável no Bº </a:t>
                      </a:r>
                      <a:r>
                        <a:rPr lang="pt-PT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Bita</a:t>
                      </a:r>
                      <a:r>
                        <a:rPr lang="pt-PT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Sapú </a:t>
                      </a:r>
                      <a:r>
                        <a:rPr lang="pt-PT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(Construção </a:t>
                      </a:r>
                      <a:r>
                        <a:rPr lang="pt-PT" sz="1200" dirty="0">
                          <a:latin typeface="Times New Roman"/>
                          <a:ea typeface="Times New Roman"/>
                          <a:cs typeface="Times New Roman"/>
                        </a:rPr>
                        <a:t>de Chafarizes)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latin typeface="Times New Roman"/>
                          <a:ea typeface="Times New Roman"/>
                          <a:cs typeface="Times New Roman"/>
                        </a:rPr>
                        <a:t>Viana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latin typeface="Calibri"/>
                          <a:ea typeface="Times New Roman"/>
                          <a:cs typeface="Times New Roman"/>
                        </a:rPr>
                        <a:t>4000</a:t>
                      </a:r>
                      <a:endParaRPr lang="pt-P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Concluído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Fornecimento de água potável ao</a:t>
                      </a:r>
                      <a:r>
                        <a:rPr lang="pt-PT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Depósito Provincial de Medicamentos</a:t>
                      </a:r>
                      <a:endParaRPr lang="pt-PT" sz="12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Viana</a:t>
                      </a:r>
                      <a:endParaRPr lang="pt-PT" sz="12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  <a:cs typeface="Times New Roman"/>
                        </a:rPr>
                        <a:t>Concluido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0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Fornecimento de água potável no Bº Camicuto</a:t>
                      </a:r>
                      <a:r>
                        <a:rPr lang="pt-PT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(Construção de Chafarizes)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  <a:cs typeface="Times New Roman"/>
                        </a:rPr>
                        <a:t>Cacuaco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P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latin typeface="Calibri"/>
                          <a:ea typeface="Times New Roman"/>
                          <a:cs typeface="Times New Roman"/>
                        </a:rPr>
                        <a:t>2000</a:t>
                      </a:r>
                      <a:endParaRPr lang="pt-P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Concluído</a:t>
                      </a:r>
                      <a:endParaRPr lang="pt-PT" sz="12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0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Fornecimento de água potável no Bº Paraíso</a:t>
                      </a:r>
                      <a:r>
                        <a:rPr lang="pt-PT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(Construção de Chafarizes)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  <a:cs typeface="Times New Roman"/>
                        </a:rPr>
                        <a:t>Cacuaco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latin typeface="Calibri"/>
                          <a:ea typeface="Times New Roman"/>
                          <a:cs typeface="Times New Roman"/>
                        </a:rPr>
                        <a:t>7000</a:t>
                      </a:r>
                      <a:endParaRPr lang="pt-P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Concluído</a:t>
                      </a:r>
                      <a:endParaRPr lang="pt-PT" sz="12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0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</a:t>
                      </a:r>
                      <a:endParaRPr lang="pt-PT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  <a:endParaRPr lang="pt-PT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pt-PT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38.000</a:t>
                      </a:r>
                      <a:endParaRPr lang="pt-PT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581" name="Rectângulo 5"/>
          <p:cNvSpPr>
            <a:spLocks noChangeArrowheads="1"/>
          </p:cNvSpPr>
          <p:nvPr/>
        </p:nvSpPr>
        <p:spPr bwMode="auto">
          <a:xfrm>
            <a:off x="539552" y="5661248"/>
            <a:ext cx="8429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b="1" dirty="0">
                <a:latin typeface="Times New Roman" pitchFamily="18" charset="0"/>
                <a:cs typeface="Times New Roman" pitchFamily="18" charset="0"/>
              </a:rPr>
              <a:t>Nota: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 Com a construção destas insfraestruturas, temos um número estimado de população abastecida de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38.000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habitantes.</a:t>
            </a:r>
          </a:p>
        </p:txBody>
      </p:sp>
    </p:spTree>
    <p:extLst>
      <p:ext uri="{BB962C8B-B14F-4D97-AF65-F5344CB8AC3E}">
        <p14:creationId xmlns:p14="http://schemas.microsoft.com/office/powerpoint/2010/main" val="3500129207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gunza.dpea\Desktop\chafarizes dangereux\DSC01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39444"/>
            <a:ext cx="7715304" cy="4647010"/>
          </a:xfrm>
          <a:prstGeom prst="rect">
            <a:avLst/>
          </a:prstGeom>
          <a:noFill/>
        </p:spPr>
      </p:pic>
      <p:sp>
        <p:nvSpPr>
          <p:cNvPr id="3" name="Rectângulo 6"/>
          <p:cNvSpPr>
            <a:spLocks noChangeArrowheads="1"/>
          </p:cNvSpPr>
          <p:nvPr/>
        </p:nvSpPr>
        <p:spPr bwMode="auto">
          <a:xfrm>
            <a:off x="458788" y="123781"/>
            <a:ext cx="69294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pt-PT" sz="2400" b="1" dirty="0">
                <a:latin typeface="Times New Roman" pitchFamily="18" charset="0"/>
                <a:cs typeface="Times New Roman" pitchFamily="18" charset="0"/>
              </a:rPr>
              <a:t>OBRAS EXECUTADAS 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pt-PT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Chafariz no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BAIRRO DANGEREUX - BELAS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119964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 descr="\\192.168.0.1\departamento de aguas\Fotos visita Engº Mingueidi\Fotos Sossego\CIMG0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928670"/>
            <a:ext cx="803677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ângulo 6"/>
          <p:cNvSpPr>
            <a:spLocks noChangeArrowheads="1"/>
          </p:cNvSpPr>
          <p:nvPr/>
        </p:nvSpPr>
        <p:spPr bwMode="auto">
          <a:xfrm>
            <a:off x="357158" y="214290"/>
            <a:ext cx="6072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Ø"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Estação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tratamento osmose inversa no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  BAIRRO SOSSEGO - BELAS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com capacidade de 120.000 l/d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0634025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2"/>
          <p:cNvSpPr txBox="1">
            <a:spLocks noChangeArrowheads="1"/>
          </p:cNvSpPr>
          <p:nvPr/>
        </p:nvSpPr>
        <p:spPr bwMode="auto">
          <a:xfrm>
            <a:off x="2867025" y="366713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/>
          </a:p>
        </p:txBody>
      </p:sp>
      <p:sp>
        <p:nvSpPr>
          <p:cNvPr id="24579" name="CaixaDeTexto 15"/>
          <p:cNvSpPr txBox="1">
            <a:spLocks noChangeArrowheads="1"/>
          </p:cNvSpPr>
          <p:nvPr/>
        </p:nvSpPr>
        <p:spPr bwMode="auto">
          <a:xfrm>
            <a:off x="1714500" y="6000750"/>
            <a:ext cx="4643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>
              <a:latin typeface="Times New Roman" pitchFamily="18" charset="0"/>
              <a:cs typeface="Times New Roman" pitchFamily="18" charset="0"/>
            </a:endParaRPr>
          </a:p>
          <a:p>
            <a:endParaRPr lang="pt-PT"/>
          </a:p>
        </p:txBody>
      </p:sp>
      <p:pic>
        <p:nvPicPr>
          <p:cNvPr id="24581" name="Imagem 4" descr="\\192.168.0.1\departamento de aguas\DPEA_2012\Fotos Água 2012\SOSSEGO\Imagem 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277" y="1214422"/>
            <a:ext cx="838417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CaixaDeTexto 12"/>
          <p:cNvSpPr txBox="1">
            <a:spLocks noChangeArrowheads="1"/>
          </p:cNvSpPr>
          <p:nvPr/>
        </p:nvSpPr>
        <p:spPr bwMode="auto">
          <a:xfrm>
            <a:off x="3019425" y="519113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142844" y="428604"/>
            <a:ext cx="607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Ø"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Chafariz no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BAIRRO MUNDIAL - BELAS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63691570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MG_03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943261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ângulo 2"/>
          <p:cNvSpPr>
            <a:spLocks noChangeArrowheads="1"/>
          </p:cNvSpPr>
          <p:nvPr/>
        </p:nvSpPr>
        <p:spPr bwMode="auto">
          <a:xfrm>
            <a:off x="142844" y="428604"/>
            <a:ext cx="607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Ø"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Chafariz no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BAIRRO MULENVOS DE CIMA - VIANA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29666977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14282" y="21429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Fornecimento de água potável no BAIRRO ZANGO III (Construção de Chafarizes e Lavandarias).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6597" t="29549" r="15157" b="19601"/>
          <a:stretch/>
        </p:blipFill>
        <p:spPr bwMode="auto">
          <a:xfrm>
            <a:off x="683568" y="1714488"/>
            <a:ext cx="82304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6"/>
          <p:cNvSpPr>
            <a:spLocks noChangeArrowheads="1"/>
          </p:cNvSpPr>
          <p:nvPr/>
        </p:nvSpPr>
        <p:spPr bwMode="auto">
          <a:xfrm>
            <a:off x="357158" y="1071546"/>
            <a:ext cx="6286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Ø"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Chafariz no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BAIRRO ZANGO III - VIANA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669185574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fluência">
  <a:themeElements>
    <a:clrScheme name="Confluê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fluê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fluê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3755</TotalTime>
  <Words>402</Words>
  <Application>Microsoft Office PowerPoint</Application>
  <PresentationFormat>Apresentação na tela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Confluência</vt:lpstr>
      <vt:lpstr>Apresentação do PowerPoint</vt:lpstr>
      <vt:lpstr>INTRODUÇÃO</vt:lpstr>
      <vt:lpstr>OBJECTIVOS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REPÚBLICA DE ANGOLA GOVERNO PROVINCIAL DE LUANDA DIRECÇÃO PROVINCIAL DE ENERGIA E ÁGUAS</dc:title>
  <dc:creator>DPEAS.GOV</dc:creator>
  <cp:lastModifiedBy>Hp Pavilion</cp:lastModifiedBy>
  <cp:revision>420</cp:revision>
  <dcterms:created xsi:type="dcterms:W3CDTF">2011-01-31T10:58:32Z</dcterms:created>
  <dcterms:modified xsi:type="dcterms:W3CDTF">2015-07-30T08:34:57Z</dcterms:modified>
</cp:coreProperties>
</file>