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60" r:id="rId4"/>
    <p:sldId id="261" r:id="rId5"/>
    <p:sldId id="262" r:id="rId6"/>
    <p:sldId id="275" r:id="rId7"/>
    <p:sldId id="274" r:id="rId8"/>
    <p:sldId id="263" r:id="rId9"/>
    <p:sldId id="267" r:id="rId10"/>
    <p:sldId id="268" r:id="rId11"/>
    <p:sldId id="270" r:id="rId12"/>
    <p:sldId id="271" r:id="rId13"/>
    <p:sldId id="269" r:id="rId14"/>
    <p:sldId id="272" r:id="rId15"/>
    <p:sldId id="279" r:id="rId16"/>
    <p:sldId id="273" r:id="rId17"/>
    <p:sldId id="276" r:id="rId18"/>
    <p:sldId id="277" r:id="rId19"/>
    <p:sldId id="278" r:id="rId2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Estilo Médio 4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8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17BABBC6-C54F-4B29-807B-F27487EE40A8}" type="datetimeFigureOut">
              <a:rPr lang="pt-PT" smtClean="0"/>
              <a:t>30/07/2015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5F564FE-9744-4FEE-9379-6D6CBA0BD503}" type="slidenum">
              <a:rPr lang="pt-PT" smtClean="0"/>
              <a:t>‹nº›</a:t>
            </a:fld>
            <a:endParaRPr lang="pt-P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65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Date Placeholder 2"/>
          <p:cNvSpPr>
            <a:spLocks noGrp="1"/>
          </p:cNvSpPr>
          <p:nvPr>
            <p:ph type="dt" sz="half" idx="10"/>
          </p:nvPr>
        </p:nvSpPr>
        <p:spPr/>
        <p:txBody>
          <a:bodyPr/>
          <a:lstStyle/>
          <a:p>
            <a:fld id="{17BABBC6-C54F-4B29-807B-F27487EE40A8}" type="datetimeFigureOut">
              <a:rPr lang="pt-PT" smtClean="0"/>
              <a:t>30/07/2015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26536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7BABBC6-C54F-4B29-807B-F27487EE40A8}" type="datetimeFigureOut">
              <a:rPr lang="pt-PT" smtClean="0"/>
              <a:t>30/07/2015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167660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7BABBC6-C54F-4B29-807B-F27487EE40A8}" type="datetimeFigureOut">
              <a:rPr lang="pt-PT" smtClean="0"/>
              <a:t>30/07/2015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5F564FE-9744-4FEE-9379-6D6CBA0BD503}" type="slidenum">
              <a:rPr lang="pt-PT" smtClean="0"/>
              <a:t>‹nº›</a:t>
            </a:fld>
            <a:endParaRPr lang="pt-P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00609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7BABBC6-C54F-4B29-807B-F27487EE40A8}" type="datetimeFigureOut">
              <a:rPr lang="pt-PT" smtClean="0"/>
              <a:t>30/07/2015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582858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7BABBC6-C54F-4B29-807B-F27487EE40A8}" type="datetimeFigureOut">
              <a:rPr lang="pt-PT" smtClean="0"/>
              <a:t>30/07/2015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5F564FE-9744-4FEE-9379-6D6CBA0BD503}" type="slidenum">
              <a:rPr lang="pt-PT" smtClean="0"/>
              <a:t>‹nº›</a:t>
            </a:fld>
            <a:endParaRPr lang="pt-P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32255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7BABBC6-C54F-4B29-807B-F27487EE40A8}" type="datetimeFigureOut">
              <a:rPr lang="pt-PT" smtClean="0"/>
              <a:t>30/07/2015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4141080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7BABBC6-C54F-4B29-807B-F27487EE40A8}" type="datetimeFigureOut">
              <a:rPr lang="pt-PT" smtClean="0"/>
              <a:t>30/07/2015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1943299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7BABBC6-C54F-4B29-807B-F27487EE40A8}" type="datetimeFigureOut">
              <a:rPr lang="pt-PT" smtClean="0"/>
              <a:t>30/07/2015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65084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7BABBC6-C54F-4B29-807B-F27487EE40A8}" type="datetimeFigureOut">
              <a:rPr lang="pt-PT" smtClean="0"/>
              <a:t>30/07/2015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184381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7BABBC6-C54F-4B29-807B-F27487EE40A8}" type="datetimeFigureOut">
              <a:rPr lang="pt-PT" smtClean="0"/>
              <a:t>30/07/2015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403293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17BABBC6-C54F-4B29-807B-F27487EE40A8}" type="datetimeFigureOut">
              <a:rPr lang="pt-PT" smtClean="0"/>
              <a:t>30/07/2015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17264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17BABBC6-C54F-4B29-807B-F27487EE40A8}" type="datetimeFigureOut">
              <a:rPr lang="pt-PT" smtClean="0"/>
              <a:t>30/07/2015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148983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17BABBC6-C54F-4B29-807B-F27487EE40A8}" type="datetimeFigureOut">
              <a:rPr lang="pt-PT" smtClean="0"/>
              <a:t>30/07/2015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311462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ABBC6-C54F-4B29-807B-F27487EE40A8}" type="datetimeFigureOut">
              <a:rPr lang="pt-PT" smtClean="0"/>
              <a:t>30/07/2015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79303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7BABBC6-C54F-4B29-807B-F27487EE40A8}" type="datetimeFigureOut">
              <a:rPr lang="pt-PT" smtClean="0"/>
              <a:t>30/07/2015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159126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t-BR" smtClean="0"/>
              <a:t>Clique para editar o título mestre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7BABBC6-C54F-4B29-807B-F27487EE40A8}" type="datetimeFigureOut">
              <a:rPr lang="pt-PT" smtClean="0"/>
              <a:t>30/07/2015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85F564FE-9744-4FEE-9379-6D6CBA0BD503}" type="slidenum">
              <a:rPr lang="pt-PT" smtClean="0"/>
              <a:t>‹nº›</a:t>
            </a:fld>
            <a:endParaRPr lang="pt-PT"/>
          </a:p>
        </p:txBody>
      </p:sp>
    </p:spTree>
    <p:extLst>
      <p:ext uri="{BB962C8B-B14F-4D97-AF65-F5344CB8AC3E}">
        <p14:creationId xmlns:p14="http://schemas.microsoft.com/office/powerpoint/2010/main" val="421541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7BABBC6-C54F-4B29-807B-F27487EE40A8}" type="datetimeFigureOut">
              <a:rPr lang="pt-PT" smtClean="0"/>
              <a:t>30/07/2015</a:t>
            </a:fld>
            <a:endParaRPr lang="pt-P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t-P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5F564FE-9744-4FEE-9379-6D6CBA0BD503}" type="slidenum">
              <a:rPr lang="pt-PT" smtClean="0"/>
              <a:t>‹nº›</a:t>
            </a:fld>
            <a:endParaRPr lang="pt-PT"/>
          </a:p>
        </p:txBody>
      </p:sp>
    </p:spTree>
    <p:extLst>
      <p:ext uri="{BB962C8B-B14F-4D97-AF65-F5344CB8AC3E}">
        <p14:creationId xmlns:p14="http://schemas.microsoft.com/office/powerpoint/2010/main" val="174980365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uandokubango.gov.a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0821" y="1641822"/>
            <a:ext cx="11048244" cy="1410136"/>
          </a:xfrm>
        </p:spPr>
        <p:txBody>
          <a:bodyPr>
            <a:noAutofit/>
          </a:bodyPr>
          <a:lstStyle/>
          <a:p>
            <a:pPr algn="ctr"/>
            <a:r>
              <a:rPr lang="pt-PT" sz="2400" b="1" dirty="0" smtClean="0"/>
              <a:t/>
            </a:r>
            <a:br>
              <a:rPr lang="pt-PT" sz="2400" b="1" dirty="0" smtClean="0"/>
            </a:br>
            <a:r>
              <a:rPr lang="pt-PT" sz="2400" b="1" dirty="0" smtClean="0"/>
              <a:t/>
            </a:r>
            <a:br>
              <a:rPr lang="pt-PT" sz="2400" b="1" dirty="0" smtClean="0"/>
            </a:br>
            <a:r>
              <a:rPr lang="pt-PT" sz="2400" b="1" dirty="0"/>
              <a:t/>
            </a:r>
            <a:br>
              <a:rPr lang="pt-PT" sz="2400" b="1" dirty="0"/>
            </a:br>
            <a:r>
              <a:rPr lang="pt-PT" sz="2400" b="1" dirty="0" smtClean="0"/>
              <a:t/>
            </a:r>
            <a:br>
              <a:rPr lang="pt-PT" sz="2400" b="1" dirty="0" smtClean="0"/>
            </a:br>
            <a:r>
              <a:rPr lang="pt-PT" sz="2400" b="1" dirty="0"/>
              <a:t/>
            </a:r>
            <a:br>
              <a:rPr lang="pt-PT" sz="2400" b="1" dirty="0"/>
            </a:br>
            <a:r>
              <a:rPr lang="pt-PT" sz="2400" b="1" dirty="0" smtClean="0"/>
              <a:t/>
            </a:r>
            <a:br>
              <a:rPr lang="pt-PT" sz="2400" b="1" dirty="0" smtClean="0"/>
            </a:br>
            <a:r>
              <a:rPr lang="pt-PT" sz="2400" b="1" dirty="0" smtClean="0"/>
              <a:t>rePÚBLICA DE ANGOLA</a:t>
            </a:r>
            <a:br>
              <a:rPr lang="pt-PT" sz="2400" b="1" dirty="0" smtClean="0"/>
            </a:br>
            <a:r>
              <a:rPr lang="pt-PT" sz="2400" b="1" dirty="0" smtClean="0"/>
              <a:t>GOVERNO PROVINCIAL </a:t>
            </a:r>
            <a:r>
              <a:rPr lang="pt-PT" sz="2400" b="1" dirty="0"/>
              <a:t>DE MALANJE</a:t>
            </a:r>
            <a:br>
              <a:rPr lang="pt-PT" sz="2400" b="1" dirty="0"/>
            </a:br>
            <a:r>
              <a:rPr lang="pt-PT" sz="2000" b="1" dirty="0" smtClean="0"/>
              <a:t>DIRECÇÃO PROVINCIAL DE ENERGIA E ÁGUAS</a:t>
            </a:r>
            <a:r>
              <a:rPr lang="pt-PT" sz="2400" b="1" dirty="0"/>
              <a:t/>
            </a:r>
            <a:br>
              <a:rPr lang="pt-PT" sz="2400" b="1" dirty="0"/>
            </a:br>
            <a:endParaRPr lang="pt-PT" sz="2400" b="1" dirty="0"/>
          </a:p>
        </p:txBody>
      </p:sp>
      <p:sp>
        <p:nvSpPr>
          <p:cNvPr id="3" name="Subtítulo 2"/>
          <p:cNvSpPr>
            <a:spLocks noGrp="1"/>
          </p:cNvSpPr>
          <p:nvPr>
            <p:ph type="subTitle" idx="1"/>
          </p:nvPr>
        </p:nvSpPr>
        <p:spPr>
          <a:xfrm>
            <a:off x="557603" y="3013734"/>
            <a:ext cx="11301462" cy="2686422"/>
          </a:xfrm>
          <a:solidFill>
            <a:schemeClr val="tx1"/>
          </a:solidFill>
        </p:spPr>
        <p:txBody>
          <a:bodyPr>
            <a:normAutofit/>
          </a:bodyPr>
          <a:lstStyle/>
          <a:p>
            <a:pPr algn="ctr">
              <a:spcAft>
                <a:spcPts val="0"/>
              </a:spcAft>
            </a:pPr>
            <a:endParaRPr lang="pt-PT" sz="1800" b="1" dirty="0">
              <a:solidFill>
                <a:schemeClr val="bg1"/>
              </a:solidFill>
              <a:latin typeface="+mj-lt"/>
              <a:ea typeface="Times New Roman"/>
              <a:cs typeface="Times New Roman" panose="02020603050405020304" pitchFamily="18" charset="0"/>
            </a:endParaRPr>
          </a:p>
          <a:p>
            <a:pPr algn="ctr">
              <a:spcAft>
                <a:spcPts val="0"/>
              </a:spcAft>
            </a:pPr>
            <a:r>
              <a:rPr lang="pt-PT" sz="1800" b="1" dirty="0" smtClean="0">
                <a:solidFill>
                  <a:schemeClr val="bg1"/>
                </a:solidFill>
                <a:latin typeface="+mj-lt"/>
                <a:ea typeface="Times New Roman"/>
                <a:cs typeface="Times New Roman" panose="02020603050405020304" pitchFamily="18" charset="0"/>
              </a:rPr>
              <a:t>BALANÇO DO SECTOR DE ÁGUAS NA PROVÍNCIA DE MALANJE</a:t>
            </a:r>
          </a:p>
          <a:p>
            <a:pPr algn="ctr">
              <a:spcAft>
                <a:spcPts val="0"/>
              </a:spcAft>
            </a:pPr>
            <a:endParaRPr lang="pt-PT" sz="1800" b="1" dirty="0">
              <a:solidFill>
                <a:schemeClr val="bg1"/>
              </a:solidFill>
              <a:latin typeface="+mj-lt"/>
              <a:ea typeface="Times New Roman"/>
              <a:cs typeface="Times New Roman" panose="02020603050405020304" pitchFamily="18" charset="0"/>
            </a:endParaRPr>
          </a:p>
          <a:p>
            <a:pPr algn="ctr">
              <a:spcAft>
                <a:spcPts val="0"/>
              </a:spcAft>
            </a:pPr>
            <a:r>
              <a:rPr lang="pt-PT" sz="1800" b="1" dirty="0" smtClean="0">
                <a:solidFill>
                  <a:schemeClr val="bg1"/>
                </a:solidFill>
                <a:latin typeface="+mj-lt"/>
                <a:ea typeface="Times New Roman"/>
                <a:cs typeface="Times New Roman" panose="02020603050405020304" pitchFamily="18" charset="0"/>
              </a:rPr>
              <a:t>5º CONSELHO CONSULTIVO DO MINEA</a:t>
            </a:r>
          </a:p>
          <a:p>
            <a:pPr algn="ctr">
              <a:spcAft>
                <a:spcPts val="0"/>
              </a:spcAft>
            </a:pPr>
            <a:r>
              <a:rPr lang="pt-PT" sz="1800" b="1" dirty="0" smtClean="0">
                <a:solidFill>
                  <a:schemeClr val="bg1"/>
                </a:solidFill>
                <a:latin typeface="+mj-lt"/>
                <a:ea typeface="Times New Roman"/>
                <a:cs typeface="Times New Roman" panose="02020603050405020304" pitchFamily="18" charset="0"/>
              </a:rPr>
              <a:t>30 e 31 de Julho de 2015</a:t>
            </a:r>
          </a:p>
          <a:p>
            <a:pPr algn="ctr">
              <a:spcAft>
                <a:spcPts val="0"/>
              </a:spcAft>
            </a:pPr>
            <a:endParaRPr lang="pt-PT" sz="1800" b="1" dirty="0">
              <a:solidFill>
                <a:schemeClr val="bg1"/>
              </a:solidFill>
              <a:latin typeface="+mj-lt"/>
              <a:ea typeface="Times New Roman"/>
              <a:cs typeface="Times New Roman" panose="02020603050405020304" pitchFamily="18" charset="0"/>
            </a:endParaRPr>
          </a:p>
          <a:p>
            <a:pPr>
              <a:spcAft>
                <a:spcPts val="0"/>
              </a:spcAft>
            </a:pPr>
            <a:r>
              <a:rPr lang="pt-PT" sz="1400" b="1" dirty="0" smtClean="0">
                <a:solidFill>
                  <a:schemeClr val="bg1"/>
                </a:solidFill>
                <a:latin typeface="+mj-lt"/>
                <a:ea typeface="Times New Roman"/>
                <a:cs typeface="Times New Roman" panose="02020603050405020304" pitchFamily="18" charset="0"/>
              </a:rPr>
              <a:t>Por: </a:t>
            </a:r>
            <a:r>
              <a:rPr lang="pt-PT" sz="1400" dirty="0" smtClean="0">
                <a:solidFill>
                  <a:schemeClr val="bg1"/>
                </a:solidFill>
                <a:latin typeface="+mj-lt"/>
                <a:ea typeface="Times New Roman"/>
                <a:cs typeface="Times New Roman" panose="02020603050405020304" pitchFamily="18" charset="0"/>
              </a:rPr>
              <a:t>Jacinto Caculo</a:t>
            </a:r>
          </a:p>
          <a:p>
            <a:pPr>
              <a:spcAft>
                <a:spcPts val="0"/>
              </a:spcAft>
            </a:pPr>
            <a:r>
              <a:rPr lang="pt-PT" sz="1200" dirty="0" smtClean="0">
                <a:solidFill>
                  <a:schemeClr val="bg1"/>
                </a:solidFill>
                <a:latin typeface="+mj-lt"/>
                <a:ea typeface="Times New Roman"/>
                <a:cs typeface="Times New Roman" panose="02020603050405020304" pitchFamily="18" charset="0"/>
              </a:rPr>
              <a:t>        Director Provincial</a:t>
            </a:r>
            <a:endParaRPr lang="pt-PT" sz="1200" dirty="0">
              <a:solidFill>
                <a:schemeClr val="bg1"/>
              </a:solidFill>
              <a:latin typeface="+mj-lt"/>
              <a:ea typeface="Times New Roman"/>
              <a:cs typeface="Times New Roman" panose="02020603050405020304" pitchFamily="18" charset="0"/>
            </a:endParaRPr>
          </a:p>
        </p:txBody>
      </p:sp>
      <p:pic>
        <p:nvPicPr>
          <p:cNvPr id="5" name="Picture 4" descr="http://www.kuandokubango.gov.ao/App_Themes/Principal/Imagens/brasao_angola2.png">
            <a:hlinkClick r:id="rId2"/>
          </p:cNvPr>
          <p:cNvPicPr>
            <a:picLocks noChangeAspect="1" noChangeArrowheads="1"/>
          </p:cNvPicPr>
          <p:nvPr/>
        </p:nvPicPr>
        <p:blipFill>
          <a:blip r:embed="rId3" cstate="email"/>
          <a:srcRect/>
          <a:stretch>
            <a:fillRect/>
          </a:stretch>
        </p:blipFill>
        <p:spPr bwMode="auto">
          <a:xfrm>
            <a:off x="5323149" y="269910"/>
            <a:ext cx="1219478" cy="1371912"/>
          </a:xfrm>
          <a:prstGeom prst="rect">
            <a:avLst/>
          </a:prstGeom>
          <a:noFill/>
        </p:spPr>
      </p:pic>
    </p:spTree>
    <p:extLst>
      <p:ext uri="{BB962C8B-B14F-4D97-AF65-F5344CB8AC3E}">
        <p14:creationId xmlns:p14="http://schemas.microsoft.com/office/powerpoint/2010/main" val="231321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2528102470"/>
              </p:ext>
            </p:extLst>
          </p:nvPr>
        </p:nvGraphicFramePr>
        <p:xfrm>
          <a:off x="190501" y="685799"/>
          <a:ext cx="11734798" cy="5943598"/>
        </p:xfrm>
        <a:graphic>
          <a:graphicData uri="http://schemas.openxmlformats.org/drawingml/2006/table">
            <a:tbl>
              <a:tblPr firstRow="1" firstCol="1" bandRow="1">
                <a:tableStyleId>{5C22544A-7EE6-4342-B048-85BDC9FD1C3A}</a:tableStyleId>
              </a:tblPr>
              <a:tblGrid>
                <a:gridCol w="1309409"/>
                <a:gridCol w="1649440"/>
                <a:gridCol w="864626"/>
                <a:gridCol w="981017"/>
                <a:gridCol w="1454068"/>
                <a:gridCol w="824719"/>
                <a:gridCol w="1532216"/>
                <a:gridCol w="1779133"/>
                <a:gridCol w="1340170"/>
              </a:tblGrid>
              <a:tr h="445696">
                <a:tc gridSpan="5">
                  <a:txBody>
                    <a:bodyPr/>
                    <a:lstStyle/>
                    <a:p>
                      <a:pPr>
                        <a:lnSpc>
                          <a:spcPct val="115000"/>
                        </a:lnSpc>
                        <a:spcAft>
                          <a:spcPts val="0"/>
                        </a:spcAft>
                      </a:pPr>
                      <a:r>
                        <a:rPr lang="pt-PT" sz="1600" dirty="0">
                          <a:effectLst/>
                        </a:rPr>
                        <a:t>Malanje (Sistemas Concluídos no Ano 2015)</a:t>
                      </a:r>
                      <a:endParaRPr lang="pt-PT" sz="1200" dirty="0">
                        <a:effectLst/>
                        <a:latin typeface="Calibri"/>
                        <a:ea typeface="Calibri"/>
                        <a:cs typeface="Times New Roman"/>
                      </a:endParaRPr>
                    </a:p>
                  </a:txBody>
                  <a:tcPr marL="42324" marR="42324"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nSpc>
                          <a:spcPct val="115000"/>
                        </a:lnSpc>
                      </a:pPr>
                      <a:endParaRPr lang="pt-PT" sz="1200">
                        <a:effectLst/>
                        <a:latin typeface="Calibri"/>
                      </a:endParaRPr>
                    </a:p>
                  </a:txBody>
                  <a:tcPr marL="42324" marR="42324" marT="0" marB="0"/>
                </a:tc>
                <a:tc>
                  <a:txBody>
                    <a:bodyPr/>
                    <a:lstStyle/>
                    <a:p>
                      <a:pPr>
                        <a:lnSpc>
                          <a:spcPct val="115000"/>
                        </a:lnSpc>
                      </a:pPr>
                      <a:endParaRPr lang="pt-PT" sz="1200">
                        <a:effectLst/>
                        <a:latin typeface="Calibri"/>
                      </a:endParaRPr>
                    </a:p>
                  </a:txBody>
                  <a:tcPr marL="42324" marR="42324" marT="0" marB="0"/>
                </a:tc>
                <a:tc>
                  <a:txBody>
                    <a:bodyPr/>
                    <a:lstStyle/>
                    <a:p>
                      <a:pPr>
                        <a:lnSpc>
                          <a:spcPct val="115000"/>
                        </a:lnSpc>
                      </a:pPr>
                      <a:endParaRPr lang="pt-PT" sz="1200">
                        <a:effectLst/>
                        <a:latin typeface="Calibri"/>
                      </a:endParaRPr>
                    </a:p>
                  </a:txBody>
                  <a:tcPr marL="42324" marR="42324" marT="0" marB="0"/>
                </a:tc>
                <a:tc>
                  <a:txBody>
                    <a:bodyPr/>
                    <a:lstStyle/>
                    <a:p>
                      <a:pPr>
                        <a:lnSpc>
                          <a:spcPct val="115000"/>
                        </a:lnSpc>
                      </a:pPr>
                      <a:endParaRPr lang="pt-PT" sz="1200">
                        <a:effectLst/>
                        <a:latin typeface="Calibri"/>
                      </a:endParaRPr>
                    </a:p>
                  </a:txBody>
                  <a:tcPr marL="42324" marR="42324" marT="0" marB="0"/>
                </a:tc>
              </a:tr>
              <a:tr h="408554">
                <a:tc>
                  <a:txBody>
                    <a:bodyPr/>
                    <a:lstStyle/>
                    <a:p>
                      <a:pPr>
                        <a:lnSpc>
                          <a:spcPct val="115000"/>
                        </a:lnSpc>
                      </a:pPr>
                      <a:endParaRPr lang="pt-PT" sz="1200">
                        <a:effectLst/>
                        <a:latin typeface="Calibri"/>
                      </a:endParaRPr>
                    </a:p>
                  </a:txBody>
                  <a:tcPr marL="42324" marR="42324" marT="0" marB="0"/>
                </a:tc>
                <a:tc>
                  <a:txBody>
                    <a:bodyPr/>
                    <a:lstStyle/>
                    <a:p>
                      <a:pPr>
                        <a:lnSpc>
                          <a:spcPct val="115000"/>
                        </a:lnSpc>
                      </a:pPr>
                      <a:endParaRPr lang="pt-PT" sz="1200">
                        <a:effectLst/>
                        <a:latin typeface="Calibri"/>
                      </a:endParaRPr>
                    </a:p>
                  </a:txBody>
                  <a:tcPr marL="42324" marR="42324" marT="0" marB="0"/>
                </a:tc>
                <a:tc>
                  <a:txBody>
                    <a:bodyPr/>
                    <a:lstStyle/>
                    <a:p>
                      <a:pPr>
                        <a:lnSpc>
                          <a:spcPct val="115000"/>
                        </a:lnSpc>
                      </a:pPr>
                      <a:endParaRPr lang="pt-PT" sz="1200">
                        <a:effectLst/>
                        <a:latin typeface="Calibri"/>
                      </a:endParaRPr>
                    </a:p>
                  </a:txBody>
                  <a:tcPr marL="42324" marR="42324" marT="0" marB="0"/>
                </a:tc>
                <a:tc>
                  <a:txBody>
                    <a:bodyPr/>
                    <a:lstStyle/>
                    <a:p>
                      <a:pPr>
                        <a:lnSpc>
                          <a:spcPct val="115000"/>
                        </a:lnSpc>
                      </a:pPr>
                      <a:endParaRPr lang="pt-PT" sz="1200">
                        <a:effectLst/>
                        <a:latin typeface="Calibri"/>
                      </a:endParaRPr>
                    </a:p>
                  </a:txBody>
                  <a:tcPr marL="42324" marR="42324" marT="0" marB="0"/>
                </a:tc>
                <a:tc>
                  <a:txBody>
                    <a:bodyPr/>
                    <a:lstStyle/>
                    <a:p>
                      <a:pPr>
                        <a:lnSpc>
                          <a:spcPct val="115000"/>
                        </a:lnSpc>
                      </a:pPr>
                      <a:endParaRPr lang="pt-PT" sz="1200">
                        <a:effectLst/>
                        <a:latin typeface="Calibri"/>
                      </a:endParaRPr>
                    </a:p>
                  </a:txBody>
                  <a:tcPr marL="42324" marR="42324" marT="0" marB="0"/>
                </a:tc>
                <a:tc>
                  <a:txBody>
                    <a:bodyPr/>
                    <a:lstStyle/>
                    <a:p>
                      <a:pPr>
                        <a:lnSpc>
                          <a:spcPct val="115000"/>
                        </a:lnSpc>
                      </a:pPr>
                      <a:endParaRPr lang="pt-PT" sz="1200">
                        <a:effectLst/>
                        <a:latin typeface="Calibri"/>
                      </a:endParaRPr>
                    </a:p>
                  </a:txBody>
                  <a:tcPr marL="42324" marR="42324" marT="0" marB="0"/>
                </a:tc>
                <a:tc>
                  <a:txBody>
                    <a:bodyPr/>
                    <a:lstStyle/>
                    <a:p>
                      <a:pPr>
                        <a:lnSpc>
                          <a:spcPct val="115000"/>
                        </a:lnSpc>
                      </a:pPr>
                      <a:endParaRPr lang="pt-PT" sz="1200">
                        <a:effectLst/>
                        <a:latin typeface="Calibri"/>
                      </a:endParaRPr>
                    </a:p>
                  </a:txBody>
                  <a:tcPr marL="42324" marR="42324" marT="0" marB="0"/>
                </a:tc>
                <a:tc>
                  <a:txBody>
                    <a:bodyPr/>
                    <a:lstStyle/>
                    <a:p>
                      <a:pPr>
                        <a:lnSpc>
                          <a:spcPct val="115000"/>
                        </a:lnSpc>
                      </a:pPr>
                      <a:endParaRPr lang="pt-PT" sz="1200">
                        <a:effectLst/>
                        <a:latin typeface="Calibri"/>
                      </a:endParaRPr>
                    </a:p>
                  </a:txBody>
                  <a:tcPr marL="42324" marR="42324" marT="0" marB="0"/>
                </a:tc>
                <a:tc>
                  <a:txBody>
                    <a:bodyPr/>
                    <a:lstStyle/>
                    <a:p>
                      <a:pPr>
                        <a:lnSpc>
                          <a:spcPct val="115000"/>
                        </a:lnSpc>
                      </a:pPr>
                      <a:endParaRPr lang="pt-PT" sz="1200">
                        <a:effectLst/>
                        <a:latin typeface="Calibri"/>
                      </a:endParaRPr>
                    </a:p>
                  </a:txBody>
                  <a:tcPr marL="42324" marR="42324" marT="0" marB="0"/>
                </a:tc>
              </a:tr>
              <a:tr h="780133">
                <a:tc>
                  <a:txBody>
                    <a:bodyPr/>
                    <a:lstStyle/>
                    <a:p>
                      <a:pPr>
                        <a:lnSpc>
                          <a:spcPct val="115000"/>
                        </a:lnSpc>
                        <a:spcAft>
                          <a:spcPts val="0"/>
                        </a:spcAft>
                      </a:pPr>
                      <a:r>
                        <a:rPr lang="pt-PT" sz="1200">
                          <a:effectLst/>
                        </a:rPr>
                        <a:t>Município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Nome</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Tipo de sistema</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Estado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Data de conclusão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 N.º hab. servidos </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 Entidade Promotora </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dirty="0">
                          <a:effectLst/>
                        </a:rPr>
                        <a:t> Empreiteiro </a:t>
                      </a:r>
                      <a:endParaRPr lang="pt-PT" sz="1200" dirty="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Operacionalidade</a:t>
                      </a:r>
                      <a:endParaRPr lang="pt-PT" sz="1200">
                        <a:effectLst/>
                        <a:latin typeface="Calibri"/>
                        <a:ea typeface="Calibri"/>
                        <a:cs typeface="Times New Roman"/>
                      </a:endParaRPr>
                    </a:p>
                  </a:txBody>
                  <a:tcPr marL="42324" marR="42324" marT="0" marB="0"/>
                </a:tc>
              </a:tr>
              <a:tr h="780133">
                <a:tc>
                  <a:txBody>
                    <a:bodyPr/>
                    <a:lstStyle/>
                    <a:p>
                      <a:pPr>
                        <a:lnSpc>
                          <a:spcPct val="115000"/>
                        </a:lnSpc>
                        <a:spcAft>
                          <a:spcPts val="0"/>
                        </a:spcAft>
                      </a:pPr>
                      <a:r>
                        <a:rPr lang="pt-PT" sz="1200">
                          <a:effectLst/>
                        </a:rPr>
                        <a:t>CAMBUNDI-CATEMBO</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Mussolo</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PA</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Concluído</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Fev/15</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450 </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 Ad. Municipal </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Irmãos Cavaco</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dirty="0">
                          <a:effectLst/>
                        </a:rPr>
                        <a:t>Operacional</a:t>
                      </a:r>
                      <a:endParaRPr lang="pt-PT" sz="1200" dirty="0">
                        <a:effectLst/>
                        <a:latin typeface="Calibri"/>
                        <a:ea typeface="Calibri"/>
                        <a:cs typeface="Times New Roman"/>
                      </a:endParaRPr>
                    </a:p>
                  </a:txBody>
                  <a:tcPr marL="42324" marR="42324" marT="0" marB="0">
                    <a:solidFill>
                      <a:srgbClr val="FFC000"/>
                    </a:solidFill>
                  </a:tcPr>
                </a:tc>
              </a:tr>
              <a:tr h="390066">
                <a:tc>
                  <a:txBody>
                    <a:bodyPr/>
                    <a:lstStyle/>
                    <a:p>
                      <a:pPr>
                        <a:lnSpc>
                          <a:spcPct val="115000"/>
                        </a:lnSpc>
                        <a:spcAft>
                          <a:spcPts val="0"/>
                        </a:spcAft>
                      </a:pPr>
                      <a:r>
                        <a:rPr lang="pt-PT" sz="1200">
                          <a:effectLst/>
                        </a:rPr>
                        <a:t>LUQUEMBO</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Dombo Wazanga</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PSA</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Concluído</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Fev/15</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3.697   </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 Ad. Municipal </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 Grupo Cabeto, Lda</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dirty="0">
                          <a:effectLst/>
                        </a:rPr>
                        <a:t>Operacional</a:t>
                      </a:r>
                      <a:endParaRPr lang="pt-PT" sz="1200" dirty="0">
                        <a:effectLst/>
                        <a:latin typeface="Calibri"/>
                        <a:ea typeface="Calibri"/>
                        <a:cs typeface="Times New Roman"/>
                      </a:endParaRPr>
                    </a:p>
                  </a:txBody>
                  <a:tcPr marL="42324" marR="42324" marT="0" marB="0">
                    <a:solidFill>
                      <a:srgbClr val="FFC000"/>
                    </a:solidFill>
                  </a:tcPr>
                </a:tc>
              </a:tr>
              <a:tr h="390066">
                <a:tc>
                  <a:txBody>
                    <a:bodyPr/>
                    <a:lstStyle/>
                    <a:p>
                      <a:pPr>
                        <a:lnSpc>
                          <a:spcPct val="115000"/>
                        </a:lnSpc>
                        <a:spcAft>
                          <a:spcPts val="0"/>
                        </a:spcAft>
                      </a:pPr>
                      <a:r>
                        <a:rPr lang="pt-PT" sz="1200">
                          <a:effectLst/>
                        </a:rPr>
                        <a:t>CACUSO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Mudile</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PSA</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Concluído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Mar/15</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900 </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 Gov. Central</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 SACEP  </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Operacional</a:t>
                      </a:r>
                      <a:endParaRPr lang="pt-PT" sz="1200">
                        <a:effectLst/>
                        <a:latin typeface="Calibri"/>
                        <a:ea typeface="Calibri"/>
                        <a:cs typeface="Times New Roman"/>
                      </a:endParaRPr>
                    </a:p>
                  </a:txBody>
                  <a:tcPr marL="42324" marR="42324" marT="0" marB="0"/>
                </a:tc>
              </a:tr>
              <a:tr h="390066">
                <a:tc>
                  <a:txBody>
                    <a:bodyPr/>
                    <a:lstStyle/>
                    <a:p>
                      <a:pPr>
                        <a:lnSpc>
                          <a:spcPct val="115000"/>
                        </a:lnSpc>
                        <a:spcAft>
                          <a:spcPts val="0"/>
                        </a:spcAft>
                      </a:pPr>
                      <a:r>
                        <a:rPr lang="pt-PT" sz="1200">
                          <a:effectLst/>
                        </a:rPr>
                        <a:t>CACULAMA</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Caxinga</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PSA</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Concluído</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Mar/15</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1.441</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 Gov. Central</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a:effectLst/>
                        </a:rPr>
                        <a:t> AMBIÁFRICA  </a:t>
                      </a:r>
                      <a:endParaRPr lang="pt-PT" sz="1200">
                        <a:effectLst/>
                        <a:latin typeface="Calibri"/>
                        <a:ea typeface="Calibri"/>
                        <a:cs typeface="Times New Roman"/>
                      </a:endParaRPr>
                    </a:p>
                  </a:txBody>
                  <a:tcPr marL="42324" marR="42324" marT="0" marB="0">
                    <a:solidFill>
                      <a:srgbClr val="FFC000"/>
                    </a:solidFill>
                  </a:tcPr>
                </a:tc>
                <a:tc>
                  <a:txBody>
                    <a:bodyPr/>
                    <a:lstStyle/>
                    <a:p>
                      <a:pPr>
                        <a:lnSpc>
                          <a:spcPct val="115000"/>
                        </a:lnSpc>
                        <a:spcAft>
                          <a:spcPts val="0"/>
                        </a:spcAft>
                      </a:pPr>
                      <a:r>
                        <a:rPr lang="pt-PT" sz="1200" dirty="0">
                          <a:effectLst/>
                        </a:rPr>
                        <a:t>Operacional</a:t>
                      </a:r>
                      <a:endParaRPr lang="pt-PT" sz="1200" dirty="0">
                        <a:effectLst/>
                        <a:latin typeface="Calibri"/>
                        <a:ea typeface="Calibri"/>
                        <a:cs typeface="Times New Roman"/>
                      </a:endParaRPr>
                    </a:p>
                  </a:txBody>
                  <a:tcPr marL="42324" marR="42324" marT="0" marB="0">
                    <a:solidFill>
                      <a:srgbClr val="FFC000"/>
                    </a:solidFill>
                  </a:tcPr>
                </a:tc>
              </a:tr>
              <a:tr h="390066">
                <a:tc>
                  <a:txBody>
                    <a:bodyPr/>
                    <a:lstStyle/>
                    <a:p>
                      <a:pPr>
                        <a:lnSpc>
                          <a:spcPct val="115000"/>
                        </a:lnSpc>
                        <a:spcAft>
                          <a:spcPts val="0"/>
                        </a:spcAft>
                      </a:pPr>
                      <a:r>
                        <a:rPr lang="pt-PT" sz="1200">
                          <a:effectLst/>
                        </a:rPr>
                        <a:t>CACUSO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Soqueco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PSA</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Concluído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Abr/15</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2.000</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 Ad. Municipal </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LAMACOCA  </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dirty="0">
                          <a:effectLst/>
                        </a:rPr>
                        <a:t>Operacional</a:t>
                      </a:r>
                      <a:endParaRPr lang="pt-PT" sz="1200" dirty="0">
                        <a:effectLst/>
                        <a:latin typeface="Calibri"/>
                        <a:ea typeface="Calibri"/>
                        <a:cs typeface="Times New Roman"/>
                      </a:endParaRPr>
                    </a:p>
                  </a:txBody>
                  <a:tcPr marL="42324" marR="42324" marT="0" marB="0"/>
                </a:tc>
              </a:tr>
              <a:tr h="390066">
                <a:tc>
                  <a:txBody>
                    <a:bodyPr/>
                    <a:lstStyle/>
                    <a:p>
                      <a:pPr>
                        <a:lnSpc>
                          <a:spcPct val="115000"/>
                        </a:lnSpc>
                        <a:spcAft>
                          <a:spcPts val="0"/>
                        </a:spcAft>
                      </a:pPr>
                      <a:r>
                        <a:rPr lang="pt-PT" sz="1200">
                          <a:effectLst/>
                        </a:rPr>
                        <a:t>KIWABA NZOJI</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Lutau</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PSA</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Concluído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Abr/15</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600   </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 Ad. Municipal </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 SONDAGENS  </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dirty="0">
                          <a:effectLst/>
                        </a:rPr>
                        <a:t>Operacional</a:t>
                      </a:r>
                      <a:endParaRPr lang="pt-PT" sz="1200" dirty="0">
                        <a:effectLst/>
                        <a:latin typeface="Calibri"/>
                        <a:ea typeface="Calibri"/>
                        <a:cs typeface="Times New Roman"/>
                      </a:endParaRPr>
                    </a:p>
                  </a:txBody>
                  <a:tcPr marL="42324" marR="42324" marT="0" marB="0"/>
                </a:tc>
              </a:tr>
              <a:tr h="390066">
                <a:tc>
                  <a:txBody>
                    <a:bodyPr/>
                    <a:lstStyle/>
                    <a:p>
                      <a:pPr>
                        <a:lnSpc>
                          <a:spcPct val="115000"/>
                        </a:lnSpc>
                        <a:spcAft>
                          <a:spcPts val="0"/>
                        </a:spcAft>
                      </a:pPr>
                      <a:r>
                        <a:rPr lang="pt-PT" sz="1200">
                          <a:effectLst/>
                        </a:rPr>
                        <a:t>MASSANGO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Holeca</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PSA</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Concluído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Abr/15</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250</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 Ad. Municipal </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 SONDAGENS  </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dirty="0">
                          <a:effectLst/>
                        </a:rPr>
                        <a:t>Operacional</a:t>
                      </a:r>
                      <a:endParaRPr lang="pt-PT" sz="1200" dirty="0">
                        <a:effectLst/>
                        <a:latin typeface="Calibri"/>
                        <a:ea typeface="Calibri"/>
                        <a:cs typeface="Times New Roman"/>
                      </a:endParaRPr>
                    </a:p>
                  </a:txBody>
                  <a:tcPr marL="42324" marR="42324" marT="0" marB="0"/>
                </a:tc>
              </a:tr>
              <a:tr h="390066">
                <a:tc>
                  <a:txBody>
                    <a:bodyPr/>
                    <a:lstStyle/>
                    <a:p>
                      <a:pPr>
                        <a:lnSpc>
                          <a:spcPct val="115000"/>
                        </a:lnSpc>
                        <a:spcAft>
                          <a:spcPts val="0"/>
                        </a:spcAft>
                      </a:pPr>
                      <a:r>
                        <a:rPr lang="pt-PT" sz="1200">
                          <a:effectLst/>
                        </a:rPr>
                        <a:t>MASSANGO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Zenza</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PSA</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Concluído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Abr/15</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270</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 Ad. Municipal </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 SONDAGENS  </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dirty="0">
                          <a:effectLst/>
                        </a:rPr>
                        <a:t>Operacional</a:t>
                      </a:r>
                      <a:endParaRPr lang="pt-PT" sz="1200" dirty="0">
                        <a:effectLst/>
                        <a:latin typeface="Calibri"/>
                        <a:ea typeface="Calibri"/>
                        <a:cs typeface="Times New Roman"/>
                      </a:endParaRPr>
                    </a:p>
                  </a:txBody>
                  <a:tcPr marL="42324" marR="42324" marT="0" marB="0"/>
                </a:tc>
              </a:tr>
              <a:tr h="390066">
                <a:tc>
                  <a:txBody>
                    <a:bodyPr/>
                    <a:lstStyle/>
                    <a:p>
                      <a:pPr>
                        <a:lnSpc>
                          <a:spcPct val="115000"/>
                        </a:lnSpc>
                        <a:spcAft>
                          <a:spcPts val="0"/>
                        </a:spcAft>
                      </a:pPr>
                      <a:r>
                        <a:rPr lang="pt-PT" sz="1200">
                          <a:effectLst/>
                        </a:rPr>
                        <a:t>KIWABA NZOJI</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Kifucussa</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PSA</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Concluído</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Mai/15</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1.230</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 Gov. Central</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a:effectLst/>
                        </a:rPr>
                        <a:t> AMBERGOL</a:t>
                      </a:r>
                      <a:endParaRPr lang="pt-PT" sz="1200">
                        <a:effectLst/>
                        <a:latin typeface="Calibri"/>
                        <a:ea typeface="Calibri"/>
                        <a:cs typeface="Times New Roman"/>
                      </a:endParaRPr>
                    </a:p>
                  </a:txBody>
                  <a:tcPr marL="42324" marR="42324" marT="0" marB="0"/>
                </a:tc>
                <a:tc>
                  <a:txBody>
                    <a:bodyPr/>
                    <a:lstStyle/>
                    <a:p>
                      <a:pPr>
                        <a:lnSpc>
                          <a:spcPct val="115000"/>
                        </a:lnSpc>
                        <a:spcAft>
                          <a:spcPts val="0"/>
                        </a:spcAft>
                      </a:pPr>
                      <a:r>
                        <a:rPr lang="pt-PT" sz="1200" dirty="0">
                          <a:effectLst/>
                        </a:rPr>
                        <a:t>Operacional</a:t>
                      </a:r>
                      <a:endParaRPr lang="pt-PT" sz="1200" dirty="0">
                        <a:effectLst/>
                        <a:latin typeface="Calibri"/>
                        <a:ea typeface="Calibri"/>
                        <a:cs typeface="Times New Roman"/>
                      </a:endParaRPr>
                    </a:p>
                  </a:txBody>
                  <a:tcPr marL="42324" marR="42324" marT="0" marB="0"/>
                </a:tc>
              </a:tr>
              <a:tr h="408554">
                <a:tc gridSpan="5">
                  <a:txBody>
                    <a:bodyPr/>
                    <a:lstStyle/>
                    <a:p>
                      <a:pPr>
                        <a:lnSpc>
                          <a:spcPct val="115000"/>
                        </a:lnSpc>
                        <a:spcAft>
                          <a:spcPts val="0"/>
                        </a:spcAft>
                      </a:pPr>
                      <a:r>
                        <a:rPr lang="pt-PT" sz="1200">
                          <a:effectLst/>
                        </a:rPr>
                        <a:t>TOTAL</a:t>
                      </a:r>
                      <a:endParaRPr lang="pt-PT" sz="1200">
                        <a:effectLst/>
                        <a:latin typeface="Calibri"/>
                        <a:ea typeface="Calibri"/>
                        <a:cs typeface="Times New Roman"/>
                      </a:endParaRPr>
                    </a:p>
                  </a:txBody>
                  <a:tcPr marL="42324" marR="42324"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nSpc>
                          <a:spcPct val="115000"/>
                        </a:lnSpc>
                        <a:spcAft>
                          <a:spcPts val="0"/>
                        </a:spcAft>
                      </a:pPr>
                      <a:r>
                        <a:rPr lang="pt-PT" sz="1200">
                          <a:effectLst/>
                        </a:rPr>
                        <a:t>10.838</a:t>
                      </a:r>
                      <a:endParaRPr lang="pt-PT" sz="1200">
                        <a:effectLst/>
                        <a:latin typeface="Calibri"/>
                        <a:ea typeface="Calibri"/>
                        <a:cs typeface="Times New Roman"/>
                      </a:endParaRPr>
                    </a:p>
                  </a:txBody>
                  <a:tcPr marL="42324" marR="42324" marT="0" marB="0"/>
                </a:tc>
                <a:tc gridSpan="3">
                  <a:txBody>
                    <a:bodyPr/>
                    <a:lstStyle/>
                    <a:p>
                      <a:pPr>
                        <a:lnSpc>
                          <a:spcPct val="115000"/>
                        </a:lnSpc>
                        <a:spcAft>
                          <a:spcPts val="0"/>
                        </a:spcAft>
                      </a:pPr>
                      <a:r>
                        <a:rPr lang="pt-PT" sz="1200" dirty="0">
                          <a:effectLst/>
                        </a:rPr>
                        <a:t> </a:t>
                      </a:r>
                      <a:endParaRPr lang="pt-PT" sz="1200" dirty="0">
                        <a:effectLst/>
                        <a:latin typeface="Calibri"/>
                        <a:ea typeface="Calibri"/>
                        <a:cs typeface="Times New Roman"/>
                      </a:endParaRPr>
                    </a:p>
                  </a:txBody>
                  <a:tcPr marL="42324" marR="42324" marT="0" marB="0"/>
                </a:tc>
                <a:tc hMerge="1">
                  <a:txBody>
                    <a:bodyPr/>
                    <a:lstStyle/>
                    <a:p>
                      <a:endParaRPr lang="pt-PT"/>
                    </a:p>
                  </a:txBody>
                  <a:tcPr/>
                </a:tc>
                <a:tc hMerge="1">
                  <a:txBody>
                    <a:bodyPr/>
                    <a:lstStyle/>
                    <a:p>
                      <a:endParaRPr lang="pt-PT"/>
                    </a:p>
                  </a:txBody>
                  <a:tcPr/>
                </a:tc>
              </a:tr>
            </a:tbl>
          </a:graphicData>
        </a:graphic>
      </p:graphicFrame>
    </p:spTree>
    <p:extLst>
      <p:ext uri="{BB962C8B-B14F-4D97-AF65-F5344CB8AC3E}">
        <p14:creationId xmlns:p14="http://schemas.microsoft.com/office/powerpoint/2010/main" val="2050343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385011"/>
          </a:xfrm>
        </p:spPr>
        <p:txBody>
          <a:bodyPr>
            <a:normAutofit/>
          </a:bodyPr>
          <a:lstStyle/>
          <a:p>
            <a:r>
              <a:rPr lang="pt-PT" sz="1800" b="1" dirty="0" smtClean="0"/>
              <a:t>PROGRAMA ÁGUA PARA TODOS – JANEIRO À MARÇO 2015</a:t>
            </a:r>
            <a:endParaRPr lang="pt-PT" sz="1800" b="1" dirty="0"/>
          </a:p>
        </p:txBody>
      </p:sp>
      <p:sp>
        <p:nvSpPr>
          <p:cNvPr id="3" name="Espaço Reservado para Texto 2"/>
          <p:cNvSpPr>
            <a:spLocks noGrp="1"/>
          </p:cNvSpPr>
          <p:nvPr>
            <p:ph type="body" idx="1"/>
          </p:nvPr>
        </p:nvSpPr>
        <p:spPr>
          <a:xfrm>
            <a:off x="0" y="385011"/>
            <a:ext cx="12192000" cy="336884"/>
          </a:xfrm>
        </p:spPr>
        <p:txBody>
          <a:bodyPr>
            <a:normAutofit fontScale="92500" lnSpcReduction="10000"/>
          </a:bodyPr>
          <a:lstStyle/>
          <a:p>
            <a:r>
              <a:rPr lang="pt-PT" dirty="0" smtClean="0"/>
              <a:t>Inauguração do Pequeno Sistema de Água do </a:t>
            </a:r>
            <a:r>
              <a:rPr lang="pt-PT" dirty="0" err="1" smtClean="0"/>
              <a:t>Mussolo</a:t>
            </a:r>
            <a:r>
              <a:rPr lang="pt-PT" dirty="0" smtClean="0"/>
              <a:t> – 03.02.2015</a:t>
            </a:r>
            <a:endParaRPr lang="pt-PT" dirty="0"/>
          </a:p>
        </p:txBody>
      </p:sp>
      <p:sp>
        <p:nvSpPr>
          <p:cNvPr id="4" name="Espaço Reservado para Texto 2"/>
          <p:cNvSpPr txBox="1">
            <a:spLocks/>
          </p:cNvSpPr>
          <p:nvPr/>
        </p:nvSpPr>
        <p:spPr>
          <a:xfrm>
            <a:off x="296779" y="3521242"/>
            <a:ext cx="12192000" cy="336884"/>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pt-PT" dirty="0" smtClean="0"/>
              <a:t>Inauguração do Pequeno Sistema de Água do Dombo </a:t>
            </a:r>
            <a:r>
              <a:rPr lang="pt-PT" dirty="0" err="1" smtClean="0"/>
              <a:t>Wazanga</a:t>
            </a:r>
            <a:r>
              <a:rPr lang="pt-PT" dirty="0" smtClean="0"/>
              <a:t> – 03.02.2015</a:t>
            </a:r>
            <a:endParaRPr lang="pt-PT" dirty="0"/>
          </a:p>
        </p:txBody>
      </p:sp>
      <p:pic>
        <p:nvPicPr>
          <p:cNvPr id="5" name="Imagem 4" descr="C:\Users\PC\Desktop\128___02\IMG_1650.JPG"/>
          <p:cNvPicPr/>
          <p:nvPr/>
        </p:nvPicPr>
        <p:blipFill>
          <a:blip r:embed="rId2" cstate="print"/>
          <a:srcRect/>
          <a:stretch>
            <a:fillRect/>
          </a:stretch>
        </p:blipFill>
        <p:spPr bwMode="auto">
          <a:xfrm>
            <a:off x="184483" y="706137"/>
            <a:ext cx="5325980" cy="2815105"/>
          </a:xfrm>
          <a:prstGeom prst="rect">
            <a:avLst/>
          </a:prstGeom>
          <a:noFill/>
          <a:ln w="9525">
            <a:noFill/>
            <a:miter lim="800000"/>
            <a:headEnd/>
            <a:tailEnd/>
          </a:ln>
        </p:spPr>
      </p:pic>
      <p:pic>
        <p:nvPicPr>
          <p:cNvPr id="6" name="Imagem 5" descr="C:\Users\PC\Desktop\128___02\IMG_1627.JPG"/>
          <p:cNvPicPr/>
          <p:nvPr/>
        </p:nvPicPr>
        <p:blipFill>
          <a:blip r:embed="rId3" cstate="print"/>
          <a:srcRect/>
          <a:stretch>
            <a:fillRect/>
          </a:stretch>
        </p:blipFill>
        <p:spPr bwMode="auto">
          <a:xfrm>
            <a:off x="5703370" y="721894"/>
            <a:ext cx="5895072" cy="2799347"/>
          </a:xfrm>
          <a:prstGeom prst="rect">
            <a:avLst/>
          </a:prstGeom>
          <a:noFill/>
          <a:ln w="9525">
            <a:noFill/>
            <a:miter lim="800000"/>
            <a:headEnd/>
            <a:tailEnd/>
          </a:ln>
        </p:spPr>
      </p:pic>
      <p:pic>
        <p:nvPicPr>
          <p:cNvPr id="7" name="Imagem 6" descr="C:\Users\PC\Desktop\128___02\IMG_1649.JPG"/>
          <p:cNvPicPr/>
          <p:nvPr/>
        </p:nvPicPr>
        <p:blipFill>
          <a:blip r:embed="rId4" cstate="print"/>
          <a:srcRect/>
          <a:stretch>
            <a:fillRect/>
          </a:stretch>
        </p:blipFill>
        <p:spPr bwMode="auto">
          <a:xfrm>
            <a:off x="184483" y="3858125"/>
            <a:ext cx="5325980" cy="2799347"/>
          </a:xfrm>
          <a:prstGeom prst="rect">
            <a:avLst/>
          </a:prstGeom>
          <a:noFill/>
          <a:ln w="9525">
            <a:noFill/>
            <a:miter lim="800000"/>
            <a:headEnd/>
            <a:tailEnd/>
          </a:ln>
        </p:spPr>
      </p:pic>
      <p:pic>
        <p:nvPicPr>
          <p:cNvPr id="8" name="Imagem 7" descr="C:\Users\PC\Desktop\128___02\IMG_1646.JPG"/>
          <p:cNvPicPr/>
          <p:nvPr/>
        </p:nvPicPr>
        <p:blipFill>
          <a:blip r:embed="rId5" cstate="print"/>
          <a:srcRect/>
          <a:stretch>
            <a:fillRect/>
          </a:stretch>
        </p:blipFill>
        <p:spPr bwMode="auto">
          <a:xfrm>
            <a:off x="5703370" y="3858124"/>
            <a:ext cx="5895072" cy="2799347"/>
          </a:xfrm>
          <a:prstGeom prst="rect">
            <a:avLst/>
          </a:prstGeom>
          <a:noFill/>
          <a:ln w="9525">
            <a:noFill/>
            <a:miter lim="800000"/>
            <a:headEnd/>
            <a:tailEnd/>
          </a:ln>
        </p:spPr>
      </p:pic>
    </p:spTree>
    <p:extLst>
      <p:ext uri="{BB962C8B-B14F-4D97-AF65-F5344CB8AC3E}">
        <p14:creationId xmlns:p14="http://schemas.microsoft.com/office/powerpoint/2010/main" val="2375703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C:\Users\hp\AppData\Local\Microsoft\Windows\Temporary Internet Files\Content.Word\20150321_1249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5725" y="2382253"/>
            <a:ext cx="4547937" cy="3449586"/>
          </a:xfrm>
          <a:prstGeom prst="rect">
            <a:avLst/>
          </a:prstGeom>
          <a:noFill/>
          <a:ln>
            <a:noFill/>
          </a:ln>
        </p:spPr>
      </p:pic>
      <p:sp>
        <p:nvSpPr>
          <p:cNvPr id="2" name="Título 1"/>
          <p:cNvSpPr>
            <a:spLocks noGrp="1"/>
          </p:cNvSpPr>
          <p:nvPr>
            <p:ph type="title"/>
          </p:nvPr>
        </p:nvSpPr>
        <p:spPr>
          <a:xfrm>
            <a:off x="251074" y="0"/>
            <a:ext cx="11940926" cy="385011"/>
          </a:xfrm>
        </p:spPr>
        <p:txBody>
          <a:bodyPr>
            <a:normAutofit/>
          </a:bodyPr>
          <a:lstStyle/>
          <a:p>
            <a:r>
              <a:rPr lang="pt-PT" sz="1400" dirty="0"/>
              <a:t>Inauguração do Pequeno Sistema de Água </a:t>
            </a:r>
            <a:r>
              <a:rPr lang="pt-PT" sz="1400" dirty="0" smtClean="0"/>
              <a:t>De caxinga </a:t>
            </a:r>
            <a:r>
              <a:rPr lang="pt-PT" sz="1400" dirty="0"/>
              <a:t>– </a:t>
            </a:r>
            <a:r>
              <a:rPr lang="pt-PT" sz="1400" dirty="0" smtClean="0"/>
              <a:t>21.03.2015</a:t>
            </a:r>
            <a:endParaRPr lang="pt-PT" sz="1400" dirty="0"/>
          </a:p>
        </p:txBody>
      </p:sp>
      <p:pic>
        <p:nvPicPr>
          <p:cNvPr id="4" name="Imagem 3" descr="C:\Users\PC\Desktop\101MSDCF\DSC00466.JPG"/>
          <p:cNvPicPr/>
          <p:nvPr/>
        </p:nvPicPr>
        <p:blipFill>
          <a:blip r:embed="rId3" cstate="print"/>
          <a:srcRect/>
          <a:stretch>
            <a:fillRect/>
          </a:stretch>
        </p:blipFill>
        <p:spPr bwMode="auto">
          <a:xfrm>
            <a:off x="251073" y="385011"/>
            <a:ext cx="5042821" cy="2911642"/>
          </a:xfrm>
          <a:prstGeom prst="rect">
            <a:avLst/>
          </a:prstGeom>
          <a:noFill/>
          <a:ln w="9525">
            <a:noFill/>
            <a:miter lim="800000"/>
            <a:headEnd/>
            <a:tailEnd/>
          </a:ln>
        </p:spPr>
      </p:pic>
      <p:pic>
        <p:nvPicPr>
          <p:cNvPr id="5" name="Imagem 4" descr="C:\Users\hp\AppData\Local\Microsoft\Windows\Temporary Internet Files\Content.Word\20150321_1232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4570" y="385011"/>
            <a:ext cx="4924926" cy="2911642"/>
          </a:xfrm>
          <a:prstGeom prst="rect">
            <a:avLst/>
          </a:prstGeom>
          <a:noFill/>
          <a:ln>
            <a:noFill/>
          </a:ln>
        </p:spPr>
      </p:pic>
      <p:pic>
        <p:nvPicPr>
          <p:cNvPr id="6" name="Imagem 5" descr="C:\Users\hp\AppData\Local\Microsoft\Windows\Temporary Internet Files\Content.Word\20150321_12355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072" y="4475747"/>
            <a:ext cx="5042821" cy="2382253"/>
          </a:xfrm>
          <a:prstGeom prst="rect">
            <a:avLst/>
          </a:prstGeom>
          <a:noFill/>
          <a:ln>
            <a:noFill/>
          </a:ln>
        </p:spPr>
      </p:pic>
      <p:pic>
        <p:nvPicPr>
          <p:cNvPr id="7" name="Imagem 6" descr="C:\Users\hp\AppData\Local\Microsoft\Windows\Temporary Internet Files\Content.Word\20150321_12480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4570" y="4475747"/>
            <a:ext cx="5117430" cy="2382253"/>
          </a:xfrm>
          <a:prstGeom prst="rect">
            <a:avLst/>
          </a:prstGeom>
          <a:noFill/>
          <a:ln>
            <a:noFill/>
          </a:ln>
        </p:spPr>
      </p:pic>
    </p:spTree>
    <p:extLst>
      <p:ext uri="{BB962C8B-B14F-4D97-AF65-F5344CB8AC3E}">
        <p14:creationId xmlns:p14="http://schemas.microsoft.com/office/powerpoint/2010/main" val="3818669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39739" y="136899"/>
            <a:ext cx="7495898" cy="410882"/>
          </a:xfrm>
          <a:prstGeom prst="rect">
            <a:avLst/>
          </a:prstGeom>
        </p:spPr>
        <p:txBody>
          <a:bodyPr wrap="none">
            <a:spAutoFit/>
          </a:bodyPr>
          <a:lstStyle/>
          <a:p>
            <a:pPr>
              <a:lnSpc>
                <a:spcPct val="115000"/>
              </a:lnSpc>
              <a:spcAft>
                <a:spcPts val="0"/>
              </a:spcAft>
              <a:tabLst>
                <a:tab pos="797560" algn="l"/>
              </a:tabLst>
            </a:pPr>
            <a:r>
              <a:rPr lang="pt-PT" b="1" dirty="0" smtClean="0">
                <a:latin typeface="Calibri" panose="020F0502020204030204" pitchFamily="34" charset="0"/>
                <a:ea typeface="Times New Roman" panose="02020603050405020304" pitchFamily="18" charset="0"/>
                <a:cs typeface="Times New Roman" panose="02020603050405020304" pitchFamily="18" charset="0"/>
              </a:rPr>
              <a:t>5. INVENTÁRIO DOS SISTEMAS DE ABASTECIMENTO DE ÁGUA NA PROVÍNCIA</a:t>
            </a:r>
            <a:endParaRPr lang="pt-PT"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4119472674"/>
              </p:ext>
            </p:extLst>
          </p:nvPr>
        </p:nvGraphicFramePr>
        <p:xfrm>
          <a:off x="133355" y="547781"/>
          <a:ext cx="11925302" cy="6435353"/>
        </p:xfrm>
        <a:graphic>
          <a:graphicData uri="http://schemas.openxmlformats.org/drawingml/2006/table">
            <a:tbl>
              <a:tblPr firstRow="1" firstCol="1" bandRow="1">
                <a:tableStyleId>{5C22544A-7EE6-4342-B048-85BDC9FD1C3A}</a:tableStyleId>
              </a:tblPr>
              <a:tblGrid>
                <a:gridCol w="522696"/>
                <a:gridCol w="696934"/>
                <a:gridCol w="369352"/>
                <a:gridCol w="394906"/>
                <a:gridCol w="334548"/>
                <a:gridCol w="331738"/>
                <a:gridCol w="331738"/>
                <a:gridCol w="331738"/>
                <a:gridCol w="398181"/>
                <a:gridCol w="398181"/>
                <a:gridCol w="397713"/>
                <a:gridCol w="397713"/>
                <a:gridCol w="397713"/>
                <a:gridCol w="331738"/>
                <a:gridCol w="397713"/>
                <a:gridCol w="397713"/>
                <a:gridCol w="331738"/>
                <a:gridCol w="331738"/>
                <a:gridCol w="331738"/>
                <a:gridCol w="331738"/>
                <a:gridCol w="331738"/>
                <a:gridCol w="266703"/>
                <a:gridCol w="331738"/>
                <a:gridCol w="331738"/>
                <a:gridCol w="266703"/>
                <a:gridCol w="266703"/>
                <a:gridCol w="497376"/>
                <a:gridCol w="497376"/>
                <a:gridCol w="497376"/>
                <a:gridCol w="497376"/>
                <a:gridCol w="383208"/>
              </a:tblGrid>
              <a:tr h="131725">
                <a:tc rowSpan="4" gridSpan="2">
                  <a:txBody>
                    <a:bodyPr/>
                    <a:lstStyle/>
                    <a:p>
                      <a:pPr algn="ctr">
                        <a:lnSpc>
                          <a:spcPct val="115000"/>
                        </a:lnSpc>
                        <a:spcAft>
                          <a:spcPts val="0"/>
                        </a:spcAft>
                      </a:pPr>
                      <a:r>
                        <a:rPr lang="pt-PT" sz="700">
                          <a:effectLst/>
                        </a:rPr>
                        <a:t>TIPO DE EQUIPAMENTO</a:t>
                      </a:r>
                      <a:endParaRPr lang="pt-PT" sz="800">
                        <a:effectLst/>
                        <a:latin typeface="Calibri"/>
                        <a:ea typeface="Calibri"/>
                        <a:cs typeface="Times New Roman"/>
                      </a:endParaRPr>
                    </a:p>
                  </a:txBody>
                  <a:tcPr marL="16403" marR="16403" marT="0" marB="0" anchor="ctr"/>
                </a:tc>
                <a:tc rowSpan="4" hMerge="1">
                  <a:txBody>
                    <a:bodyPr/>
                    <a:lstStyle/>
                    <a:p>
                      <a:endParaRPr lang="pt-PT"/>
                    </a:p>
                  </a:txBody>
                  <a:tcPr/>
                </a:tc>
                <a:tc gridSpan="28">
                  <a:txBody>
                    <a:bodyPr/>
                    <a:lstStyle/>
                    <a:p>
                      <a:pPr algn="ctr">
                        <a:lnSpc>
                          <a:spcPct val="115000"/>
                        </a:lnSpc>
                        <a:spcAft>
                          <a:spcPts val="0"/>
                        </a:spcAft>
                      </a:pPr>
                      <a:r>
                        <a:rPr lang="pt-PT" sz="700">
                          <a:effectLst/>
                        </a:rPr>
                        <a:t>Província de Malanje</a:t>
                      </a:r>
                      <a:endParaRPr lang="pt-PT" sz="800">
                        <a:effectLst/>
                        <a:latin typeface="Calibri"/>
                        <a:ea typeface="Calibri"/>
                        <a:cs typeface="Times New Roman"/>
                      </a:endParaRPr>
                    </a:p>
                  </a:txBody>
                  <a:tcPr marL="16403" marR="16403"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rowSpan="4">
                  <a:txBody>
                    <a:bodyPr/>
                    <a:lstStyle/>
                    <a:p>
                      <a:pPr algn="ctr">
                        <a:lnSpc>
                          <a:spcPct val="115000"/>
                        </a:lnSpc>
                        <a:spcAft>
                          <a:spcPts val="0"/>
                        </a:spcAft>
                      </a:pPr>
                      <a:r>
                        <a:rPr lang="pt-PT" sz="700">
                          <a:effectLst/>
                        </a:rPr>
                        <a:t>T o t a l</a:t>
                      </a:r>
                      <a:endParaRPr lang="pt-PT" sz="800">
                        <a:effectLst/>
                        <a:latin typeface="Calibri"/>
                        <a:ea typeface="Calibri"/>
                        <a:cs typeface="Times New Roman"/>
                      </a:endParaRPr>
                    </a:p>
                  </a:txBody>
                  <a:tcPr marL="16403" marR="16403" marT="0" marB="0" anchor="ctr"/>
                </a:tc>
              </a:tr>
              <a:tr h="225634">
                <a:tc gridSpan="2" vMerge="1">
                  <a:txBody>
                    <a:bodyPr/>
                    <a:lstStyle/>
                    <a:p>
                      <a:endParaRPr lang="pt-PT"/>
                    </a:p>
                  </a:txBody>
                  <a:tcPr/>
                </a:tc>
                <a:tc hMerge="1" vMerge="1">
                  <a:txBody>
                    <a:bodyPr/>
                    <a:lstStyle/>
                    <a:p>
                      <a:endParaRPr lang="pt-PT"/>
                    </a:p>
                  </a:txBody>
                  <a:tcPr/>
                </a:tc>
                <a:tc gridSpan="2">
                  <a:txBody>
                    <a:bodyPr/>
                    <a:lstStyle/>
                    <a:p>
                      <a:pPr algn="ctr">
                        <a:lnSpc>
                          <a:spcPct val="115000"/>
                        </a:lnSpc>
                        <a:spcAft>
                          <a:spcPts val="0"/>
                        </a:spcAft>
                      </a:pPr>
                      <a:r>
                        <a:rPr lang="pt-PT" sz="700">
                          <a:effectLst/>
                        </a:rPr>
                        <a:t>Município de Malanje</a:t>
                      </a:r>
                      <a:endParaRPr lang="pt-PT" sz="800">
                        <a:effectLst/>
                        <a:latin typeface="Calibri"/>
                        <a:ea typeface="Calibri"/>
                        <a:cs typeface="Times New Roman"/>
                      </a:endParaRPr>
                    </a:p>
                  </a:txBody>
                  <a:tcPr marL="16403" marR="16403" marT="0" marB="0" anchor="ctr"/>
                </a:tc>
                <a:tc hMerge="1">
                  <a:txBody>
                    <a:bodyPr/>
                    <a:lstStyle/>
                    <a:p>
                      <a:endParaRPr lang="pt-PT"/>
                    </a:p>
                  </a:txBody>
                  <a:tcPr/>
                </a:tc>
                <a:tc gridSpan="26">
                  <a:txBody>
                    <a:bodyPr/>
                    <a:lstStyle/>
                    <a:p>
                      <a:pPr algn="ctr">
                        <a:lnSpc>
                          <a:spcPct val="115000"/>
                        </a:lnSpc>
                        <a:spcAft>
                          <a:spcPts val="0"/>
                        </a:spcAft>
                      </a:pPr>
                      <a:r>
                        <a:rPr lang="pt-PT" sz="700">
                          <a:effectLst/>
                        </a:rPr>
                        <a:t>Outros Municípios</a:t>
                      </a:r>
                      <a:endParaRPr lang="pt-PT" sz="800">
                        <a:effectLst/>
                        <a:latin typeface="Calibri"/>
                        <a:ea typeface="Calibri"/>
                        <a:cs typeface="Times New Roman"/>
                      </a:endParaRPr>
                    </a:p>
                  </a:txBody>
                  <a:tcPr marL="16403" marR="16403"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r>
              <a:tr h="342253">
                <a:tc gridSpan="2" vMerge="1">
                  <a:txBody>
                    <a:bodyPr/>
                    <a:lstStyle/>
                    <a:p>
                      <a:endParaRPr lang="pt-PT"/>
                    </a:p>
                  </a:txBody>
                  <a:tcPr/>
                </a:tc>
                <a:tc hMerge="1" vMerge="1">
                  <a:txBody>
                    <a:bodyPr/>
                    <a:lstStyle/>
                    <a:p>
                      <a:endParaRPr lang="pt-PT"/>
                    </a:p>
                  </a:txBody>
                  <a:tcPr/>
                </a:tc>
                <a:tc>
                  <a:txBody>
                    <a:bodyPr/>
                    <a:lstStyle/>
                    <a:p>
                      <a:pPr algn="ctr">
                        <a:lnSpc>
                          <a:spcPct val="115000"/>
                        </a:lnSpc>
                        <a:spcAft>
                          <a:spcPts val="0"/>
                        </a:spcAft>
                      </a:pPr>
                      <a:r>
                        <a:rPr lang="pt-PT" sz="600">
                          <a:effectLst/>
                        </a:rPr>
                        <a:t>Sede Provincial</a:t>
                      </a:r>
                      <a:endParaRPr lang="pt-PT" sz="700">
                        <a:effectLst/>
                        <a:latin typeface="Calibri"/>
                        <a:ea typeface="Calibri"/>
                        <a:cs typeface="Times New Roman"/>
                      </a:endParaRPr>
                    </a:p>
                  </a:txBody>
                  <a:tcPr marL="16403" marR="16403" marT="0" marB="0" anchor="ctr"/>
                </a:tc>
                <a:tc rowSpan="2">
                  <a:txBody>
                    <a:bodyPr/>
                    <a:lstStyle/>
                    <a:p>
                      <a:pPr algn="ctr">
                        <a:lnSpc>
                          <a:spcPct val="115000"/>
                        </a:lnSpc>
                        <a:spcAft>
                          <a:spcPts val="0"/>
                        </a:spcAft>
                      </a:pPr>
                      <a:r>
                        <a:rPr lang="pt-PT" sz="600">
                          <a:effectLst/>
                        </a:rPr>
                        <a:t>Outras Localidades</a:t>
                      </a:r>
                      <a:endParaRPr lang="pt-PT" sz="700">
                        <a:effectLst/>
                        <a:latin typeface="Calibri"/>
                        <a:ea typeface="Calibri"/>
                        <a:cs typeface="Times New Roman"/>
                      </a:endParaRPr>
                    </a:p>
                  </a:txBody>
                  <a:tcPr marL="16403" marR="16403" marT="0" marB="0" anchor="ctr"/>
                </a:tc>
                <a:tc gridSpan="2">
                  <a:txBody>
                    <a:bodyPr/>
                    <a:lstStyle/>
                    <a:p>
                      <a:pPr algn="ctr">
                        <a:lnSpc>
                          <a:spcPct val="115000"/>
                        </a:lnSpc>
                        <a:spcAft>
                          <a:spcPts val="0"/>
                        </a:spcAft>
                      </a:pPr>
                      <a:r>
                        <a:rPr lang="pt-PT" sz="600">
                          <a:effectLst/>
                        </a:rPr>
                        <a:t>Cacuso</a:t>
                      </a:r>
                      <a:endParaRPr lang="pt-PT" sz="700">
                        <a:effectLst/>
                        <a:latin typeface="Calibri"/>
                        <a:ea typeface="Calibri"/>
                        <a:cs typeface="Times New Roman"/>
                      </a:endParaRPr>
                    </a:p>
                  </a:txBody>
                  <a:tcPr marL="16403" marR="16403" marT="0" marB="0" anchor="ctr"/>
                </a:tc>
                <a:tc hMerge="1">
                  <a:txBody>
                    <a:bodyPr/>
                    <a:lstStyle/>
                    <a:p>
                      <a:endParaRPr lang="pt-PT"/>
                    </a:p>
                  </a:txBody>
                  <a:tcPr/>
                </a:tc>
                <a:tc gridSpan="2">
                  <a:txBody>
                    <a:bodyPr/>
                    <a:lstStyle/>
                    <a:p>
                      <a:pPr algn="ctr">
                        <a:lnSpc>
                          <a:spcPct val="115000"/>
                        </a:lnSpc>
                        <a:spcAft>
                          <a:spcPts val="0"/>
                        </a:spcAft>
                      </a:pPr>
                      <a:r>
                        <a:rPr lang="pt-PT" sz="600">
                          <a:effectLst/>
                        </a:rPr>
                        <a:t>Caculama</a:t>
                      </a:r>
                      <a:endParaRPr lang="pt-PT" sz="700">
                        <a:effectLst/>
                        <a:latin typeface="Calibri"/>
                        <a:ea typeface="Calibri"/>
                        <a:cs typeface="Times New Roman"/>
                      </a:endParaRPr>
                    </a:p>
                  </a:txBody>
                  <a:tcPr marL="16403" marR="16403" marT="0" marB="0" anchor="ctr"/>
                </a:tc>
                <a:tc hMerge="1">
                  <a:txBody>
                    <a:bodyPr/>
                    <a:lstStyle/>
                    <a:p>
                      <a:endParaRPr lang="pt-PT"/>
                    </a:p>
                  </a:txBody>
                  <a:tcPr/>
                </a:tc>
                <a:tc gridSpan="2">
                  <a:txBody>
                    <a:bodyPr/>
                    <a:lstStyle/>
                    <a:p>
                      <a:pPr algn="ctr">
                        <a:lnSpc>
                          <a:spcPct val="115000"/>
                        </a:lnSpc>
                        <a:spcAft>
                          <a:spcPts val="0"/>
                        </a:spcAft>
                      </a:pPr>
                      <a:r>
                        <a:rPr lang="pt-PT" sz="600">
                          <a:effectLst/>
                        </a:rPr>
                        <a:t>Calandula</a:t>
                      </a:r>
                      <a:endParaRPr lang="pt-PT" sz="700">
                        <a:effectLst/>
                        <a:latin typeface="Calibri"/>
                        <a:ea typeface="Calibri"/>
                        <a:cs typeface="Times New Roman"/>
                      </a:endParaRPr>
                    </a:p>
                  </a:txBody>
                  <a:tcPr marL="16403" marR="16403" marT="0" marB="0" anchor="ctr"/>
                </a:tc>
                <a:tc hMerge="1">
                  <a:txBody>
                    <a:bodyPr/>
                    <a:lstStyle/>
                    <a:p>
                      <a:endParaRPr lang="pt-PT"/>
                    </a:p>
                  </a:txBody>
                  <a:tcPr/>
                </a:tc>
                <a:tc gridSpan="2">
                  <a:txBody>
                    <a:bodyPr/>
                    <a:lstStyle/>
                    <a:p>
                      <a:pPr algn="ctr">
                        <a:lnSpc>
                          <a:spcPct val="115000"/>
                        </a:lnSpc>
                        <a:spcAft>
                          <a:spcPts val="0"/>
                        </a:spcAft>
                      </a:pPr>
                      <a:r>
                        <a:rPr lang="pt-PT" sz="600">
                          <a:effectLst/>
                        </a:rPr>
                        <a:t>Cambundi-Catembo</a:t>
                      </a:r>
                      <a:endParaRPr lang="pt-PT" sz="700">
                        <a:effectLst/>
                        <a:latin typeface="Calibri"/>
                        <a:ea typeface="Calibri"/>
                        <a:cs typeface="Times New Roman"/>
                      </a:endParaRPr>
                    </a:p>
                  </a:txBody>
                  <a:tcPr marL="16403" marR="16403" marT="0" marB="0" anchor="ctr"/>
                </a:tc>
                <a:tc hMerge="1">
                  <a:txBody>
                    <a:bodyPr/>
                    <a:lstStyle/>
                    <a:p>
                      <a:endParaRPr lang="pt-PT"/>
                    </a:p>
                  </a:txBody>
                  <a:tcPr/>
                </a:tc>
                <a:tc gridSpan="2">
                  <a:txBody>
                    <a:bodyPr/>
                    <a:lstStyle/>
                    <a:p>
                      <a:pPr algn="ctr">
                        <a:lnSpc>
                          <a:spcPct val="115000"/>
                        </a:lnSpc>
                        <a:spcAft>
                          <a:spcPts val="0"/>
                        </a:spcAft>
                      </a:pPr>
                      <a:r>
                        <a:rPr lang="pt-PT" sz="600">
                          <a:effectLst/>
                        </a:rPr>
                        <a:t>Cangandala</a:t>
                      </a:r>
                      <a:endParaRPr lang="pt-PT" sz="700">
                        <a:effectLst/>
                        <a:latin typeface="Calibri"/>
                        <a:ea typeface="Calibri"/>
                        <a:cs typeface="Times New Roman"/>
                      </a:endParaRPr>
                    </a:p>
                  </a:txBody>
                  <a:tcPr marL="16403" marR="16403" marT="0" marB="0" anchor="ctr"/>
                </a:tc>
                <a:tc hMerge="1">
                  <a:txBody>
                    <a:bodyPr/>
                    <a:lstStyle/>
                    <a:p>
                      <a:endParaRPr lang="pt-PT"/>
                    </a:p>
                  </a:txBody>
                  <a:tcPr/>
                </a:tc>
                <a:tc gridSpan="2">
                  <a:txBody>
                    <a:bodyPr/>
                    <a:lstStyle/>
                    <a:p>
                      <a:pPr algn="ctr">
                        <a:lnSpc>
                          <a:spcPct val="115000"/>
                        </a:lnSpc>
                        <a:spcAft>
                          <a:spcPts val="0"/>
                        </a:spcAft>
                      </a:pPr>
                      <a:r>
                        <a:rPr lang="pt-PT" sz="600">
                          <a:effectLst/>
                        </a:rPr>
                        <a:t>Cahombo</a:t>
                      </a:r>
                      <a:endParaRPr lang="pt-PT" sz="700">
                        <a:effectLst/>
                        <a:latin typeface="Calibri"/>
                        <a:ea typeface="Calibri"/>
                        <a:cs typeface="Times New Roman"/>
                      </a:endParaRPr>
                    </a:p>
                  </a:txBody>
                  <a:tcPr marL="16403" marR="16403" marT="0" marB="0" anchor="ctr"/>
                </a:tc>
                <a:tc hMerge="1">
                  <a:txBody>
                    <a:bodyPr/>
                    <a:lstStyle/>
                    <a:p>
                      <a:endParaRPr lang="pt-PT"/>
                    </a:p>
                  </a:txBody>
                  <a:tcPr/>
                </a:tc>
                <a:tc gridSpan="2">
                  <a:txBody>
                    <a:bodyPr/>
                    <a:lstStyle/>
                    <a:p>
                      <a:pPr algn="ctr">
                        <a:lnSpc>
                          <a:spcPct val="115000"/>
                        </a:lnSpc>
                        <a:spcAft>
                          <a:spcPts val="0"/>
                        </a:spcAft>
                      </a:pPr>
                      <a:r>
                        <a:rPr lang="pt-PT" sz="600">
                          <a:effectLst/>
                        </a:rPr>
                        <a:t>Cunda-dia-baze</a:t>
                      </a:r>
                      <a:endParaRPr lang="pt-PT" sz="700">
                        <a:effectLst/>
                        <a:latin typeface="Calibri"/>
                        <a:ea typeface="Calibri"/>
                        <a:cs typeface="Times New Roman"/>
                      </a:endParaRPr>
                    </a:p>
                  </a:txBody>
                  <a:tcPr marL="16403" marR="16403" marT="0" marB="0" anchor="ctr"/>
                </a:tc>
                <a:tc hMerge="1">
                  <a:txBody>
                    <a:bodyPr/>
                    <a:lstStyle/>
                    <a:p>
                      <a:endParaRPr lang="pt-PT"/>
                    </a:p>
                  </a:txBody>
                  <a:tcPr/>
                </a:tc>
                <a:tc gridSpan="2">
                  <a:txBody>
                    <a:bodyPr/>
                    <a:lstStyle/>
                    <a:p>
                      <a:pPr algn="ctr">
                        <a:lnSpc>
                          <a:spcPct val="115000"/>
                        </a:lnSpc>
                        <a:spcAft>
                          <a:spcPts val="0"/>
                        </a:spcAft>
                      </a:pPr>
                      <a:r>
                        <a:rPr lang="pt-PT" sz="600">
                          <a:effectLst/>
                        </a:rPr>
                        <a:t>Kiwaba Nzongi</a:t>
                      </a:r>
                      <a:endParaRPr lang="pt-PT" sz="700">
                        <a:effectLst/>
                        <a:latin typeface="Calibri"/>
                        <a:ea typeface="Calibri"/>
                        <a:cs typeface="Times New Roman"/>
                      </a:endParaRPr>
                    </a:p>
                  </a:txBody>
                  <a:tcPr marL="16403" marR="16403" marT="0" marB="0" anchor="ctr"/>
                </a:tc>
                <a:tc hMerge="1">
                  <a:txBody>
                    <a:bodyPr/>
                    <a:lstStyle/>
                    <a:p>
                      <a:endParaRPr lang="pt-PT"/>
                    </a:p>
                  </a:txBody>
                  <a:tcPr/>
                </a:tc>
                <a:tc gridSpan="2">
                  <a:txBody>
                    <a:bodyPr/>
                    <a:lstStyle/>
                    <a:p>
                      <a:pPr algn="ctr">
                        <a:lnSpc>
                          <a:spcPct val="115000"/>
                        </a:lnSpc>
                        <a:spcAft>
                          <a:spcPts val="0"/>
                        </a:spcAft>
                      </a:pPr>
                      <a:r>
                        <a:rPr lang="pt-PT" sz="600">
                          <a:effectLst/>
                        </a:rPr>
                        <a:t>Luquembo</a:t>
                      </a:r>
                      <a:endParaRPr lang="pt-PT" sz="700">
                        <a:effectLst/>
                        <a:latin typeface="Calibri"/>
                        <a:ea typeface="Calibri"/>
                        <a:cs typeface="Times New Roman"/>
                      </a:endParaRPr>
                    </a:p>
                  </a:txBody>
                  <a:tcPr marL="16403" marR="16403" marT="0" marB="0" anchor="ctr"/>
                </a:tc>
                <a:tc hMerge="1">
                  <a:txBody>
                    <a:bodyPr/>
                    <a:lstStyle/>
                    <a:p>
                      <a:endParaRPr lang="pt-PT"/>
                    </a:p>
                  </a:txBody>
                  <a:tcPr/>
                </a:tc>
                <a:tc gridSpan="2">
                  <a:txBody>
                    <a:bodyPr/>
                    <a:lstStyle/>
                    <a:p>
                      <a:pPr algn="ctr">
                        <a:lnSpc>
                          <a:spcPct val="115000"/>
                        </a:lnSpc>
                        <a:spcAft>
                          <a:spcPts val="0"/>
                        </a:spcAft>
                      </a:pPr>
                      <a:r>
                        <a:rPr lang="pt-PT" sz="600">
                          <a:effectLst/>
                        </a:rPr>
                        <a:t>Marimba</a:t>
                      </a:r>
                      <a:endParaRPr lang="pt-PT" sz="700">
                        <a:effectLst/>
                        <a:latin typeface="Calibri"/>
                        <a:ea typeface="Calibri"/>
                        <a:cs typeface="Times New Roman"/>
                      </a:endParaRPr>
                    </a:p>
                  </a:txBody>
                  <a:tcPr marL="16403" marR="16403" marT="0" marB="0" anchor="ctr"/>
                </a:tc>
                <a:tc hMerge="1">
                  <a:txBody>
                    <a:bodyPr/>
                    <a:lstStyle/>
                    <a:p>
                      <a:endParaRPr lang="pt-PT"/>
                    </a:p>
                  </a:txBody>
                  <a:tcPr/>
                </a:tc>
                <a:tc gridSpan="2">
                  <a:txBody>
                    <a:bodyPr/>
                    <a:lstStyle/>
                    <a:p>
                      <a:pPr algn="ctr">
                        <a:lnSpc>
                          <a:spcPct val="115000"/>
                        </a:lnSpc>
                        <a:spcAft>
                          <a:spcPts val="0"/>
                        </a:spcAft>
                      </a:pPr>
                      <a:r>
                        <a:rPr lang="pt-PT" sz="600">
                          <a:effectLst/>
                        </a:rPr>
                        <a:t>Massango</a:t>
                      </a:r>
                      <a:endParaRPr lang="pt-PT" sz="700">
                        <a:effectLst/>
                        <a:latin typeface="Calibri"/>
                        <a:ea typeface="Calibri"/>
                        <a:cs typeface="Times New Roman"/>
                      </a:endParaRPr>
                    </a:p>
                  </a:txBody>
                  <a:tcPr marL="16403" marR="16403" marT="0" marB="0" anchor="ctr"/>
                </a:tc>
                <a:tc hMerge="1">
                  <a:txBody>
                    <a:bodyPr/>
                    <a:lstStyle/>
                    <a:p>
                      <a:endParaRPr lang="pt-PT"/>
                    </a:p>
                  </a:txBody>
                  <a:tcPr/>
                </a:tc>
                <a:tc gridSpan="2">
                  <a:txBody>
                    <a:bodyPr/>
                    <a:lstStyle/>
                    <a:p>
                      <a:pPr algn="ctr">
                        <a:lnSpc>
                          <a:spcPct val="115000"/>
                        </a:lnSpc>
                        <a:spcAft>
                          <a:spcPts val="0"/>
                        </a:spcAft>
                      </a:pPr>
                      <a:r>
                        <a:rPr lang="pt-PT" sz="600">
                          <a:effectLst/>
                        </a:rPr>
                        <a:t>Quela</a:t>
                      </a:r>
                      <a:endParaRPr lang="pt-PT" sz="700">
                        <a:effectLst/>
                        <a:latin typeface="Calibri"/>
                        <a:ea typeface="Calibri"/>
                        <a:cs typeface="Times New Roman"/>
                      </a:endParaRPr>
                    </a:p>
                  </a:txBody>
                  <a:tcPr marL="16403" marR="16403" marT="0" marB="0" anchor="ctr"/>
                </a:tc>
                <a:tc hMerge="1">
                  <a:txBody>
                    <a:bodyPr/>
                    <a:lstStyle/>
                    <a:p>
                      <a:endParaRPr lang="pt-PT"/>
                    </a:p>
                  </a:txBody>
                  <a:tcPr/>
                </a:tc>
                <a:tc gridSpan="2">
                  <a:txBody>
                    <a:bodyPr/>
                    <a:lstStyle/>
                    <a:p>
                      <a:pPr algn="ctr">
                        <a:lnSpc>
                          <a:spcPct val="115000"/>
                        </a:lnSpc>
                        <a:spcAft>
                          <a:spcPts val="0"/>
                        </a:spcAft>
                      </a:pPr>
                      <a:r>
                        <a:rPr lang="pt-PT" sz="600">
                          <a:effectLst/>
                        </a:rPr>
                        <a:t>Quirima</a:t>
                      </a:r>
                      <a:endParaRPr lang="pt-PT" sz="700">
                        <a:effectLst/>
                        <a:latin typeface="Calibri"/>
                        <a:ea typeface="Calibri"/>
                        <a:cs typeface="Times New Roman"/>
                      </a:endParaRPr>
                    </a:p>
                  </a:txBody>
                  <a:tcPr marL="16403" marR="16403" marT="0" marB="0" anchor="ctr"/>
                </a:tc>
                <a:tc hMerge="1">
                  <a:txBody>
                    <a:bodyPr/>
                    <a:lstStyle/>
                    <a:p>
                      <a:endParaRPr lang="pt-PT"/>
                    </a:p>
                  </a:txBody>
                  <a:tcPr/>
                </a:tc>
                <a:tc vMerge="1">
                  <a:txBody>
                    <a:bodyPr/>
                    <a:lstStyle/>
                    <a:p>
                      <a:endParaRPr lang="pt-PT"/>
                    </a:p>
                  </a:txBody>
                  <a:tcPr/>
                </a:tc>
              </a:tr>
              <a:tr h="808731">
                <a:tc gridSpan="2" vMerge="1">
                  <a:txBody>
                    <a:bodyPr/>
                    <a:lstStyle/>
                    <a:p>
                      <a:endParaRPr lang="pt-PT"/>
                    </a:p>
                  </a:txBody>
                  <a:tcPr/>
                </a:tc>
                <a:tc hMerge="1" vMerge="1">
                  <a:txBody>
                    <a:bodyPr/>
                    <a:lstStyle/>
                    <a:p>
                      <a:endParaRPr lang="pt-PT"/>
                    </a:p>
                  </a:txBody>
                  <a:tcPr/>
                </a:tc>
                <a:tc>
                  <a:txBody>
                    <a:bodyPr/>
                    <a:lstStyle/>
                    <a:p>
                      <a:pPr algn="ctr">
                        <a:lnSpc>
                          <a:spcPct val="115000"/>
                        </a:lnSpc>
                        <a:spcAft>
                          <a:spcPts val="0"/>
                        </a:spcAft>
                      </a:pPr>
                      <a:r>
                        <a:rPr lang="pt-PT" sz="600" dirty="0">
                          <a:effectLst/>
                        </a:rPr>
                        <a:t>Malanje</a:t>
                      </a:r>
                      <a:endParaRPr lang="pt-PT" sz="700" dirty="0">
                        <a:effectLst/>
                        <a:latin typeface="Calibri"/>
                        <a:ea typeface="Calibri"/>
                        <a:cs typeface="Times New Roman"/>
                      </a:endParaRPr>
                    </a:p>
                  </a:txBody>
                  <a:tcPr marL="16403" marR="16403" marT="0" marB="0" anchor="ctr"/>
                </a:tc>
                <a:tc vMerge="1">
                  <a:txBody>
                    <a:bodyPr/>
                    <a:lstStyle/>
                    <a:p>
                      <a:endParaRPr lang="pt-PT"/>
                    </a:p>
                  </a:txBody>
                  <a:tcPr/>
                </a:tc>
                <a:tc>
                  <a:txBody>
                    <a:bodyPr/>
                    <a:lstStyle/>
                    <a:p>
                      <a:pPr algn="ctr">
                        <a:lnSpc>
                          <a:spcPct val="115000"/>
                        </a:lnSpc>
                        <a:spcAft>
                          <a:spcPts val="0"/>
                        </a:spcAft>
                      </a:pPr>
                      <a:r>
                        <a:rPr lang="pt-PT" sz="600" dirty="0">
                          <a:effectLst/>
                        </a:rPr>
                        <a:t>Sede Municipal Cacuso</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a:effectLst/>
                        </a:rPr>
                        <a:t>Outras Localidades</a:t>
                      </a:r>
                      <a:endParaRPr lang="pt-PT" sz="70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Sede Municipal Mucari</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a:effectLst/>
                        </a:rPr>
                        <a:t>Outras Localidades</a:t>
                      </a:r>
                      <a:endParaRPr lang="pt-PT" sz="70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Sede Municipal Calandula</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Outras Localidades</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a:effectLst/>
                        </a:rPr>
                        <a:t>Sede Municipal Cambundi-Catembo</a:t>
                      </a:r>
                      <a:endParaRPr lang="pt-PT" sz="70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a:effectLst/>
                        </a:rPr>
                        <a:t>Outras Localidades</a:t>
                      </a:r>
                      <a:endParaRPr lang="pt-PT" sz="70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Sede Municipal Cangandala</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a:effectLst/>
                        </a:rPr>
                        <a:t>Outras Localidades</a:t>
                      </a:r>
                      <a:endParaRPr lang="pt-PT" sz="70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Sede Municipal Caombo</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Outras Localidades</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Sede Municipal Cunda-dia-baze</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a:effectLst/>
                        </a:rPr>
                        <a:t>Outras Localidades</a:t>
                      </a:r>
                      <a:endParaRPr lang="pt-PT" sz="70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a:effectLst/>
                        </a:rPr>
                        <a:t>Sede Municipal Kiwaba Nzongi</a:t>
                      </a:r>
                      <a:endParaRPr lang="pt-PT" sz="70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Outras Localidades</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Sede Municipal Luquembo</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a:effectLst/>
                        </a:rPr>
                        <a:t>Outras Localidades</a:t>
                      </a:r>
                      <a:endParaRPr lang="pt-PT" sz="70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Sede Municipal Marimba</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a:effectLst/>
                        </a:rPr>
                        <a:t>Outras Localidades</a:t>
                      </a:r>
                      <a:endParaRPr lang="pt-PT" sz="70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Sede Municipal Massango</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Outras Localidades</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Sede Municipal Quela</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Outras Localidades</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Sede Municipal Quirima</a:t>
                      </a:r>
                      <a:endParaRPr lang="pt-PT" sz="700" dirty="0">
                        <a:effectLst/>
                        <a:latin typeface="Calibri"/>
                        <a:ea typeface="Calibri"/>
                        <a:cs typeface="Times New Roman"/>
                      </a:endParaRPr>
                    </a:p>
                  </a:txBody>
                  <a:tcPr marL="16403" marR="16403" marT="0" marB="0" anchor="ctr"/>
                </a:tc>
                <a:tc>
                  <a:txBody>
                    <a:bodyPr/>
                    <a:lstStyle/>
                    <a:p>
                      <a:pPr algn="ctr">
                        <a:lnSpc>
                          <a:spcPct val="115000"/>
                        </a:lnSpc>
                        <a:spcAft>
                          <a:spcPts val="0"/>
                        </a:spcAft>
                      </a:pPr>
                      <a:r>
                        <a:rPr lang="pt-PT" sz="600" dirty="0">
                          <a:effectLst/>
                        </a:rPr>
                        <a:t>Outras Localidades</a:t>
                      </a:r>
                      <a:endParaRPr lang="pt-PT" sz="700" dirty="0">
                        <a:effectLst/>
                        <a:latin typeface="Calibri"/>
                        <a:ea typeface="Calibri"/>
                        <a:cs typeface="Times New Roman"/>
                      </a:endParaRPr>
                    </a:p>
                  </a:txBody>
                  <a:tcPr marL="16403" marR="16403" marT="0" marB="0" anchor="ctr"/>
                </a:tc>
                <a:tc vMerge="1">
                  <a:txBody>
                    <a:bodyPr/>
                    <a:lstStyle/>
                    <a:p>
                      <a:endParaRPr lang="pt-PT"/>
                    </a:p>
                  </a:txBody>
                  <a:tcPr/>
                </a:tc>
              </a:tr>
              <a:tr h="575492">
                <a:tc rowSpan="2">
                  <a:txBody>
                    <a:bodyPr/>
                    <a:lstStyle/>
                    <a:p>
                      <a:pPr algn="ctr">
                        <a:lnSpc>
                          <a:spcPct val="115000"/>
                        </a:lnSpc>
                        <a:spcAft>
                          <a:spcPts val="0"/>
                        </a:spcAft>
                      </a:pPr>
                      <a:r>
                        <a:rPr lang="pt-PT" sz="700">
                          <a:effectLst/>
                        </a:rPr>
                        <a:t>PEQUENOS SISTEMAS DE ABASTECIMENTO DE ÁGUA</a:t>
                      </a:r>
                      <a:endParaRPr lang="pt-PT" sz="800">
                        <a:effectLst/>
                        <a:latin typeface="Calibri"/>
                        <a:ea typeface="Calibri"/>
                        <a:cs typeface="Times New Roman"/>
                      </a:endParaRPr>
                    </a:p>
                  </a:txBody>
                  <a:tcPr marL="16403" marR="16403" marT="0" marB="0" anchor="ctr"/>
                </a:tc>
                <a:tc>
                  <a:txBody>
                    <a:bodyPr/>
                    <a:lstStyle/>
                    <a:p>
                      <a:pPr>
                        <a:lnSpc>
                          <a:spcPct val="115000"/>
                        </a:lnSpc>
                        <a:spcAft>
                          <a:spcPts val="0"/>
                        </a:spcAft>
                      </a:pPr>
                      <a:r>
                        <a:rPr lang="pt-PT" sz="700">
                          <a:effectLst/>
                        </a:rPr>
                        <a:t>Total de Pequenos Sistemas de Água Existentes</a:t>
                      </a:r>
                      <a:endParaRPr lang="pt-PT" sz="800">
                        <a:effectLst/>
                        <a:latin typeface="Calibri"/>
                        <a:ea typeface="Calibri"/>
                        <a:cs typeface="Times New Roman"/>
                      </a:endParaRPr>
                    </a:p>
                  </a:txBody>
                  <a:tcPr marL="16403" marR="16403" marT="0" marB="0" anchor="ctr"/>
                </a:tc>
                <a:tc>
                  <a:txBody>
                    <a:bodyPr/>
                    <a:lstStyle/>
                    <a:p>
                      <a:pPr algn="r">
                        <a:lnSpc>
                          <a:spcPct val="115000"/>
                        </a:lnSpc>
                        <a:spcAft>
                          <a:spcPts val="0"/>
                        </a:spcAft>
                      </a:pPr>
                      <a:r>
                        <a:rPr lang="pt-PT" sz="900" dirty="0">
                          <a:effectLst/>
                        </a:rPr>
                        <a:t>10</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3</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1</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5</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0</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4</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1</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2</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2</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3</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3</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2</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3</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1</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1000" b="1" dirty="0">
                          <a:effectLst/>
                        </a:rPr>
                        <a:t>82</a:t>
                      </a:r>
                      <a:endParaRPr lang="pt-PT" sz="1050" b="1" dirty="0">
                        <a:effectLst/>
                        <a:latin typeface="Calibri"/>
                        <a:ea typeface="Calibri"/>
                        <a:cs typeface="Times New Roman"/>
                      </a:endParaRPr>
                    </a:p>
                  </a:txBody>
                  <a:tcPr marL="16403" marR="16403" marT="0" marB="0" anchor="b">
                    <a:solidFill>
                      <a:schemeClr val="accent6">
                        <a:lumMod val="20000"/>
                        <a:lumOff val="80000"/>
                      </a:schemeClr>
                    </a:solidFill>
                  </a:tcPr>
                </a:tc>
              </a:tr>
              <a:tr h="575492">
                <a:tc vMerge="1">
                  <a:txBody>
                    <a:bodyPr/>
                    <a:lstStyle/>
                    <a:p>
                      <a:endParaRPr lang="pt-PT"/>
                    </a:p>
                  </a:txBody>
                  <a:tcPr/>
                </a:tc>
                <a:tc>
                  <a:txBody>
                    <a:bodyPr/>
                    <a:lstStyle/>
                    <a:p>
                      <a:pPr>
                        <a:lnSpc>
                          <a:spcPct val="115000"/>
                        </a:lnSpc>
                        <a:spcAft>
                          <a:spcPts val="0"/>
                        </a:spcAft>
                      </a:pPr>
                      <a:r>
                        <a:rPr lang="pt-PT" sz="700">
                          <a:effectLst/>
                        </a:rPr>
                        <a:t>Total de Pequenos Sistemas de Água Fora de Serviço</a:t>
                      </a:r>
                      <a:endParaRPr lang="pt-PT" sz="800">
                        <a:effectLst/>
                        <a:latin typeface="Calibri"/>
                        <a:ea typeface="Calibri"/>
                        <a:cs typeface="Times New Roman"/>
                      </a:endParaRPr>
                    </a:p>
                  </a:txBody>
                  <a:tcPr marL="16403" marR="16403" marT="0" marB="0" anchor="ctr"/>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0</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1000" b="1" dirty="0">
                          <a:effectLst/>
                        </a:rPr>
                        <a:t>13</a:t>
                      </a:r>
                      <a:endParaRPr lang="pt-PT" sz="1050" b="1" dirty="0">
                        <a:effectLst/>
                        <a:latin typeface="Calibri"/>
                        <a:ea typeface="Calibri"/>
                        <a:cs typeface="Times New Roman"/>
                      </a:endParaRPr>
                    </a:p>
                  </a:txBody>
                  <a:tcPr marL="16403" marR="16403" marT="0" marB="0" anchor="b">
                    <a:solidFill>
                      <a:schemeClr val="accent6">
                        <a:lumMod val="20000"/>
                        <a:lumOff val="80000"/>
                      </a:schemeClr>
                    </a:solidFill>
                  </a:tcPr>
                </a:tc>
              </a:tr>
              <a:tr h="458873">
                <a:tc rowSpan="4">
                  <a:txBody>
                    <a:bodyPr/>
                    <a:lstStyle/>
                    <a:p>
                      <a:pPr algn="ctr">
                        <a:lnSpc>
                          <a:spcPct val="115000"/>
                        </a:lnSpc>
                        <a:spcAft>
                          <a:spcPts val="0"/>
                        </a:spcAft>
                      </a:pPr>
                      <a:r>
                        <a:rPr lang="pt-PT" sz="700">
                          <a:effectLst/>
                        </a:rPr>
                        <a:t>FONTENÁRIOS OU CHAFARIZES</a:t>
                      </a:r>
                      <a:endParaRPr lang="pt-PT" sz="800">
                        <a:effectLst/>
                        <a:latin typeface="Calibri"/>
                        <a:ea typeface="Calibri"/>
                        <a:cs typeface="Times New Roman"/>
                      </a:endParaRPr>
                    </a:p>
                  </a:txBody>
                  <a:tcPr marL="16403" marR="16403" marT="0" marB="0" anchor="ctr"/>
                </a:tc>
                <a:tc>
                  <a:txBody>
                    <a:bodyPr/>
                    <a:lstStyle/>
                    <a:p>
                      <a:pPr>
                        <a:lnSpc>
                          <a:spcPct val="115000"/>
                        </a:lnSpc>
                        <a:spcAft>
                          <a:spcPts val="0"/>
                        </a:spcAft>
                      </a:pPr>
                      <a:r>
                        <a:rPr lang="pt-PT" sz="700">
                          <a:effectLst/>
                        </a:rPr>
                        <a:t>Ligado à Rede de Abastecimento</a:t>
                      </a:r>
                      <a:endParaRPr lang="pt-PT" sz="800">
                        <a:effectLst/>
                        <a:latin typeface="Calibri"/>
                        <a:ea typeface="Calibri"/>
                        <a:cs typeface="Times New Roman"/>
                      </a:endParaRPr>
                    </a:p>
                  </a:txBody>
                  <a:tcPr marL="16403" marR="16403" marT="0" marB="0" anchor="ctr"/>
                </a:tc>
                <a:tc>
                  <a:txBody>
                    <a:bodyPr/>
                    <a:lstStyle/>
                    <a:p>
                      <a:pPr algn="r">
                        <a:lnSpc>
                          <a:spcPct val="115000"/>
                        </a:lnSpc>
                        <a:spcAft>
                          <a:spcPts val="0"/>
                        </a:spcAft>
                      </a:pPr>
                      <a:r>
                        <a:rPr lang="pt-PT" sz="900">
                          <a:effectLst/>
                        </a:rPr>
                        <a:t>99</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6</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29</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9</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8</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7</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7</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6</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8</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8</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4</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3</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1000" b="1" dirty="0">
                          <a:effectLst/>
                        </a:rPr>
                        <a:t>302</a:t>
                      </a:r>
                      <a:endParaRPr lang="pt-PT" sz="1050" b="1" dirty="0">
                        <a:effectLst/>
                        <a:latin typeface="Calibri"/>
                        <a:ea typeface="Calibri"/>
                        <a:cs typeface="Times New Roman"/>
                      </a:endParaRPr>
                    </a:p>
                  </a:txBody>
                  <a:tcPr marL="16403" marR="16403" marT="0" marB="0" anchor="b">
                    <a:solidFill>
                      <a:schemeClr val="accent6">
                        <a:lumMod val="20000"/>
                        <a:lumOff val="80000"/>
                      </a:schemeClr>
                    </a:solidFill>
                  </a:tcPr>
                </a:tc>
              </a:tr>
              <a:tr h="458873">
                <a:tc vMerge="1">
                  <a:txBody>
                    <a:bodyPr/>
                    <a:lstStyle/>
                    <a:p>
                      <a:endParaRPr lang="pt-PT"/>
                    </a:p>
                  </a:txBody>
                  <a:tcPr/>
                </a:tc>
                <a:tc>
                  <a:txBody>
                    <a:bodyPr/>
                    <a:lstStyle/>
                    <a:p>
                      <a:pPr>
                        <a:lnSpc>
                          <a:spcPct val="115000"/>
                        </a:lnSpc>
                        <a:spcAft>
                          <a:spcPts val="0"/>
                        </a:spcAft>
                      </a:pPr>
                      <a:r>
                        <a:rPr lang="pt-PT" sz="700">
                          <a:effectLst/>
                        </a:rPr>
                        <a:t>Sem Ligação à Rede de Abastecimento</a:t>
                      </a:r>
                      <a:endParaRPr lang="pt-PT" sz="800">
                        <a:effectLst/>
                        <a:latin typeface="Calibri"/>
                        <a:ea typeface="Calibri"/>
                        <a:cs typeface="Times New Roman"/>
                      </a:endParaRPr>
                    </a:p>
                  </a:txBody>
                  <a:tcPr marL="16403" marR="16403" marT="0" marB="0" anchor="ctr"/>
                </a:tc>
                <a:tc>
                  <a:txBody>
                    <a:bodyPr/>
                    <a:lstStyle/>
                    <a:p>
                      <a:pPr algn="r">
                        <a:lnSpc>
                          <a:spcPct val="115000"/>
                        </a:lnSpc>
                        <a:spcAft>
                          <a:spcPts val="0"/>
                        </a:spcAft>
                      </a:pPr>
                      <a:r>
                        <a:rPr lang="pt-PT" sz="900">
                          <a:effectLst/>
                        </a:rPr>
                        <a:t>16</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11</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8</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6</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0</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1000" b="1" dirty="0">
                          <a:effectLst/>
                        </a:rPr>
                        <a:t>71</a:t>
                      </a:r>
                      <a:endParaRPr lang="pt-PT" sz="1050" b="1" dirty="0">
                        <a:effectLst/>
                        <a:latin typeface="Calibri"/>
                        <a:ea typeface="Calibri"/>
                        <a:cs typeface="Times New Roman"/>
                      </a:endParaRPr>
                    </a:p>
                  </a:txBody>
                  <a:tcPr marL="16403" marR="16403" marT="0" marB="0" anchor="b">
                    <a:solidFill>
                      <a:schemeClr val="accent6">
                        <a:lumMod val="20000"/>
                        <a:lumOff val="80000"/>
                      </a:schemeClr>
                    </a:solidFill>
                  </a:tcPr>
                </a:tc>
              </a:tr>
              <a:tr h="342253">
                <a:tc vMerge="1">
                  <a:txBody>
                    <a:bodyPr/>
                    <a:lstStyle/>
                    <a:p>
                      <a:endParaRPr lang="pt-PT"/>
                    </a:p>
                  </a:txBody>
                  <a:tcPr/>
                </a:tc>
                <a:tc>
                  <a:txBody>
                    <a:bodyPr/>
                    <a:lstStyle/>
                    <a:p>
                      <a:pPr>
                        <a:lnSpc>
                          <a:spcPct val="115000"/>
                        </a:lnSpc>
                        <a:spcAft>
                          <a:spcPts val="0"/>
                        </a:spcAft>
                      </a:pPr>
                      <a:r>
                        <a:rPr lang="pt-PT" sz="700">
                          <a:effectLst/>
                        </a:rPr>
                        <a:t>Total de Fontenários Existentes</a:t>
                      </a:r>
                      <a:endParaRPr lang="pt-PT" sz="800">
                        <a:effectLst/>
                        <a:latin typeface="Calibri"/>
                        <a:ea typeface="Calibri"/>
                        <a:cs typeface="Times New Roman"/>
                      </a:endParaRPr>
                    </a:p>
                  </a:txBody>
                  <a:tcPr marL="16403" marR="16403" marT="0" marB="0" anchor="ctr"/>
                </a:tc>
                <a:tc>
                  <a:txBody>
                    <a:bodyPr/>
                    <a:lstStyle/>
                    <a:p>
                      <a:pPr algn="r">
                        <a:lnSpc>
                          <a:spcPct val="115000"/>
                        </a:lnSpc>
                        <a:spcAft>
                          <a:spcPts val="0"/>
                        </a:spcAft>
                      </a:pPr>
                      <a:r>
                        <a:rPr lang="pt-PT" sz="900">
                          <a:effectLst/>
                        </a:rPr>
                        <a:t>115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6</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29</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9</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8</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7</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7</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17</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8</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6</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8</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8</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1000" b="1" dirty="0">
                          <a:effectLst/>
                        </a:rPr>
                        <a:t>373</a:t>
                      </a:r>
                      <a:endParaRPr lang="pt-PT" sz="1050" b="1" dirty="0">
                        <a:effectLst/>
                        <a:latin typeface="Calibri"/>
                        <a:ea typeface="Calibri"/>
                        <a:cs typeface="Times New Roman"/>
                      </a:endParaRPr>
                    </a:p>
                  </a:txBody>
                  <a:tcPr marL="16403" marR="16403" marT="0" marB="0" anchor="b">
                    <a:solidFill>
                      <a:schemeClr val="accent6">
                        <a:lumMod val="20000"/>
                        <a:lumOff val="80000"/>
                      </a:schemeClr>
                    </a:solidFill>
                  </a:tcPr>
                </a:tc>
              </a:tr>
              <a:tr h="458873">
                <a:tc vMerge="1">
                  <a:txBody>
                    <a:bodyPr/>
                    <a:lstStyle/>
                    <a:p>
                      <a:endParaRPr lang="pt-PT"/>
                    </a:p>
                  </a:txBody>
                  <a:tcPr/>
                </a:tc>
                <a:tc>
                  <a:txBody>
                    <a:bodyPr/>
                    <a:lstStyle/>
                    <a:p>
                      <a:pPr>
                        <a:lnSpc>
                          <a:spcPct val="115000"/>
                        </a:lnSpc>
                        <a:spcAft>
                          <a:spcPts val="0"/>
                        </a:spcAft>
                      </a:pPr>
                      <a:r>
                        <a:rPr lang="pt-PT" sz="700">
                          <a:effectLst/>
                        </a:rPr>
                        <a:t>Total de Fontenários Fora de Serviço</a:t>
                      </a:r>
                      <a:endParaRPr lang="pt-PT" sz="800">
                        <a:effectLst/>
                        <a:latin typeface="Calibri"/>
                        <a:ea typeface="Calibri"/>
                        <a:cs typeface="Times New Roman"/>
                      </a:endParaRPr>
                    </a:p>
                  </a:txBody>
                  <a:tcPr marL="16403" marR="16403" marT="0" marB="0" anchor="ctr"/>
                </a:tc>
                <a:tc>
                  <a:txBody>
                    <a:bodyPr/>
                    <a:lstStyle/>
                    <a:p>
                      <a:pPr algn="r">
                        <a:lnSpc>
                          <a:spcPct val="115000"/>
                        </a:lnSpc>
                        <a:spcAft>
                          <a:spcPts val="0"/>
                        </a:spcAft>
                      </a:pPr>
                      <a:r>
                        <a:rPr lang="pt-PT" sz="900">
                          <a:effectLst/>
                        </a:rPr>
                        <a:t>54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6</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6</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1000" b="1" dirty="0">
                          <a:effectLst/>
                        </a:rPr>
                        <a:t>85</a:t>
                      </a:r>
                      <a:endParaRPr lang="pt-PT" sz="1050" b="1" dirty="0">
                        <a:effectLst/>
                        <a:latin typeface="Calibri"/>
                        <a:ea typeface="Calibri"/>
                        <a:cs typeface="Times New Roman"/>
                      </a:endParaRPr>
                    </a:p>
                  </a:txBody>
                  <a:tcPr marL="16403" marR="16403" marT="0" marB="0" anchor="b">
                    <a:solidFill>
                      <a:schemeClr val="accent6">
                        <a:lumMod val="20000"/>
                        <a:lumOff val="80000"/>
                      </a:schemeClr>
                    </a:solidFill>
                  </a:tcPr>
                </a:tc>
              </a:tr>
              <a:tr h="342253">
                <a:tc rowSpan="2">
                  <a:txBody>
                    <a:bodyPr/>
                    <a:lstStyle/>
                    <a:p>
                      <a:pPr algn="ctr">
                        <a:lnSpc>
                          <a:spcPct val="115000"/>
                        </a:lnSpc>
                        <a:spcAft>
                          <a:spcPts val="0"/>
                        </a:spcAft>
                      </a:pPr>
                      <a:r>
                        <a:rPr lang="pt-PT" sz="700">
                          <a:effectLst/>
                        </a:rPr>
                        <a:t>PONTOS DE ÁGUA</a:t>
                      </a:r>
                      <a:endParaRPr lang="pt-PT" sz="800">
                        <a:effectLst/>
                        <a:latin typeface="Calibri"/>
                        <a:ea typeface="Calibri"/>
                        <a:cs typeface="Times New Roman"/>
                      </a:endParaRPr>
                    </a:p>
                  </a:txBody>
                  <a:tcPr marL="16403" marR="16403" marT="0" marB="0" anchor="ctr"/>
                </a:tc>
                <a:tc>
                  <a:txBody>
                    <a:bodyPr/>
                    <a:lstStyle/>
                    <a:p>
                      <a:pPr>
                        <a:lnSpc>
                          <a:spcPct val="115000"/>
                        </a:lnSpc>
                        <a:spcAft>
                          <a:spcPts val="0"/>
                        </a:spcAft>
                      </a:pPr>
                      <a:r>
                        <a:rPr lang="pt-PT" sz="700">
                          <a:effectLst/>
                        </a:rPr>
                        <a:t>Total de Pontos de Água Existentes</a:t>
                      </a:r>
                      <a:endParaRPr lang="pt-PT" sz="800">
                        <a:effectLst/>
                        <a:latin typeface="Calibri"/>
                        <a:ea typeface="Calibri"/>
                        <a:cs typeface="Times New Roman"/>
                      </a:endParaRPr>
                    </a:p>
                  </a:txBody>
                  <a:tcPr marL="16403" marR="16403" marT="0" marB="0" anchor="ctr"/>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6</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8</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6</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8</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1000" b="1" dirty="0">
                          <a:effectLst/>
                        </a:rPr>
                        <a:t>73</a:t>
                      </a:r>
                      <a:endParaRPr lang="pt-PT" sz="1050" b="1" dirty="0">
                        <a:effectLst/>
                        <a:latin typeface="Calibri"/>
                        <a:ea typeface="Calibri"/>
                        <a:cs typeface="Times New Roman"/>
                      </a:endParaRPr>
                    </a:p>
                  </a:txBody>
                  <a:tcPr marL="16403" marR="16403" marT="0" marB="0" anchor="b">
                    <a:solidFill>
                      <a:schemeClr val="accent6">
                        <a:lumMod val="20000"/>
                        <a:lumOff val="80000"/>
                      </a:schemeClr>
                    </a:solidFill>
                  </a:tcPr>
                </a:tc>
              </a:tr>
              <a:tr h="342253">
                <a:tc vMerge="1">
                  <a:txBody>
                    <a:bodyPr/>
                    <a:lstStyle/>
                    <a:p>
                      <a:endParaRPr lang="pt-PT"/>
                    </a:p>
                  </a:txBody>
                  <a:tcPr/>
                </a:tc>
                <a:tc>
                  <a:txBody>
                    <a:bodyPr/>
                    <a:lstStyle/>
                    <a:p>
                      <a:pPr>
                        <a:lnSpc>
                          <a:spcPct val="115000"/>
                        </a:lnSpc>
                        <a:spcAft>
                          <a:spcPts val="0"/>
                        </a:spcAft>
                      </a:pPr>
                      <a:r>
                        <a:rPr lang="pt-PT" sz="700">
                          <a:effectLst/>
                        </a:rPr>
                        <a:t>Total de Pontos de Água Fora de Serviço</a:t>
                      </a:r>
                      <a:endParaRPr lang="pt-PT" sz="800">
                        <a:effectLst/>
                        <a:latin typeface="Calibri"/>
                        <a:ea typeface="Calibri"/>
                        <a:cs typeface="Times New Roman"/>
                      </a:endParaRPr>
                    </a:p>
                  </a:txBody>
                  <a:tcPr marL="16403" marR="16403" marT="0" marB="0" anchor="ctr"/>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1000" b="1" dirty="0">
                          <a:effectLst/>
                        </a:rPr>
                        <a:t>5</a:t>
                      </a:r>
                      <a:endParaRPr lang="pt-PT" sz="1050" b="1" dirty="0">
                        <a:effectLst/>
                        <a:latin typeface="Calibri"/>
                        <a:ea typeface="Calibri"/>
                        <a:cs typeface="Times New Roman"/>
                      </a:endParaRPr>
                    </a:p>
                  </a:txBody>
                  <a:tcPr marL="16403" marR="16403" marT="0" marB="0" anchor="b">
                    <a:solidFill>
                      <a:schemeClr val="accent6">
                        <a:lumMod val="20000"/>
                        <a:lumOff val="80000"/>
                      </a:schemeClr>
                    </a:solidFill>
                  </a:tcPr>
                </a:tc>
              </a:tr>
              <a:tr h="225574">
                <a:tc gridSpan="2">
                  <a:txBody>
                    <a:bodyPr/>
                    <a:lstStyle/>
                    <a:p>
                      <a:pPr>
                        <a:lnSpc>
                          <a:spcPct val="115000"/>
                        </a:lnSpc>
                        <a:spcAft>
                          <a:spcPts val="0"/>
                        </a:spcAft>
                      </a:pPr>
                      <a:r>
                        <a:rPr lang="pt-PT" sz="700">
                          <a:effectLst/>
                        </a:rPr>
                        <a:t>Furos para  Abastecimento de Água</a:t>
                      </a:r>
                      <a:endParaRPr lang="pt-PT" sz="800">
                        <a:effectLst/>
                        <a:latin typeface="Calibri"/>
                        <a:ea typeface="Calibri"/>
                        <a:cs typeface="Times New Roman"/>
                      </a:endParaRPr>
                    </a:p>
                  </a:txBody>
                  <a:tcPr marL="16403" marR="16403" marT="0" marB="0" anchor="ctr"/>
                </a:tc>
                <a:tc hMerge="1">
                  <a:txBody>
                    <a:bodyPr/>
                    <a:lstStyle/>
                    <a:p>
                      <a:endParaRPr lang="pt-PT"/>
                    </a:p>
                  </a:txBody>
                  <a:tcPr/>
                </a:tc>
                <a:tc>
                  <a:txBody>
                    <a:bodyPr/>
                    <a:lstStyle/>
                    <a:p>
                      <a:pPr algn="r">
                        <a:lnSpc>
                          <a:spcPct val="115000"/>
                        </a:lnSpc>
                        <a:spcAft>
                          <a:spcPts val="0"/>
                        </a:spcAft>
                      </a:pPr>
                      <a:r>
                        <a:rPr lang="pt-PT" sz="900">
                          <a:effectLst/>
                        </a:rPr>
                        <a:t>237</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155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52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51</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12</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16</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1000" b="1" dirty="0">
                          <a:effectLst/>
                        </a:rPr>
                        <a:t>568</a:t>
                      </a:r>
                      <a:endParaRPr lang="pt-PT" sz="1050" b="1" dirty="0">
                        <a:effectLst/>
                        <a:latin typeface="Calibri"/>
                        <a:ea typeface="Calibri"/>
                        <a:cs typeface="Times New Roman"/>
                      </a:endParaRPr>
                    </a:p>
                  </a:txBody>
                  <a:tcPr marL="16403" marR="16403" marT="0" marB="0" anchor="b">
                    <a:solidFill>
                      <a:schemeClr val="accent6">
                        <a:lumMod val="20000"/>
                        <a:lumOff val="80000"/>
                      </a:schemeClr>
                    </a:solidFill>
                  </a:tcPr>
                </a:tc>
              </a:tr>
              <a:tr h="225574">
                <a:tc gridSpan="2">
                  <a:txBody>
                    <a:bodyPr/>
                    <a:lstStyle/>
                    <a:p>
                      <a:pPr>
                        <a:lnSpc>
                          <a:spcPct val="115000"/>
                        </a:lnSpc>
                        <a:spcAft>
                          <a:spcPts val="0"/>
                        </a:spcAft>
                      </a:pPr>
                      <a:r>
                        <a:rPr lang="pt-PT" sz="700">
                          <a:effectLst/>
                        </a:rPr>
                        <a:t>Cacimbas Servindo como Ponto de Água</a:t>
                      </a:r>
                      <a:endParaRPr lang="pt-PT" sz="800">
                        <a:effectLst/>
                        <a:latin typeface="Calibri"/>
                        <a:ea typeface="Calibri"/>
                        <a:cs typeface="Times New Roman"/>
                      </a:endParaRPr>
                    </a:p>
                  </a:txBody>
                  <a:tcPr marL="16403" marR="16403" marT="0" marB="0" anchor="ctr"/>
                </a:tc>
                <a:tc hMerge="1">
                  <a:txBody>
                    <a:bodyPr/>
                    <a:lstStyle/>
                    <a:p>
                      <a:endParaRPr lang="pt-PT"/>
                    </a:p>
                  </a:txBody>
                  <a:tcPr/>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8</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6</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1000" b="1" dirty="0">
                          <a:effectLst/>
                        </a:rPr>
                        <a:t>53</a:t>
                      </a:r>
                      <a:endParaRPr lang="pt-PT" sz="1050" b="1" dirty="0">
                        <a:effectLst/>
                        <a:latin typeface="Calibri"/>
                        <a:ea typeface="Calibri"/>
                        <a:cs typeface="Times New Roman"/>
                      </a:endParaRPr>
                    </a:p>
                  </a:txBody>
                  <a:tcPr marL="16403" marR="16403" marT="0" marB="0" anchor="b">
                    <a:solidFill>
                      <a:schemeClr val="accent6">
                        <a:lumMod val="20000"/>
                        <a:lumOff val="80000"/>
                      </a:schemeClr>
                    </a:solidFill>
                  </a:tcPr>
                </a:tc>
              </a:tr>
              <a:tr h="342193">
                <a:tc gridSpan="2">
                  <a:txBody>
                    <a:bodyPr/>
                    <a:lstStyle/>
                    <a:p>
                      <a:pPr>
                        <a:lnSpc>
                          <a:spcPct val="115000"/>
                        </a:lnSpc>
                        <a:spcAft>
                          <a:spcPts val="0"/>
                        </a:spcAft>
                      </a:pPr>
                      <a:r>
                        <a:rPr lang="pt-PT" sz="700">
                          <a:effectLst/>
                        </a:rPr>
                        <a:t>Cacimbas Servindo como Origem de Pequeno Sistema de Água</a:t>
                      </a:r>
                      <a:endParaRPr lang="pt-PT" sz="800">
                        <a:effectLst/>
                        <a:latin typeface="Calibri"/>
                        <a:ea typeface="Calibri"/>
                        <a:cs typeface="Times New Roman"/>
                      </a:endParaRPr>
                    </a:p>
                  </a:txBody>
                  <a:tcPr marL="16403" marR="16403" marT="0" marB="0" anchor="ctr"/>
                </a:tc>
                <a:tc hMerge="1">
                  <a:txBody>
                    <a:bodyPr/>
                    <a:lstStyle/>
                    <a:p>
                      <a:endParaRPr lang="pt-PT"/>
                    </a:p>
                  </a:txBody>
                  <a:tcPr/>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1000" b="1" dirty="0">
                          <a:effectLst/>
                        </a:rPr>
                        <a:t>4</a:t>
                      </a:r>
                      <a:endParaRPr lang="pt-PT" sz="1050" b="1" dirty="0">
                        <a:effectLst/>
                        <a:latin typeface="Calibri"/>
                        <a:ea typeface="Calibri"/>
                        <a:cs typeface="Times New Roman"/>
                      </a:endParaRPr>
                    </a:p>
                  </a:txBody>
                  <a:tcPr marL="16403" marR="16403" marT="0" marB="0" anchor="b">
                    <a:solidFill>
                      <a:schemeClr val="accent6">
                        <a:lumMod val="20000"/>
                        <a:lumOff val="80000"/>
                      </a:schemeClr>
                    </a:solidFill>
                  </a:tcPr>
                </a:tc>
              </a:tr>
              <a:tr h="225574">
                <a:tc gridSpan="2">
                  <a:txBody>
                    <a:bodyPr/>
                    <a:lstStyle/>
                    <a:p>
                      <a:pPr>
                        <a:lnSpc>
                          <a:spcPct val="115000"/>
                        </a:lnSpc>
                        <a:spcAft>
                          <a:spcPts val="0"/>
                        </a:spcAft>
                      </a:pPr>
                      <a:r>
                        <a:rPr lang="pt-PT" sz="700">
                          <a:effectLst/>
                        </a:rPr>
                        <a:t>Total de Cacimbas Cadastradas</a:t>
                      </a:r>
                      <a:endParaRPr lang="pt-PT" sz="800">
                        <a:effectLst/>
                        <a:latin typeface="Calibri"/>
                        <a:ea typeface="Calibri"/>
                        <a:cs typeface="Times New Roman"/>
                      </a:endParaRPr>
                    </a:p>
                  </a:txBody>
                  <a:tcPr marL="16403" marR="16403" marT="0" marB="0" anchor="ctr"/>
                </a:tc>
                <a:tc hMerge="1">
                  <a:txBody>
                    <a:bodyPr/>
                    <a:lstStyle/>
                    <a:p>
                      <a:endParaRPr lang="pt-PT"/>
                    </a:p>
                  </a:txBody>
                  <a:tcPr/>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nSpc>
                          <a:spcPct val="115000"/>
                        </a:lnSpc>
                        <a:spcAft>
                          <a:spcPts val="0"/>
                        </a:spcAft>
                      </a:pPr>
                      <a:r>
                        <a:rPr lang="pt-PT" sz="900">
                          <a:effectLst/>
                        </a:rPr>
                        <a:t> </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14</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nSpc>
                          <a:spcPct val="115000"/>
                        </a:lnSpc>
                        <a:spcAft>
                          <a:spcPts val="0"/>
                        </a:spcAft>
                      </a:pPr>
                      <a:r>
                        <a:rPr lang="pt-PT" sz="900">
                          <a:effectLst/>
                        </a:rPr>
                        <a:t> </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3</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8</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6</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8</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15</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a:effectLst/>
                        </a:rPr>
                        <a:t>0</a:t>
                      </a:r>
                      <a:endParaRPr lang="pt-PT" sz="100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900" dirty="0">
                          <a:effectLst/>
                        </a:rPr>
                        <a:t>0</a:t>
                      </a:r>
                      <a:endParaRPr lang="pt-PT" sz="1000" dirty="0">
                        <a:effectLst/>
                        <a:latin typeface="Calibri"/>
                        <a:ea typeface="Calibri"/>
                        <a:cs typeface="Times New Roman"/>
                      </a:endParaRPr>
                    </a:p>
                  </a:txBody>
                  <a:tcPr marL="16403" marR="16403" marT="0" marB="0" anchor="b"/>
                </a:tc>
                <a:tc>
                  <a:txBody>
                    <a:bodyPr/>
                    <a:lstStyle/>
                    <a:p>
                      <a:pPr algn="r">
                        <a:lnSpc>
                          <a:spcPct val="115000"/>
                        </a:lnSpc>
                        <a:spcAft>
                          <a:spcPts val="0"/>
                        </a:spcAft>
                      </a:pPr>
                      <a:r>
                        <a:rPr lang="pt-PT" sz="1000" b="1" dirty="0">
                          <a:effectLst/>
                        </a:rPr>
                        <a:t>57</a:t>
                      </a:r>
                      <a:endParaRPr lang="pt-PT" sz="1050" b="1" dirty="0">
                        <a:effectLst/>
                        <a:latin typeface="Calibri"/>
                        <a:ea typeface="Calibri"/>
                        <a:cs typeface="Times New Roman"/>
                      </a:endParaRPr>
                    </a:p>
                  </a:txBody>
                  <a:tcPr marL="16403" marR="16403" marT="0" marB="0" anchor="b">
                    <a:solidFill>
                      <a:schemeClr val="accent6">
                        <a:lumMod val="20000"/>
                        <a:lumOff val="80000"/>
                      </a:schemeClr>
                    </a:solidFill>
                  </a:tcPr>
                </a:tc>
              </a:tr>
            </a:tbl>
          </a:graphicData>
        </a:graphic>
      </p:graphicFrame>
    </p:spTree>
    <p:extLst>
      <p:ext uri="{BB962C8B-B14F-4D97-AF65-F5344CB8AC3E}">
        <p14:creationId xmlns:p14="http://schemas.microsoft.com/office/powerpoint/2010/main" val="2841486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89186" y="136899"/>
            <a:ext cx="11871435" cy="6404830"/>
          </a:xfrm>
          <a:prstGeom prst="rect">
            <a:avLst/>
          </a:prstGeom>
        </p:spPr>
        <p:txBody>
          <a:bodyPr wrap="square">
            <a:spAutoFit/>
          </a:bodyPr>
          <a:lstStyle/>
          <a:p>
            <a:pPr>
              <a:lnSpc>
                <a:spcPct val="115000"/>
              </a:lnSpc>
              <a:spcAft>
                <a:spcPts val="0"/>
              </a:spcAft>
              <a:tabLst>
                <a:tab pos="797560" algn="l"/>
              </a:tabLst>
            </a:pPr>
            <a:r>
              <a:rPr lang="pt-PT" sz="1400" b="1" dirty="0">
                <a:ea typeface="Times New Roman" panose="02020603050405020304" pitchFamily="18" charset="0"/>
                <a:cs typeface="Times New Roman" panose="02020603050405020304" pitchFamily="18" charset="0"/>
              </a:rPr>
              <a:t>6</a:t>
            </a:r>
            <a:r>
              <a:rPr lang="pt-PT" sz="1400" b="1" dirty="0" smtClean="0">
                <a:ea typeface="Times New Roman" panose="02020603050405020304" pitchFamily="18" charset="0"/>
                <a:cs typeface="Times New Roman" panose="02020603050405020304" pitchFamily="18" charset="0"/>
              </a:rPr>
              <a:t>. IMPLEMENTAÇÃO DO MOGECA E BASE DE  DADOS DA QUALIDADE DA ÁGUA</a:t>
            </a:r>
          </a:p>
          <a:p>
            <a:endParaRPr lang="pt-PT" sz="1400" b="1" dirty="0" smtClean="0"/>
          </a:p>
          <a:p>
            <a:r>
              <a:rPr lang="pt-PT" sz="1400" b="1" dirty="0" smtClean="0"/>
              <a:t>MOGECA</a:t>
            </a:r>
            <a:r>
              <a:rPr lang="pt-PT" sz="1400" dirty="0"/>
              <a:t>: Tem sido implementado pela Área de Mobilização Social da </a:t>
            </a:r>
            <a:r>
              <a:rPr lang="pt-PT" sz="1400" dirty="0" smtClean="0"/>
              <a:t>DPEAM, </a:t>
            </a:r>
            <a:r>
              <a:rPr lang="pt-PT" sz="1400" dirty="0"/>
              <a:t>e com receptividade nas Comunidades. A Sua actividade principal é a formação e capacitação dos Grupos de Água e Saneamento para garantir a sustentabilidade das infra-estruturas operativa</a:t>
            </a:r>
            <a:r>
              <a:rPr lang="pt-PT" sz="1400" dirty="0" smtClean="0"/>
              <a:t>.</a:t>
            </a:r>
          </a:p>
          <a:p>
            <a:r>
              <a:rPr lang="pt-PT" sz="1400" b="1" u="sng" dirty="0" smtClean="0"/>
              <a:t>Durante o ano de 2014</a:t>
            </a:r>
            <a:r>
              <a:rPr lang="pt-PT" sz="1400" dirty="0" smtClean="0"/>
              <a:t>:</a:t>
            </a:r>
          </a:p>
          <a:p>
            <a:pPr marL="400050" indent="-400050">
              <a:buFont typeface="+mj-lt"/>
              <a:buAutoNum type="romanLcPeriod"/>
            </a:pPr>
            <a:r>
              <a:rPr lang="pt-PT" sz="1400" dirty="0" smtClean="0"/>
              <a:t>Formados </a:t>
            </a:r>
            <a:r>
              <a:rPr lang="pt-PT" sz="1400" dirty="0"/>
              <a:t>e capacitados 288 Grupos de Água e Saneamento (GAS) nos Municípios de Malanje e Cacuso (Lombe) com a participacao dos lideres comunitarios (Regedores Sobas e Seculos</a:t>
            </a:r>
            <a:r>
              <a:rPr lang="pt-PT" sz="1400" dirty="0" smtClean="0"/>
              <a:t>).</a:t>
            </a:r>
          </a:p>
          <a:p>
            <a:pPr marL="400050" indent="-400050">
              <a:buFont typeface="+mj-lt"/>
              <a:buAutoNum type="romanLcPeriod"/>
            </a:pPr>
            <a:r>
              <a:rPr lang="pt-PT" sz="1400" dirty="0"/>
              <a:t>Realizado um workshop no dia 16 de Dezembro para os 14 administradores Municipais sobre o Modelo de Gestão Comunitário de Água (MoGeCa), incluindo a formação e capacitação de 17 técnicos ligados ao Sector de Energia e Águas no Municípios, no ambito da assistência técnica da DNA/MINEA</a:t>
            </a:r>
          </a:p>
          <a:p>
            <a:r>
              <a:rPr lang="pt-PT" sz="1400" b="1" u="sng" dirty="0"/>
              <a:t>Foram realizadas durante o </a:t>
            </a:r>
            <a:r>
              <a:rPr lang="pt-PT" sz="1400" b="1" u="sng" dirty="0" smtClean="0"/>
              <a:t>Iº </a:t>
            </a:r>
            <a:r>
              <a:rPr lang="pt-PT" sz="1400" b="1" u="sng" dirty="0"/>
              <a:t>Semestre </a:t>
            </a:r>
            <a:r>
              <a:rPr lang="pt-PT" sz="1400" b="1" u="sng" dirty="0" smtClean="0"/>
              <a:t>de 2015 as </a:t>
            </a:r>
            <a:r>
              <a:rPr lang="pt-PT" sz="1400" b="1" u="sng" dirty="0"/>
              <a:t>seguintes acções</a:t>
            </a:r>
            <a:r>
              <a:rPr lang="pt-PT" sz="1400" dirty="0"/>
              <a:t>:</a:t>
            </a:r>
          </a:p>
          <a:p>
            <a:pPr marL="400050" lvl="0" indent="-400050">
              <a:buFont typeface="+mj-lt"/>
              <a:buAutoNum type="romanLcPeriod"/>
            </a:pPr>
            <a:r>
              <a:rPr lang="pt-PT" sz="1400" dirty="0"/>
              <a:t>Grupos de Água e Saneamento Formados e capacitados nas </a:t>
            </a:r>
            <a:r>
              <a:rPr lang="pt-PT" sz="1400" dirty="0" smtClean="0"/>
              <a:t>Comunidades: </a:t>
            </a:r>
            <a:r>
              <a:rPr lang="pt-PT" sz="1400" dirty="0"/>
              <a:t>28;</a:t>
            </a:r>
          </a:p>
          <a:p>
            <a:pPr marL="400050" lvl="0" indent="-400050">
              <a:buFont typeface="+mj-lt"/>
              <a:buAutoNum type="romanLcPeriod"/>
            </a:pPr>
            <a:r>
              <a:rPr lang="pt-PT" sz="1400" dirty="0"/>
              <a:t>Grupos de Agua e Saneamento revitalizados 14.</a:t>
            </a:r>
          </a:p>
          <a:p>
            <a:r>
              <a:rPr lang="pt-PT" sz="1400" dirty="0"/>
              <a:t> </a:t>
            </a:r>
          </a:p>
          <a:p>
            <a:r>
              <a:rPr lang="pt-PT" sz="1400" b="1" dirty="0"/>
              <a:t>BASE DE DADOS</a:t>
            </a:r>
            <a:r>
              <a:rPr lang="pt-PT" sz="1400" dirty="0"/>
              <a:t>: Procede a gestão dos dados em toda a extensão da Província, com a inserção dos sistemas de água novos concluídos, </a:t>
            </a:r>
            <a:r>
              <a:rPr lang="pt-PT" sz="1400" dirty="0" smtClean="0"/>
              <a:t>valida </a:t>
            </a:r>
            <a:r>
              <a:rPr lang="pt-PT" sz="1400" dirty="0"/>
              <a:t>os dados das Administrações Municipais e outros afins. Esta tarefa esta sob responsabilidade de 1 Administrador, auxiliado pelo 1 Consultor de Nacionalidade Cubana, 1 Operador e Supervisionado pelo Director Provincial e Chefe de Departamento de Águas.</a:t>
            </a:r>
          </a:p>
          <a:p>
            <a:r>
              <a:rPr lang="pt-PT" sz="1400" dirty="0"/>
              <a:t> </a:t>
            </a:r>
          </a:p>
          <a:p>
            <a:r>
              <a:rPr lang="pt-PT" sz="1400" b="1" dirty="0"/>
              <a:t>CONTROLO DE QUALIDADE DE ÁGUA: </a:t>
            </a:r>
            <a:r>
              <a:rPr lang="pt-PT" sz="1400" dirty="0"/>
              <a:t>Esta actividade é desenvolvida pela EASM-EP, gestora do sistema de água urbana, através do seu Laboratório que regularmente </a:t>
            </a:r>
            <a:r>
              <a:rPr lang="pt-PT" sz="1400" dirty="0" smtClean="0"/>
              <a:t>realiza testes e </a:t>
            </a:r>
            <a:r>
              <a:rPr lang="pt-PT" sz="1400" dirty="0"/>
              <a:t>análise da água nos seguintes parâmetros: </a:t>
            </a:r>
            <a:r>
              <a:rPr lang="pt-PT" sz="1400" b="1" dirty="0"/>
              <a:t>Aspectos da água, cheiro, sabor, temperatura, turvação, condutividade, cloro livre e total, PH, e Coliformes Fecais </a:t>
            </a:r>
            <a:r>
              <a:rPr lang="pt-PT" sz="1400" dirty="0"/>
              <a:t>sendo os pontos de colheita e amostragem pré-definidos como:</a:t>
            </a:r>
          </a:p>
          <a:p>
            <a:pPr lvl="0"/>
            <a:r>
              <a:rPr lang="pt-PT" sz="1400" dirty="0"/>
              <a:t>Central de Bombagem e Captação; </a:t>
            </a:r>
          </a:p>
          <a:p>
            <a:pPr lvl="0"/>
            <a:r>
              <a:rPr lang="pt-PT" sz="1400" dirty="0"/>
              <a:t>Reservatório de distribuição;</a:t>
            </a:r>
          </a:p>
          <a:p>
            <a:pPr lvl="0"/>
            <a:r>
              <a:rPr lang="pt-PT" sz="1400" dirty="0"/>
              <a:t>Rede de distribuição pontos de entrega como: Hospital Provincial e Municipal, Unidades Hoteleiras e Similares incluindo os domicílios. </a:t>
            </a:r>
          </a:p>
          <a:p>
            <a:pPr lvl="0"/>
            <a:r>
              <a:rPr lang="pt-PT" sz="1400" dirty="0"/>
              <a:t>Sistemas de águas em alguns Municípios Comunas Aldeias.</a:t>
            </a:r>
          </a:p>
          <a:p>
            <a:pPr>
              <a:lnSpc>
                <a:spcPct val="115000"/>
              </a:lnSpc>
              <a:spcAft>
                <a:spcPts val="0"/>
              </a:spcAft>
              <a:tabLst>
                <a:tab pos="797560" algn="l"/>
              </a:tabLst>
            </a:pPr>
            <a:endParaRPr lang="pt-PT" sz="14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702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r. JACINTO\Desktop\DESKTOP\MALANJE_2014\5ºCCA_2015\20141205_0917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0"/>
            <a:ext cx="6096000" cy="37490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r. JACINTO\Desktop\DESKTOP\MALANJE_2014\5ºCCA_2015\20141205_0925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096000" cy="374904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r. JACINTO\Desktop\DESKTOP\MALANJE_2014\5ºCCA_2015\20150320_1103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49040"/>
            <a:ext cx="6096000" cy="31089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Dr. JACINTO\Desktop\DESKTOP\MALANJE_2014\5ºCCA_2015\20141028_0941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749041"/>
            <a:ext cx="6096000" cy="310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631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036585273"/>
              </p:ext>
            </p:extLst>
          </p:nvPr>
        </p:nvGraphicFramePr>
        <p:xfrm>
          <a:off x="171450" y="1066793"/>
          <a:ext cx="11811009" cy="5321679"/>
        </p:xfrm>
        <a:graphic>
          <a:graphicData uri="http://schemas.openxmlformats.org/drawingml/2006/table">
            <a:tbl>
              <a:tblPr>
                <a:tableStyleId>{5C22544A-7EE6-4342-B048-85BDC9FD1C3A}</a:tableStyleId>
              </a:tblPr>
              <a:tblGrid>
                <a:gridCol w="623442"/>
                <a:gridCol w="623442"/>
                <a:gridCol w="229207"/>
                <a:gridCol w="229207"/>
                <a:gridCol w="229207"/>
                <a:gridCol w="229207"/>
                <a:gridCol w="229207"/>
                <a:gridCol w="229207"/>
                <a:gridCol w="229207"/>
                <a:gridCol w="229207"/>
                <a:gridCol w="229207"/>
                <a:gridCol w="229207"/>
                <a:gridCol w="229207"/>
                <a:gridCol w="229207"/>
                <a:gridCol w="240667"/>
                <a:gridCol w="256710"/>
                <a:gridCol w="256710"/>
                <a:gridCol w="229207"/>
                <a:gridCol w="229207"/>
                <a:gridCol w="256710"/>
                <a:gridCol w="339226"/>
                <a:gridCol w="375899"/>
                <a:gridCol w="375899"/>
                <a:gridCol w="375899"/>
                <a:gridCol w="185657"/>
                <a:gridCol w="213162"/>
                <a:gridCol w="247543"/>
                <a:gridCol w="311720"/>
                <a:gridCol w="311720"/>
                <a:gridCol w="268170"/>
                <a:gridCol w="284216"/>
                <a:gridCol w="268170"/>
                <a:gridCol w="421740"/>
                <a:gridCol w="430908"/>
                <a:gridCol w="302552"/>
                <a:gridCol w="293383"/>
                <a:gridCol w="229207"/>
                <a:gridCol w="229207"/>
                <a:gridCol w="284216"/>
                <a:gridCol w="275047"/>
                <a:gridCol w="320889"/>
              </a:tblGrid>
              <a:tr h="393872">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Malanje</a:t>
                      </a:r>
                      <a:endParaRPr lang="pt-PT" sz="800" b="1"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Ass P</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Ass1ª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Ass</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TSP</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TS1ª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TS2ª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EspP</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Esp1ª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Esp2ª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T1ª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T2ª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T3ª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TMP1ª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TMP2ª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TMP3ª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TM1ª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TM2ª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TM3ª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OfAdmP</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1ºOfAdm</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2ºOfAdm</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3ºOfAdm</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Asp</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EscD</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MotPP</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MotP1ª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MotP2ª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MotLP</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MotL1ª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MotL2ª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AuxAdmP</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AuxAdm1ª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AuxLP</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EncQ</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OQ1ª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OQ2ª</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EncNQ</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OpNQ</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parcial</a:t>
                      </a:r>
                      <a:endParaRPr lang="pt-PT" sz="800" b="0" i="0" u="none" strike="noStrike">
                        <a:solidFill>
                          <a:srgbClr val="000000"/>
                        </a:solidFill>
                        <a:effectLst/>
                        <a:latin typeface="Calibri"/>
                      </a:endParaRPr>
                    </a:p>
                  </a:txBody>
                  <a:tcPr marL="5183" marR="5183" marT="5183" marB="0" anchor="b"/>
                </a:tc>
              </a:tr>
              <a:tr h="193916">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DPEA</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dirty="0">
                          <a:effectLst/>
                        </a:rPr>
                        <a:t>1</a:t>
                      </a:r>
                      <a:endParaRPr lang="pt-PT" sz="1000" b="0" i="0" u="none" strike="noStrike" dirty="0">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5</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3</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5</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3</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5</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29</a:t>
                      </a:r>
                      <a:endParaRPr lang="pt-PT" sz="1000" b="0" i="0" u="none" strike="noStrike">
                        <a:solidFill>
                          <a:srgbClr val="000000"/>
                        </a:solidFill>
                        <a:effectLst/>
                        <a:latin typeface="Calibri"/>
                      </a:endParaRPr>
                    </a:p>
                  </a:txBody>
                  <a:tcPr marL="5183" marR="5183" marT="5183" marB="0" anchor="b"/>
                </a:tc>
              </a:tr>
              <a:tr h="317110">
                <a:tc rowSpan="14">
                  <a:txBody>
                    <a:bodyPr/>
                    <a:lstStyle/>
                    <a:p>
                      <a:pPr algn="ctr" fontAlgn="ctr"/>
                      <a:r>
                        <a:rPr lang="pt-PT" sz="800" u="none" strike="noStrike">
                          <a:effectLst/>
                        </a:rPr>
                        <a:t>Municipios</a:t>
                      </a:r>
                      <a:endParaRPr lang="pt-PT" sz="800" b="0" i="0" u="none" strike="noStrike">
                        <a:solidFill>
                          <a:srgbClr val="000000"/>
                        </a:solidFill>
                        <a:effectLst/>
                        <a:latin typeface="Calibri"/>
                      </a:endParaRPr>
                    </a:p>
                  </a:txBody>
                  <a:tcPr marL="5183" marR="5183" marT="5183" marB="0" vert="vert270" anchor="ctr"/>
                </a:tc>
                <a:tc>
                  <a:txBody>
                    <a:bodyPr/>
                    <a:lstStyle/>
                    <a:p>
                      <a:pPr algn="l" fontAlgn="b"/>
                      <a:r>
                        <a:rPr lang="pt-PT" sz="800" u="none" strike="noStrike">
                          <a:effectLst/>
                        </a:rPr>
                        <a:t>Malanje</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r>
              <a:tr h="317110">
                <a:tc vMerge="1">
                  <a:txBody>
                    <a:bodyPr/>
                    <a:lstStyle/>
                    <a:p>
                      <a:endParaRPr lang="pt-PT"/>
                    </a:p>
                  </a:txBody>
                  <a:tcPr/>
                </a:tc>
                <a:tc>
                  <a:txBody>
                    <a:bodyPr/>
                    <a:lstStyle/>
                    <a:p>
                      <a:pPr algn="l" fontAlgn="b"/>
                      <a:r>
                        <a:rPr lang="pt-PT" sz="800" u="none" strike="noStrike">
                          <a:effectLst/>
                        </a:rPr>
                        <a:t>Cacuso</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r>
              <a:tr h="317110">
                <a:tc vMerge="1">
                  <a:txBody>
                    <a:bodyPr/>
                    <a:lstStyle/>
                    <a:p>
                      <a:endParaRPr lang="pt-PT"/>
                    </a:p>
                  </a:txBody>
                  <a:tcPr/>
                </a:tc>
                <a:tc>
                  <a:txBody>
                    <a:bodyPr/>
                    <a:lstStyle/>
                    <a:p>
                      <a:pPr algn="l" fontAlgn="b"/>
                      <a:r>
                        <a:rPr lang="pt-PT" sz="800" u="none" strike="noStrike">
                          <a:effectLst/>
                        </a:rPr>
                        <a:t>Calandula</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r>
              <a:tr h="376427">
                <a:tc vMerge="1">
                  <a:txBody>
                    <a:bodyPr/>
                    <a:lstStyle/>
                    <a:p>
                      <a:endParaRPr lang="pt-PT"/>
                    </a:p>
                  </a:txBody>
                  <a:tcPr/>
                </a:tc>
                <a:tc>
                  <a:txBody>
                    <a:bodyPr/>
                    <a:lstStyle/>
                    <a:p>
                      <a:pPr algn="l" fontAlgn="b"/>
                      <a:r>
                        <a:rPr lang="pt-PT" sz="800" u="none" strike="noStrike">
                          <a:effectLst/>
                        </a:rPr>
                        <a:t>Cambundi-</a:t>
                      </a:r>
                      <a:br>
                        <a:rPr lang="pt-PT" sz="800" u="none" strike="noStrike">
                          <a:effectLst/>
                        </a:rPr>
                      </a:br>
                      <a:r>
                        <a:rPr lang="pt-PT" sz="800" u="none" strike="noStrike">
                          <a:effectLst/>
                        </a:rPr>
                        <a:t>Catembo</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r>
              <a:tr h="317110">
                <a:tc vMerge="1">
                  <a:txBody>
                    <a:bodyPr/>
                    <a:lstStyle/>
                    <a:p>
                      <a:endParaRPr lang="pt-PT"/>
                    </a:p>
                  </a:txBody>
                  <a:tcPr/>
                </a:tc>
                <a:tc>
                  <a:txBody>
                    <a:bodyPr/>
                    <a:lstStyle/>
                    <a:p>
                      <a:pPr algn="l" fontAlgn="b"/>
                      <a:r>
                        <a:rPr lang="pt-PT" sz="800" u="none" strike="noStrike">
                          <a:effectLst/>
                        </a:rPr>
                        <a:t>Cangandala</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3</a:t>
                      </a:r>
                      <a:endParaRPr lang="pt-PT" sz="1000" b="0" i="0" u="none" strike="noStrike">
                        <a:solidFill>
                          <a:srgbClr val="000000"/>
                        </a:solidFill>
                        <a:effectLst/>
                        <a:latin typeface="Calibri"/>
                      </a:endParaRPr>
                    </a:p>
                  </a:txBody>
                  <a:tcPr marL="5183" marR="5183" marT="5183" marB="0" anchor="b"/>
                </a:tc>
              </a:tr>
              <a:tr h="317110">
                <a:tc vMerge="1">
                  <a:txBody>
                    <a:bodyPr/>
                    <a:lstStyle/>
                    <a:p>
                      <a:endParaRPr lang="pt-PT"/>
                    </a:p>
                  </a:txBody>
                  <a:tcPr/>
                </a:tc>
                <a:tc>
                  <a:txBody>
                    <a:bodyPr/>
                    <a:lstStyle/>
                    <a:p>
                      <a:pPr algn="l" fontAlgn="b"/>
                      <a:r>
                        <a:rPr lang="pt-PT" sz="800" u="none" strike="noStrike">
                          <a:effectLst/>
                        </a:rPr>
                        <a:t>Caombo</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r>
              <a:tr h="317110">
                <a:tc vMerge="1">
                  <a:txBody>
                    <a:bodyPr/>
                    <a:lstStyle/>
                    <a:p>
                      <a:endParaRPr lang="pt-PT"/>
                    </a:p>
                  </a:txBody>
                  <a:tcPr/>
                </a:tc>
                <a:tc>
                  <a:txBody>
                    <a:bodyPr/>
                    <a:lstStyle/>
                    <a:p>
                      <a:pPr algn="l" fontAlgn="b"/>
                      <a:r>
                        <a:rPr lang="pt-PT" sz="800" u="none" strike="noStrike">
                          <a:effectLst/>
                        </a:rPr>
                        <a:t>Cuaba Nzoji</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r>
              <a:tr h="346822">
                <a:tc vMerge="1">
                  <a:txBody>
                    <a:bodyPr/>
                    <a:lstStyle/>
                    <a:p>
                      <a:endParaRPr lang="pt-PT"/>
                    </a:p>
                  </a:txBody>
                  <a:tcPr/>
                </a:tc>
                <a:tc>
                  <a:txBody>
                    <a:bodyPr/>
                    <a:lstStyle/>
                    <a:p>
                      <a:pPr algn="l" fontAlgn="b"/>
                      <a:r>
                        <a:rPr lang="pt-PT" sz="800" u="none" strike="noStrike">
                          <a:effectLst/>
                        </a:rPr>
                        <a:t>Cunda-dia-Base</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5</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5</a:t>
                      </a:r>
                      <a:endParaRPr lang="pt-PT" sz="1000" b="0" i="0" u="none" strike="noStrike">
                        <a:solidFill>
                          <a:srgbClr val="000000"/>
                        </a:solidFill>
                        <a:effectLst/>
                        <a:latin typeface="Calibri"/>
                      </a:endParaRPr>
                    </a:p>
                  </a:txBody>
                  <a:tcPr marL="5183" marR="5183" marT="5183" marB="0" anchor="b"/>
                </a:tc>
              </a:tr>
              <a:tr h="317110">
                <a:tc vMerge="1">
                  <a:txBody>
                    <a:bodyPr/>
                    <a:lstStyle/>
                    <a:p>
                      <a:endParaRPr lang="pt-PT"/>
                    </a:p>
                  </a:txBody>
                  <a:tcPr/>
                </a:tc>
                <a:tc>
                  <a:txBody>
                    <a:bodyPr/>
                    <a:lstStyle/>
                    <a:p>
                      <a:pPr algn="l" fontAlgn="b"/>
                      <a:r>
                        <a:rPr lang="pt-PT" sz="800" u="none" strike="noStrike">
                          <a:effectLst/>
                        </a:rPr>
                        <a:t>Luquembo</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r>
              <a:tr h="317110">
                <a:tc vMerge="1">
                  <a:txBody>
                    <a:bodyPr/>
                    <a:lstStyle/>
                    <a:p>
                      <a:endParaRPr lang="pt-PT"/>
                    </a:p>
                  </a:txBody>
                  <a:tcPr/>
                </a:tc>
                <a:tc>
                  <a:txBody>
                    <a:bodyPr/>
                    <a:lstStyle/>
                    <a:p>
                      <a:pPr algn="l" fontAlgn="b"/>
                      <a:r>
                        <a:rPr lang="pt-PT" sz="800" u="none" strike="noStrike">
                          <a:effectLst/>
                        </a:rPr>
                        <a:t>Marimba</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r>
              <a:tr h="317110">
                <a:tc vMerge="1">
                  <a:txBody>
                    <a:bodyPr/>
                    <a:lstStyle/>
                    <a:p>
                      <a:endParaRPr lang="pt-PT"/>
                    </a:p>
                  </a:txBody>
                  <a:tcPr/>
                </a:tc>
                <a:tc>
                  <a:txBody>
                    <a:bodyPr/>
                    <a:lstStyle/>
                    <a:p>
                      <a:pPr algn="l" fontAlgn="b"/>
                      <a:r>
                        <a:rPr lang="pt-PT" sz="800" u="none" strike="noStrike">
                          <a:effectLst/>
                        </a:rPr>
                        <a:t>Massango</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r>
              <a:tr h="317110">
                <a:tc vMerge="1">
                  <a:txBody>
                    <a:bodyPr/>
                    <a:lstStyle/>
                    <a:p>
                      <a:endParaRPr lang="pt-PT"/>
                    </a:p>
                  </a:txBody>
                  <a:tcPr/>
                </a:tc>
                <a:tc>
                  <a:txBody>
                    <a:bodyPr/>
                    <a:lstStyle/>
                    <a:p>
                      <a:pPr algn="l" fontAlgn="b"/>
                      <a:r>
                        <a:rPr lang="pt-PT" sz="800" u="none" strike="noStrike">
                          <a:effectLst/>
                        </a:rPr>
                        <a:t>Mucari</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3</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3</a:t>
                      </a:r>
                      <a:endParaRPr lang="pt-PT" sz="1000" b="0" i="0" u="none" strike="noStrike">
                        <a:solidFill>
                          <a:srgbClr val="000000"/>
                        </a:solidFill>
                        <a:effectLst/>
                        <a:latin typeface="Calibri"/>
                      </a:endParaRPr>
                    </a:p>
                  </a:txBody>
                  <a:tcPr marL="5183" marR="5183" marT="5183" marB="0" anchor="b"/>
                </a:tc>
              </a:tr>
              <a:tr h="317110">
                <a:tc vMerge="1">
                  <a:txBody>
                    <a:bodyPr/>
                    <a:lstStyle/>
                    <a:p>
                      <a:endParaRPr lang="pt-PT"/>
                    </a:p>
                  </a:txBody>
                  <a:tcPr/>
                </a:tc>
                <a:tc>
                  <a:txBody>
                    <a:bodyPr/>
                    <a:lstStyle/>
                    <a:p>
                      <a:pPr algn="l" fontAlgn="b"/>
                      <a:r>
                        <a:rPr lang="pt-PT" sz="800" u="none" strike="noStrike">
                          <a:effectLst/>
                        </a:rPr>
                        <a:t>Quela</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3</a:t>
                      </a:r>
                      <a:endParaRPr lang="pt-PT" sz="1000" b="0" i="0" u="none" strike="noStrike">
                        <a:solidFill>
                          <a:srgbClr val="000000"/>
                        </a:solidFill>
                        <a:effectLst/>
                        <a:latin typeface="Calibri"/>
                      </a:endParaRPr>
                    </a:p>
                  </a:txBody>
                  <a:tcPr marL="5183" marR="5183" marT="5183" marB="0" anchor="b"/>
                </a:tc>
              </a:tr>
              <a:tr h="317110">
                <a:tc vMerge="1">
                  <a:txBody>
                    <a:bodyPr/>
                    <a:lstStyle/>
                    <a:p>
                      <a:endParaRPr lang="pt-PT"/>
                    </a:p>
                  </a:txBody>
                  <a:tcPr/>
                </a:tc>
                <a:tc>
                  <a:txBody>
                    <a:bodyPr/>
                    <a:lstStyle/>
                    <a:p>
                      <a:pPr algn="l" fontAlgn="b"/>
                      <a:r>
                        <a:rPr lang="pt-PT" sz="800" u="none" strike="noStrike">
                          <a:effectLst/>
                        </a:rPr>
                        <a:t>Quirima</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a:effectLst/>
                        </a:rPr>
                        <a:t>1</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dirty="0">
                          <a:effectLst/>
                        </a:rPr>
                        <a:t>1</a:t>
                      </a:r>
                      <a:endParaRPr lang="pt-PT" sz="1000" b="0" i="0" u="none" strike="noStrike" dirty="0">
                        <a:solidFill>
                          <a:srgbClr val="000000"/>
                        </a:solidFill>
                        <a:effectLst/>
                        <a:latin typeface="Calibri"/>
                      </a:endParaRPr>
                    </a:p>
                  </a:txBody>
                  <a:tcPr marL="5183" marR="5183" marT="5183" marB="0" anchor="b"/>
                </a:tc>
                <a:tc>
                  <a:txBody>
                    <a:bodyPr/>
                    <a:lstStyle/>
                    <a:p>
                      <a:pPr algn="l" fontAlgn="b"/>
                      <a:r>
                        <a:rPr lang="pt-PT" sz="1000" u="none" strike="noStrike" dirty="0">
                          <a:effectLst/>
                        </a:rPr>
                        <a:t> </a:t>
                      </a:r>
                      <a:endParaRPr lang="pt-PT" sz="1000" b="0" i="0" u="none" strike="noStrike" dirty="0">
                        <a:solidFill>
                          <a:srgbClr val="000000"/>
                        </a:solidFill>
                        <a:effectLst/>
                        <a:latin typeface="Calibri"/>
                      </a:endParaRPr>
                    </a:p>
                  </a:txBody>
                  <a:tcPr marL="5183" marR="5183" marT="5183" marB="0" anchor="b"/>
                </a:tc>
                <a:tc>
                  <a:txBody>
                    <a:bodyPr/>
                    <a:lstStyle/>
                    <a:p>
                      <a:pPr algn="r" fontAlgn="b"/>
                      <a:r>
                        <a:rPr lang="pt-PT" sz="1000" u="none" strike="noStrike">
                          <a:effectLst/>
                        </a:rPr>
                        <a:t>2</a:t>
                      </a:r>
                      <a:endParaRPr lang="pt-PT" sz="1000" b="0" i="0" u="none" strike="noStrike">
                        <a:solidFill>
                          <a:srgbClr val="000000"/>
                        </a:solidFill>
                        <a:effectLst/>
                        <a:latin typeface="Calibri"/>
                      </a:endParaRPr>
                    </a:p>
                  </a:txBody>
                  <a:tcPr marL="5183" marR="5183" marT="5183" marB="0" anchor="b"/>
                </a:tc>
              </a:tr>
              <a:tr h="205322">
                <a:tc>
                  <a:txBody>
                    <a:bodyPr/>
                    <a:lstStyle/>
                    <a:p>
                      <a:pPr algn="l" fontAlgn="b"/>
                      <a:r>
                        <a:rPr lang="pt-PT" sz="800" u="none" strike="noStrike">
                          <a:effectLst/>
                        </a:rPr>
                        <a:t>Totais</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800" u="none" strike="noStrike">
                          <a:effectLst/>
                        </a:rPr>
                        <a:t> </a:t>
                      </a:r>
                      <a:endParaRPr lang="pt-PT" sz="8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l" fontAlgn="b"/>
                      <a:r>
                        <a:rPr lang="pt-PT" sz="1000" u="none" strike="noStrike">
                          <a:effectLst/>
                        </a:rPr>
                        <a:t> </a:t>
                      </a:r>
                      <a:endParaRPr lang="pt-PT" sz="1000" b="0" i="0" u="none" strike="noStrike">
                        <a:solidFill>
                          <a:srgbClr val="000000"/>
                        </a:solidFill>
                        <a:effectLst/>
                        <a:latin typeface="Calibri"/>
                      </a:endParaRPr>
                    </a:p>
                  </a:txBody>
                  <a:tcPr marL="5183" marR="5183" marT="5183" marB="0" anchor="b"/>
                </a:tc>
                <a:tc>
                  <a:txBody>
                    <a:bodyPr/>
                    <a:lstStyle/>
                    <a:p>
                      <a:pPr algn="r" fontAlgn="b"/>
                      <a:r>
                        <a:rPr lang="pt-PT" sz="1000" u="none" strike="noStrike" dirty="0">
                          <a:effectLst/>
                        </a:rPr>
                        <a:t>62</a:t>
                      </a:r>
                      <a:endParaRPr lang="pt-PT" sz="1000" b="1" i="0" u="none" strike="noStrike" dirty="0">
                        <a:solidFill>
                          <a:srgbClr val="000000"/>
                        </a:solidFill>
                        <a:effectLst/>
                        <a:latin typeface="Calibri"/>
                      </a:endParaRPr>
                    </a:p>
                  </a:txBody>
                  <a:tcPr marL="5183" marR="5183" marT="5183" marB="0" anchor="b"/>
                </a:tc>
              </a:tr>
            </a:tbl>
          </a:graphicData>
        </a:graphic>
      </p:graphicFrame>
      <p:sp>
        <p:nvSpPr>
          <p:cNvPr id="5" name="Retângulo 4"/>
          <p:cNvSpPr/>
          <p:nvPr/>
        </p:nvSpPr>
        <p:spPr>
          <a:xfrm>
            <a:off x="1" y="140448"/>
            <a:ext cx="11982450" cy="729430"/>
          </a:xfrm>
          <a:prstGeom prst="rect">
            <a:avLst/>
          </a:prstGeom>
        </p:spPr>
        <p:txBody>
          <a:bodyPr wrap="square">
            <a:spAutoFit/>
          </a:bodyPr>
          <a:lstStyle/>
          <a:p>
            <a:pPr>
              <a:lnSpc>
                <a:spcPct val="115000"/>
              </a:lnSpc>
              <a:spcAft>
                <a:spcPts val="0"/>
              </a:spcAft>
              <a:tabLst>
                <a:tab pos="797560" algn="l"/>
              </a:tabLst>
            </a:pPr>
            <a:r>
              <a:rPr lang="pt-PT" b="1" dirty="0" smtClean="0">
                <a:latin typeface="Calibri" panose="020F0502020204030204" pitchFamily="34" charset="0"/>
                <a:ea typeface="Times New Roman" panose="02020603050405020304" pitchFamily="18" charset="0"/>
                <a:cs typeface="Times New Roman" panose="02020603050405020304" pitchFamily="18" charset="0"/>
              </a:rPr>
              <a:t>7. CARACTERIZAÇÃO ESTATÍSTICA DOS RECURSOS HUMANOS AFECTOS AO SERVIÇO DE ABASTECIMENTO DE ÁGUA NA PROVÍNCIA</a:t>
            </a:r>
            <a:endParaRPr lang="pt-PT"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446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68014" y="58072"/>
            <a:ext cx="11923986" cy="6037037"/>
          </a:xfrm>
          <a:prstGeom prst="rect">
            <a:avLst/>
          </a:prstGeom>
        </p:spPr>
        <p:txBody>
          <a:bodyPr wrap="square">
            <a:spAutoFit/>
          </a:bodyPr>
          <a:lstStyle/>
          <a:p>
            <a:pPr algn="just">
              <a:lnSpc>
                <a:spcPct val="115000"/>
              </a:lnSpc>
              <a:spcAft>
                <a:spcPts val="0"/>
              </a:spcAft>
              <a:tabLst>
                <a:tab pos="797560" algn="l"/>
              </a:tabLst>
            </a:pPr>
            <a:r>
              <a:rPr lang="pt-PT" sz="1600" b="1" dirty="0" smtClean="0">
                <a:ea typeface="Times New Roman" panose="02020603050405020304" pitchFamily="18" charset="0"/>
                <a:cs typeface="Times New Roman" panose="02020603050405020304" pitchFamily="18" charset="0"/>
              </a:rPr>
              <a:t>9. PRINCIPAIS CONSTRANGIMENTOS</a:t>
            </a:r>
          </a:p>
          <a:p>
            <a:pPr marL="400050" indent="-400050" algn="just">
              <a:lnSpc>
                <a:spcPct val="115000"/>
              </a:lnSpc>
              <a:spcAft>
                <a:spcPts val="0"/>
              </a:spcAft>
              <a:buFont typeface="+mj-lt"/>
              <a:buAutoNum type="romanLcPeriod"/>
              <a:tabLst>
                <a:tab pos="797560" algn="l"/>
              </a:tabLst>
            </a:pPr>
            <a:r>
              <a:rPr lang="pt-PT" sz="1600" b="1" dirty="0" smtClean="0">
                <a:ea typeface="Times New Roman" panose="02020603050405020304" pitchFamily="18" charset="0"/>
                <a:cs typeface="Times New Roman" panose="02020603050405020304" pitchFamily="18" charset="0"/>
              </a:rPr>
              <a:t>Falta </a:t>
            </a:r>
            <a:r>
              <a:rPr lang="pt-PT" sz="1600" b="1" dirty="0">
                <a:ea typeface="Times New Roman" panose="02020603050405020304" pitchFamily="18" charset="0"/>
                <a:cs typeface="Times New Roman" panose="02020603050405020304" pitchFamily="18" charset="0"/>
              </a:rPr>
              <a:t>de capacidade técnica e protagonismo nas Administrações Municipais para o devido acompanhamento e supervisão das obras do PAT Local;</a:t>
            </a:r>
          </a:p>
          <a:p>
            <a:pPr marL="400050" indent="-400050" algn="just">
              <a:lnSpc>
                <a:spcPct val="115000"/>
              </a:lnSpc>
              <a:spcAft>
                <a:spcPts val="0"/>
              </a:spcAft>
              <a:buFont typeface="+mj-lt"/>
              <a:buAutoNum type="romanLcPeriod"/>
              <a:tabLst>
                <a:tab pos="797560" algn="l"/>
              </a:tabLst>
            </a:pPr>
            <a:r>
              <a:rPr lang="pt-PT" sz="1600" b="1" dirty="0" smtClean="0">
                <a:ea typeface="Times New Roman" panose="02020603050405020304" pitchFamily="18" charset="0"/>
                <a:cs typeface="Times New Roman" panose="02020603050405020304" pitchFamily="18" charset="0"/>
              </a:rPr>
              <a:t>Deficiente </a:t>
            </a:r>
            <a:r>
              <a:rPr lang="pt-PT" sz="1600" b="1" dirty="0">
                <a:ea typeface="Times New Roman" panose="02020603050405020304" pitchFamily="18" charset="0"/>
                <a:cs typeface="Times New Roman" panose="02020603050405020304" pitchFamily="18" charset="0"/>
              </a:rPr>
              <a:t>fiscalização das obras no Programa Água Para Todos;</a:t>
            </a:r>
          </a:p>
          <a:p>
            <a:pPr marL="400050" indent="-400050" algn="just">
              <a:lnSpc>
                <a:spcPct val="115000"/>
              </a:lnSpc>
              <a:spcAft>
                <a:spcPts val="0"/>
              </a:spcAft>
              <a:buFont typeface="+mj-lt"/>
              <a:buAutoNum type="romanLcPeriod"/>
              <a:tabLst>
                <a:tab pos="797560" algn="l"/>
              </a:tabLst>
            </a:pPr>
            <a:r>
              <a:rPr lang="pt-PT" sz="1600" b="1" dirty="0" smtClean="0">
                <a:ea typeface="Times New Roman" panose="02020603050405020304" pitchFamily="18" charset="0"/>
                <a:cs typeface="Times New Roman" panose="02020603050405020304" pitchFamily="18" charset="0"/>
              </a:rPr>
              <a:t>Morosidade </a:t>
            </a:r>
            <a:r>
              <a:rPr lang="pt-PT" sz="1600" b="1" dirty="0">
                <a:ea typeface="Times New Roman" panose="02020603050405020304" pitchFamily="18" charset="0"/>
                <a:cs typeface="Times New Roman" panose="02020603050405020304" pitchFamily="18" charset="0"/>
              </a:rPr>
              <a:t>de alguns Empreiteiros na concepção e construção de obras o que revela a falta de idoneidade técnica;</a:t>
            </a:r>
          </a:p>
          <a:p>
            <a:pPr marL="400050" indent="-400050" algn="just">
              <a:lnSpc>
                <a:spcPct val="115000"/>
              </a:lnSpc>
              <a:spcAft>
                <a:spcPts val="0"/>
              </a:spcAft>
              <a:buFont typeface="+mj-lt"/>
              <a:buAutoNum type="romanLcPeriod"/>
              <a:tabLst>
                <a:tab pos="797560" algn="l"/>
              </a:tabLst>
            </a:pPr>
            <a:r>
              <a:rPr lang="pt-PT" sz="1600" b="1" dirty="0" smtClean="0">
                <a:ea typeface="Times New Roman" panose="02020603050405020304" pitchFamily="18" charset="0"/>
                <a:cs typeface="Times New Roman" panose="02020603050405020304" pitchFamily="18" charset="0"/>
              </a:rPr>
              <a:t>Deficiente </a:t>
            </a:r>
            <a:r>
              <a:rPr lang="pt-PT" sz="1600" b="1" dirty="0">
                <a:ea typeface="Times New Roman" panose="02020603050405020304" pitchFamily="18" charset="0"/>
                <a:cs typeface="Times New Roman" panose="02020603050405020304" pitchFamily="18" charset="0"/>
              </a:rPr>
              <a:t>gestão, operação e manutenção das infra-estruturas de Sistemas de Abastecimento de Águas concluídos nos Municípios, Comunas e aldeias a disposição da população;</a:t>
            </a:r>
          </a:p>
          <a:p>
            <a:pPr marL="400050" indent="-400050" algn="just">
              <a:lnSpc>
                <a:spcPct val="115000"/>
              </a:lnSpc>
              <a:spcAft>
                <a:spcPts val="0"/>
              </a:spcAft>
              <a:buFont typeface="+mj-lt"/>
              <a:buAutoNum type="romanLcPeriod"/>
              <a:tabLst>
                <a:tab pos="797560" algn="l"/>
              </a:tabLst>
            </a:pPr>
            <a:r>
              <a:rPr lang="pt-PT" sz="1600" b="1" dirty="0" smtClean="0">
                <a:ea typeface="Times New Roman" panose="02020603050405020304" pitchFamily="18" charset="0"/>
                <a:cs typeface="Times New Roman" panose="02020603050405020304" pitchFamily="18" charset="0"/>
              </a:rPr>
              <a:t>Fraca </a:t>
            </a:r>
            <a:r>
              <a:rPr lang="pt-PT" sz="1600" b="1" dirty="0">
                <a:ea typeface="Times New Roman" panose="02020603050405020304" pitchFamily="18" charset="0"/>
                <a:cs typeface="Times New Roman" panose="02020603050405020304" pitchFamily="18" charset="0"/>
              </a:rPr>
              <a:t>participação das Comunidades nas acções de manutenção das infra-estruturas de abastecimento de água a sua disposição;</a:t>
            </a:r>
          </a:p>
          <a:p>
            <a:pPr marL="400050" indent="-400050" algn="just">
              <a:lnSpc>
                <a:spcPct val="115000"/>
              </a:lnSpc>
              <a:spcAft>
                <a:spcPts val="0"/>
              </a:spcAft>
              <a:buFont typeface="+mj-lt"/>
              <a:buAutoNum type="romanLcPeriod"/>
              <a:tabLst>
                <a:tab pos="797560" algn="l"/>
              </a:tabLst>
            </a:pPr>
            <a:r>
              <a:rPr lang="pt-PT" sz="1600" b="1" dirty="0" smtClean="0">
                <a:ea typeface="Times New Roman" panose="02020603050405020304" pitchFamily="18" charset="0"/>
                <a:cs typeface="Times New Roman" panose="02020603050405020304" pitchFamily="18" charset="0"/>
              </a:rPr>
              <a:t>Falta </a:t>
            </a:r>
            <a:r>
              <a:rPr lang="pt-PT" sz="1600" b="1" dirty="0">
                <a:ea typeface="Times New Roman" panose="02020603050405020304" pitchFamily="18" charset="0"/>
                <a:cs typeface="Times New Roman" panose="02020603050405020304" pitchFamily="18" charset="0"/>
              </a:rPr>
              <a:t>de peças e sobressalentes para a reparação e manutenção das bombas manuais padrão, implantadas na Província; </a:t>
            </a:r>
          </a:p>
          <a:p>
            <a:pPr marL="400050" indent="-400050" algn="just">
              <a:lnSpc>
                <a:spcPct val="115000"/>
              </a:lnSpc>
              <a:spcAft>
                <a:spcPts val="0"/>
              </a:spcAft>
              <a:buFont typeface="+mj-lt"/>
              <a:buAutoNum type="romanLcPeriod"/>
              <a:tabLst>
                <a:tab pos="797560" algn="l"/>
              </a:tabLst>
            </a:pPr>
            <a:r>
              <a:rPr lang="pt-PT" sz="1600" b="1" dirty="0" smtClean="0">
                <a:ea typeface="Times New Roman" panose="02020603050405020304" pitchFamily="18" charset="0"/>
                <a:cs typeface="Times New Roman" panose="02020603050405020304" pitchFamily="18" charset="0"/>
              </a:rPr>
              <a:t>Reduzido </a:t>
            </a:r>
            <a:r>
              <a:rPr lang="pt-PT" sz="1600" b="1" dirty="0">
                <a:ea typeface="Times New Roman" panose="02020603050405020304" pitchFamily="18" charset="0"/>
                <a:cs typeface="Times New Roman" panose="02020603050405020304" pitchFamily="18" charset="0"/>
              </a:rPr>
              <a:t>número de </a:t>
            </a:r>
            <a:r>
              <a:rPr lang="pt-PT" sz="1600" b="1" dirty="0" smtClean="0">
                <a:ea typeface="Times New Roman" panose="02020603050405020304" pitchFamily="18" charset="0"/>
                <a:cs typeface="Times New Roman" panose="02020603050405020304" pitchFamily="18" charset="0"/>
              </a:rPr>
              <a:t>técnicos </a:t>
            </a:r>
            <a:r>
              <a:rPr lang="pt-PT" sz="1600" b="1" dirty="0">
                <a:ea typeface="Times New Roman" panose="02020603050405020304" pitchFamily="18" charset="0"/>
                <a:cs typeface="Times New Roman" panose="02020603050405020304" pitchFamily="18" charset="0"/>
              </a:rPr>
              <a:t>de especialidade no Sector de Águas a nível Provincial e Municipal;</a:t>
            </a:r>
          </a:p>
          <a:p>
            <a:pPr marL="400050" indent="-400050" algn="just">
              <a:lnSpc>
                <a:spcPct val="115000"/>
              </a:lnSpc>
              <a:spcAft>
                <a:spcPts val="0"/>
              </a:spcAft>
              <a:buFont typeface="+mj-lt"/>
              <a:buAutoNum type="romanLcPeriod"/>
              <a:tabLst>
                <a:tab pos="797560" algn="l"/>
              </a:tabLst>
            </a:pPr>
            <a:r>
              <a:rPr lang="pt-PT" sz="1600" b="1" dirty="0" smtClean="0">
                <a:ea typeface="Times New Roman" panose="02020603050405020304" pitchFamily="18" charset="0"/>
                <a:cs typeface="Times New Roman" panose="02020603050405020304" pitchFamily="18" charset="0"/>
              </a:rPr>
              <a:t>Morosidade </a:t>
            </a:r>
            <a:r>
              <a:rPr lang="pt-PT" sz="1600" b="1" dirty="0">
                <a:ea typeface="Times New Roman" panose="02020603050405020304" pitchFamily="18" charset="0"/>
                <a:cs typeface="Times New Roman" panose="02020603050405020304" pitchFamily="18" charset="0"/>
              </a:rPr>
              <a:t>na transferência de recursos financeiros nas unidades orçamentais para os projectos de água, associado a dependência de orçamento dos grandes </a:t>
            </a:r>
            <a:r>
              <a:rPr lang="pt-PT" sz="1600" b="1" dirty="0" smtClean="0">
                <a:ea typeface="Times New Roman" panose="02020603050405020304" pitchFamily="18" charset="0"/>
                <a:cs typeface="Times New Roman" panose="02020603050405020304" pitchFamily="18" charset="0"/>
              </a:rPr>
              <a:t>projectos</a:t>
            </a:r>
          </a:p>
          <a:p>
            <a:pPr marL="400050" indent="-400050" algn="just">
              <a:lnSpc>
                <a:spcPct val="115000"/>
              </a:lnSpc>
              <a:spcAft>
                <a:spcPts val="0"/>
              </a:spcAft>
              <a:buFont typeface="+mj-lt"/>
              <a:buAutoNum type="romanLcPeriod"/>
              <a:tabLst>
                <a:tab pos="797560" algn="l"/>
              </a:tabLst>
            </a:pPr>
            <a:r>
              <a:rPr lang="pt-PT" sz="1600" b="1" dirty="0" smtClean="0">
                <a:ea typeface="Times New Roman" panose="02020603050405020304" pitchFamily="18" charset="0"/>
                <a:cs typeface="Times New Roman" panose="02020603050405020304" pitchFamily="18" charset="0"/>
              </a:rPr>
              <a:t>Sub-avaliação do Desempenho do PAT na Província por parte da CTCPAT (Consultor) – Classificação incorrecta </a:t>
            </a:r>
          </a:p>
          <a:p>
            <a:pPr marL="400050" indent="-400050" algn="just">
              <a:lnSpc>
                <a:spcPct val="115000"/>
              </a:lnSpc>
              <a:spcAft>
                <a:spcPts val="0"/>
              </a:spcAft>
              <a:buFont typeface="+mj-lt"/>
              <a:buAutoNum type="romanLcPeriod"/>
              <a:tabLst>
                <a:tab pos="797560" algn="l"/>
              </a:tabLst>
            </a:pPr>
            <a:endParaRPr lang="pt-PT" sz="1600" b="1" dirty="0">
              <a:ea typeface="Times New Roman" panose="02020603050405020304" pitchFamily="18" charset="0"/>
              <a:cs typeface="Times New Roman" panose="02020603050405020304" pitchFamily="18" charset="0"/>
            </a:endParaRPr>
          </a:p>
          <a:p>
            <a:pPr marL="400050" indent="-400050" algn="just">
              <a:lnSpc>
                <a:spcPct val="115000"/>
              </a:lnSpc>
              <a:spcAft>
                <a:spcPts val="0"/>
              </a:spcAft>
              <a:buFont typeface="+mj-lt"/>
              <a:buAutoNum type="romanLcPeriod"/>
              <a:tabLst>
                <a:tab pos="797560" algn="l"/>
              </a:tabLst>
            </a:pPr>
            <a:endParaRPr lang="pt-PT" b="1" dirty="0" smtClean="0">
              <a:ea typeface="Times New Roman" panose="02020603050405020304" pitchFamily="18" charset="0"/>
              <a:cs typeface="Times New Roman" panose="02020603050405020304" pitchFamily="18" charset="0"/>
            </a:endParaRPr>
          </a:p>
          <a:p>
            <a:pPr algn="just">
              <a:lnSpc>
                <a:spcPct val="115000"/>
              </a:lnSpc>
              <a:spcAft>
                <a:spcPts val="0"/>
              </a:spcAft>
              <a:tabLst>
                <a:tab pos="797560" algn="l"/>
              </a:tabLst>
            </a:pPr>
            <a:endParaRPr lang="pt-PT" sz="1600" b="1" dirty="0" smtClean="0">
              <a:ea typeface="Times New Roman" panose="02020603050405020304" pitchFamily="18" charset="0"/>
              <a:cs typeface="Times New Roman" panose="02020603050405020304" pitchFamily="18" charset="0"/>
            </a:endParaRPr>
          </a:p>
          <a:p>
            <a:pPr algn="just"/>
            <a:endParaRPr lang="pt-PT" sz="1600" b="1" dirty="0" smtClean="0"/>
          </a:p>
          <a:p>
            <a:pPr algn="just">
              <a:lnSpc>
                <a:spcPct val="115000"/>
              </a:lnSpc>
              <a:spcAft>
                <a:spcPts val="0"/>
              </a:spcAft>
              <a:tabLst>
                <a:tab pos="797560" algn="l"/>
              </a:tabLst>
            </a:pPr>
            <a:endParaRPr lang="pt-PT" sz="1600" b="1" dirty="0">
              <a:effectLst/>
              <a:ea typeface="Times New Roman" panose="02020603050405020304" pitchFamily="18" charset="0"/>
              <a:cs typeface="Times New Roman" panose="02020603050405020304"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2371177896"/>
              </p:ext>
            </p:extLst>
          </p:nvPr>
        </p:nvGraphicFramePr>
        <p:xfrm>
          <a:off x="741362" y="5410200"/>
          <a:ext cx="6307137" cy="1338898"/>
        </p:xfrm>
        <a:graphic>
          <a:graphicData uri="http://schemas.openxmlformats.org/drawingml/2006/table">
            <a:tbl>
              <a:tblPr>
                <a:tableStyleId>{5C22544A-7EE6-4342-B048-85BDC9FD1C3A}</a:tableStyleId>
              </a:tblPr>
              <a:tblGrid>
                <a:gridCol w="1019057"/>
                <a:gridCol w="1363333"/>
                <a:gridCol w="1094797"/>
                <a:gridCol w="1342677"/>
                <a:gridCol w="1487273"/>
              </a:tblGrid>
              <a:tr h="126047">
                <a:tc>
                  <a:txBody>
                    <a:bodyPr/>
                    <a:lstStyle/>
                    <a:p>
                      <a:pPr algn="l" fontAlgn="b"/>
                      <a:r>
                        <a:rPr lang="pt-PT" sz="1200" u="none" strike="noStrike" dirty="0">
                          <a:effectLst/>
                        </a:rPr>
                        <a:t> </a:t>
                      </a:r>
                      <a:endParaRPr lang="pt-PT" sz="1200" b="0" i="0" u="none" strike="noStrike" dirty="0">
                        <a:solidFill>
                          <a:srgbClr val="000000"/>
                        </a:solidFill>
                        <a:effectLst/>
                        <a:latin typeface="Calibri"/>
                      </a:endParaRPr>
                    </a:p>
                  </a:txBody>
                  <a:tcPr marL="9525" marR="9525" marT="9525" marB="0" anchor="b"/>
                </a:tc>
                <a:tc gridSpan="2">
                  <a:txBody>
                    <a:bodyPr/>
                    <a:lstStyle/>
                    <a:p>
                      <a:pPr algn="ctr" fontAlgn="b"/>
                      <a:r>
                        <a:rPr lang="pt-PT" sz="1200" u="none" strike="noStrike">
                          <a:effectLst/>
                        </a:rPr>
                        <a:t>2014</a:t>
                      </a:r>
                      <a:endParaRPr lang="pt-PT" sz="1200" b="0" i="0" u="none" strike="noStrike">
                        <a:solidFill>
                          <a:srgbClr val="000000"/>
                        </a:solidFill>
                        <a:effectLst/>
                        <a:latin typeface="Calibri"/>
                      </a:endParaRPr>
                    </a:p>
                  </a:txBody>
                  <a:tcPr marL="9525" marR="9525" marT="9525" marB="0" anchor="b"/>
                </a:tc>
                <a:tc hMerge="1">
                  <a:txBody>
                    <a:bodyPr/>
                    <a:lstStyle/>
                    <a:p>
                      <a:endParaRPr lang="pt-PT"/>
                    </a:p>
                  </a:txBody>
                  <a:tcPr/>
                </a:tc>
                <a:tc gridSpan="2">
                  <a:txBody>
                    <a:bodyPr/>
                    <a:lstStyle/>
                    <a:p>
                      <a:pPr algn="ctr" fontAlgn="b"/>
                      <a:r>
                        <a:rPr lang="pt-PT" sz="1200" u="none" strike="noStrike">
                          <a:effectLst/>
                        </a:rPr>
                        <a:t>2015</a:t>
                      </a:r>
                      <a:endParaRPr lang="pt-PT" sz="1200" b="0" i="0" u="none" strike="noStrike">
                        <a:solidFill>
                          <a:srgbClr val="000000"/>
                        </a:solidFill>
                        <a:effectLst/>
                        <a:latin typeface="Calibri"/>
                      </a:endParaRPr>
                    </a:p>
                  </a:txBody>
                  <a:tcPr marL="9525" marR="9525" marT="9525" marB="0" anchor="b"/>
                </a:tc>
                <a:tc hMerge="1">
                  <a:txBody>
                    <a:bodyPr/>
                    <a:lstStyle/>
                    <a:p>
                      <a:endParaRPr lang="pt-PT"/>
                    </a:p>
                  </a:txBody>
                  <a:tcPr/>
                </a:tc>
              </a:tr>
              <a:tr h="238522">
                <a:tc>
                  <a:txBody>
                    <a:bodyPr/>
                    <a:lstStyle/>
                    <a:p>
                      <a:pPr algn="l" fontAlgn="b"/>
                      <a:r>
                        <a:rPr lang="pt-PT" sz="1200" u="none" strike="noStrike">
                          <a:effectLst/>
                        </a:rPr>
                        <a:t> </a:t>
                      </a:r>
                      <a:endParaRPr lang="pt-PT" sz="1200" b="0" i="0" u="none" strike="noStrike">
                        <a:solidFill>
                          <a:srgbClr val="000000"/>
                        </a:solidFill>
                        <a:effectLst/>
                        <a:latin typeface="Calibri"/>
                      </a:endParaRPr>
                    </a:p>
                  </a:txBody>
                  <a:tcPr marL="9525" marR="9525" marT="9525" marB="0" anchor="b"/>
                </a:tc>
                <a:tc>
                  <a:txBody>
                    <a:bodyPr/>
                    <a:lstStyle/>
                    <a:p>
                      <a:pPr algn="l" fontAlgn="b"/>
                      <a:r>
                        <a:rPr lang="pt-PT" sz="1200" u="none" strike="noStrike" dirty="0">
                          <a:effectLst/>
                        </a:rPr>
                        <a:t>MINEA/CTCPAT</a:t>
                      </a:r>
                      <a:endParaRPr lang="pt-PT" sz="1200" b="1" i="0" u="none" strike="noStrike" dirty="0">
                        <a:solidFill>
                          <a:srgbClr val="000000"/>
                        </a:solidFill>
                        <a:effectLst/>
                        <a:latin typeface="Calibri"/>
                      </a:endParaRPr>
                    </a:p>
                  </a:txBody>
                  <a:tcPr marL="9525" marR="9525" marT="9525" marB="0" anchor="b"/>
                </a:tc>
                <a:tc>
                  <a:txBody>
                    <a:bodyPr/>
                    <a:lstStyle/>
                    <a:p>
                      <a:pPr algn="l" fontAlgn="b"/>
                      <a:r>
                        <a:rPr lang="pt-PT" sz="1200" u="none" strike="noStrike">
                          <a:effectLst/>
                        </a:rPr>
                        <a:t>GPM</a:t>
                      </a:r>
                      <a:endParaRPr lang="pt-PT" sz="1200" b="1" i="0" u="none" strike="noStrike">
                        <a:solidFill>
                          <a:srgbClr val="000000"/>
                        </a:solidFill>
                        <a:effectLst/>
                        <a:latin typeface="Calibri"/>
                      </a:endParaRPr>
                    </a:p>
                  </a:txBody>
                  <a:tcPr marL="9525" marR="9525" marT="9525" marB="0" anchor="b"/>
                </a:tc>
                <a:tc>
                  <a:txBody>
                    <a:bodyPr/>
                    <a:lstStyle/>
                    <a:p>
                      <a:pPr algn="l" fontAlgn="b"/>
                      <a:r>
                        <a:rPr lang="pt-PT" sz="1200" u="none" strike="noStrike">
                          <a:effectLst/>
                        </a:rPr>
                        <a:t>MINEA/CTCPAT</a:t>
                      </a:r>
                      <a:endParaRPr lang="pt-PT" sz="1200" b="1" i="0" u="none" strike="noStrike">
                        <a:solidFill>
                          <a:srgbClr val="000000"/>
                        </a:solidFill>
                        <a:effectLst/>
                        <a:latin typeface="Calibri"/>
                      </a:endParaRPr>
                    </a:p>
                  </a:txBody>
                  <a:tcPr marL="9525" marR="9525" marT="9525" marB="0" anchor="b"/>
                </a:tc>
                <a:tc>
                  <a:txBody>
                    <a:bodyPr/>
                    <a:lstStyle/>
                    <a:p>
                      <a:pPr algn="l" fontAlgn="b"/>
                      <a:r>
                        <a:rPr lang="pt-PT" sz="1200" u="none" strike="noStrike">
                          <a:effectLst/>
                        </a:rPr>
                        <a:t>GPM</a:t>
                      </a:r>
                      <a:endParaRPr lang="pt-PT" sz="1200" b="1" i="0" u="none" strike="noStrike">
                        <a:solidFill>
                          <a:srgbClr val="000000"/>
                        </a:solidFill>
                        <a:effectLst/>
                        <a:latin typeface="Calibri"/>
                      </a:endParaRPr>
                    </a:p>
                  </a:txBody>
                  <a:tcPr marL="9525" marR="9525" marT="9525" marB="0" anchor="b"/>
                </a:tc>
              </a:tr>
              <a:tr h="238522">
                <a:tc>
                  <a:txBody>
                    <a:bodyPr/>
                    <a:lstStyle/>
                    <a:p>
                      <a:pPr algn="l" fontAlgn="b"/>
                      <a:r>
                        <a:rPr lang="pt-PT" sz="1200" u="none" strike="noStrike">
                          <a:effectLst/>
                        </a:rPr>
                        <a:t>Realizado</a:t>
                      </a:r>
                      <a:endParaRPr lang="pt-PT" sz="1200" b="1" i="0" u="none" strike="noStrike">
                        <a:solidFill>
                          <a:srgbClr val="000000"/>
                        </a:solidFill>
                        <a:effectLst/>
                        <a:latin typeface="Calibri"/>
                      </a:endParaRPr>
                    </a:p>
                  </a:txBody>
                  <a:tcPr marL="9525" marR="9525" marT="9525" marB="0" anchor="b"/>
                </a:tc>
                <a:tc>
                  <a:txBody>
                    <a:bodyPr/>
                    <a:lstStyle/>
                    <a:p>
                      <a:pPr algn="ctr" fontAlgn="ctr"/>
                      <a:r>
                        <a:rPr lang="pt-PT" sz="1200" u="none" strike="noStrike">
                          <a:effectLst/>
                        </a:rPr>
                        <a:t>18 901</a:t>
                      </a:r>
                      <a:endParaRPr lang="pt-PT" sz="1200" b="0" i="0" u="none" strike="noStrike">
                        <a:solidFill>
                          <a:srgbClr val="000000"/>
                        </a:solidFill>
                        <a:effectLst/>
                        <a:latin typeface="Calibri"/>
                      </a:endParaRPr>
                    </a:p>
                  </a:txBody>
                  <a:tcPr marL="9525" marR="9525" marT="9525" marB="0" anchor="ctr"/>
                </a:tc>
                <a:tc>
                  <a:txBody>
                    <a:bodyPr/>
                    <a:lstStyle/>
                    <a:p>
                      <a:pPr algn="ctr" fontAlgn="ctr"/>
                      <a:r>
                        <a:rPr lang="pt-PT" sz="1200" u="none" strike="noStrike">
                          <a:effectLst/>
                        </a:rPr>
                        <a:t>27 518</a:t>
                      </a:r>
                      <a:endParaRPr lang="pt-PT" sz="1200" b="0" i="0" u="none" strike="noStrike">
                        <a:solidFill>
                          <a:srgbClr val="000000"/>
                        </a:solidFill>
                        <a:effectLst/>
                        <a:latin typeface="Calibri"/>
                      </a:endParaRPr>
                    </a:p>
                  </a:txBody>
                  <a:tcPr marL="9525" marR="9525" marT="9525" marB="0" anchor="ctr"/>
                </a:tc>
                <a:tc>
                  <a:txBody>
                    <a:bodyPr/>
                    <a:lstStyle/>
                    <a:p>
                      <a:pPr algn="ctr" fontAlgn="ctr"/>
                      <a:r>
                        <a:rPr lang="pt-PT" sz="1200" u="none" strike="noStrike">
                          <a:effectLst/>
                        </a:rPr>
                        <a:t>7 902</a:t>
                      </a:r>
                      <a:endParaRPr lang="pt-PT" sz="1200" b="0" i="0" u="none" strike="noStrike">
                        <a:solidFill>
                          <a:srgbClr val="000000"/>
                        </a:solidFill>
                        <a:effectLst/>
                        <a:latin typeface="Calibri"/>
                      </a:endParaRPr>
                    </a:p>
                  </a:txBody>
                  <a:tcPr marL="9525" marR="9525" marT="9525" marB="0" anchor="ctr"/>
                </a:tc>
                <a:tc>
                  <a:txBody>
                    <a:bodyPr/>
                    <a:lstStyle/>
                    <a:p>
                      <a:pPr algn="ctr" fontAlgn="ctr"/>
                      <a:r>
                        <a:rPr lang="pt-PT" sz="1200" u="none" strike="noStrike" dirty="0">
                          <a:effectLst/>
                        </a:rPr>
                        <a:t>10 838</a:t>
                      </a:r>
                      <a:endParaRPr lang="pt-PT" sz="1200" b="0" i="0" u="none" strike="noStrike" dirty="0">
                        <a:solidFill>
                          <a:srgbClr val="000000"/>
                        </a:solidFill>
                        <a:effectLst/>
                        <a:latin typeface="Calibri"/>
                      </a:endParaRPr>
                    </a:p>
                  </a:txBody>
                  <a:tcPr marL="9525" marR="9525" marT="9525" marB="0" anchor="ctr"/>
                </a:tc>
              </a:tr>
              <a:tr h="238522">
                <a:tc>
                  <a:txBody>
                    <a:bodyPr/>
                    <a:lstStyle/>
                    <a:p>
                      <a:pPr algn="l" fontAlgn="b"/>
                      <a:r>
                        <a:rPr lang="pt-PT" sz="1200" u="none" strike="noStrike">
                          <a:effectLst/>
                        </a:rPr>
                        <a:t>Acumulado</a:t>
                      </a:r>
                      <a:endParaRPr lang="pt-PT" sz="1200" b="1" i="0" u="none" strike="noStrike">
                        <a:solidFill>
                          <a:srgbClr val="000000"/>
                        </a:solidFill>
                        <a:effectLst/>
                        <a:latin typeface="Calibri"/>
                      </a:endParaRPr>
                    </a:p>
                  </a:txBody>
                  <a:tcPr marL="9525" marR="9525" marT="9525" marB="0" anchor="b"/>
                </a:tc>
                <a:tc>
                  <a:txBody>
                    <a:bodyPr/>
                    <a:lstStyle/>
                    <a:p>
                      <a:pPr algn="ctr" fontAlgn="ctr"/>
                      <a:r>
                        <a:rPr lang="pt-PT" sz="1200" u="none" strike="noStrike">
                          <a:effectLst/>
                        </a:rPr>
                        <a:t>247 060</a:t>
                      </a:r>
                      <a:endParaRPr lang="pt-PT" sz="1200" b="0" i="0" u="none" strike="noStrike">
                        <a:solidFill>
                          <a:srgbClr val="000000"/>
                        </a:solidFill>
                        <a:effectLst/>
                        <a:latin typeface="Calibri"/>
                      </a:endParaRPr>
                    </a:p>
                  </a:txBody>
                  <a:tcPr marL="9525" marR="9525" marT="9525" marB="0" anchor="ctr"/>
                </a:tc>
                <a:tc>
                  <a:txBody>
                    <a:bodyPr/>
                    <a:lstStyle/>
                    <a:p>
                      <a:pPr algn="ctr" fontAlgn="ctr"/>
                      <a:r>
                        <a:rPr lang="pt-PT" sz="1200" u="none" strike="noStrike">
                          <a:effectLst/>
                        </a:rPr>
                        <a:t>255 677</a:t>
                      </a:r>
                      <a:endParaRPr lang="pt-PT" sz="1200" b="0" i="0" u="none" strike="noStrike">
                        <a:solidFill>
                          <a:srgbClr val="000000"/>
                        </a:solidFill>
                        <a:effectLst/>
                        <a:latin typeface="Calibri"/>
                      </a:endParaRPr>
                    </a:p>
                  </a:txBody>
                  <a:tcPr marL="9525" marR="9525" marT="9525" marB="0" anchor="ctr"/>
                </a:tc>
                <a:tc>
                  <a:txBody>
                    <a:bodyPr/>
                    <a:lstStyle/>
                    <a:p>
                      <a:pPr algn="ctr" fontAlgn="ctr"/>
                      <a:r>
                        <a:rPr lang="pt-PT" sz="1200" u="none" strike="noStrike">
                          <a:effectLst/>
                        </a:rPr>
                        <a:t>261 632</a:t>
                      </a:r>
                      <a:endParaRPr lang="pt-PT" sz="1200" b="0" i="0" u="none" strike="noStrike">
                        <a:solidFill>
                          <a:srgbClr val="000000"/>
                        </a:solidFill>
                        <a:effectLst/>
                        <a:latin typeface="Calibri"/>
                      </a:endParaRPr>
                    </a:p>
                  </a:txBody>
                  <a:tcPr marL="9525" marR="9525" marT="9525" marB="0" anchor="ctr"/>
                </a:tc>
                <a:tc>
                  <a:txBody>
                    <a:bodyPr/>
                    <a:lstStyle/>
                    <a:p>
                      <a:pPr algn="ctr" fontAlgn="ctr"/>
                      <a:r>
                        <a:rPr lang="pt-PT" sz="1200" u="none" strike="noStrike" dirty="0">
                          <a:effectLst/>
                        </a:rPr>
                        <a:t>266 515</a:t>
                      </a:r>
                      <a:endParaRPr lang="pt-PT" sz="1200" b="0" i="0" u="none" strike="noStrike" dirty="0">
                        <a:solidFill>
                          <a:srgbClr val="000000"/>
                        </a:solidFill>
                        <a:effectLst/>
                        <a:latin typeface="Calibri"/>
                      </a:endParaRPr>
                    </a:p>
                  </a:txBody>
                  <a:tcPr marL="9525" marR="9525" marT="9525" marB="0" anchor="ctr"/>
                </a:tc>
              </a:tr>
              <a:tr h="238522">
                <a:tc>
                  <a:txBody>
                    <a:bodyPr/>
                    <a:lstStyle/>
                    <a:p>
                      <a:pPr algn="l" fontAlgn="b"/>
                      <a:r>
                        <a:rPr lang="pt-PT" sz="1200" u="none" strike="noStrike">
                          <a:effectLst/>
                        </a:rPr>
                        <a:t>%</a:t>
                      </a:r>
                      <a:endParaRPr lang="pt-PT" sz="1200" b="1" i="0" u="none" strike="noStrike">
                        <a:solidFill>
                          <a:srgbClr val="000000"/>
                        </a:solidFill>
                        <a:effectLst/>
                        <a:latin typeface="Calibri"/>
                      </a:endParaRPr>
                    </a:p>
                  </a:txBody>
                  <a:tcPr marL="9525" marR="9525" marT="9525" marB="0" anchor="b"/>
                </a:tc>
                <a:tc>
                  <a:txBody>
                    <a:bodyPr/>
                    <a:lstStyle/>
                    <a:p>
                      <a:pPr algn="ctr" fontAlgn="b"/>
                      <a:r>
                        <a:rPr lang="pt-PT" sz="1200" u="none" strike="noStrike">
                          <a:effectLst/>
                        </a:rPr>
                        <a:t>51,1</a:t>
                      </a:r>
                      <a:endParaRPr lang="pt-PT" sz="1200" b="1" i="0" u="none" strike="noStrike">
                        <a:solidFill>
                          <a:srgbClr val="000000"/>
                        </a:solidFill>
                        <a:effectLst/>
                        <a:latin typeface="Calibri"/>
                      </a:endParaRPr>
                    </a:p>
                  </a:txBody>
                  <a:tcPr marL="9525" marR="9525" marT="9525" marB="0" anchor="b"/>
                </a:tc>
                <a:tc>
                  <a:txBody>
                    <a:bodyPr/>
                    <a:lstStyle/>
                    <a:p>
                      <a:pPr algn="ctr" fontAlgn="b"/>
                      <a:r>
                        <a:rPr lang="pt-PT" sz="1200" u="none" strike="noStrike">
                          <a:effectLst/>
                        </a:rPr>
                        <a:t>52,9</a:t>
                      </a:r>
                      <a:endParaRPr lang="pt-PT" sz="1200" b="1" i="0" u="none" strike="noStrike">
                        <a:solidFill>
                          <a:srgbClr val="000000"/>
                        </a:solidFill>
                        <a:effectLst/>
                        <a:latin typeface="Calibri"/>
                      </a:endParaRPr>
                    </a:p>
                  </a:txBody>
                  <a:tcPr marL="9525" marR="9525" marT="9525" marB="0" anchor="b"/>
                </a:tc>
                <a:tc>
                  <a:txBody>
                    <a:bodyPr/>
                    <a:lstStyle/>
                    <a:p>
                      <a:pPr algn="ctr" fontAlgn="b"/>
                      <a:r>
                        <a:rPr lang="pt-PT" sz="1200" u="none" strike="noStrike">
                          <a:effectLst/>
                        </a:rPr>
                        <a:t>52,7</a:t>
                      </a:r>
                      <a:endParaRPr lang="pt-PT" sz="1200" b="1" i="0" u="none" strike="noStrike">
                        <a:solidFill>
                          <a:srgbClr val="000000"/>
                        </a:solidFill>
                        <a:effectLst/>
                        <a:latin typeface="Calibri"/>
                      </a:endParaRPr>
                    </a:p>
                  </a:txBody>
                  <a:tcPr marL="9525" marR="9525" marT="9525" marB="0" anchor="b"/>
                </a:tc>
                <a:tc>
                  <a:txBody>
                    <a:bodyPr/>
                    <a:lstStyle/>
                    <a:p>
                      <a:pPr algn="ctr" fontAlgn="b"/>
                      <a:r>
                        <a:rPr lang="pt-PT" sz="1200" u="none" strike="noStrike">
                          <a:effectLst/>
                        </a:rPr>
                        <a:t>53,7</a:t>
                      </a:r>
                      <a:endParaRPr lang="pt-PT" sz="1200" b="1" i="0" u="none" strike="noStrike">
                        <a:solidFill>
                          <a:srgbClr val="000000"/>
                        </a:solidFill>
                        <a:effectLst/>
                        <a:latin typeface="Calibri"/>
                      </a:endParaRPr>
                    </a:p>
                  </a:txBody>
                  <a:tcPr marL="9525" marR="9525" marT="9525" marB="0" anchor="b"/>
                </a:tc>
              </a:tr>
              <a:tr h="48023">
                <a:tc>
                  <a:txBody>
                    <a:bodyPr/>
                    <a:lstStyle/>
                    <a:p>
                      <a:pPr algn="l" fontAlgn="b"/>
                      <a:r>
                        <a:rPr lang="pt-PT" sz="1200" u="none" strike="noStrike">
                          <a:effectLst/>
                        </a:rPr>
                        <a:t>N.º Projectos</a:t>
                      </a:r>
                      <a:endParaRPr lang="pt-PT" sz="1200" b="1" i="0" u="none" strike="noStrike">
                        <a:solidFill>
                          <a:srgbClr val="000000"/>
                        </a:solidFill>
                        <a:effectLst/>
                        <a:latin typeface="Calibri"/>
                      </a:endParaRPr>
                    </a:p>
                  </a:txBody>
                  <a:tcPr marL="9525" marR="9525" marT="9525" marB="0" anchor="b"/>
                </a:tc>
                <a:tc>
                  <a:txBody>
                    <a:bodyPr/>
                    <a:lstStyle/>
                    <a:p>
                      <a:pPr algn="ctr" fontAlgn="b"/>
                      <a:r>
                        <a:rPr lang="pt-PT" sz="1200" u="none" strike="noStrike">
                          <a:effectLst/>
                        </a:rPr>
                        <a:t>9</a:t>
                      </a:r>
                      <a:endParaRPr lang="pt-PT" sz="1200" b="0" i="0" u="none" strike="noStrike">
                        <a:solidFill>
                          <a:srgbClr val="000000"/>
                        </a:solidFill>
                        <a:effectLst/>
                        <a:latin typeface="Calibri"/>
                      </a:endParaRPr>
                    </a:p>
                  </a:txBody>
                  <a:tcPr marL="9525" marR="9525" marT="9525" marB="0" anchor="b"/>
                </a:tc>
                <a:tc>
                  <a:txBody>
                    <a:bodyPr/>
                    <a:lstStyle/>
                    <a:p>
                      <a:pPr algn="ctr" fontAlgn="b"/>
                      <a:r>
                        <a:rPr lang="pt-PT" sz="1200" u="none" strike="noStrike">
                          <a:effectLst/>
                        </a:rPr>
                        <a:t>25</a:t>
                      </a:r>
                      <a:endParaRPr lang="pt-PT" sz="1200" b="0" i="0" u="none" strike="noStrike">
                        <a:solidFill>
                          <a:srgbClr val="000000"/>
                        </a:solidFill>
                        <a:effectLst/>
                        <a:latin typeface="Calibri"/>
                      </a:endParaRPr>
                    </a:p>
                  </a:txBody>
                  <a:tcPr marL="9525" marR="9525" marT="9525" marB="0" anchor="b"/>
                </a:tc>
                <a:tc>
                  <a:txBody>
                    <a:bodyPr/>
                    <a:lstStyle/>
                    <a:p>
                      <a:pPr algn="ctr" fontAlgn="b"/>
                      <a:r>
                        <a:rPr lang="pt-PT" sz="1200" u="none" strike="noStrike">
                          <a:effectLst/>
                        </a:rPr>
                        <a:t>3</a:t>
                      </a:r>
                      <a:endParaRPr lang="pt-PT" sz="1200" b="0" i="0" u="none" strike="noStrike">
                        <a:solidFill>
                          <a:srgbClr val="000000"/>
                        </a:solidFill>
                        <a:effectLst/>
                        <a:latin typeface="Calibri"/>
                      </a:endParaRPr>
                    </a:p>
                  </a:txBody>
                  <a:tcPr marL="9525" marR="9525" marT="9525" marB="0" anchor="b"/>
                </a:tc>
                <a:tc>
                  <a:txBody>
                    <a:bodyPr/>
                    <a:lstStyle/>
                    <a:p>
                      <a:pPr algn="ctr" fontAlgn="b"/>
                      <a:r>
                        <a:rPr lang="pt-PT" sz="1200" u="none" strike="noStrike" dirty="0">
                          <a:effectLst/>
                        </a:rPr>
                        <a:t>9</a:t>
                      </a:r>
                      <a:endParaRPr lang="pt-PT" sz="1200" b="0" i="0" u="none" strike="noStrike" dirty="0">
                        <a:solidFill>
                          <a:srgbClr val="000000"/>
                        </a:solidFill>
                        <a:effectLst/>
                        <a:latin typeface="Calibri"/>
                      </a:endParaRPr>
                    </a:p>
                  </a:txBody>
                  <a:tcPr marL="9525" marR="9525" marT="9525" marB="0" anchor="b"/>
                </a:tc>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2887031487"/>
              </p:ext>
            </p:extLst>
          </p:nvPr>
        </p:nvGraphicFramePr>
        <p:xfrm>
          <a:off x="7549931" y="4602480"/>
          <a:ext cx="4037724" cy="2255520"/>
        </p:xfrm>
        <a:graphic>
          <a:graphicData uri="http://schemas.openxmlformats.org/drawingml/2006/table">
            <a:tbl>
              <a:tblPr firstRow="1" bandRow="1">
                <a:tableStyleId>{5C22544A-7EE6-4342-B048-85BDC9FD1C3A}</a:tableStyleId>
              </a:tblPr>
              <a:tblGrid>
                <a:gridCol w="1402323"/>
                <a:gridCol w="1402323"/>
                <a:gridCol w="558512"/>
                <a:gridCol w="674566"/>
              </a:tblGrid>
              <a:tr h="268772">
                <a:tc gridSpan="4">
                  <a:txBody>
                    <a:bodyPr/>
                    <a:lstStyle/>
                    <a:p>
                      <a:pPr algn="ctr"/>
                      <a:r>
                        <a:rPr lang="pt-PT" sz="1400" dirty="0" smtClean="0"/>
                        <a:t>PROJECTOS</a:t>
                      </a:r>
                      <a:r>
                        <a:rPr lang="pt-PT" sz="1400" baseline="0" dirty="0" smtClean="0"/>
                        <a:t> </a:t>
                      </a:r>
                      <a:r>
                        <a:rPr lang="pt-PT" sz="1200" baseline="0" dirty="0" smtClean="0"/>
                        <a:t>CONCLUIDOS</a:t>
                      </a:r>
                      <a:r>
                        <a:rPr lang="pt-PT" sz="1400" baseline="0" dirty="0" smtClean="0"/>
                        <a:t> DESDE INÍCIO DO PAT</a:t>
                      </a:r>
                      <a:endParaRPr lang="pt-PT" sz="1400"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r>
              <a:tr h="424925">
                <a:tc>
                  <a:txBody>
                    <a:bodyPr/>
                    <a:lstStyle/>
                    <a:p>
                      <a:r>
                        <a:rPr lang="pt-PT" sz="1400" dirty="0" smtClean="0"/>
                        <a:t>Província</a:t>
                      </a:r>
                      <a:endParaRPr lang="pt-PT" sz="1400" dirty="0"/>
                    </a:p>
                  </a:txBody>
                  <a:tcPr>
                    <a:solidFill>
                      <a:schemeClr val="bg2">
                        <a:lumMod val="40000"/>
                        <a:lumOff val="60000"/>
                      </a:schemeClr>
                    </a:solidFill>
                  </a:tcPr>
                </a:tc>
                <a:tc>
                  <a:txBody>
                    <a:bodyPr/>
                    <a:lstStyle/>
                    <a:p>
                      <a:r>
                        <a:rPr lang="pt-PT" sz="1400" dirty="0" smtClean="0"/>
                        <a:t>População Rural Coberta</a:t>
                      </a:r>
                      <a:endParaRPr lang="pt-PT" sz="1400" dirty="0"/>
                    </a:p>
                  </a:txBody>
                  <a:tcPr>
                    <a:solidFill>
                      <a:schemeClr val="bg2">
                        <a:lumMod val="40000"/>
                        <a:lumOff val="60000"/>
                      </a:schemeClr>
                    </a:solidFill>
                  </a:tcPr>
                </a:tc>
                <a:tc>
                  <a:txBody>
                    <a:bodyPr/>
                    <a:lstStyle/>
                    <a:p>
                      <a:r>
                        <a:rPr lang="pt-PT" sz="1400" dirty="0" smtClean="0"/>
                        <a:t>PA’s</a:t>
                      </a:r>
                      <a:endParaRPr lang="pt-PT" sz="1400" dirty="0"/>
                    </a:p>
                  </a:txBody>
                  <a:tcPr>
                    <a:solidFill>
                      <a:schemeClr val="bg2">
                        <a:lumMod val="40000"/>
                        <a:lumOff val="60000"/>
                      </a:schemeClr>
                    </a:solidFill>
                  </a:tcPr>
                </a:tc>
                <a:tc>
                  <a:txBody>
                    <a:bodyPr/>
                    <a:lstStyle/>
                    <a:p>
                      <a:r>
                        <a:rPr lang="pt-PT" sz="1400" dirty="0" smtClean="0"/>
                        <a:t>PSA’s</a:t>
                      </a:r>
                      <a:endParaRPr lang="pt-PT" sz="1400" dirty="0"/>
                    </a:p>
                  </a:txBody>
                  <a:tcPr>
                    <a:solidFill>
                      <a:schemeClr val="bg2">
                        <a:lumMod val="40000"/>
                        <a:lumOff val="60000"/>
                      </a:schemeClr>
                    </a:solidFill>
                  </a:tcPr>
                </a:tc>
              </a:tr>
              <a:tr h="265460">
                <a:tc>
                  <a:txBody>
                    <a:bodyPr/>
                    <a:lstStyle/>
                    <a:p>
                      <a:r>
                        <a:rPr lang="pt-PT" sz="1400" dirty="0" smtClean="0"/>
                        <a:t>Cuanza Norte</a:t>
                      </a:r>
                      <a:endParaRPr lang="pt-PT" sz="1400" dirty="0"/>
                    </a:p>
                  </a:txBody>
                  <a:tcPr/>
                </a:tc>
                <a:tc>
                  <a:txBody>
                    <a:bodyPr/>
                    <a:lstStyle/>
                    <a:p>
                      <a:pPr algn="r"/>
                      <a:r>
                        <a:rPr lang="pt-PT" sz="1400" dirty="0" smtClean="0"/>
                        <a:t>229.433</a:t>
                      </a:r>
                      <a:endParaRPr lang="pt-PT" sz="1400" dirty="0"/>
                    </a:p>
                  </a:txBody>
                  <a:tcPr/>
                </a:tc>
                <a:tc>
                  <a:txBody>
                    <a:bodyPr/>
                    <a:lstStyle/>
                    <a:p>
                      <a:pPr algn="r"/>
                      <a:r>
                        <a:rPr lang="pt-PT" sz="1400" dirty="0" smtClean="0"/>
                        <a:t>9</a:t>
                      </a:r>
                      <a:endParaRPr lang="pt-PT" sz="1400" dirty="0"/>
                    </a:p>
                  </a:txBody>
                  <a:tcPr/>
                </a:tc>
                <a:tc>
                  <a:txBody>
                    <a:bodyPr/>
                    <a:lstStyle/>
                    <a:p>
                      <a:pPr algn="r"/>
                      <a:r>
                        <a:rPr lang="pt-PT" sz="1400" dirty="0" smtClean="0"/>
                        <a:t>43</a:t>
                      </a:r>
                      <a:endParaRPr lang="pt-PT" sz="1400" dirty="0"/>
                    </a:p>
                  </a:txBody>
                  <a:tcPr/>
                </a:tc>
              </a:tr>
              <a:tr h="265460">
                <a:tc>
                  <a:txBody>
                    <a:bodyPr/>
                    <a:lstStyle/>
                    <a:p>
                      <a:r>
                        <a:rPr lang="pt-PT" sz="1400" dirty="0" smtClean="0"/>
                        <a:t>Malanje</a:t>
                      </a:r>
                      <a:endParaRPr lang="pt-PT" sz="1400" dirty="0"/>
                    </a:p>
                  </a:txBody>
                  <a:tcPr/>
                </a:tc>
                <a:tc>
                  <a:txBody>
                    <a:bodyPr/>
                    <a:lstStyle/>
                    <a:p>
                      <a:pPr algn="r"/>
                      <a:r>
                        <a:rPr lang="pt-PT" sz="1400" dirty="0" smtClean="0"/>
                        <a:t>134.987</a:t>
                      </a:r>
                      <a:endParaRPr lang="pt-PT" sz="1400" dirty="0"/>
                    </a:p>
                  </a:txBody>
                  <a:tcPr/>
                </a:tc>
                <a:tc>
                  <a:txBody>
                    <a:bodyPr/>
                    <a:lstStyle/>
                    <a:p>
                      <a:pPr algn="r"/>
                      <a:r>
                        <a:rPr lang="pt-PT" sz="1400" dirty="0" smtClean="0"/>
                        <a:t>142</a:t>
                      </a:r>
                      <a:endParaRPr lang="pt-PT" sz="1400" dirty="0"/>
                    </a:p>
                  </a:txBody>
                  <a:tcPr/>
                </a:tc>
                <a:tc>
                  <a:txBody>
                    <a:bodyPr/>
                    <a:lstStyle/>
                    <a:p>
                      <a:pPr algn="r"/>
                      <a:r>
                        <a:rPr lang="pt-PT" sz="1400" dirty="0" smtClean="0"/>
                        <a:t>38</a:t>
                      </a:r>
                      <a:endParaRPr lang="pt-PT" sz="1400" dirty="0"/>
                    </a:p>
                  </a:txBody>
                  <a:tcPr/>
                </a:tc>
              </a:tr>
              <a:tr h="265460">
                <a:tc>
                  <a:txBody>
                    <a:bodyPr/>
                    <a:lstStyle/>
                    <a:p>
                      <a:r>
                        <a:rPr lang="pt-PT" sz="1400" dirty="0" smtClean="0"/>
                        <a:t>Lunda Norte</a:t>
                      </a:r>
                      <a:endParaRPr lang="pt-PT" sz="1400" dirty="0"/>
                    </a:p>
                  </a:txBody>
                  <a:tcPr/>
                </a:tc>
                <a:tc>
                  <a:txBody>
                    <a:bodyPr/>
                    <a:lstStyle/>
                    <a:p>
                      <a:pPr algn="r"/>
                      <a:r>
                        <a:rPr lang="pt-PT" sz="1400" dirty="0" smtClean="0"/>
                        <a:t>161.734</a:t>
                      </a:r>
                      <a:endParaRPr lang="pt-PT" sz="1400" dirty="0"/>
                    </a:p>
                  </a:txBody>
                  <a:tcPr/>
                </a:tc>
                <a:tc>
                  <a:txBody>
                    <a:bodyPr/>
                    <a:lstStyle/>
                    <a:p>
                      <a:pPr algn="r"/>
                      <a:r>
                        <a:rPr lang="pt-PT" sz="1400" dirty="0" smtClean="0"/>
                        <a:t>34</a:t>
                      </a:r>
                      <a:endParaRPr lang="pt-PT" sz="1400" dirty="0"/>
                    </a:p>
                  </a:txBody>
                  <a:tcPr/>
                </a:tc>
                <a:tc>
                  <a:txBody>
                    <a:bodyPr/>
                    <a:lstStyle/>
                    <a:p>
                      <a:pPr algn="r"/>
                      <a:r>
                        <a:rPr lang="pt-PT" sz="1400" dirty="0" smtClean="0"/>
                        <a:t>14</a:t>
                      </a:r>
                      <a:endParaRPr lang="pt-PT" sz="1400" dirty="0"/>
                    </a:p>
                  </a:txBody>
                  <a:tcPr/>
                </a:tc>
              </a:tr>
              <a:tr h="249956">
                <a:tc>
                  <a:txBody>
                    <a:bodyPr/>
                    <a:lstStyle/>
                    <a:p>
                      <a:r>
                        <a:rPr lang="pt-PT" sz="1400" dirty="0" smtClean="0"/>
                        <a:t>Cuanza Sul</a:t>
                      </a:r>
                      <a:endParaRPr lang="pt-PT" sz="1400" dirty="0"/>
                    </a:p>
                  </a:txBody>
                  <a:tcPr/>
                </a:tc>
                <a:tc>
                  <a:txBody>
                    <a:bodyPr/>
                    <a:lstStyle/>
                    <a:p>
                      <a:pPr algn="r"/>
                      <a:r>
                        <a:rPr lang="pt-PT" sz="1400" dirty="0" smtClean="0"/>
                        <a:t>209.401</a:t>
                      </a:r>
                      <a:endParaRPr lang="pt-PT" sz="1400" dirty="0"/>
                    </a:p>
                  </a:txBody>
                  <a:tcPr/>
                </a:tc>
                <a:tc>
                  <a:txBody>
                    <a:bodyPr/>
                    <a:lstStyle/>
                    <a:p>
                      <a:pPr algn="r"/>
                      <a:r>
                        <a:rPr lang="pt-PT" sz="1400" dirty="0" smtClean="0"/>
                        <a:t>83</a:t>
                      </a:r>
                      <a:endParaRPr lang="pt-PT" sz="1400" dirty="0"/>
                    </a:p>
                  </a:txBody>
                  <a:tcPr/>
                </a:tc>
                <a:tc>
                  <a:txBody>
                    <a:bodyPr/>
                    <a:lstStyle/>
                    <a:p>
                      <a:pPr algn="r"/>
                      <a:r>
                        <a:rPr lang="pt-PT" sz="1400" dirty="0" smtClean="0"/>
                        <a:t>31</a:t>
                      </a:r>
                      <a:endParaRPr lang="pt-PT" sz="1400" dirty="0"/>
                    </a:p>
                  </a:txBody>
                  <a:tcPr/>
                </a:tc>
              </a:tr>
            </a:tbl>
          </a:graphicData>
        </a:graphic>
      </p:graphicFrame>
    </p:spTree>
    <p:extLst>
      <p:ext uri="{BB962C8B-B14F-4D97-AF65-F5344CB8AC3E}">
        <p14:creationId xmlns:p14="http://schemas.microsoft.com/office/powerpoint/2010/main" val="3114445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472967" y="136899"/>
            <a:ext cx="11477296" cy="6463308"/>
          </a:xfrm>
          <a:prstGeom prst="rect">
            <a:avLst/>
          </a:prstGeom>
        </p:spPr>
        <p:txBody>
          <a:bodyPr wrap="square">
            <a:spAutoFit/>
          </a:bodyPr>
          <a:lstStyle/>
          <a:p>
            <a:pPr>
              <a:lnSpc>
                <a:spcPct val="115000"/>
              </a:lnSpc>
              <a:spcAft>
                <a:spcPts val="0"/>
              </a:spcAft>
              <a:tabLst>
                <a:tab pos="797560" algn="l"/>
              </a:tabLst>
            </a:pPr>
            <a:endParaRPr lang="pt-PT" sz="1600" b="1" dirty="0" smtClean="0">
              <a:ea typeface="Times New Roman" panose="02020603050405020304" pitchFamily="18" charset="0"/>
              <a:cs typeface="Times New Roman" panose="02020603050405020304" pitchFamily="18" charset="0"/>
            </a:endParaRPr>
          </a:p>
          <a:p>
            <a:pPr>
              <a:lnSpc>
                <a:spcPct val="115000"/>
              </a:lnSpc>
              <a:spcAft>
                <a:spcPts val="0"/>
              </a:spcAft>
              <a:tabLst>
                <a:tab pos="797560" algn="l"/>
              </a:tabLst>
            </a:pPr>
            <a:r>
              <a:rPr lang="pt-PT" sz="1600" b="1" dirty="0" smtClean="0">
                <a:ea typeface="Times New Roman" panose="02020603050405020304" pitchFamily="18" charset="0"/>
                <a:cs typeface="Times New Roman" panose="02020603050405020304" pitchFamily="18" charset="0"/>
              </a:rPr>
              <a:t>10. </a:t>
            </a:r>
            <a:r>
              <a:rPr lang="pt-PT" b="1" u="sng" dirty="0" smtClean="0">
                <a:ea typeface="Times New Roman" panose="02020603050405020304" pitchFamily="18" charset="0"/>
                <a:cs typeface="Times New Roman" panose="02020603050405020304" pitchFamily="18" charset="0"/>
              </a:rPr>
              <a:t>PROJECTOS/ACTIVIDADES EM PERSPECTIVAS</a:t>
            </a:r>
          </a:p>
          <a:p>
            <a:pPr>
              <a:lnSpc>
                <a:spcPct val="115000"/>
              </a:lnSpc>
              <a:spcAft>
                <a:spcPts val="0"/>
              </a:spcAft>
              <a:tabLst>
                <a:tab pos="797560" algn="l"/>
              </a:tabLst>
            </a:pPr>
            <a:endParaRPr lang="pt-PT" sz="1600" b="1" u="sng" dirty="0" smtClean="0">
              <a:ea typeface="Times New Roman" panose="02020603050405020304" pitchFamily="18" charset="0"/>
              <a:cs typeface="Times New Roman" panose="02020603050405020304" pitchFamily="18" charset="0"/>
            </a:endParaRPr>
          </a:p>
          <a:p>
            <a:pPr marL="400050" indent="-400050">
              <a:lnSpc>
                <a:spcPct val="115000"/>
              </a:lnSpc>
              <a:buFont typeface="+mj-lt"/>
              <a:buAutoNum type="romanLcPeriod"/>
              <a:tabLst>
                <a:tab pos="797560" algn="l"/>
              </a:tabLst>
            </a:pPr>
            <a:r>
              <a:rPr lang="pt-PT" b="1" dirty="0"/>
              <a:t>Reabilitação do Sistema de Abastecimento de Água da Cidade de </a:t>
            </a:r>
            <a:r>
              <a:rPr lang="pt-PT" b="1" dirty="0" smtClean="0"/>
              <a:t>Malanje</a:t>
            </a:r>
          </a:p>
          <a:p>
            <a:pPr lvl="1">
              <a:lnSpc>
                <a:spcPct val="115000"/>
              </a:lnSpc>
              <a:tabLst>
                <a:tab pos="797560" algn="l"/>
              </a:tabLst>
            </a:pPr>
            <a:r>
              <a:rPr lang="pt-PT" sz="1600" dirty="0">
                <a:ea typeface="Times New Roman" panose="02020603050405020304" pitchFamily="18" charset="0"/>
                <a:cs typeface="Times New Roman" panose="02020603050405020304" pitchFamily="18" charset="0"/>
              </a:rPr>
              <a:t>O projecto inclui a construção de 1 reservatório de água de 9000m³, no actual Centro de Distribuição de água e </a:t>
            </a:r>
            <a:r>
              <a:rPr lang="pt-PT" sz="1600" dirty="0" smtClean="0">
                <a:ea typeface="Times New Roman" panose="02020603050405020304" pitchFamily="18" charset="0"/>
                <a:cs typeface="Times New Roman" panose="02020603050405020304" pitchFamily="18" charset="0"/>
              </a:rPr>
              <a:t>melhorias nao Sistema de Abastecimento da Cidade . </a:t>
            </a:r>
          </a:p>
          <a:p>
            <a:pPr marL="400050" indent="-400050">
              <a:lnSpc>
                <a:spcPct val="115000"/>
              </a:lnSpc>
              <a:buFont typeface="+mj-lt"/>
              <a:buAutoNum type="romanLcPeriod"/>
              <a:tabLst>
                <a:tab pos="797560" algn="l"/>
              </a:tabLst>
            </a:pPr>
            <a:r>
              <a:rPr lang="pt-PT" b="1" dirty="0">
                <a:ea typeface="Times New Roman" panose="02020603050405020304" pitchFamily="18" charset="0"/>
                <a:cs typeface="Times New Roman" panose="02020603050405020304" pitchFamily="18" charset="0"/>
              </a:rPr>
              <a:t>Reforço do Sistema de Abastecimento de Água da Cidade de Malanje (1ª fase) – Nova ECTA a partir do Rio Cuije</a:t>
            </a:r>
          </a:p>
          <a:p>
            <a:pPr lvl="1">
              <a:lnSpc>
                <a:spcPct val="115000"/>
              </a:lnSpc>
              <a:tabLst>
                <a:tab pos="797560" algn="l"/>
              </a:tabLst>
            </a:pPr>
            <a:r>
              <a:rPr lang="pt-PT" sz="1600" dirty="0"/>
              <a:t>Este projecto prevê a construção de uma nova Estação de Captação e Tratamento de Água a partir do rio Cuije, a cerca de 15km a Leste da cidade de Malanje, e incluirá a construção de 3 Centros de Distribuição de água nas Zonas da Catepa, Vanvuala e Carreira de Tiro, junto a futura Centralidade de Malanje</a:t>
            </a:r>
            <a:r>
              <a:rPr lang="pt-PT" sz="1600" dirty="0" smtClean="0"/>
              <a:t>.</a:t>
            </a:r>
          </a:p>
          <a:p>
            <a:pPr marL="857250" lvl="1" indent="-400050">
              <a:lnSpc>
                <a:spcPct val="115000"/>
              </a:lnSpc>
              <a:buFont typeface="+mj-lt"/>
              <a:buAutoNum type="romanLcPeriod"/>
              <a:tabLst>
                <a:tab pos="797560" algn="l"/>
              </a:tabLst>
            </a:pPr>
            <a:endParaRPr lang="pt-PT" sz="1600" dirty="0"/>
          </a:p>
          <a:p>
            <a:pPr marL="400050" indent="-400050">
              <a:lnSpc>
                <a:spcPct val="115000"/>
              </a:lnSpc>
              <a:buFont typeface="+mj-lt"/>
              <a:buAutoNum type="romanLcPeriod"/>
              <a:tabLst>
                <a:tab pos="797560" algn="l"/>
              </a:tabLst>
            </a:pPr>
            <a:r>
              <a:rPr lang="pt-PT" sz="1600" b="1" dirty="0"/>
              <a:t>Plano de Monitorização da Qualidade da Água na Província de Malanje</a:t>
            </a:r>
          </a:p>
          <a:p>
            <a:pPr marL="400050" indent="-400050">
              <a:lnSpc>
                <a:spcPct val="115000"/>
              </a:lnSpc>
              <a:buFont typeface="+mj-lt"/>
              <a:buAutoNum type="romanLcPeriod"/>
              <a:tabLst>
                <a:tab pos="797560" algn="l"/>
              </a:tabLst>
            </a:pPr>
            <a:r>
              <a:rPr lang="pt-PT" sz="1600" b="1" dirty="0" smtClean="0"/>
              <a:t>PROGRAMA “ÁGUA PARA TODOS”</a:t>
            </a:r>
          </a:p>
          <a:p>
            <a:pPr marL="400050" indent="-400050">
              <a:lnSpc>
                <a:spcPct val="115000"/>
              </a:lnSpc>
              <a:buFont typeface="+mj-lt"/>
              <a:buAutoNum type="romanLcPeriod"/>
              <a:tabLst>
                <a:tab pos="797560" algn="l"/>
              </a:tabLst>
            </a:pPr>
            <a:r>
              <a:rPr lang="pt-PT" sz="1600" b="1" dirty="0"/>
              <a:t>Programa das Sedes Municipais (Construção de Novos sistemas de abastecimento de água nas  Sedes  Municipais)  </a:t>
            </a:r>
          </a:p>
          <a:p>
            <a:pPr>
              <a:lnSpc>
                <a:spcPct val="115000"/>
              </a:lnSpc>
              <a:tabLst>
                <a:tab pos="797560" algn="l"/>
              </a:tabLst>
            </a:pPr>
            <a:endParaRPr lang="pt-PT" sz="1600" b="1" dirty="0" smtClean="0"/>
          </a:p>
          <a:p>
            <a:pPr>
              <a:lnSpc>
                <a:spcPct val="115000"/>
              </a:lnSpc>
              <a:tabLst>
                <a:tab pos="797560" algn="l"/>
              </a:tabLst>
            </a:pPr>
            <a:endParaRPr lang="pt-PT" sz="1600" b="1" dirty="0"/>
          </a:p>
          <a:p>
            <a:pPr marL="342900" indent="-342900">
              <a:lnSpc>
                <a:spcPct val="115000"/>
              </a:lnSpc>
              <a:buFont typeface="+mj-lt"/>
              <a:buAutoNum type="romanLcPeriod"/>
              <a:tabLst>
                <a:tab pos="797560" algn="l"/>
              </a:tabLst>
            </a:pPr>
            <a:endParaRPr lang="pt-PT" sz="1600" b="1" dirty="0">
              <a:ea typeface="Times New Roman" panose="02020603050405020304" pitchFamily="18" charset="0"/>
              <a:cs typeface="Times New Roman" panose="02020603050405020304" pitchFamily="18" charset="0"/>
            </a:endParaRPr>
          </a:p>
          <a:p>
            <a:pPr marL="342900" indent="-342900">
              <a:lnSpc>
                <a:spcPct val="115000"/>
              </a:lnSpc>
              <a:buFont typeface="+mj-lt"/>
              <a:buAutoNum type="romanLcPeriod"/>
              <a:tabLst>
                <a:tab pos="797560" algn="l"/>
              </a:tabLst>
            </a:pPr>
            <a:endParaRPr lang="pt-PT" sz="1600" b="1" dirty="0" smtClean="0">
              <a:ea typeface="Times New Roman" panose="02020603050405020304" pitchFamily="18" charset="0"/>
              <a:cs typeface="Times New Roman" panose="02020603050405020304" pitchFamily="18" charset="0"/>
            </a:endParaRPr>
          </a:p>
          <a:p>
            <a:pPr marL="342900" indent="-342900">
              <a:lnSpc>
                <a:spcPct val="115000"/>
              </a:lnSpc>
              <a:buFont typeface="+mj-lt"/>
              <a:buAutoNum type="romanLcPeriod"/>
              <a:tabLst>
                <a:tab pos="797560" algn="l"/>
              </a:tabLst>
            </a:pPr>
            <a:endParaRPr lang="pt-PT" sz="1600" b="1" dirty="0">
              <a:ea typeface="Times New Roman" panose="02020603050405020304" pitchFamily="18" charset="0"/>
              <a:cs typeface="Times New Roman" panose="02020603050405020304" pitchFamily="18" charset="0"/>
            </a:endParaRPr>
          </a:p>
          <a:p>
            <a:pPr marL="342900" indent="-342900">
              <a:lnSpc>
                <a:spcPct val="115000"/>
              </a:lnSpc>
              <a:spcAft>
                <a:spcPts val="0"/>
              </a:spcAft>
              <a:buFont typeface="+mj-lt"/>
              <a:buAutoNum type="romanLcPeriod"/>
              <a:tabLst>
                <a:tab pos="797560" algn="l"/>
              </a:tabLst>
            </a:pPr>
            <a:endParaRPr lang="pt-PT"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264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7262" y="2296582"/>
            <a:ext cx="8534400" cy="1507067"/>
          </a:xfrm>
        </p:spPr>
        <p:txBody>
          <a:bodyPr/>
          <a:lstStyle/>
          <a:p>
            <a:r>
              <a:rPr lang="pt-PT" dirty="0" smtClean="0"/>
              <a:t>OBRIGADO PELA ATENÇÃO</a:t>
            </a:r>
            <a:endParaRPr lang="pt-PT" dirty="0"/>
          </a:p>
        </p:txBody>
      </p:sp>
    </p:spTree>
    <p:extLst>
      <p:ext uri="{BB962C8B-B14F-4D97-AF65-F5344CB8AC3E}">
        <p14:creationId xmlns:p14="http://schemas.microsoft.com/office/powerpoint/2010/main" val="342782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90997" y="474134"/>
            <a:ext cx="11143803" cy="2932598"/>
          </a:xfrm>
          <a:prstGeom prst="rect">
            <a:avLst/>
          </a:prstGeom>
        </p:spPr>
        <p:txBody>
          <a:bodyPr wrap="square">
            <a:spAutoFit/>
          </a:bodyPr>
          <a:lstStyle/>
          <a:p>
            <a:pPr algn="just">
              <a:lnSpc>
                <a:spcPct val="115000"/>
              </a:lnSpc>
              <a:spcAft>
                <a:spcPts val="1000"/>
              </a:spcAft>
            </a:pPr>
            <a:r>
              <a:rPr lang="pt-PT" sz="2000" u="sng" dirty="0" smtClean="0">
                <a:ea typeface="Times New Roman" panose="02020603050405020304" pitchFamily="18" charset="0"/>
                <a:cs typeface="Times New Roman" panose="02020603050405020304" pitchFamily="18" charset="0"/>
              </a:rPr>
              <a:t>INTRODUÇÃO</a:t>
            </a:r>
          </a:p>
          <a:p>
            <a:pPr algn="just">
              <a:lnSpc>
                <a:spcPct val="115000"/>
              </a:lnSpc>
              <a:spcAft>
                <a:spcPts val="1000"/>
              </a:spcAft>
            </a:pPr>
            <a:r>
              <a:rPr lang="pt-PT" dirty="0" smtClean="0"/>
              <a:t>Apesar </a:t>
            </a:r>
            <a:r>
              <a:rPr lang="pt-PT" dirty="0"/>
              <a:t>de potencialmente rica em recursos h</a:t>
            </a:r>
            <a:r>
              <a:rPr lang="en-US" dirty="0">
                <a:cs typeface="Arial" charset="0"/>
              </a:rPr>
              <a:t>í</a:t>
            </a:r>
            <a:r>
              <a:rPr lang="pt-PT" dirty="0"/>
              <a:t>dricos, a situa</a:t>
            </a:r>
            <a:r>
              <a:rPr lang="en-US" dirty="0" err="1">
                <a:cs typeface="Arial" charset="0"/>
              </a:rPr>
              <a:t>çã</a:t>
            </a:r>
            <a:r>
              <a:rPr lang="pt-PT" dirty="0"/>
              <a:t>o de abastecimento de </a:t>
            </a:r>
            <a:r>
              <a:rPr lang="en-US" dirty="0">
                <a:cs typeface="Arial" charset="0"/>
              </a:rPr>
              <a:t>á</a:t>
            </a:r>
            <a:r>
              <a:rPr lang="pt-PT" dirty="0"/>
              <a:t>gua pot</a:t>
            </a:r>
            <a:r>
              <a:rPr lang="en-US" dirty="0">
                <a:cs typeface="Arial" charset="0"/>
              </a:rPr>
              <a:t>á</a:t>
            </a:r>
            <a:r>
              <a:rPr lang="pt-PT" dirty="0"/>
              <a:t>vel no meio urbano, suburbano e rural da Província de Malanje ainda n</a:t>
            </a:r>
            <a:r>
              <a:rPr lang="en-US" dirty="0">
                <a:cs typeface="Arial" charset="0"/>
              </a:rPr>
              <a:t>ã</a:t>
            </a:r>
            <a:r>
              <a:rPr lang="pt-PT" dirty="0"/>
              <a:t>o </a:t>
            </a:r>
            <a:r>
              <a:rPr lang="en-US" dirty="0">
                <a:cs typeface="Arial" charset="0"/>
              </a:rPr>
              <a:t>é</a:t>
            </a:r>
            <a:r>
              <a:rPr lang="pt-PT" dirty="0"/>
              <a:t> o </a:t>
            </a:r>
            <a:r>
              <a:rPr lang="pt-PT" dirty="0" smtClean="0"/>
              <a:t>desejado.</a:t>
            </a:r>
          </a:p>
          <a:p>
            <a:pPr algn="just">
              <a:lnSpc>
                <a:spcPct val="115000"/>
              </a:lnSpc>
              <a:spcAft>
                <a:spcPts val="1000"/>
              </a:spcAft>
            </a:pPr>
            <a:r>
              <a:rPr lang="pt-PT" dirty="0" smtClean="0">
                <a:ea typeface="Times New Roman" panose="02020603050405020304" pitchFamily="18" charset="0"/>
                <a:cs typeface="Times New Roman" panose="02020603050405020304" pitchFamily="18" charset="0"/>
              </a:rPr>
              <a:t>Durante o periodo em balanço (2014/2015), foram concretizadas várias acções na Província de Malanje, no âmbito do Plano de Acção do Governo Provincial e de  iniciativa central do MINEA, inseridas no seu Plano Desenvolvimento do Sector da Energia e Águas  2013-2017, que resultaram no acesso à água potável, com fiabilidade, regularidade e segurança a mais de </a:t>
            </a:r>
            <a:r>
              <a:rPr lang="pt-PT" b="1" dirty="0" smtClean="0">
                <a:ea typeface="Times New Roman" panose="02020603050405020304" pitchFamily="18" charset="0"/>
                <a:cs typeface="Times New Roman" panose="02020603050405020304" pitchFamily="18" charset="0"/>
              </a:rPr>
              <a:t>41.477 habitantes</a:t>
            </a:r>
            <a:r>
              <a:rPr lang="pt-PT" dirty="0" smtClean="0">
                <a:ea typeface="Times New Roman" panose="02020603050405020304" pitchFamily="18" charset="0"/>
                <a:cs typeface="Times New Roman" panose="02020603050405020304" pitchFamily="18" charset="0"/>
              </a:rPr>
              <a:t>, conforme balanço que seguidamente passamos a apresentar:</a:t>
            </a:r>
          </a:p>
        </p:txBody>
      </p:sp>
    </p:spTree>
    <p:extLst>
      <p:ext uri="{BB962C8B-B14F-4D97-AF65-F5344CB8AC3E}">
        <p14:creationId xmlns:p14="http://schemas.microsoft.com/office/powerpoint/2010/main" val="297378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39739" y="266420"/>
            <a:ext cx="7672293" cy="382284"/>
          </a:xfrm>
          <a:prstGeom prst="rect">
            <a:avLst/>
          </a:prstGeom>
        </p:spPr>
        <p:txBody>
          <a:bodyPr wrap="none">
            <a:spAutoFit/>
          </a:bodyPr>
          <a:lstStyle/>
          <a:p>
            <a:pPr>
              <a:lnSpc>
                <a:spcPct val="115000"/>
              </a:lnSpc>
              <a:spcAft>
                <a:spcPts val="0"/>
              </a:spcAft>
              <a:tabLst>
                <a:tab pos="797560" algn="l"/>
              </a:tabLst>
            </a:pPr>
            <a:r>
              <a:rPr lang="pt-PT" b="1" dirty="0">
                <a:ea typeface="Times New Roman" panose="02020603050405020304" pitchFamily="18" charset="0"/>
                <a:cs typeface="Times New Roman" panose="02020603050405020304" pitchFamily="18" charset="0"/>
              </a:rPr>
              <a:t>1</a:t>
            </a:r>
            <a:r>
              <a:rPr lang="pt-PT" b="1" dirty="0" smtClean="0">
                <a:ea typeface="Times New Roman" panose="02020603050405020304" pitchFamily="18" charset="0"/>
                <a:cs typeface="Times New Roman" panose="02020603050405020304" pitchFamily="18" charset="0"/>
              </a:rPr>
              <a:t>. CARACTERIZAÇÃO DO NÍVEL DE ACESSO À ÁGUA NA PROVÍNCIA</a:t>
            </a:r>
            <a:endParaRPr lang="pt-PT" sz="1600" dirty="0">
              <a:effectLst/>
              <a:ea typeface="Times New Roman" panose="02020603050405020304" pitchFamily="18" charset="0"/>
              <a:cs typeface="Times New Roman" panose="02020603050405020304" pitchFamily="18" charset="0"/>
            </a:endParaRPr>
          </a:p>
        </p:txBody>
      </p:sp>
      <p:graphicFrame>
        <p:nvGraphicFramePr>
          <p:cNvPr id="684" name="Tabela 683"/>
          <p:cNvGraphicFramePr>
            <a:graphicFrameLocks noGrp="1"/>
          </p:cNvGraphicFramePr>
          <p:nvPr>
            <p:extLst>
              <p:ext uri="{D42A27DB-BD31-4B8C-83A1-F6EECF244321}">
                <p14:modId xmlns:p14="http://schemas.microsoft.com/office/powerpoint/2010/main" val="1556407437"/>
              </p:ext>
            </p:extLst>
          </p:nvPr>
        </p:nvGraphicFramePr>
        <p:xfrm>
          <a:off x="428679" y="1200149"/>
          <a:ext cx="11591869" cy="5505456"/>
        </p:xfrm>
        <a:graphic>
          <a:graphicData uri="http://schemas.openxmlformats.org/drawingml/2006/table">
            <a:tbl>
              <a:tblPr firstRow="1" firstCol="1" bandRow="1">
                <a:tableStyleId>{5C22544A-7EE6-4342-B048-85BDC9FD1C3A}</a:tableStyleId>
              </a:tblPr>
              <a:tblGrid>
                <a:gridCol w="815106"/>
                <a:gridCol w="1101903"/>
                <a:gridCol w="1069450"/>
                <a:gridCol w="815106"/>
                <a:gridCol w="748691"/>
                <a:gridCol w="748691"/>
                <a:gridCol w="642273"/>
                <a:gridCol w="642273"/>
                <a:gridCol w="642273"/>
                <a:gridCol w="642273"/>
                <a:gridCol w="1069450"/>
                <a:gridCol w="1069450"/>
                <a:gridCol w="860391"/>
                <a:gridCol w="724539"/>
              </a:tblGrid>
              <a:tr h="417090">
                <a:tc rowSpan="3">
                  <a:txBody>
                    <a:bodyPr/>
                    <a:lstStyle/>
                    <a:p>
                      <a:pPr algn="ctr">
                        <a:lnSpc>
                          <a:spcPct val="115000"/>
                        </a:lnSpc>
                        <a:spcAft>
                          <a:spcPts val="0"/>
                        </a:spcAft>
                      </a:pPr>
                      <a:r>
                        <a:rPr lang="pt-PT" sz="1200" dirty="0">
                          <a:effectLst/>
                        </a:rPr>
                        <a:t>N/O</a:t>
                      </a:r>
                      <a:endParaRPr lang="pt-PT" sz="1200" dirty="0">
                        <a:effectLst/>
                        <a:latin typeface="Calibri"/>
                        <a:ea typeface="Calibri"/>
                        <a:cs typeface="Times New Roman"/>
                      </a:endParaRPr>
                    </a:p>
                  </a:txBody>
                  <a:tcPr marL="37755" marR="37755" marT="0" marB="0" anchor="ctr"/>
                </a:tc>
                <a:tc rowSpan="3">
                  <a:txBody>
                    <a:bodyPr/>
                    <a:lstStyle/>
                    <a:p>
                      <a:pPr algn="ctr">
                        <a:lnSpc>
                          <a:spcPct val="115000"/>
                        </a:lnSpc>
                        <a:spcAft>
                          <a:spcPts val="0"/>
                        </a:spcAft>
                      </a:pPr>
                      <a:r>
                        <a:rPr lang="pt-PT" sz="1200" dirty="0">
                          <a:effectLst/>
                        </a:rPr>
                        <a:t>       Município </a:t>
                      </a:r>
                      <a:endParaRPr lang="pt-PT" sz="1200" dirty="0">
                        <a:effectLst/>
                        <a:latin typeface="Calibri"/>
                        <a:ea typeface="Calibri"/>
                        <a:cs typeface="Times New Roman"/>
                      </a:endParaRPr>
                    </a:p>
                  </a:txBody>
                  <a:tcPr marL="37755" marR="37755" marT="0" marB="0" anchor="ctr"/>
                </a:tc>
                <a:tc rowSpan="3">
                  <a:txBody>
                    <a:bodyPr/>
                    <a:lstStyle/>
                    <a:p>
                      <a:pPr algn="ctr">
                        <a:lnSpc>
                          <a:spcPct val="115000"/>
                        </a:lnSpc>
                        <a:spcAft>
                          <a:spcPts val="0"/>
                        </a:spcAft>
                      </a:pPr>
                      <a:r>
                        <a:rPr lang="pt-PT" sz="1200">
                          <a:effectLst/>
                        </a:rPr>
                        <a:t>Nº de Habitantes </a:t>
                      </a:r>
                      <a:endParaRPr lang="pt-PT" sz="1200">
                        <a:effectLst/>
                        <a:latin typeface="Calibri"/>
                        <a:ea typeface="Calibri"/>
                        <a:cs typeface="Times New Roman"/>
                      </a:endParaRPr>
                    </a:p>
                  </a:txBody>
                  <a:tcPr marL="37755" marR="37755" marT="0" marB="0" anchor="ctr"/>
                </a:tc>
                <a:tc gridSpan="6">
                  <a:txBody>
                    <a:bodyPr/>
                    <a:lstStyle/>
                    <a:p>
                      <a:pPr>
                        <a:lnSpc>
                          <a:spcPct val="115000"/>
                        </a:lnSpc>
                        <a:spcAft>
                          <a:spcPts val="0"/>
                        </a:spcAft>
                      </a:pPr>
                      <a:r>
                        <a:rPr lang="pt-PT" sz="1200">
                          <a:effectLst/>
                        </a:rPr>
                        <a:t>                              Caracterização dos sistemas de Água </a:t>
                      </a:r>
                      <a:endParaRPr lang="pt-PT" sz="1200">
                        <a:effectLst/>
                        <a:latin typeface="Calibri"/>
                        <a:ea typeface="Calibri"/>
                        <a:cs typeface="Times New Roman"/>
                      </a:endParaRPr>
                    </a:p>
                  </a:txBody>
                  <a:tcPr marL="37755" marR="37755" marT="0" marB="0" anchor="b"/>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a:lnSpc>
                          <a:spcPct val="115000"/>
                        </a:lnSpc>
                        <a:spcAft>
                          <a:spcPts val="0"/>
                        </a:spcAft>
                      </a:pPr>
                      <a:r>
                        <a:rPr lang="pt-PT" sz="1200">
                          <a:effectLst/>
                        </a:rPr>
                        <a:t> </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 </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 </a:t>
                      </a:r>
                      <a:endParaRPr lang="pt-PT" sz="1200">
                        <a:effectLst/>
                        <a:latin typeface="Calibri"/>
                        <a:ea typeface="Calibri"/>
                        <a:cs typeface="Times New Roman"/>
                      </a:endParaRPr>
                    </a:p>
                  </a:txBody>
                  <a:tcPr marL="37755" marR="37755" marT="0" marB="0" anchor="b"/>
                </a:tc>
                <a:tc rowSpan="3">
                  <a:txBody>
                    <a:bodyPr/>
                    <a:lstStyle/>
                    <a:p>
                      <a:pPr algn="ctr">
                        <a:lnSpc>
                          <a:spcPct val="115000"/>
                        </a:lnSpc>
                        <a:spcAft>
                          <a:spcPts val="0"/>
                        </a:spcAft>
                      </a:pPr>
                      <a:r>
                        <a:rPr lang="pt-PT" sz="1200">
                          <a:effectLst/>
                        </a:rPr>
                        <a:t>População Servida</a:t>
                      </a:r>
                      <a:endParaRPr lang="pt-PT" sz="1200">
                        <a:effectLst/>
                        <a:latin typeface="Calibri"/>
                        <a:ea typeface="Calibri"/>
                        <a:cs typeface="Times New Roman"/>
                      </a:endParaRPr>
                    </a:p>
                  </a:txBody>
                  <a:tcPr marL="37755" marR="37755" marT="0" marB="0" anchor="b"/>
                </a:tc>
                <a:tc rowSpan="3">
                  <a:txBody>
                    <a:bodyPr/>
                    <a:lstStyle/>
                    <a:p>
                      <a:pPr algn="ctr">
                        <a:lnSpc>
                          <a:spcPct val="115000"/>
                        </a:lnSpc>
                        <a:spcAft>
                          <a:spcPts val="0"/>
                        </a:spcAft>
                      </a:pPr>
                      <a:r>
                        <a:rPr lang="pt-PT" sz="1200">
                          <a:effectLst/>
                        </a:rPr>
                        <a:t>%</a:t>
                      </a:r>
                      <a:endParaRPr lang="pt-PT" sz="1200">
                        <a:effectLst/>
                        <a:latin typeface="Calibri"/>
                        <a:ea typeface="Calibri"/>
                        <a:cs typeface="Times New Roman"/>
                      </a:endParaRPr>
                    </a:p>
                  </a:txBody>
                  <a:tcPr marL="37755" marR="37755" marT="0" marB="0" anchor="ctr"/>
                </a:tc>
              </a:tr>
              <a:tr h="223886">
                <a:tc vMerge="1">
                  <a:txBody>
                    <a:bodyPr/>
                    <a:lstStyle/>
                    <a:p>
                      <a:endParaRPr lang="pt-PT"/>
                    </a:p>
                  </a:txBody>
                  <a:tcPr/>
                </a:tc>
                <a:tc vMerge="1">
                  <a:txBody>
                    <a:bodyPr/>
                    <a:lstStyle/>
                    <a:p>
                      <a:endParaRPr lang="pt-PT"/>
                    </a:p>
                  </a:txBody>
                  <a:tcPr/>
                </a:tc>
                <a:tc vMerge="1">
                  <a:txBody>
                    <a:bodyPr/>
                    <a:lstStyle/>
                    <a:p>
                      <a:endParaRPr lang="pt-PT"/>
                    </a:p>
                  </a:txBody>
                  <a:tcPr/>
                </a:tc>
                <a:tc rowSpan="2">
                  <a:txBody>
                    <a:bodyPr/>
                    <a:lstStyle/>
                    <a:p>
                      <a:pPr algn="ctr">
                        <a:lnSpc>
                          <a:spcPct val="115000"/>
                        </a:lnSpc>
                        <a:spcAft>
                          <a:spcPts val="0"/>
                        </a:spcAft>
                      </a:pPr>
                      <a:r>
                        <a:rPr lang="pt-PT" sz="1200">
                          <a:effectLst/>
                        </a:rPr>
                        <a:t>G. Sistema </a:t>
                      </a:r>
                      <a:endParaRPr lang="pt-PT" sz="1200">
                        <a:effectLst/>
                        <a:latin typeface="Calibri"/>
                        <a:ea typeface="Calibri"/>
                        <a:cs typeface="Times New Roman"/>
                      </a:endParaRPr>
                    </a:p>
                  </a:txBody>
                  <a:tcPr marL="37755" marR="37755" marT="0" marB="0" anchor="b"/>
                </a:tc>
                <a:tc gridSpan="2">
                  <a:txBody>
                    <a:bodyPr/>
                    <a:lstStyle/>
                    <a:p>
                      <a:pPr algn="ctr">
                        <a:lnSpc>
                          <a:spcPct val="115000"/>
                        </a:lnSpc>
                        <a:spcAft>
                          <a:spcPts val="0"/>
                        </a:spcAft>
                      </a:pPr>
                      <a:r>
                        <a:rPr lang="pt-PT" sz="1200">
                          <a:effectLst/>
                        </a:rPr>
                        <a:t>       PSA</a:t>
                      </a:r>
                      <a:endParaRPr lang="pt-PT" sz="1200">
                        <a:effectLst/>
                        <a:latin typeface="Calibri"/>
                        <a:ea typeface="Calibri"/>
                        <a:cs typeface="Times New Roman"/>
                      </a:endParaRPr>
                    </a:p>
                  </a:txBody>
                  <a:tcPr marL="37755" marR="37755" marT="0" marB="0" anchor="b"/>
                </a:tc>
                <a:tc hMerge="1">
                  <a:txBody>
                    <a:bodyPr/>
                    <a:lstStyle/>
                    <a:p>
                      <a:endParaRPr lang="pt-PT"/>
                    </a:p>
                  </a:txBody>
                  <a:tcPr/>
                </a:tc>
                <a:tc gridSpan="2">
                  <a:txBody>
                    <a:bodyPr/>
                    <a:lstStyle/>
                    <a:p>
                      <a:pPr algn="ctr">
                        <a:lnSpc>
                          <a:spcPct val="115000"/>
                        </a:lnSpc>
                        <a:spcAft>
                          <a:spcPts val="0"/>
                        </a:spcAft>
                      </a:pPr>
                      <a:r>
                        <a:rPr lang="pt-PT" sz="1200">
                          <a:effectLst/>
                        </a:rPr>
                        <a:t>PA</a:t>
                      </a:r>
                      <a:endParaRPr lang="pt-PT" sz="1200">
                        <a:effectLst/>
                        <a:latin typeface="Calibri"/>
                        <a:ea typeface="Calibri"/>
                        <a:cs typeface="Times New Roman"/>
                      </a:endParaRPr>
                    </a:p>
                  </a:txBody>
                  <a:tcPr marL="37755" marR="37755" marT="0" marB="0" anchor="b"/>
                </a:tc>
                <a:tc hMerge="1">
                  <a:txBody>
                    <a:bodyPr/>
                    <a:lstStyle/>
                    <a:p>
                      <a:endParaRPr lang="pt-PT"/>
                    </a:p>
                  </a:txBody>
                  <a:tcPr/>
                </a:tc>
                <a:tc gridSpan="2">
                  <a:txBody>
                    <a:bodyPr/>
                    <a:lstStyle/>
                    <a:p>
                      <a:pPr algn="ctr">
                        <a:lnSpc>
                          <a:spcPct val="115000"/>
                        </a:lnSpc>
                        <a:spcAft>
                          <a:spcPts val="0"/>
                        </a:spcAft>
                      </a:pPr>
                      <a:r>
                        <a:rPr lang="pt-PT" sz="1200">
                          <a:effectLst/>
                        </a:rPr>
                        <a:t>B.M</a:t>
                      </a:r>
                      <a:endParaRPr lang="pt-PT" sz="1200">
                        <a:effectLst/>
                        <a:latin typeface="Calibri"/>
                        <a:ea typeface="Calibri"/>
                        <a:cs typeface="Times New Roman"/>
                      </a:endParaRPr>
                    </a:p>
                  </a:txBody>
                  <a:tcPr marL="37755" marR="37755" marT="0" marB="0" anchor="b"/>
                </a:tc>
                <a:tc hMerge="1">
                  <a:txBody>
                    <a:bodyPr/>
                    <a:lstStyle/>
                    <a:p>
                      <a:endParaRPr lang="pt-PT"/>
                    </a:p>
                  </a:txBody>
                  <a:tcPr/>
                </a:tc>
                <a:tc gridSpan="2">
                  <a:txBody>
                    <a:bodyPr/>
                    <a:lstStyle/>
                    <a:p>
                      <a:pPr algn="ctr">
                        <a:lnSpc>
                          <a:spcPct val="115000"/>
                        </a:lnSpc>
                        <a:spcAft>
                          <a:spcPts val="0"/>
                        </a:spcAft>
                      </a:pPr>
                      <a:r>
                        <a:rPr lang="pt-PT" sz="1200">
                          <a:effectLst/>
                        </a:rPr>
                        <a:t>Fontanários </a:t>
                      </a:r>
                      <a:endParaRPr lang="pt-PT" sz="1200">
                        <a:effectLst/>
                        <a:latin typeface="Calibri"/>
                        <a:ea typeface="Calibri"/>
                        <a:cs typeface="Times New Roman"/>
                      </a:endParaRPr>
                    </a:p>
                  </a:txBody>
                  <a:tcPr marL="37755" marR="37755" marT="0" marB="0" anchor="b"/>
                </a:tc>
                <a:tc hMerge="1">
                  <a:txBody>
                    <a:bodyPr/>
                    <a:lstStyle/>
                    <a:p>
                      <a:endParaRPr lang="pt-PT"/>
                    </a:p>
                  </a:txBody>
                  <a:tcPr/>
                </a:tc>
                <a:tc vMerge="1">
                  <a:txBody>
                    <a:bodyPr/>
                    <a:lstStyle/>
                    <a:p>
                      <a:endParaRPr lang="pt-PT"/>
                    </a:p>
                  </a:txBody>
                  <a:tcPr/>
                </a:tc>
                <a:tc vMerge="1">
                  <a:txBody>
                    <a:bodyPr/>
                    <a:lstStyle/>
                    <a:p>
                      <a:endParaRPr lang="pt-PT"/>
                    </a:p>
                  </a:txBody>
                  <a:tcPr/>
                </a:tc>
              </a:tr>
              <a:tr h="417264">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a:txBody>
                    <a:bodyPr/>
                    <a:lstStyle/>
                    <a:p>
                      <a:pPr algn="ctr">
                        <a:lnSpc>
                          <a:spcPct val="115000"/>
                        </a:lnSpc>
                        <a:spcAft>
                          <a:spcPts val="0"/>
                        </a:spcAft>
                      </a:pPr>
                      <a:r>
                        <a:rPr lang="pt-PT" sz="1200">
                          <a:effectLst/>
                        </a:rPr>
                        <a:t>Total</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Inop.</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Total</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Inop.</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Total</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Inop.</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Total</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Fora Serviço</a:t>
                      </a:r>
                      <a:endParaRPr lang="pt-PT" sz="1200">
                        <a:effectLst/>
                        <a:latin typeface="Calibri"/>
                        <a:ea typeface="Calibri"/>
                        <a:cs typeface="Times New Roman"/>
                      </a:endParaRPr>
                    </a:p>
                  </a:txBody>
                  <a:tcPr marL="37755" marR="37755" marT="0" marB="0" anchor="b"/>
                </a:tc>
                <a:tc vMerge="1">
                  <a:txBody>
                    <a:bodyPr/>
                    <a:lstStyle/>
                    <a:p>
                      <a:endParaRPr lang="pt-PT"/>
                    </a:p>
                  </a:txBody>
                  <a:tcPr/>
                </a:tc>
                <a:tc vMerge="1">
                  <a:txBody>
                    <a:bodyPr/>
                    <a:lstStyle/>
                    <a:p>
                      <a:endParaRPr lang="pt-PT"/>
                    </a:p>
                  </a:txBody>
                  <a:tcPr/>
                </a:tc>
              </a:tr>
              <a:tr h="223886">
                <a:tc>
                  <a:txBody>
                    <a:bodyPr/>
                    <a:lstStyle/>
                    <a:p>
                      <a:pPr algn="ctr">
                        <a:lnSpc>
                          <a:spcPct val="115000"/>
                        </a:lnSpc>
                        <a:spcAft>
                          <a:spcPts val="0"/>
                        </a:spcAft>
                      </a:pPr>
                      <a:r>
                        <a:rPr lang="pt-PT" sz="1200">
                          <a:effectLst/>
                        </a:rPr>
                        <a:t>1</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Malanje</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486 870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13</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237</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142</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121</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60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151 250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31,07</a:t>
                      </a:r>
                      <a:endParaRPr lang="pt-PT" sz="1200">
                        <a:effectLst/>
                        <a:latin typeface="Calibri"/>
                        <a:ea typeface="Calibri"/>
                        <a:cs typeface="Times New Roman"/>
                      </a:endParaRPr>
                    </a:p>
                  </a:txBody>
                  <a:tcPr marL="37755" marR="37755" marT="0" marB="0" anchor="b"/>
                </a:tc>
              </a:tr>
              <a:tr h="223886">
                <a:tc>
                  <a:txBody>
                    <a:bodyPr/>
                    <a:lstStyle/>
                    <a:p>
                      <a:pPr algn="ctr">
                        <a:lnSpc>
                          <a:spcPct val="115000"/>
                        </a:lnSpc>
                        <a:spcAft>
                          <a:spcPts val="0"/>
                        </a:spcAft>
                      </a:pPr>
                      <a:r>
                        <a:rPr lang="pt-PT" sz="1200">
                          <a:effectLst/>
                        </a:rPr>
                        <a:t>2</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Calandula</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87 017</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51</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27</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27 700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31,83</a:t>
                      </a:r>
                      <a:endParaRPr lang="pt-PT" sz="1200">
                        <a:effectLst/>
                        <a:latin typeface="Calibri"/>
                        <a:ea typeface="Calibri"/>
                        <a:cs typeface="Times New Roman"/>
                      </a:endParaRPr>
                    </a:p>
                  </a:txBody>
                  <a:tcPr marL="37755" marR="37755" marT="0" marB="0" anchor="b"/>
                </a:tc>
              </a:tr>
              <a:tr h="223886">
                <a:tc>
                  <a:txBody>
                    <a:bodyPr/>
                    <a:lstStyle/>
                    <a:p>
                      <a:pPr algn="ctr">
                        <a:lnSpc>
                          <a:spcPct val="115000"/>
                        </a:lnSpc>
                        <a:spcAft>
                          <a:spcPts val="0"/>
                        </a:spcAft>
                      </a:pPr>
                      <a:r>
                        <a:rPr lang="pt-PT" sz="1200">
                          <a:effectLst/>
                        </a:rPr>
                        <a:t>3</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Cacuso </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71 541</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14</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155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50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63</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12</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46 000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64,30</a:t>
                      </a:r>
                      <a:endParaRPr lang="pt-PT" sz="1200">
                        <a:effectLst/>
                        <a:latin typeface="Calibri"/>
                        <a:ea typeface="Calibri"/>
                        <a:cs typeface="Times New Roman"/>
                      </a:endParaRPr>
                    </a:p>
                  </a:txBody>
                  <a:tcPr marL="37755" marR="37755" marT="0" marB="0" anchor="b"/>
                </a:tc>
              </a:tr>
              <a:tr h="223886">
                <a:tc>
                  <a:txBody>
                    <a:bodyPr/>
                    <a:lstStyle/>
                    <a:p>
                      <a:pPr algn="ctr">
                        <a:lnSpc>
                          <a:spcPct val="115000"/>
                        </a:lnSpc>
                        <a:spcAft>
                          <a:spcPts val="0"/>
                        </a:spcAft>
                      </a:pPr>
                      <a:r>
                        <a:rPr lang="pt-PT" sz="1200">
                          <a:effectLst/>
                        </a:rPr>
                        <a:t>4</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Luquembo</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51 647</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12</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9 700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18,78</a:t>
                      </a:r>
                      <a:endParaRPr lang="pt-PT" sz="1200">
                        <a:effectLst/>
                        <a:latin typeface="Calibri"/>
                        <a:ea typeface="Calibri"/>
                        <a:cs typeface="Times New Roman"/>
                      </a:endParaRPr>
                    </a:p>
                  </a:txBody>
                  <a:tcPr marL="37755" marR="37755" marT="0" marB="0" anchor="b"/>
                </a:tc>
              </a:tr>
              <a:tr h="447773">
                <a:tc>
                  <a:txBody>
                    <a:bodyPr/>
                    <a:lstStyle/>
                    <a:p>
                      <a:pPr algn="ctr">
                        <a:lnSpc>
                          <a:spcPct val="115000"/>
                        </a:lnSpc>
                        <a:spcAft>
                          <a:spcPts val="0"/>
                        </a:spcAft>
                      </a:pPr>
                      <a:r>
                        <a:rPr lang="pt-PT" sz="1200">
                          <a:effectLst/>
                        </a:rPr>
                        <a:t>5</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Cambundi-Catembo</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44 219</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3</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6</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27</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6</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2 800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6,33</a:t>
                      </a:r>
                      <a:endParaRPr lang="pt-PT" sz="1200">
                        <a:effectLst/>
                        <a:latin typeface="Calibri"/>
                        <a:ea typeface="Calibri"/>
                        <a:cs typeface="Times New Roman"/>
                      </a:endParaRPr>
                    </a:p>
                  </a:txBody>
                  <a:tcPr marL="37755" marR="37755" marT="0" marB="0" anchor="b"/>
                </a:tc>
              </a:tr>
              <a:tr h="417264">
                <a:tc>
                  <a:txBody>
                    <a:bodyPr/>
                    <a:lstStyle/>
                    <a:p>
                      <a:pPr algn="ctr">
                        <a:lnSpc>
                          <a:spcPct val="115000"/>
                        </a:lnSpc>
                        <a:spcAft>
                          <a:spcPts val="0"/>
                        </a:spcAft>
                      </a:pPr>
                      <a:r>
                        <a:rPr lang="pt-PT" sz="1200">
                          <a:effectLst/>
                        </a:rPr>
                        <a:t>6</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Cangandala</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43 855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8</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42</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14</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12</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9 800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22,35</a:t>
                      </a:r>
                      <a:endParaRPr lang="pt-PT" sz="1200">
                        <a:effectLst/>
                        <a:latin typeface="Calibri"/>
                        <a:ea typeface="Calibri"/>
                        <a:cs typeface="Times New Roman"/>
                      </a:endParaRPr>
                    </a:p>
                  </a:txBody>
                  <a:tcPr marL="37755" marR="37755" marT="0" marB="0" anchor="b"/>
                </a:tc>
              </a:tr>
              <a:tr h="223886">
                <a:tc>
                  <a:txBody>
                    <a:bodyPr/>
                    <a:lstStyle/>
                    <a:p>
                      <a:pPr algn="ctr">
                        <a:lnSpc>
                          <a:spcPct val="115000"/>
                        </a:lnSpc>
                        <a:spcAft>
                          <a:spcPts val="0"/>
                        </a:spcAft>
                      </a:pPr>
                      <a:r>
                        <a:rPr lang="pt-PT" sz="1200">
                          <a:effectLst/>
                        </a:rPr>
                        <a:t>7</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Massango</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32 610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3</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11</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4 115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12,62</a:t>
                      </a:r>
                      <a:endParaRPr lang="pt-PT" sz="1200">
                        <a:effectLst/>
                        <a:latin typeface="Calibri"/>
                        <a:ea typeface="Calibri"/>
                        <a:cs typeface="Times New Roman"/>
                      </a:endParaRPr>
                    </a:p>
                  </a:txBody>
                  <a:tcPr marL="37755" marR="37755" marT="0" marB="0" anchor="b"/>
                </a:tc>
              </a:tr>
              <a:tr h="447773">
                <a:tc>
                  <a:txBody>
                    <a:bodyPr/>
                    <a:lstStyle/>
                    <a:p>
                      <a:pPr algn="ctr">
                        <a:lnSpc>
                          <a:spcPct val="115000"/>
                        </a:lnSpc>
                        <a:spcAft>
                          <a:spcPts val="0"/>
                        </a:spcAft>
                      </a:pPr>
                      <a:r>
                        <a:rPr lang="pt-PT" sz="1200">
                          <a:effectLst/>
                        </a:rPr>
                        <a:t>8</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Caculama (Mucari)</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29 037</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7</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6</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3</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52</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16</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12</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12 700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43,74</a:t>
                      </a:r>
                      <a:endParaRPr lang="pt-PT" sz="1200">
                        <a:effectLst/>
                        <a:latin typeface="Calibri"/>
                        <a:ea typeface="Calibri"/>
                        <a:cs typeface="Times New Roman"/>
                      </a:endParaRPr>
                    </a:p>
                  </a:txBody>
                  <a:tcPr marL="37755" marR="37755" marT="0" marB="0" anchor="b"/>
                </a:tc>
              </a:tr>
              <a:tr h="223886">
                <a:tc>
                  <a:txBody>
                    <a:bodyPr/>
                    <a:lstStyle/>
                    <a:p>
                      <a:pPr algn="ctr">
                        <a:lnSpc>
                          <a:spcPct val="115000"/>
                        </a:lnSpc>
                        <a:spcAft>
                          <a:spcPts val="0"/>
                        </a:spcAft>
                      </a:pPr>
                      <a:r>
                        <a:rPr lang="pt-PT" sz="1200">
                          <a:effectLst/>
                        </a:rPr>
                        <a:t>9</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Marimba</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27 074</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3</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4 770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17,62</a:t>
                      </a:r>
                      <a:endParaRPr lang="pt-PT" sz="1200">
                        <a:effectLst/>
                        <a:latin typeface="Calibri"/>
                        <a:ea typeface="Calibri"/>
                        <a:cs typeface="Times New Roman"/>
                      </a:endParaRPr>
                    </a:p>
                  </a:txBody>
                  <a:tcPr marL="37755" marR="37755" marT="0" marB="0" anchor="b"/>
                </a:tc>
              </a:tr>
              <a:tr h="223886">
                <a:tc>
                  <a:txBody>
                    <a:bodyPr/>
                    <a:lstStyle/>
                    <a:p>
                      <a:pPr algn="ctr">
                        <a:lnSpc>
                          <a:spcPct val="115000"/>
                        </a:lnSpc>
                        <a:spcAft>
                          <a:spcPts val="0"/>
                        </a:spcAft>
                      </a:pPr>
                      <a:r>
                        <a:rPr lang="pt-PT" sz="1200">
                          <a:effectLst/>
                        </a:rPr>
                        <a:t>10</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Quirima </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22 250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7</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4 100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18,43</a:t>
                      </a:r>
                      <a:endParaRPr lang="pt-PT" sz="1200">
                        <a:effectLst/>
                        <a:latin typeface="Calibri"/>
                        <a:ea typeface="Calibri"/>
                        <a:cs typeface="Times New Roman"/>
                      </a:endParaRPr>
                    </a:p>
                  </a:txBody>
                  <a:tcPr marL="37755" marR="37755" marT="0" marB="0" anchor="b"/>
                </a:tc>
              </a:tr>
              <a:tr h="223886">
                <a:tc>
                  <a:txBody>
                    <a:bodyPr/>
                    <a:lstStyle/>
                    <a:p>
                      <a:pPr algn="ctr">
                        <a:lnSpc>
                          <a:spcPct val="115000"/>
                        </a:lnSpc>
                        <a:spcAft>
                          <a:spcPts val="0"/>
                        </a:spcAft>
                      </a:pPr>
                      <a:r>
                        <a:rPr lang="pt-PT" sz="1200">
                          <a:effectLst/>
                        </a:rPr>
                        <a:t>11</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Cahombo</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22 115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11</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4 150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18,77</a:t>
                      </a:r>
                      <a:endParaRPr lang="pt-PT" sz="1200">
                        <a:effectLst/>
                        <a:latin typeface="Calibri"/>
                        <a:ea typeface="Calibri"/>
                        <a:cs typeface="Times New Roman"/>
                      </a:endParaRPr>
                    </a:p>
                  </a:txBody>
                  <a:tcPr marL="37755" marR="37755" marT="0" marB="0" anchor="b"/>
                </a:tc>
              </a:tr>
              <a:tr h="223886">
                <a:tc>
                  <a:txBody>
                    <a:bodyPr/>
                    <a:lstStyle/>
                    <a:p>
                      <a:pPr algn="ctr">
                        <a:lnSpc>
                          <a:spcPct val="115000"/>
                        </a:lnSpc>
                        <a:spcAft>
                          <a:spcPts val="0"/>
                        </a:spcAft>
                      </a:pPr>
                      <a:r>
                        <a:rPr lang="pt-PT" sz="1200">
                          <a:effectLst/>
                        </a:rPr>
                        <a:t>12</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Quela</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21 847</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dirty="0">
                          <a:effectLst/>
                        </a:rPr>
                        <a:t>0</a:t>
                      </a:r>
                      <a:endParaRPr lang="pt-PT" sz="1200" dirty="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3</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16</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6</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16</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7 600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34,79</a:t>
                      </a:r>
                      <a:endParaRPr lang="pt-PT" sz="1200">
                        <a:effectLst/>
                        <a:latin typeface="Calibri"/>
                        <a:ea typeface="Calibri"/>
                        <a:cs typeface="Times New Roman"/>
                      </a:endParaRPr>
                    </a:p>
                  </a:txBody>
                  <a:tcPr marL="37755" marR="37755" marT="0" marB="0" anchor="b"/>
                </a:tc>
              </a:tr>
              <a:tr h="447773">
                <a:tc>
                  <a:txBody>
                    <a:bodyPr/>
                    <a:lstStyle/>
                    <a:p>
                      <a:pPr algn="ctr">
                        <a:lnSpc>
                          <a:spcPct val="115000"/>
                        </a:lnSpc>
                        <a:spcAft>
                          <a:spcPts val="0"/>
                        </a:spcAft>
                      </a:pPr>
                      <a:r>
                        <a:rPr lang="pt-PT" sz="1200">
                          <a:effectLst/>
                        </a:rPr>
                        <a:t>13</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Quiwaba Nzogi</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14 402</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4</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24</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8 700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60,41</a:t>
                      </a:r>
                      <a:endParaRPr lang="pt-PT" sz="1200">
                        <a:effectLst/>
                        <a:latin typeface="Calibri"/>
                        <a:ea typeface="Calibri"/>
                        <a:cs typeface="Times New Roman"/>
                      </a:endParaRPr>
                    </a:p>
                  </a:txBody>
                  <a:tcPr marL="37755" marR="37755" marT="0" marB="0" anchor="b"/>
                </a:tc>
              </a:tr>
              <a:tr h="447773">
                <a:tc>
                  <a:txBody>
                    <a:bodyPr/>
                    <a:lstStyle/>
                    <a:p>
                      <a:pPr algn="ctr">
                        <a:lnSpc>
                          <a:spcPct val="115000"/>
                        </a:lnSpc>
                        <a:spcAft>
                          <a:spcPts val="0"/>
                        </a:spcAft>
                      </a:pPr>
                      <a:r>
                        <a:rPr lang="pt-PT" sz="1200">
                          <a:effectLst/>
                        </a:rPr>
                        <a:t>14</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Cunda - Dia - Base </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13 651</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3</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8</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5 200</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38,09</a:t>
                      </a:r>
                      <a:endParaRPr lang="pt-PT" sz="1200">
                        <a:effectLst/>
                        <a:latin typeface="Calibri"/>
                        <a:ea typeface="Calibri"/>
                        <a:cs typeface="Times New Roman"/>
                      </a:endParaRPr>
                    </a:p>
                  </a:txBody>
                  <a:tcPr marL="37755" marR="37755" marT="0" marB="0" anchor="b"/>
                </a:tc>
              </a:tr>
              <a:tr h="223886">
                <a:tc>
                  <a:txBody>
                    <a:bodyPr/>
                    <a:lstStyle/>
                    <a:p>
                      <a:pPr algn="ctr">
                        <a:lnSpc>
                          <a:spcPct val="115000"/>
                        </a:lnSpc>
                        <a:spcAft>
                          <a:spcPts val="0"/>
                        </a:spcAft>
                      </a:pPr>
                      <a:r>
                        <a:rPr lang="pt-PT" sz="1200">
                          <a:effectLst/>
                        </a:rPr>
                        <a:t> </a:t>
                      </a:r>
                      <a:endParaRPr lang="pt-PT" sz="1200">
                        <a:effectLst/>
                        <a:latin typeface="Calibri"/>
                        <a:ea typeface="Calibri"/>
                        <a:cs typeface="Times New Roman"/>
                      </a:endParaRPr>
                    </a:p>
                  </a:txBody>
                  <a:tcPr marL="37755" marR="37755" marT="0" marB="0" anchor="b"/>
                </a:tc>
                <a:tc>
                  <a:txBody>
                    <a:bodyPr/>
                    <a:lstStyle/>
                    <a:p>
                      <a:pPr>
                        <a:lnSpc>
                          <a:spcPct val="115000"/>
                        </a:lnSpc>
                        <a:spcAft>
                          <a:spcPts val="0"/>
                        </a:spcAft>
                      </a:pPr>
                      <a:r>
                        <a:rPr lang="pt-PT" sz="1200">
                          <a:effectLst/>
                        </a:rPr>
                        <a:t>TOTAL </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968 135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dirty="0">
                          <a:effectLst/>
                        </a:rPr>
                        <a:t>82</a:t>
                      </a:r>
                      <a:endParaRPr lang="pt-PT" sz="1200" dirty="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13</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73</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8</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568</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258</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373</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85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a:effectLst/>
                        </a:rPr>
                        <a:t>298 585</a:t>
                      </a:r>
                      <a:endParaRPr lang="pt-PT" sz="1200">
                        <a:effectLst/>
                        <a:latin typeface="Calibri"/>
                        <a:ea typeface="Calibri"/>
                        <a:cs typeface="Times New Roman"/>
                      </a:endParaRPr>
                    </a:p>
                  </a:txBody>
                  <a:tcPr marL="37755" marR="37755" marT="0" marB="0" anchor="b"/>
                </a:tc>
                <a:tc>
                  <a:txBody>
                    <a:bodyPr/>
                    <a:lstStyle/>
                    <a:p>
                      <a:pPr algn="ctr">
                        <a:lnSpc>
                          <a:spcPct val="115000"/>
                        </a:lnSpc>
                        <a:spcAft>
                          <a:spcPts val="0"/>
                        </a:spcAft>
                      </a:pPr>
                      <a:r>
                        <a:rPr lang="pt-PT" sz="1200" dirty="0">
                          <a:effectLst/>
                        </a:rPr>
                        <a:t>30,84</a:t>
                      </a:r>
                      <a:endParaRPr lang="pt-PT" sz="1200" dirty="0">
                        <a:effectLst/>
                        <a:latin typeface="Calibri"/>
                        <a:ea typeface="Calibri"/>
                        <a:cs typeface="Times New Roman"/>
                      </a:endParaRPr>
                    </a:p>
                  </a:txBody>
                  <a:tcPr marL="37755" marR="37755" marT="0" marB="0" anchor="b"/>
                </a:tc>
              </a:tr>
            </a:tbl>
          </a:graphicData>
        </a:graphic>
      </p:graphicFrame>
    </p:spTree>
    <p:extLst>
      <p:ext uri="{BB962C8B-B14F-4D97-AF65-F5344CB8AC3E}">
        <p14:creationId xmlns:p14="http://schemas.microsoft.com/office/powerpoint/2010/main" val="1405509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39739" y="136899"/>
            <a:ext cx="6199454" cy="410882"/>
          </a:xfrm>
          <a:prstGeom prst="rect">
            <a:avLst/>
          </a:prstGeom>
        </p:spPr>
        <p:txBody>
          <a:bodyPr wrap="none">
            <a:spAutoFit/>
          </a:bodyPr>
          <a:lstStyle/>
          <a:p>
            <a:pPr>
              <a:lnSpc>
                <a:spcPct val="115000"/>
              </a:lnSpc>
              <a:spcAft>
                <a:spcPts val="0"/>
              </a:spcAft>
              <a:tabLst>
                <a:tab pos="797560" algn="l"/>
              </a:tabLst>
            </a:pPr>
            <a:r>
              <a:rPr lang="pt-PT" b="1" dirty="0">
                <a:latin typeface="Calibri" panose="020F0502020204030204" pitchFamily="34" charset="0"/>
                <a:ea typeface="Times New Roman" panose="02020603050405020304" pitchFamily="18" charset="0"/>
                <a:cs typeface="Times New Roman" panose="02020603050405020304" pitchFamily="18" charset="0"/>
              </a:rPr>
              <a:t>2</a:t>
            </a:r>
            <a:r>
              <a:rPr lang="pt-PT" b="1" dirty="0" smtClean="0">
                <a:latin typeface="Calibri" panose="020F0502020204030204" pitchFamily="34" charset="0"/>
                <a:ea typeface="Times New Roman" panose="02020603050405020304" pitchFamily="18" charset="0"/>
                <a:cs typeface="Times New Roman" panose="02020603050405020304" pitchFamily="18" charset="0"/>
              </a:rPr>
              <a:t>. BALANÇO DAS PRINCIPAIS ACÇÕES REALIZADAS – 2014/2015</a:t>
            </a:r>
            <a:endParaRPr lang="pt-PT"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3041629133"/>
              </p:ext>
            </p:extLst>
          </p:nvPr>
        </p:nvGraphicFramePr>
        <p:xfrm>
          <a:off x="152400" y="547781"/>
          <a:ext cx="11906250" cy="6183762"/>
        </p:xfrm>
        <a:graphic>
          <a:graphicData uri="http://schemas.openxmlformats.org/drawingml/2006/table">
            <a:tbl>
              <a:tblPr firstRow="1" firstCol="1" bandRow="1">
                <a:tableStyleId>{5C22544A-7EE6-4342-B048-85BDC9FD1C3A}</a:tableStyleId>
              </a:tblPr>
              <a:tblGrid>
                <a:gridCol w="690956"/>
                <a:gridCol w="3112164"/>
                <a:gridCol w="6134682"/>
                <a:gridCol w="1968448"/>
              </a:tblGrid>
              <a:tr h="141068">
                <a:tc>
                  <a:txBody>
                    <a:bodyPr/>
                    <a:lstStyle/>
                    <a:p>
                      <a:pPr algn="ctr">
                        <a:lnSpc>
                          <a:spcPct val="115000"/>
                        </a:lnSpc>
                        <a:spcAft>
                          <a:spcPts val="0"/>
                        </a:spcAft>
                      </a:pPr>
                      <a:r>
                        <a:rPr lang="pt-PT" sz="1050" b="1" dirty="0">
                          <a:effectLst/>
                        </a:rPr>
                        <a:t>Nº Ord</a:t>
                      </a:r>
                      <a:endParaRPr lang="pt-PT" sz="1050" b="1" dirty="0">
                        <a:effectLst/>
                        <a:latin typeface="Calibri"/>
                        <a:ea typeface="Calibri"/>
                        <a:cs typeface="Times New Roman"/>
                      </a:endParaRPr>
                    </a:p>
                  </a:txBody>
                  <a:tcPr marL="20740" marR="20740" marT="0" marB="0"/>
                </a:tc>
                <a:tc>
                  <a:txBody>
                    <a:bodyPr/>
                    <a:lstStyle/>
                    <a:p>
                      <a:pPr algn="ctr">
                        <a:lnSpc>
                          <a:spcPct val="115000"/>
                        </a:lnSpc>
                        <a:spcAft>
                          <a:spcPts val="0"/>
                        </a:spcAft>
                      </a:pPr>
                      <a:r>
                        <a:rPr lang="pt-PT" sz="1050" b="1" dirty="0" smtClean="0">
                          <a:effectLst/>
                        </a:rPr>
                        <a:t>Projectos </a:t>
                      </a:r>
                      <a:r>
                        <a:rPr lang="pt-PT" sz="1050" b="1" dirty="0">
                          <a:effectLst/>
                        </a:rPr>
                        <a:t>concluidos e em curso</a:t>
                      </a:r>
                      <a:endParaRPr lang="pt-PT" sz="1050" b="1" dirty="0">
                        <a:effectLst/>
                        <a:latin typeface="Calibri"/>
                        <a:ea typeface="Calibri"/>
                        <a:cs typeface="Times New Roman"/>
                      </a:endParaRPr>
                    </a:p>
                  </a:txBody>
                  <a:tcPr marL="20740" marR="20740" marT="0" marB="0"/>
                </a:tc>
                <a:tc>
                  <a:txBody>
                    <a:bodyPr/>
                    <a:lstStyle/>
                    <a:p>
                      <a:pPr algn="ctr">
                        <a:lnSpc>
                          <a:spcPct val="115000"/>
                        </a:lnSpc>
                        <a:spcAft>
                          <a:spcPts val="0"/>
                        </a:spcAft>
                      </a:pPr>
                      <a:r>
                        <a:rPr lang="pt-PT" sz="1050" b="1">
                          <a:effectLst/>
                        </a:rPr>
                        <a:t>Ponto de Situação</a:t>
                      </a:r>
                      <a:endParaRPr lang="pt-PT" sz="1050" b="1">
                        <a:effectLst/>
                        <a:latin typeface="Calibri"/>
                        <a:ea typeface="Calibri"/>
                        <a:cs typeface="Times New Roman"/>
                      </a:endParaRPr>
                    </a:p>
                  </a:txBody>
                  <a:tcPr marL="20740" marR="20740" marT="0" marB="0"/>
                </a:tc>
                <a:tc>
                  <a:txBody>
                    <a:bodyPr/>
                    <a:lstStyle/>
                    <a:p>
                      <a:pPr algn="ctr">
                        <a:lnSpc>
                          <a:spcPct val="115000"/>
                        </a:lnSpc>
                        <a:spcAft>
                          <a:spcPts val="0"/>
                        </a:spcAft>
                      </a:pPr>
                      <a:r>
                        <a:rPr lang="pt-PT" sz="1050" b="1" dirty="0">
                          <a:effectLst/>
                        </a:rPr>
                        <a:t>Observação</a:t>
                      </a:r>
                      <a:endParaRPr lang="pt-PT" sz="1050" b="1" dirty="0">
                        <a:effectLst/>
                        <a:latin typeface="Calibri"/>
                        <a:ea typeface="Calibri"/>
                        <a:cs typeface="Times New Roman"/>
                      </a:endParaRPr>
                    </a:p>
                  </a:txBody>
                  <a:tcPr marL="20740" marR="20740" marT="0" marB="0"/>
                </a:tc>
              </a:tr>
              <a:tr h="1197873">
                <a:tc>
                  <a:txBody>
                    <a:bodyPr/>
                    <a:lstStyle/>
                    <a:p>
                      <a:pPr algn="ctr">
                        <a:lnSpc>
                          <a:spcPct val="115000"/>
                        </a:lnSpc>
                        <a:spcAft>
                          <a:spcPts val="0"/>
                        </a:spcAft>
                      </a:pPr>
                      <a:r>
                        <a:rPr lang="pt-PT" sz="1000" dirty="0">
                          <a:effectLst/>
                        </a:rPr>
                        <a:t>1</a:t>
                      </a:r>
                      <a:endParaRPr lang="pt-PT" sz="1000" dirty="0">
                        <a:effectLst/>
                        <a:latin typeface="Calibri"/>
                        <a:ea typeface="Calibri"/>
                        <a:cs typeface="Times New Roman"/>
                      </a:endParaRPr>
                    </a:p>
                  </a:txBody>
                  <a:tcPr marL="20740" marR="20740" marT="0" marB="0"/>
                </a:tc>
                <a:tc>
                  <a:txBody>
                    <a:bodyPr/>
                    <a:lstStyle/>
                    <a:p>
                      <a:pPr>
                        <a:lnSpc>
                          <a:spcPct val="115000"/>
                        </a:lnSpc>
                        <a:spcAft>
                          <a:spcPts val="0"/>
                        </a:spcAft>
                      </a:pPr>
                      <a:r>
                        <a:rPr lang="pt-PT" sz="1000" dirty="0">
                          <a:effectLst/>
                        </a:rPr>
                        <a:t>Projecto de Expansão da Rede de Abastecimento de Água à Cidade de Malanje e Ligações Domiciliárias na Periferia, designadamente, bairros Carreira de Tiro, Campo de Aviação e Cangambo - PDISA II</a:t>
                      </a:r>
                      <a:endParaRPr lang="pt-PT" sz="1000" dirty="0">
                        <a:effectLst/>
                        <a:latin typeface="Calibri"/>
                        <a:ea typeface="Calibri"/>
                        <a:cs typeface="Times New Roman"/>
                      </a:endParaRPr>
                    </a:p>
                  </a:txBody>
                  <a:tcPr marL="20740" marR="20740" marT="0" marB="0"/>
                </a:tc>
                <a:tc>
                  <a:txBody>
                    <a:bodyPr/>
                    <a:lstStyle/>
                    <a:p>
                      <a:pPr algn="just">
                        <a:lnSpc>
                          <a:spcPct val="115000"/>
                        </a:lnSpc>
                        <a:spcAft>
                          <a:spcPts val="0"/>
                        </a:spcAft>
                      </a:pPr>
                      <a:r>
                        <a:rPr lang="pt-PT" sz="1000" dirty="0">
                          <a:effectLst/>
                        </a:rPr>
                        <a:t>O projecto inclui a implantação de 37km de rede e 3.800 ligações domiciliárias, na primeira fase.</a:t>
                      </a:r>
                    </a:p>
                    <a:p>
                      <a:pPr algn="just">
                        <a:lnSpc>
                          <a:spcPct val="115000"/>
                        </a:lnSpc>
                        <a:spcAft>
                          <a:spcPts val="0"/>
                        </a:spcAft>
                      </a:pPr>
                      <a:r>
                        <a:rPr lang="pt-PT" sz="1000" dirty="0">
                          <a:effectLst/>
                        </a:rPr>
                        <a:t>Foi instalado cerca de 37 km de rede de distribuição de água e concluídos 3.746   ramais para ligações domiciliarias, nos bairros da Carreira de Tiro, Campo de Avião e  Cangambo.</a:t>
                      </a:r>
                    </a:p>
                    <a:p>
                      <a:pPr algn="just">
                        <a:lnSpc>
                          <a:spcPct val="115000"/>
                        </a:lnSpc>
                        <a:spcAft>
                          <a:spcPts val="0"/>
                        </a:spcAft>
                      </a:pPr>
                      <a:r>
                        <a:rPr lang="pt-PT" sz="1000" dirty="0">
                          <a:effectLst/>
                        </a:rPr>
                        <a:t> </a:t>
                      </a:r>
                    </a:p>
                    <a:p>
                      <a:pPr algn="just">
                        <a:lnSpc>
                          <a:spcPct val="115000"/>
                        </a:lnSpc>
                        <a:spcAft>
                          <a:spcPts val="0"/>
                        </a:spcAft>
                      </a:pPr>
                      <a:r>
                        <a:rPr lang="pt-PT" sz="1000" dirty="0">
                          <a:effectLst/>
                        </a:rPr>
                        <a:t>Decorre a conclusão dos trabalhos já iniciados. Novos trabalhos suspensos até aprovação da Adenda</a:t>
                      </a:r>
                      <a:endParaRPr lang="pt-PT" sz="1000" dirty="0">
                        <a:effectLst/>
                        <a:latin typeface="Calibri"/>
                        <a:ea typeface="Calibri"/>
                        <a:cs typeface="Times New Roman"/>
                      </a:endParaRPr>
                    </a:p>
                  </a:txBody>
                  <a:tcPr marL="20740" marR="20740" marT="0" marB="0"/>
                </a:tc>
                <a:tc>
                  <a:txBody>
                    <a:bodyPr/>
                    <a:lstStyle/>
                    <a:p>
                      <a:pPr>
                        <a:lnSpc>
                          <a:spcPct val="115000"/>
                        </a:lnSpc>
                        <a:spcAft>
                          <a:spcPts val="0"/>
                        </a:spcAft>
                      </a:pPr>
                      <a:r>
                        <a:rPr lang="pt-PT" sz="1000">
                          <a:effectLst/>
                        </a:rPr>
                        <a:t>Projecto de âmbito Central (MINEA).</a:t>
                      </a:r>
                    </a:p>
                    <a:p>
                      <a:pPr>
                        <a:lnSpc>
                          <a:spcPct val="115000"/>
                        </a:lnSpc>
                        <a:spcAft>
                          <a:spcPts val="0"/>
                        </a:spcAft>
                      </a:pPr>
                      <a:r>
                        <a:rPr lang="pt-PT" sz="1000">
                          <a:effectLst/>
                        </a:rPr>
                        <a:t>Previsão de conclusão: dependente da Adenda em fase de análise e aprovação pelo Banco Mundial.</a:t>
                      </a:r>
                      <a:endParaRPr lang="pt-PT" sz="1000">
                        <a:effectLst/>
                        <a:latin typeface="Calibri"/>
                        <a:ea typeface="Calibri"/>
                        <a:cs typeface="Times New Roman"/>
                      </a:endParaRPr>
                    </a:p>
                  </a:txBody>
                  <a:tcPr marL="20740" marR="20740" marT="0" marB="0"/>
                </a:tc>
              </a:tr>
              <a:tr h="594014">
                <a:tc>
                  <a:txBody>
                    <a:bodyPr/>
                    <a:lstStyle/>
                    <a:p>
                      <a:pPr algn="ctr">
                        <a:lnSpc>
                          <a:spcPct val="115000"/>
                        </a:lnSpc>
                        <a:spcAft>
                          <a:spcPts val="0"/>
                        </a:spcAft>
                      </a:pPr>
                      <a:r>
                        <a:rPr lang="pt-PT" sz="1000">
                          <a:effectLst/>
                        </a:rPr>
                        <a:t>2</a:t>
                      </a:r>
                      <a:endParaRPr lang="pt-PT" sz="1000">
                        <a:effectLst/>
                        <a:latin typeface="Calibri"/>
                        <a:ea typeface="Calibri"/>
                        <a:cs typeface="Times New Roman"/>
                      </a:endParaRPr>
                    </a:p>
                  </a:txBody>
                  <a:tcPr marL="20740" marR="20740" marT="0" marB="0"/>
                </a:tc>
                <a:tc>
                  <a:txBody>
                    <a:bodyPr/>
                    <a:lstStyle/>
                    <a:p>
                      <a:pPr algn="just">
                        <a:lnSpc>
                          <a:spcPct val="115000"/>
                        </a:lnSpc>
                        <a:spcAft>
                          <a:spcPts val="1000"/>
                        </a:spcAft>
                      </a:pPr>
                      <a:r>
                        <a:rPr lang="pt-PT" sz="1000" dirty="0">
                          <a:effectLst/>
                        </a:rPr>
                        <a:t>Beneficiação e Requalificação da Estação de Captação e Tratamento de Água da Guiné. </a:t>
                      </a:r>
                    </a:p>
                    <a:p>
                      <a:pPr algn="just">
                        <a:lnSpc>
                          <a:spcPct val="115000"/>
                        </a:lnSpc>
                        <a:spcAft>
                          <a:spcPts val="0"/>
                        </a:spcAft>
                      </a:pPr>
                      <a:r>
                        <a:rPr lang="pt-PT" sz="1000" dirty="0">
                          <a:effectLst/>
                        </a:rPr>
                        <a:t> </a:t>
                      </a:r>
                      <a:endParaRPr lang="pt-PT" sz="1000" dirty="0">
                        <a:effectLst/>
                        <a:latin typeface="Calibri"/>
                        <a:ea typeface="Calibri"/>
                        <a:cs typeface="Times New Roman"/>
                      </a:endParaRPr>
                    </a:p>
                  </a:txBody>
                  <a:tcPr marL="20740" marR="20740" marT="0" marB="0"/>
                </a:tc>
                <a:tc>
                  <a:txBody>
                    <a:bodyPr/>
                    <a:lstStyle/>
                    <a:p>
                      <a:pPr algn="just">
                        <a:lnSpc>
                          <a:spcPct val="115000"/>
                        </a:lnSpc>
                        <a:spcAft>
                          <a:spcPts val="0"/>
                        </a:spcAft>
                      </a:pPr>
                      <a:r>
                        <a:rPr lang="pt-PT" sz="1000">
                          <a:effectLst/>
                        </a:rPr>
                        <a:t>Projecto teve início em Outubro de 2014 e contemplou a instalação de 3 novos Grupos de Bombagem de marca KSB de 575m</a:t>
                      </a:r>
                      <a:r>
                        <a:rPr lang="pt-PT" sz="1000" baseline="30000">
                          <a:effectLst/>
                        </a:rPr>
                        <a:t>3</a:t>
                      </a:r>
                      <a:r>
                        <a:rPr lang="pt-PT" sz="1000">
                          <a:effectLst/>
                        </a:rPr>
                        <a:t>/h e a modernização do sistema eléctrico da Estação assim como a beneficiação das suas estruturas físicas.</a:t>
                      </a:r>
                    </a:p>
                    <a:p>
                      <a:pPr algn="just">
                        <a:lnSpc>
                          <a:spcPct val="115000"/>
                        </a:lnSpc>
                        <a:spcAft>
                          <a:spcPts val="0"/>
                        </a:spcAft>
                      </a:pPr>
                      <a:r>
                        <a:rPr lang="pt-PT" sz="1000">
                          <a:effectLst/>
                        </a:rPr>
                        <a:t>Empreiteiro: PLX, S.A</a:t>
                      </a:r>
                      <a:endParaRPr lang="pt-PT" sz="1000">
                        <a:effectLst/>
                        <a:latin typeface="Calibri"/>
                        <a:ea typeface="Calibri"/>
                        <a:cs typeface="Times New Roman"/>
                      </a:endParaRPr>
                    </a:p>
                  </a:txBody>
                  <a:tcPr marL="20740" marR="20740" marT="0" marB="0"/>
                </a:tc>
                <a:tc>
                  <a:txBody>
                    <a:bodyPr/>
                    <a:lstStyle/>
                    <a:p>
                      <a:pPr>
                        <a:lnSpc>
                          <a:spcPct val="115000"/>
                        </a:lnSpc>
                        <a:spcAft>
                          <a:spcPts val="0"/>
                        </a:spcAft>
                      </a:pPr>
                      <a:r>
                        <a:rPr lang="pt-PT" sz="1000">
                          <a:effectLst/>
                        </a:rPr>
                        <a:t>Projecto de âmbito Local (GPM).</a:t>
                      </a:r>
                    </a:p>
                    <a:p>
                      <a:pPr algn="just">
                        <a:lnSpc>
                          <a:spcPct val="115000"/>
                        </a:lnSpc>
                        <a:spcAft>
                          <a:spcPts val="0"/>
                        </a:spcAft>
                      </a:pPr>
                      <a:r>
                        <a:rPr lang="pt-PT" sz="1000">
                          <a:effectLst/>
                        </a:rPr>
                        <a:t>Conclusão: Junho 2015.</a:t>
                      </a:r>
                      <a:endParaRPr lang="pt-PT" sz="1000">
                        <a:effectLst/>
                        <a:latin typeface="Calibri"/>
                        <a:ea typeface="Calibri"/>
                        <a:cs typeface="Times New Roman"/>
                      </a:endParaRPr>
                    </a:p>
                  </a:txBody>
                  <a:tcPr marL="20740" marR="20740" marT="0" marB="0"/>
                </a:tc>
              </a:tr>
              <a:tr h="1046908">
                <a:tc>
                  <a:txBody>
                    <a:bodyPr/>
                    <a:lstStyle/>
                    <a:p>
                      <a:pPr algn="ctr">
                        <a:lnSpc>
                          <a:spcPct val="115000"/>
                        </a:lnSpc>
                        <a:spcAft>
                          <a:spcPts val="0"/>
                        </a:spcAft>
                      </a:pPr>
                      <a:r>
                        <a:rPr lang="pt-PT" sz="1000" dirty="0" smtClean="0">
                          <a:effectLst/>
                          <a:latin typeface="+mn-lt"/>
                          <a:ea typeface="+mn-ea"/>
                          <a:cs typeface="+mn-cs"/>
                        </a:rPr>
                        <a:t>3</a:t>
                      </a:r>
                      <a:endParaRPr lang="pt-PT" sz="1000" dirty="0">
                        <a:effectLst/>
                        <a:latin typeface="Calibri"/>
                        <a:ea typeface="Calibri"/>
                        <a:cs typeface="Times New Roman"/>
                      </a:endParaRPr>
                    </a:p>
                  </a:txBody>
                  <a:tcPr marL="20740" marR="20740" marT="0" marB="0"/>
                </a:tc>
                <a:tc>
                  <a:txBody>
                    <a:bodyPr/>
                    <a:lstStyle/>
                    <a:p>
                      <a:pPr algn="just">
                        <a:lnSpc>
                          <a:spcPct val="115000"/>
                        </a:lnSpc>
                        <a:spcAft>
                          <a:spcPts val="1000"/>
                        </a:spcAft>
                      </a:pPr>
                      <a:r>
                        <a:rPr lang="pt-PT" sz="1000">
                          <a:effectLst/>
                        </a:rPr>
                        <a:t>PROGRAMA “ÁGUA PARA TODOS” </a:t>
                      </a:r>
                    </a:p>
                    <a:p>
                      <a:pPr algn="just">
                        <a:lnSpc>
                          <a:spcPct val="115000"/>
                        </a:lnSpc>
                        <a:spcAft>
                          <a:spcPts val="0"/>
                        </a:spcAft>
                      </a:pPr>
                      <a:r>
                        <a:rPr lang="pt-PT" sz="1000">
                          <a:effectLst/>
                        </a:rPr>
                        <a:t> </a:t>
                      </a:r>
                    </a:p>
                    <a:p>
                      <a:pPr algn="ctr">
                        <a:lnSpc>
                          <a:spcPct val="115000"/>
                        </a:lnSpc>
                        <a:spcAft>
                          <a:spcPts val="0"/>
                        </a:spcAft>
                      </a:pPr>
                      <a:r>
                        <a:rPr lang="pt-PT" sz="1000">
                          <a:effectLst/>
                        </a:rPr>
                        <a:t> </a:t>
                      </a:r>
                      <a:endParaRPr lang="pt-PT" sz="1000">
                        <a:effectLst/>
                        <a:latin typeface="Calibri"/>
                        <a:ea typeface="Calibri"/>
                        <a:cs typeface="Times New Roman"/>
                      </a:endParaRPr>
                    </a:p>
                  </a:txBody>
                  <a:tcPr marL="20740" marR="20740" marT="0" marB="0"/>
                </a:tc>
                <a:tc>
                  <a:txBody>
                    <a:bodyPr/>
                    <a:lstStyle/>
                    <a:p>
                      <a:pPr algn="just">
                        <a:lnSpc>
                          <a:spcPct val="115000"/>
                        </a:lnSpc>
                        <a:spcAft>
                          <a:spcPts val="0"/>
                        </a:spcAft>
                      </a:pPr>
                      <a:r>
                        <a:rPr lang="pt-PT" sz="1000" dirty="0">
                          <a:effectLst/>
                        </a:rPr>
                        <a:t>No âmbito deste Programa, foram concluidos em 2014, um total de 25 projectos (dos quais 5 de âmbito Central do MINEA) que beneficiaram </a:t>
                      </a:r>
                      <a:r>
                        <a:rPr lang="pt-PT" sz="1000" u="sng" dirty="0">
                          <a:effectLst/>
                        </a:rPr>
                        <a:t>27.518 </a:t>
                      </a:r>
                      <a:r>
                        <a:rPr lang="pt-PT" sz="1000" dirty="0">
                          <a:effectLst/>
                        </a:rPr>
                        <a:t>habitantes.</a:t>
                      </a:r>
                    </a:p>
                    <a:p>
                      <a:pPr algn="just">
                        <a:lnSpc>
                          <a:spcPct val="115000"/>
                        </a:lnSpc>
                        <a:spcAft>
                          <a:spcPts val="0"/>
                        </a:spcAft>
                      </a:pPr>
                      <a:r>
                        <a:rPr lang="pt-PT" sz="1000" dirty="0">
                          <a:effectLst/>
                        </a:rPr>
                        <a:t> </a:t>
                      </a:r>
                    </a:p>
                    <a:p>
                      <a:pPr algn="just">
                        <a:lnSpc>
                          <a:spcPct val="115000"/>
                        </a:lnSpc>
                        <a:spcAft>
                          <a:spcPts val="0"/>
                        </a:spcAft>
                      </a:pPr>
                      <a:r>
                        <a:rPr lang="pt-PT" sz="1000" dirty="0">
                          <a:effectLst/>
                        </a:rPr>
                        <a:t>Até Junho de 2015, foram concluidos 9 projectos (dos quais 3 de âmbito Central do MINEA), que beneficiaram </a:t>
                      </a:r>
                      <a:r>
                        <a:rPr lang="pt-PT" sz="1000" u="sng" dirty="0">
                          <a:effectLst/>
                        </a:rPr>
                        <a:t>10.838</a:t>
                      </a:r>
                      <a:r>
                        <a:rPr lang="pt-PT" sz="1000" dirty="0">
                          <a:effectLst/>
                        </a:rPr>
                        <a:t> habitantes</a:t>
                      </a:r>
                    </a:p>
                    <a:p>
                      <a:pPr algn="just">
                        <a:lnSpc>
                          <a:spcPct val="115000"/>
                        </a:lnSpc>
                        <a:spcAft>
                          <a:spcPts val="0"/>
                        </a:spcAft>
                      </a:pPr>
                      <a:r>
                        <a:rPr lang="pt-PT" sz="1000" dirty="0">
                          <a:effectLst/>
                        </a:rPr>
                        <a:t>Ver Quadro – Balanço do PAT</a:t>
                      </a:r>
                      <a:r>
                        <a:rPr lang="pt-PT" sz="1000" dirty="0" smtClean="0">
                          <a:effectLst/>
                        </a:rPr>
                        <a:t>.</a:t>
                      </a:r>
                      <a:endParaRPr lang="pt-PT" sz="1000" dirty="0">
                        <a:effectLst/>
                        <a:latin typeface="Calibri"/>
                        <a:ea typeface="Calibri"/>
                        <a:cs typeface="Times New Roman"/>
                      </a:endParaRPr>
                    </a:p>
                  </a:txBody>
                  <a:tcPr marL="20740" marR="20740" marT="0" marB="0"/>
                </a:tc>
                <a:tc>
                  <a:txBody>
                    <a:bodyPr/>
                    <a:lstStyle/>
                    <a:p>
                      <a:pPr algn="just">
                        <a:lnSpc>
                          <a:spcPct val="115000"/>
                        </a:lnSpc>
                        <a:spcAft>
                          <a:spcPts val="0"/>
                        </a:spcAft>
                      </a:pPr>
                      <a:r>
                        <a:rPr lang="pt-PT" sz="1000">
                          <a:effectLst/>
                        </a:rPr>
                        <a:t> </a:t>
                      </a:r>
                      <a:endParaRPr lang="pt-PT" sz="1000">
                        <a:effectLst/>
                        <a:latin typeface="Calibri"/>
                        <a:ea typeface="Calibri"/>
                        <a:cs typeface="Times New Roman"/>
                      </a:endParaRPr>
                    </a:p>
                  </a:txBody>
                  <a:tcPr marL="20740" marR="20740" marT="0" marB="0"/>
                </a:tc>
              </a:tr>
              <a:tr h="744979">
                <a:tc>
                  <a:txBody>
                    <a:bodyPr/>
                    <a:lstStyle/>
                    <a:p>
                      <a:pPr algn="ctr">
                        <a:lnSpc>
                          <a:spcPct val="115000"/>
                        </a:lnSpc>
                        <a:spcAft>
                          <a:spcPts val="0"/>
                        </a:spcAft>
                      </a:pPr>
                      <a:r>
                        <a:rPr lang="pt-PT" sz="1000" dirty="0" smtClean="0">
                          <a:effectLst/>
                          <a:latin typeface="+mn-lt"/>
                          <a:ea typeface="+mn-ea"/>
                          <a:cs typeface="+mn-cs"/>
                        </a:rPr>
                        <a:t>4</a:t>
                      </a:r>
                      <a:endParaRPr lang="pt-PT" sz="1000" dirty="0">
                        <a:effectLst/>
                        <a:latin typeface="Calibri"/>
                        <a:ea typeface="Calibri"/>
                        <a:cs typeface="Times New Roman"/>
                      </a:endParaRPr>
                    </a:p>
                  </a:txBody>
                  <a:tcPr marL="20740" marR="20740" marT="0" marB="0"/>
                </a:tc>
                <a:tc>
                  <a:txBody>
                    <a:bodyPr/>
                    <a:lstStyle/>
                    <a:p>
                      <a:pPr>
                        <a:lnSpc>
                          <a:spcPct val="115000"/>
                        </a:lnSpc>
                        <a:spcAft>
                          <a:spcPts val="1000"/>
                        </a:spcAft>
                      </a:pPr>
                      <a:r>
                        <a:rPr lang="pt-PT" sz="1000" dirty="0">
                          <a:effectLst/>
                        </a:rPr>
                        <a:t>Reabilitação de 200 pontos de Água (150 pelo MINEA + 50 pelo GPM)</a:t>
                      </a:r>
                    </a:p>
                    <a:p>
                      <a:pPr algn="just">
                        <a:lnSpc>
                          <a:spcPct val="115000"/>
                        </a:lnSpc>
                        <a:spcAft>
                          <a:spcPts val="0"/>
                        </a:spcAft>
                      </a:pPr>
                      <a:r>
                        <a:rPr lang="pt-PT" sz="1000" dirty="0">
                          <a:effectLst/>
                        </a:rPr>
                        <a:t> </a:t>
                      </a:r>
                    </a:p>
                    <a:p>
                      <a:pPr algn="just">
                        <a:lnSpc>
                          <a:spcPct val="115000"/>
                        </a:lnSpc>
                        <a:spcAft>
                          <a:spcPts val="0"/>
                        </a:spcAft>
                      </a:pPr>
                      <a:r>
                        <a:rPr lang="pt-PT" sz="1000" dirty="0">
                          <a:effectLst/>
                        </a:rPr>
                        <a:t> </a:t>
                      </a:r>
                      <a:endParaRPr lang="pt-PT" sz="1000" dirty="0">
                        <a:effectLst/>
                        <a:latin typeface="Calibri"/>
                        <a:ea typeface="Calibri"/>
                        <a:cs typeface="Times New Roman"/>
                      </a:endParaRPr>
                    </a:p>
                  </a:txBody>
                  <a:tcPr marL="20740" marR="20740" marT="0" marB="0"/>
                </a:tc>
                <a:tc>
                  <a:txBody>
                    <a:bodyPr/>
                    <a:lstStyle/>
                    <a:p>
                      <a:pPr algn="just">
                        <a:lnSpc>
                          <a:spcPct val="115000"/>
                        </a:lnSpc>
                        <a:spcAft>
                          <a:spcPts val="0"/>
                        </a:spcAft>
                      </a:pPr>
                      <a:r>
                        <a:rPr lang="pt-PT" sz="1000">
                          <a:effectLst/>
                        </a:rPr>
                        <a:t>Foram reabilitados, até o mês de Dezembro, 150 unidades de bombas manuais (manivelas) nos Municípios de Malanje, Cacuso, Kangandala e Caculama. </a:t>
                      </a:r>
                    </a:p>
                    <a:p>
                      <a:pPr algn="just">
                        <a:lnSpc>
                          <a:spcPct val="115000"/>
                        </a:lnSpc>
                        <a:spcAft>
                          <a:spcPts val="0"/>
                        </a:spcAft>
                      </a:pPr>
                      <a:r>
                        <a:rPr lang="pt-PT" sz="1000">
                          <a:effectLst/>
                        </a:rPr>
                        <a:t> </a:t>
                      </a:r>
                    </a:p>
                    <a:p>
                      <a:pPr algn="just">
                        <a:lnSpc>
                          <a:spcPct val="115000"/>
                        </a:lnSpc>
                        <a:spcAft>
                          <a:spcPts val="0"/>
                        </a:spcAft>
                      </a:pPr>
                      <a:r>
                        <a:rPr lang="pt-PT" sz="1000">
                          <a:effectLst/>
                        </a:rPr>
                        <a:t>Esta acção foi complementada com a reabilitação de mais 50 manivelas no Município de Malanje, pelo Governo da Província de Malanje.  </a:t>
                      </a:r>
                      <a:endParaRPr lang="pt-PT" sz="1000">
                        <a:effectLst/>
                        <a:latin typeface="Calibri"/>
                        <a:ea typeface="Calibri"/>
                        <a:cs typeface="Times New Roman"/>
                      </a:endParaRPr>
                    </a:p>
                  </a:txBody>
                  <a:tcPr marL="20740" marR="20740" marT="0" marB="0"/>
                </a:tc>
                <a:tc>
                  <a:txBody>
                    <a:bodyPr/>
                    <a:lstStyle/>
                    <a:p>
                      <a:pPr algn="just">
                        <a:lnSpc>
                          <a:spcPct val="115000"/>
                        </a:lnSpc>
                        <a:spcAft>
                          <a:spcPts val="0"/>
                        </a:spcAft>
                      </a:pPr>
                      <a:r>
                        <a:rPr lang="pt-PT" sz="1000">
                          <a:effectLst/>
                        </a:rPr>
                        <a:t> </a:t>
                      </a:r>
                      <a:endParaRPr lang="pt-PT" sz="1000">
                        <a:effectLst/>
                        <a:latin typeface="Calibri"/>
                        <a:ea typeface="Calibri"/>
                        <a:cs typeface="Times New Roman"/>
                      </a:endParaRPr>
                    </a:p>
                  </a:txBody>
                  <a:tcPr marL="20740" marR="20740" marT="0" marB="0"/>
                </a:tc>
              </a:tr>
              <a:tr h="726947">
                <a:tc>
                  <a:txBody>
                    <a:bodyPr/>
                    <a:lstStyle/>
                    <a:p>
                      <a:pPr algn="ctr">
                        <a:lnSpc>
                          <a:spcPct val="115000"/>
                        </a:lnSpc>
                        <a:spcAft>
                          <a:spcPts val="0"/>
                        </a:spcAft>
                      </a:pPr>
                      <a:r>
                        <a:rPr lang="pt-PT" sz="1000" dirty="0" smtClean="0">
                          <a:effectLst/>
                          <a:latin typeface="+mn-lt"/>
                          <a:ea typeface="+mn-ea"/>
                          <a:cs typeface="+mn-cs"/>
                        </a:rPr>
                        <a:t>5</a:t>
                      </a:r>
                      <a:endParaRPr lang="pt-PT" sz="1000" dirty="0">
                        <a:effectLst/>
                        <a:latin typeface="Calibri"/>
                        <a:ea typeface="Calibri"/>
                        <a:cs typeface="Times New Roman"/>
                      </a:endParaRPr>
                    </a:p>
                  </a:txBody>
                  <a:tcPr marL="20740" marR="20740" marT="0" marB="0"/>
                </a:tc>
                <a:tc>
                  <a:txBody>
                    <a:bodyPr/>
                    <a:lstStyle/>
                    <a:p>
                      <a:pPr algn="just">
                        <a:lnSpc>
                          <a:spcPct val="115000"/>
                        </a:lnSpc>
                        <a:spcAft>
                          <a:spcPts val="0"/>
                        </a:spcAft>
                      </a:pPr>
                      <a:r>
                        <a:rPr lang="pt-PT" sz="1000" dirty="0">
                          <a:effectLst/>
                        </a:rPr>
                        <a:t>Programa das Sedes Municipais (Novos Sistemas de abastecimento de água nas  Sedes  Municipais)  </a:t>
                      </a:r>
                    </a:p>
                    <a:p>
                      <a:pPr algn="ctr">
                        <a:lnSpc>
                          <a:spcPct val="115000"/>
                        </a:lnSpc>
                        <a:spcAft>
                          <a:spcPts val="0"/>
                        </a:spcAft>
                      </a:pPr>
                      <a:r>
                        <a:rPr lang="pt-PT" sz="1000" dirty="0">
                          <a:effectLst/>
                        </a:rPr>
                        <a:t> </a:t>
                      </a:r>
                      <a:endParaRPr lang="pt-PT" sz="1000" dirty="0">
                        <a:effectLst/>
                        <a:latin typeface="Calibri"/>
                        <a:ea typeface="Calibri"/>
                        <a:cs typeface="Times New Roman"/>
                      </a:endParaRPr>
                    </a:p>
                  </a:txBody>
                  <a:tcPr marL="20740" marR="20740" marT="0" marB="0"/>
                </a:tc>
                <a:tc>
                  <a:txBody>
                    <a:bodyPr/>
                    <a:lstStyle/>
                    <a:p>
                      <a:pPr algn="just">
                        <a:lnSpc>
                          <a:spcPct val="115000"/>
                        </a:lnSpc>
                        <a:spcAft>
                          <a:spcPts val="0"/>
                        </a:spcAft>
                      </a:pPr>
                      <a:r>
                        <a:rPr lang="pt-PT" sz="1000">
                          <a:effectLst/>
                        </a:rPr>
                        <a:t>Os trabalhos iniciaram em Setembro de 2014 no Município de Cangandala e prevê-se a conclusão dos mesmos em Setembro de 2015. Nos Municípios de Cacuso, Calandula, Caculama, Cambundi-Catembo e Quirima, foram consignadas as obras e decorrem os trabalhos de projectos. </a:t>
                      </a:r>
                      <a:endParaRPr lang="pt-PT" sz="1000">
                        <a:effectLst/>
                        <a:latin typeface="Calibri"/>
                        <a:ea typeface="Calibri"/>
                        <a:cs typeface="Times New Roman"/>
                      </a:endParaRPr>
                    </a:p>
                  </a:txBody>
                  <a:tcPr marL="20740" marR="20740" marT="0" marB="0"/>
                </a:tc>
                <a:tc>
                  <a:txBody>
                    <a:bodyPr/>
                    <a:lstStyle/>
                    <a:p>
                      <a:pPr algn="just">
                        <a:lnSpc>
                          <a:spcPct val="115000"/>
                        </a:lnSpc>
                        <a:spcAft>
                          <a:spcPts val="0"/>
                        </a:spcAft>
                      </a:pPr>
                      <a:r>
                        <a:rPr lang="pt-PT" sz="1000">
                          <a:effectLst/>
                        </a:rPr>
                        <a:t> </a:t>
                      </a:r>
                      <a:endParaRPr lang="pt-PT" sz="1000">
                        <a:effectLst/>
                        <a:latin typeface="Calibri"/>
                        <a:ea typeface="Calibri"/>
                        <a:cs typeface="Times New Roman"/>
                      </a:endParaRPr>
                    </a:p>
                  </a:txBody>
                  <a:tcPr marL="20740" marR="20740" marT="0" marB="0"/>
                </a:tc>
              </a:tr>
              <a:tr h="744979">
                <a:tc>
                  <a:txBody>
                    <a:bodyPr/>
                    <a:lstStyle/>
                    <a:p>
                      <a:pPr algn="ctr">
                        <a:lnSpc>
                          <a:spcPct val="115000"/>
                        </a:lnSpc>
                        <a:spcAft>
                          <a:spcPts val="0"/>
                        </a:spcAft>
                      </a:pPr>
                      <a:r>
                        <a:rPr lang="pt-PT" sz="1000" dirty="0" smtClean="0">
                          <a:effectLst/>
                          <a:latin typeface="+mn-lt"/>
                          <a:ea typeface="+mn-ea"/>
                          <a:cs typeface="+mn-cs"/>
                        </a:rPr>
                        <a:t>6</a:t>
                      </a:r>
                      <a:endParaRPr lang="pt-PT" sz="1000" dirty="0">
                        <a:effectLst/>
                        <a:latin typeface="Calibri"/>
                        <a:ea typeface="Calibri"/>
                        <a:cs typeface="Times New Roman"/>
                      </a:endParaRPr>
                    </a:p>
                  </a:txBody>
                  <a:tcPr marL="20740" marR="20740" marT="0" marB="0"/>
                </a:tc>
                <a:tc>
                  <a:txBody>
                    <a:bodyPr/>
                    <a:lstStyle/>
                    <a:p>
                      <a:pPr algn="just">
                        <a:lnSpc>
                          <a:spcPct val="115000"/>
                        </a:lnSpc>
                        <a:spcAft>
                          <a:spcPts val="0"/>
                        </a:spcAft>
                      </a:pPr>
                      <a:r>
                        <a:rPr lang="pt-PT" sz="1000">
                          <a:effectLst/>
                        </a:rPr>
                        <a:t>Requalificação e Construção do Novo Canal da Nascente da ECTA GUINÉ</a:t>
                      </a:r>
                    </a:p>
                    <a:p>
                      <a:pPr algn="just">
                        <a:lnSpc>
                          <a:spcPct val="115000"/>
                        </a:lnSpc>
                        <a:spcAft>
                          <a:spcPts val="0"/>
                        </a:spcAft>
                      </a:pPr>
                      <a:r>
                        <a:rPr lang="pt-PT" sz="1000">
                          <a:effectLst/>
                        </a:rPr>
                        <a:t> </a:t>
                      </a:r>
                      <a:endParaRPr lang="pt-PT" sz="1000">
                        <a:effectLst/>
                        <a:latin typeface="Calibri"/>
                        <a:ea typeface="Calibri"/>
                        <a:cs typeface="Times New Roman"/>
                      </a:endParaRPr>
                    </a:p>
                  </a:txBody>
                  <a:tcPr marL="20740" marR="20740" marT="0" marB="0"/>
                </a:tc>
                <a:tc>
                  <a:txBody>
                    <a:bodyPr/>
                    <a:lstStyle/>
                    <a:p>
                      <a:pPr algn="just">
                        <a:lnSpc>
                          <a:spcPct val="115000"/>
                        </a:lnSpc>
                        <a:spcAft>
                          <a:spcPts val="0"/>
                        </a:spcAft>
                      </a:pPr>
                      <a:r>
                        <a:rPr lang="pt-PT" sz="1000">
                          <a:effectLst/>
                        </a:rPr>
                        <a:t>Substituição total do canal da nascente por estar integralmente em estado obsoleto fruto do longo tempo de exploração sem qualquer manutenção (a mais de 50 anos não há registo de qualquer manutenção do canal da nascente), para um canal em manilhas de betão armado até 1.5m de diâmetro em todo o seu traçado (125m de comprimento).</a:t>
                      </a:r>
                      <a:endParaRPr lang="pt-PT" sz="1000">
                        <a:effectLst/>
                        <a:latin typeface="Calibri"/>
                        <a:ea typeface="Calibri"/>
                        <a:cs typeface="Times New Roman"/>
                      </a:endParaRPr>
                    </a:p>
                  </a:txBody>
                  <a:tcPr marL="20740" marR="20740" marT="0" marB="0"/>
                </a:tc>
                <a:tc>
                  <a:txBody>
                    <a:bodyPr/>
                    <a:lstStyle/>
                    <a:p>
                      <a:pPr algn="just">
                        <a:lnSpc>
                          <a:spcPct val="115000"/>
                        </a:lnSpc>
                        <a:spcAft>
                          <a:spcPts val="0"/>
                        </a:spcAft>
                      </a:pPr>
                      <a:r>
                        <a:rPr lang="pt-PT" sz="1000">
                          <a:effectLst/>
                        </a:rPr>
                        <a:t>Obras em fase de conclusão.</a:t>
                      </a:r>
                    </a:p>
                    <a:p>
                      <a:pPr algn="just">
                        <a:lnSpc>
                          <a:spcPct val="115000"/>
                        </a:lnSpc>
                        <a:spcAft>
                          <a:spcPts val="0"/>
                        </a:spcAft>
                      </a:pPr>
                      <a:r>
                        <a:rPr lang="pt-PT" sz="1000">
                          <a:effectLst/>
                        </a:rPr>
                        <a:t>Projecto de âmbito local (GPM)</a:t>
                      </a:r>
                      <a:endParaRPr lang="pt-PT" sz="1000">
                        <a:effectLst/>
                        <a:latin typeface="Calibri"/>
                        <a:ea typeface="Calibri"/>
                        <a:cs typeface="Times New Roman"/>
                      </a:endParaRPr>
                    </a:p>
                  </a:txBody>
                  <a:tcPr marL="20740" marR="20740" marT="0" marB="0"/>
                </a:tc>
              </a:tr>
              <a:tr h="594014">
                <a:tc>
                  <a:txBody>
                    <a:bodyPr/>
                    <a:lstStyle/>
                    <a:p>
                      <a:pPr algn="ctr">
                        <a:lnSpc>
                          <a:spcPct val="115000"/>
                        </a:lnSpc>
                        <a:spcAft>
                          <a:spcPts val="0"/>
                        </a:spcAft>
                      </a:pPr>
                      <a:r>
                        <a:rPr lang="pt-PT" sz="1000" dirty="0" smtClean="0">
                          <a:effectLst/>
                          <a:latin typeface="+mn-lt"/>
                          <a:ea typeface="+mn-ea"/>
                          <a:cs typeface="+mn-cs"/>
                        </a:rPr>
                        <a:t>7</a:t>
                      </a:r>
                      <a:endParaRPr lang="pt-PT" sz="1000" dirty="0">
                        <a:effectLst/>
                        <a:latin typeface="Calibri"/>
                        <a:ea typeface="Calibri"/>
                        <a:cs typeface="Times New Roman"/>
                      </a:endParaRPr>
                    </a:p>
                  </a:txBody>
                  <a:tcPr marL="20740" marR="20740" marT="0" marB="0"/>
                </a:tc>
                <a:tc>
                  <a:txBody>
                    <a:bodyPr/>
                    <a:lstStyle/>
                    <a:p>
                      <a:pPr algn="just">
                        <a:lnSpc>
                          <a:spcPct val="115000"/>
                        </a:lnSpc>
                        <a:spcAft>
                          <a:spcPts val="1000"/>
                        </a:spcAft>
                      </a:pPr>
                      <a:r>
                        <a:rPr lang="pt-PT" sz="1000">
                          <a:effectLst/>
                        </a:rPr>
                        <a:t>Novas Ligações Domiciliárias na Cidade de Malanje</a:t>
                      </a:r>
                    </a:p>
                    <a:p>
                      <a:pPr>
                        <a:lnSpc>
                          <a:spcPct val="115000"/>
                        </a:lnSpc>
                        <a:spcAft>
                          <a:spcPts val="0"/>
                        </a:spcAft>
                      </a:pPr>
                      <a:r>
                        <a:rPr lang="pt-PT" sz="1000">
                          <a:effectLst/>
                        </a:rPr>
                        <a:t> </a:t>
                      </a:r>
                      <a:endParaRPr lang="pt-PT" sz="1000">
                        <a:effectLst/>
                        <a:latin typeface="Calibri"/>
                        <a:ea typeface="Calibri"/>
                        <a:cs typeface="Times New Roman"/>
                      </a:endParaRPr>
                    </a:p>
                  </a:txBody>
                  <a:tcPr marL="20740" marR="20740" marT="0" marB="0"/>
                </a:tc>
                <a:tc>
                  <a:txBody>
                    <a:bodyPr/>
                    <a:lstStyle/>
                    <a:p>
                      <a:pPr algn="just">
                        <a:lnSpc>
                          <a:spcPct val="115000"/>
                        </a:lnSpc>
                        <a:spcAft>
                          <a:spcPts val="0"/>
                        </a:spcAft>
                      </a:pPr>
                      <a:r>
                        <a:rPr lang="pt-PT" sz="1000" dirty="0">
                          <a:effectLst/>
                        </a:rPr>
                        <a:t>Durante o ano de 2014, um total de 2.466 residências foram ligadas à Rede Pública de Abastecimento de Água na cidade de Malanje, passando o número de consumidores de 4.534, em 2013, para 7.000, em 2014.</a:t>
                      </a:r>
                    </a:p>
                    <a:p>
                      <a:pPr algn="just">
                        <a:lnSpc>
                          <a:spcPct val="115000"/>
                        </a:lnSpc>
                        <a:spcAft>
                          <a:spcPts val="0"/>
                        </a:spcAft>
                      </a:pPr>
                      <a:r>
                        <a:rPr lang="pt-PT" sz="1000" dirty="0">
                          <a:effectLst/>
                        </a:rPr>
                        <a:t>Até Junho de 2015, foram efectuadas 655 novas ligações. </a:t>
                      </a:r>
                      <a:endParaRPr lang="pt-PT" sz="1000" dirty="0">
                        <a:effectLst/>
                        <a:latin typeface="Calibri"/>
                        <a:ea typeface="Calibri"/>
                        <a:cs typeface="Times New Roman"/>
                      </a:endParaRPr>
                    </a:p>
                  </a:txBody>
                  <a:tcPr marL="20740" marR="20740" marT="0" marB="0"/>
                </a:tc>
                <a:tc>
                  <a:txBody>
                    <a:bodyPr/>
                    <a:lstStyle/>
                    <a:p>
                      <a:pPr>
                        <a:lnSpc>
                          <a:spcPct val="115000"/>
                        </a:lnSpc>
                        <a:spcAft>
                          <a:spcPts val="0"/>
                        </a:spcAft>
                      </a:pPr>
                      <a:r>
                        <a:rPr lang="pt-PT" sz="1000" dirty="0">
                          <a:effectLst/>
                        </a:rPr>
                        <a:t> </a:t>
                      </a:r>
                      <a:endParaRPr lang="pt-PT" sz="1000" dirty="0">
                        <a:effectLst/>
                        <a:latin typeface="Calibri"/>
                        <a:ea typeface="Calibri"/>
                        <a:cs typeface="Times New Roman"/>
                      </a:endParaRPr>
                    </a:p>
                  </a:txBody>
                  <a:tcPr marL="20740" marR="20740" marT="0" marB="0"/>
                </a:tc>
              </a:tr>
            </a:tbl>
          </a:graphicData>
        </a:graphic>
      </p:graphicFrame>
    </p:spTree>
    <p:extLst>
      <p:ext uri="{BB962C8B-B14F-4D97-AF65-F5344CB8AC3E}">
        <p14:creationId xmlns:p14="http://schemas.microsoft.com/office/powerpoint/2010/main" val="1377286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Imagem 1" descr="CIMG0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 y="3562350"/>
            <a:ext cx="5906871" cy="31623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m 2" descr="IMG7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42938"/>
            <a:ext cx="5962650" cy="18430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m 3" descr="IMG7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370" y="2486026"/>
            <a:ext cx="5962650" cy="26574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3" name="Rectangle 7"/>
          <p:cNvSpPr>
            <a:spLocks noChangeArrowheads="1"/>
          </p:cNvSpPr>
          <p:nvPr/>
        </p:nvSpPr>
        <p:spPr bwMode="auto">
          <a:xfrm>
            <a:off x="0" y="2486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pt-PT"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endParaRPr kumimoji="0" lang="pt-PT" alt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8"/>
          <p:cNvSpPr>
            <a:spLocks noChangeArrowheads="1"/>
          </p:cNvSpPr>
          <p:nvPr/>
        </p:nvSpPr>
        <p:spPr bwMode="auto">
          <a:xfrm>
            <a:off x="0" y="525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alt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8715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alt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0"/>
          <p:cNvSpPr>
            <a:spLocks noChangeArrowheads="1"/>
          </p:cNvSpPr>
          <p:nvPr/>
        </p:nvSpPr>
        <p:spPr bwMode="auto">
          <a:xfrm>
            <a:off x="0" y="12468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alt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1"/>
          <p:cNvSpPr>
            <a:spLocks noChangeArrowheads="1"/>
          </p:cNvSpPr>
          <p:nvPr/>
        </p:nvSpPr>
        <p:spPr bwMode="auto">
          <a:xfrm>
            <a:off x="0" y="159924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alt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tângulo 12"/>
          <p:cNvSpPr/>
          <p:nvPr/>
        </p:nvSpPr>
        <p:spPr>
          <a:xfrm>
            <a:off x="260426" y="136899"/>
            <a:ext cx="11428128" cy="381579"/>
          </a:xfrm>
          <a:prstGeom prst="rect">
            <a:avLst/>
          </a:prstGeom>
        </p:spPr>
        <p:txBody>
          <a:bodyPr wrap="none">
            <a:spAutoFit/>
          </a:bodyPr>
          <a:lstStyle/>
          <a:p>
            <a:pPr algn="just">
              <a:lnSpc>
                <a:spcPct val="115000"/>
              </a:lnSpc>
              <a:spcAft>
                <a:spcPts val="1000"/>
              </a:spcAft>
            </a:pPr>
            <a:r>
              <a:rPr lang="pt-PT" b="1" dirty="0" smtClean="0"/>
              <a:t>BENEFICIAÇÃO E REQUALIFICAÇÃO DA ESTAÇÃO DE CAPTAÇÃO E TRATAMENTO DE ÁGUA DA GUINÉ. </a:t>
            </a:r>
            <a:endParaRPr lang="pt-PT" b="1" dirty="0"/>
          </a:p>
        </p:txBody>
      </p:sp>
      <p:pic>
        <p:nvPicPr>
          <p:cNvPr id="3075" name="Picture 3" descr="C:\Users\Dr. JACINTO\Desktop\DESKTOP\MALANJE_2014\5ºCCA_2015\20141211_0822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9004" y="5143500"/>
            <a:ext cx="597964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r. JACINTO\Desktop\DESKTOP\MALANJE_2014\5ºCCA_2015\20141015_1142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499" y="642937"/>
            <a:ext cx="5906871" cy="29194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Dr. JACINTO\Desktop\DESKTOP\MALANJE_2014\5ºCCA_2015\20141215_1124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5334000" y="3133725"/>
            <a:ext cx="1524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899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3" descr="C:\Users\Luis Angel\Desktop\antes y despues\ANTES\CIMG0049.JPG"/>
          <p:cNvPicPr/>
          <p:nvPr/>
        </p:nvPicPr>
        <p:blipFill>
          <a:blip r:embed="rId2">
            <a:extLst>
              <a:ext uri="{28A0092B-C50C-407E-A947-70E740481C1C}">
                <a14:useLocalDpi xmlns:a14="http://schemas.microsoft.com/office/drawing/2010/main" val="0"/>
              </a:ext>
            </a:extLst>
          </a:blip>
          <a:srcRect/>
          <a:stretch>
            <a:fillRect/>
          </a:stretch>
        </p:blipFill>
        <p:spPr bwMode="auto">
          <a:xfrm>
            <a:off x="-1" y="520262"/>
            <a:ext cx="3892215" cy="1975288"/>
          </a:xfrm>
          <a:prstGeom prst="rect">
            <a:avLst/>
          </a:prstGeom>
          <a:noFill/>
          <a:ln>
            <a:noFill/>
          </a:ln>
        </p:spPr>
      </p:pic>
      <p:pic>
        <p:nvPicPr>
          <p:cNvPr id="3" name="Imagen 14" descr="C:\Users\Luis Angel\Desktop\antes y despues\ANTES\CIMG0053.JPG"/>
          <p:cNvPicPr/>
          <p:nvPr/>
        </p:nvPicPr>
        <p:blipFill>
          <a:blip r:embed="rId3">
            <a:extLst>
              <a:ext uri="{28A0092B-C50C-407E-A947-70E740481C1C}">
                <a14:useLocalDpi xmlns:a14="http://schemas.microsoft.com/office/drawing/2010/main" val="0"/>
              </a:ext>
            </a:extLst>
          </a:blip>
          <a:srcRect/>
          <a:stretch>
            <a:fillRect/>
          </a:stretch>
        </p:blipFill>
        <p:spPr bwMode="auto">
          <a:xfrm>
            <a:off x="3892214" y="520262"/>
            <a:ext cx="4485772" cy="2022913"/>
          </a:xfrm>
          <a:prstGeom prst="rect">
            <a:avLst/>
          </a:prstGeom>
          <a:noFill/>
          <a:ln>
            <a:noFill/>
          </a:ln>
        </p:spPr>
      </p:pic>
      <p:pic>
        <p:nvPicPr>
          <p:cNvPr id="4" name="Imagen 15" descr="C:\Users\Luis Angel\Desktop\antes y despues\ANTES\CIMG0061.JPG"/>
          <p:cNvPicPr/>
          <p:nvPr/>
        </p:nvPicPr>
        <p:blipFill>
          <a:blip r:embed="rId4">
            <a:extLst>
              <a:ext uri="{28A0092B-C50C-407E-A947-70E740481C1C}">
                <a14:useLocalDpi xmlns:a14="http://schemas.microsoft.com/office/drawing/2010/main" val="0"/>
              </a:ext>
            </a:extLst>
          </a:blip>
          <a:srcRect/>
          <a:stretch>
            <a:fillRect/>
          </a:stretch>
        </p:blipFill>
        <p:spPr bwMode="auto">
          <a:xfrm>
            <a:off x="8423658" y="567886"/>
            <a:ext cx="3589666" cy="1927663"/>
          </a:xfrm>
          <a:prstGeom prst="rect">
            <a:avLst/>
          </a:prstGeom>
          <a:noFill/>
          <a:ln>
            <a:noFill/>
          </a:ln>
        </p:spPr>
      </p:pic>
      <p:pic>
        <p:nvPicPr>
          <p:cNvPr id="5" name="Imagen 22" descr="C:\Users\Luis Angel\Desktop\antes y despues\DESPUES\CIMG000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495550"/>
            <a:ext cx="3892214" cy="2238375"/>
          </a:xfrm>
          <a:prstGeom prst="rect">
            <a:avLst/>
          </a:prstGeom>
          <a:noFill/>
          <a:ln>
            <a:noFill/>
          </a:ln>
        </p:spPr>
      </p:pic>
      <p:pic>
        <p:nvPicPr>
          <p:cNvPr id="6" name="Imagen 5" descr="C:\Users\Luis Angel\Desktop\antes y despues\DESPUES\CIMG0011.JPG"/>
          <p:cNvPicPr/>
          <p:nvPr/>
        </p:nvPicPr>
        <p:blipFill>
          <a:blip r:embed="rId6">
            <a:extLst>
              <a:ext uri="{28A0092B-C50C-407E-A947-70E740481C1C}">
                <a14:useLocalDpi xmlns:a14="http://schemas.microsoft.com/office/drawing/2010/main" val="0"/>
              </a:ext>
            </a:extLst>
          </a:blip>
          <a:srcRect/>
          <a:stretch>
            <a:fillRect/>
          </a:stretch>
        </p:blipFill>
        <p:spPr bwMode="auto">
          <a:xfrm>
            <a:off x="3892214" y="2543175"/>
            <a:ext cx="4485772" cy="2190750"/>
          </a:xfrm>
          <a:prstGeom prst="rect">
            <a:avLst/>
          </a:prstGeom>
          <a:noFill/>
          <a:ln>
            <a:noFill/>
          </a:ln>
        </p:spPr>
      </p:pic>
      <p:pic>
        <p:nvPicPr>
          <p:cNvPr id="7" name="Imagen 23" descr="C:\Users\Luis Angel\Desktop\antes y despues\DESPUES\CIMG0021.JPG"/>
          <p:cNvPicPr/>
          <p:nvPr/>
        </p:nvPicPr>
        <p:blipFill>
          <a:blip r:embed="rId7">
            <a:extLst>
              <a:ext uri="{28A0092B-C50C-407E-A947-70E740481C1C}">
                <a14:useLocalDpi xmlns:a14="http://schemas.microsoft.com/office/drawing/2010/main" val="0"/>
              </a:ext>
            </a:extLst>
          </a:blip>
          <a:srcRect/>
          <a:stretch>
            <a:fillRect/>
          </a:stretch>
        </p:blipFill>
        <p:spPr bwMode="auto">
          <a:xfrm>
            <a:off x="8423658" y="2495550"/>
            <a:ext cx="3589666" cy="2321341"/>
          </a:xfrm>
          <a:prstGeom prst="rect">
            <a:avLst/>
          </a:prstGeom>
          <a:noFill/>
          <a:ln>
            <a:noFill/>
          </a:ln>
        </p:spPr>
      </p:pic>
      <p:pic>
        <p:nvPicPr>
          <p:cNvPr id="8" name="Imagen 27" descr="C:\Users\Luis Angel\Desktop\antes y despues\DESPUES\DSC00717.JPG"/>
          <p:cNvPicPr/>
          <p:nvPr/>
        </p:nvPicPr>
        <p:blipFill>
          <a:blip r:embed="rId8">
            <a:extLst>
              <a:ext uri="{28A0092B-C50C-407E-A947-70E740481C1C}">
                <a14:useLocalDpi xmlns:a14="http://schemas.microsoft.com/office/drawing/2010/main" val="0"/>
              </a:ext>
            </a:extLst>
          </a:blip>
          <a:srcRect/>
          <a:stretch>
            <a:fillRect/>
          </a:stretch>
        </p:blipFill>
        <p:spPr bwMode="auto">
          <a:xfrm>
            <a:off x="7520" y="4723847"/>
            <a:ext cx="3884694" cy="2053390"/>
          </a:xfrm>
          <a:prstGeom prst="rect">
            <a:avLst/>
          </a:prstGeom>
          <a:noFill/>
          <a:ln>
            <a:noFill/>
          </a:ln>
        </p:spPr>
      </p:pic>
      <p:pic>
        <p:nvPicPr>
          <p:cNvPr id="9" name="Imagem 8" descr="C:\Users\hp\Desktop\MALANJE_2014\RELATÓRIOS\ECTA GUINÉ - PLX\20150519_122117.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92214" y="4723846"/>
            <a:ext cx="4485772" cy="2053391"/>
          </a:xfrm>
          <a:prstGeom prst="rect">
            <a:avLst/>
          </a:prstGeom>
          <a:noFill/>
          <a:ln>
            <a:noFill/>
          </a:ln>
        </p:spPr>
      </p:pic>
      <p:pic>
        <p:nvPicPr>
          <p:cNvPr id="10" name="Imagem 9" descr="C:\Users\hp\Desktop\MALANJE_2014\RELATÓRIOS\ECTA GUINÉ - PLX\20150519_122051.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23658" y="4804609"/>
            <a:ext cx="3589666" cy="2053392"/>
          </a:xfrm>
          <a:prstGeom prst="rect">
            <a:avLst/>
          </a:prstGeom>
          <a:noFill/>
          <a:ln>
            <a:noFill/>
          </a:ln>
        </p:spPr>
      </p:pic>
      <p:sp>
        <p:nvSpPr>
          <p:cNvPr id="11" name="Retângulo 10"/>
          <p:cNvSpPr/>
          <p:nvPr/>
        </p:nvSpPr>
        <p:spPr>
          <a:xfrm>
            <a:off x="203712" y="136899"/>
            <a:ext cx="11541557" cy="410882"/>
          </a:xfrm>
          <a:prstGeom prst="rect">
            <a:avLst/>
          </a:prstGeom>
        </p:spPr>
        <p:txBody>
          <a:bodyPr wrap="none">
            <a:spAutoFit/>
          </a:bodyPr>
          <a:lstStyle/>
          <a:p>
            <a:pPr>
              <a:lnSpc>
                <a:spcPct val="115000"/>
              </a:lnSpc>
              <a:spcAft>
                <a:spcPts val="0"/>
              </a:spcAft>
              <a:tabLst>
                <a:tab pos="797560" algn="l"/>
              </a:tabLst>
            </a:pPr>
            <a:r>
              <a:rPr lang="pt-PT" b="1" dirty="0" smtClean="0">
                <a:latin typeface="Calibri" panose="020F0502020204030204" pitchFamily="34" charset="0"/>
                <a:ea typeface="Times New Roman" panose="02020603050405020304" pitchFamily="18" charset="0"/>
                <a:cs typeface="Times New Roman" panose="02020603050405020304" pitchFamily="18" charset="0"/>
              </a:rPr>
              <a:t>FEV.2015 – IDENTIFICADA A NECESSIDADE DE DESOBSTRUÇÃO/DESASSOREAMENTO DO CANAL DA NASCENTE DA GUINÉ</a:t>
            </a:r>
            <a:endParaRPr lang="pt-PT"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770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39739" y="136899"/>
            <a:ext cx="10995959" cy="410882"/>
          </a:xfrm>
          <a:prstGeom prst="rect">
            <a:avLst/>
          </a:prstGeom>
        </p:spPr>
        <p:txBody>
          <a:bodyPr wrap="none">
            <a:spAutoFit/>
          </a:bodyPr>
          <a:lstStyle/>
          <a:p>
            <a:pPr>
              <a:lnSpc>
                <a:spcPct val="115000"/>
              </a:lnSpc>
              <a:spcAft>
                <a:spcPts val="0"/>
              </a:spcAft>
              <a:tabLst>
                <a:tab pos="797560" algn="l"/>
              </a:tabLst>
            </a:pPr>
            <a:r>
              <a:rPr lang="pt-PT" b="1" dirty="0" smtClean="0">
                <a:latin typeface="Calibri" panose="020F0502020204030204" pitchFamily="34" charset="0"/>
                <a:ea typeface="Times New Roman" panose="02020603050405020304" pitchFamily="18" charset="0"/>
                <a:cs typeface="Times New Roman" panose="02020603050405020304" pitchFamily="18" charset="0"/>
              </a:rPr>
              <a:t>JUNHO/JULHO 2015 – ALTERAÇÃO DO ESCOPO PARA CONSTRUÇÃO DE UM NOVO CANAL DA NASCENTE DE ÁGUA</a:t>
            </a:r>
            <a:endParaRPr lang="pt-PT"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6" name="Picture 2" descr="C:\Users\Dr. JACINTO\Desktop\DESKTOP\MALANJE_2014\EASM\PLX_GUINÉ\Fotos  Canal Guine_20.07.2015\IMG9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9559" y="3629976"/>
            <a:ext cx="2510729" cy="39453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7" name="Picture 3" descr="C:\Users\Dr. JACINTO\Desktop\DESKTOP\MALANJE_2014\EASM\PLX_GUINÉ\Fotos  Canal Guine_20.07.2015\DSC005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1957" y="4808483"/>
            <a:ext cx="3090043" cy="20495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r. JACINTO\Desktop\DESKTOP\MALANJE_2014\EASM\PLX_GUINÉ\Fotos  Canal Guine_20.07.2015\IMG9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47781"/>
            <a:ext cx="3909848" cy="19864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r. JACINTO\Desktop\DESKTOP\MALANJE_2014\EASM\PLX_GUINÉ\Fotos  Canal Guine_20.07.2015\IMG9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9847" y="547780"/>
            <a:ext cx="5192110" cy="32418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r. JACINTO\Desktop\DESKTOP\MALANJE_2014\EASM\PLX_GUINÉ\Fotos  Canal Guine_20.07.2015\DSC0059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9846" y="3789599"/>
            <a:ext cx="5192111" cy="30684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r. JACINTO\Desktop\DESKTOP\MALANJE_2014\EASM\PLX_GUINÉ\Fotos  Canal Guine_20.07.2015\DSC0057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01957" y="557924"/>
            <a:ext cx="3090043" cy="19763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r. JACINTO\Desktop\DESKTOP\MALANJE_2014\EASM\PLX_GUINÉ\Fotos  Canal Guine_20.07.2015\DSC005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36" y="2534235"/>
            <a:ext cx="3927584" cy="181917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r. JACINTO\Desktop\DESKTOP\MALANJE_2014\EASM\PLX_GUINÉ\Fotos  Canal Guine_20.07.2015\DSC0053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01957" y="2443655"/>
            <a:ext cx="3090044" cy="236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3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39739" y="136899"/>
            <a:ext cx="10130787" cy="410882"/>
          </a:xfrm>
          <a:prstGeom prst="rect">
            <a:avLst/>
          </a:prstGeom>
        </p:spPr>
        <p:txBody>
          <a:bodyPr wrap="none">
            <a:spAutoFit/>
          </a:bodyPr>
          <a:lstStyle/>
          <a:p>
            <a:pPr>
              <a:lnSpc>
                <a:spcPct val="115000"/>
              </a:lnSpc>
              <a:spcAft>
                <a:spcPts val="0"/>
              </a:spcAft>
              <a:tabLst>
                <a:tab pos="797560" algn="l"/>
              </a:tabLst>
            </a:pPr>
            <a:r>
              <a:rPr lang="pt-PT" b="1" dirty="0" smtClean="0">
                <a:latin typeface="Calibri" panose="020F0502020204030204" pitchFamily="34" charset="0"/>
                <a:ea typeface="Times New Roman" panose="02020603050405020304" pitchFamily="18" charset="0"/>
                <a:cs typeface="Times New Roman" panose="02020603050405020304" pitchFamily="18" charset="0"/>
              </a:rPr>
              <a:t>3. INDICADORES DE OPERACIONALIDADE DO SISTEMA DE ABASTECIMENTO DE ÁGUA DA CIDADE CAPITAL</a:t>
            </a:r>
            <a:endParaRPr lang="pt-PT"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1943947384"/>
              </p:ext>
            </p:extLst>
          </p:nvPr>
        </p:nvGraphicFramePr>
        <p:xfrm>
          <a:off x="457200" y="685803"/>
          <a:ext cx="11353799" cy="6213918"/>
        </p:xfrm>
        <a:graphic>
          <a:graphicData uri="http://schemas.openxmlformats.org/drawingml/2006/table">
            <a:tbl>
              <a:tblPr firstRow="1" firstCol="1" bandRow="1">
                <a:tableStyleId>{5C22544A-7EE6-4342-B048-85BDC9FD1C3A}</a:tableStyleId>
              </a:tblPr>
              <a:tblGrid>
                <a:gridCol w="2293969"/>
                <a:gridCol w="2131330"/>
                <a:gridCol w="2061143"/>
                <a:gridCol w="3615756"/>
                <a:gridCol w="1251601"/>
              </a:tblGrid>
              <a:tr h="414926">
                <a:tc gridSpan="3">
                  <a:txBody>
                    <a:bodyPr/>
                    <a:lstStyle/>
                    <a:p>
                      <a:pPr algn="ctr">
                        <a:lnSpc>
                          <a:spcPct val="115000"/>
                        </a:lnSpc>
                        <a:spcAft>
                          <a:spcPts val="0"/>
                        </a:spcAft>
                      </a:pPr>
                      <a:r>
                        <a:rPr lang="pt-PT" sz="1400" dirty="0">
                          <a:effectLst/>
                        </a:rPr>
                        <a:t>Parâmetro indicador</a:t>
                      </a:r>
                      <a:endParaRPr lang="pt-PT" sz="1400" dirty="0">
                        <a:effectLst/>
                        <a:latin typeface="Calibri"/>
                        <a:ea typeface="Calibri"/>
                        <a:cs typeface="Times New Roman"/>
                      </a:endParaRPr>
                    </a:p>
                  </a:txBody>
                  <a:tcPr marL="24372" marR="24372" marT="0" marB="0" anchor="ctr"/>
                </a:tc>
                <a:tc hMerge="1">
                  <a:txBody>
                    <a:bodyPr/>
                    <a:lstStyle/>
                    <a:p>
                      <a:endParaRPr lang="pt-PT"/>
                    </a:p>
                  </a:txBody>
                  <a:tcPr/>
                </a:tc>
                <a:tc hMerge="1">
                  <a:txBody>
                    <a:bodyPr/>
                    <a:lstStyle/>
                    <a:p>
                      <a:endParaRPr lang="pt-PT"/>
                    </a:p>
                  </a:txBody>
                  <a:tcPr/>
                </a:tc>
                <a:tc>
                  <a:txBody>
                    <a:bodyPr/>
                    <a:lstStyle/>
                    <a:p>
                      <a:pPr algn="ctr">
                        <a:lnSpc>
                          <a:spcPct val="115000"/>
                        </a:lnSpc>
                        <a:spcAft>
                          <a:spcPts val="0"/>
                        </a:spcAft>
                      </a:pPr>
                      <a:r>
                        <a:rPr lang="pt-PT" sz="1400">
                          <a:effectLst/>
                        </a:rPr>
                        <a:t> </a:t>
                      </a:r>
                    </a:p>
                    <a:p>
                      <a:pPr algn="ctr">
                        <a:lnSpc>
                          <a:spcPct val="115000"/>
                        </a:lnSpc>
                        <a:spcAft>
                          <a:spcPts val="0"/>
                        </a:spcAft>
                      </a:pPr>
                      <a:r>
                        <a:rPr lang="pt-PT" sz="1100">
                          <a:effectLst/>
                        </a:rPr>
                        <a:t>MALANGE</a:t>
                      </a:r>
                      <a:endParaRPr lang="pt-PT" sz="1400">
                        <a:effectLst/>
                        <a:latin typeface="Calibri"/>
                        <a:ea typeface="Calibri"/>
                        <a:cs typeface="Times New Roman"/>
                      </a:endParaRPr>
                    </a:p>
                  </a:txBody>
                  <a:tcPr marL="24372" marR="24372" marT="0" marB="0" anchor="ctr"/>
                </a:tc>
                <a:tc>
                  <a:txBody>
                    <a:bodyPr/>
                    <a:lstStyle/>
                    <a:p>
                      <a:pPr algn="ctr">
                        <a:lnSpc>
                          <a:spcPct val="115000"/>
                        </a:lnSpc>
                        <a:spcAft>
                          <a:spcPts val="0"/>
                        </a:spcAft>
                      </a:pPr>
                      <a:r>
                        <a:rPr lang="pt-PT" sz="1100">
                          <a:effectLst/>
                        </a:rPr>
                        <a:t>OBSERVAÇÕES</a:t>
                      </a:r>
                      <a:endParaRPr lang="pt-PT" sz="1400">
                        <a:effectLst/>
                        <a:latin typeface="Calibri"/>
                        <a:ea typeface="Calibri"/>
                        <a:cs typeface="Times New Roman"/>
                      </a:endParaRPr>
                    </a:p>
                  </a:txBody>
                  <a:tcPr marL="24372" marR="24372" marT="0" marB="0" anchor="ctr"/>
                </a:tc>
              </a:tr>
              <a:tr h="232359">
                <a:tc gridSpan="3">
                  <a:txBody>
                    <a:bodyPr/>
                    <a:lstStyle/>
                    <a:p>
                      <a:pPr>
                        <a:lnSpc>
                          <a:spcPct val="115000"/>
                        </a:lnSpc>
                        <a:spcAft>
                          <a:spcPts val="0"/>
                        </a:spcAft>
                      </a:pPr>
                      <a:r>
                        <a:rPr lang="pt-PT" sz="1400" dirty="0">
                          <a:effectLst/>
                        </a:rPr>
                        <a:t>Estimativa da População a Servir (Pessoas)</a:t>
                      </a:r>
                      <a:endParaRPr lang="pt-PT" sz="1400" dirty="0">
                        <a:effectLst/>
                        <a:latin typeface="Calibri"/>
                        <a:ea typeface="Calibri"/>
                        <a:cs typeface="Times New Roman"/>
                      </a:endParaRPr>
                    </a:p>
                  </a:txBody>
                  <a:tcPr marL="24372" marR="24372" marT="0" marB="0" anchor="b"/>
                </a:tc>
                <a:tc hMerge="1">
                  <a:txBody>
                    <a:bodyPr/>
                    <a:lstStyle/>
                    <a:p>
                      <a:endParaRPr lang="pt-PT"/>
                    </a:p>
                  </a:txBody>
                  <a:tcPr/>
                </a:tc>
                <a:tc hMerge="1">
                  <a:txBody>
                    <a:bodyPr/>
                    <a:lstStyle/>
                    <a:p>
                      <a:endParaRPr lang="pt-PT"/>
                    </a:p>
                  </a:txBody>
                  <a:tcPr/>
                </a:tc>
                <a:tc>
                  <a:txBody>
                    <a:bodyPr/>
                    <a:lstStyle/>
                    <a:p>
                      <a:pPr algn="r">
                        <a:lnSpc>
                          <a:spcPct val="115000"/>
                        </a:lnSpc>
                        <a:spcAft>
                          <a:spcPts val="0"/>
                        </a:spcAft>
                      </a:pPr>
                      <a:r>
                        <a:rPr lang="pt-PT" sz="1200">
                          <a:effectLst/>
                        </a:rPr>
                        <a:t>486 870</a:t>
                      </a:r>
                      <a:endParaRPr lang="pt-PT" sz="1400">
                        <a:effectLst/>
                        <a:latin typeface="Calibri"/>
                        <a:ea typeface="Calibri"/>
                        <a:cs typeface="Times New Roman"/>
                      </a:endParaRPr>
                    </a:p>
                  </a:txBody>
                  <a:tcPr marL="24372" marR="24372" marT="0" marB="0" anchor="ctr"/>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gridSpan="3">
                  <a:txBody>
                    <a:bodyPr/>
                    <a:lstStyle/>
                    <a:p>
                      <a:pPr>
                        <a:lnSpc>
                          <a:spcPct val="115000"/>
                        </a:lnSpc>
                        <a:spcAft>
                          <a:spcPts val="0"/>
                        </a:spcAft>
                      </a:pPr>
                      <a:r>
                        <a:rPr lang="pt-PT" sz="1400">
                          <a:effectLst/>
                        </a:rPr>
                        <a:t>Estimativa da Capacidade de Produção Nominal (m³/dia)</a:t>
                      </a:r>
                      <a:endParaRPr lang="pt-PT" sz="1400">
                        <a:effectLst/>
                        <a:latin typeface="Calibri"/>
                        <a:ea typeface="Calibri"/>
                        <a:cs typeface="Times New Roman"/>
                      </a:endParaRPr>
                    </a:p>
                  </a:txBody>
                  <a:tcPr marL="24372" marR="24372" marT="0" marB="0" anchor="b"/>
                </a:tc>
                <a:tc hMerge="1">
                  <a:txBody>
                    <a:bodyPr/>
                    <a:lstStyle/>
                    <a:p>
                      <a:endParaRPr lang="pt-PT"/>
                    </a:p>
                  </a:txBody>
                  <a:tcPr/>
                </a:tc>
                <a:tc hMerge="1">
                  <a:txBody>
                    <a:bodyPr/>
                    <a:lstStyle/>
                    <a:p>
                      <a:endParaRPr lang="pt-PT"/>
                    </a:p>
                  </a:txBody>
                  <a:tcPr/>
                </a:tc>
                <a:tc>
                  <a:txBody>
                    <a:bodyPr/>
                    <a:lstStyle/>
                    <a:p>
                      <a:pPr algn="r">
                        <a:lnSpc>
                          <a:spcPct val="115000"/>
                        </a:lnSpc>
                        <a:spcAft>
                          <a:spcPts val="0"/>
                        </a:spcAft>
                      </a:pPr>
                      <a:r>
                        <a:rPr lang="pt-PT" sz="1400">
                          <a:effectLst/>
                        </a:rPr>
                        <a:t>14 692</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gridSpan="3">
                  <a:txBody>
                    <a:bodyPr/>
                    <a:lstStyle/>
                    <a:p>
                      <a:pPr>
                        <a:lnSpc>
                          <a:spcPct val="115000"/>
                        </a:lnSpc>
                        <a:spcAft>
                          <a:spcPts val="0"/>
                        </a:spcAft>
                      </a:pPr>
                      <a:r>
                        <a:rPr lang="pt-PT" sz="1400">
                          <a:effectLst/>
                        </a:rPr>
                        <a:t>Tempo Nominal de Funcionamento (Hrs/dia)</a:t>
                      </a:r>
                      <a:endParaRPr lang="pt-PT" sz="1400">
                        <a:effectLst/>
                        <a:latin typeface="Calibri"/>
                        <a:ea typeface="Calibri"/>
                        <a:cs typeface="Times New Roman"/>
                      </a:endParaRPr>
                    </a:p>
                  </a:txBody>
                  <a:tcPr marL="24372" marR="24372" marT="0" marB="0" anchor="b"/>
                </a:tc>
                <a:tc hMerge="1">
                  <a:txBody>
                    <a:bodyPr/>
                    <a:lstStyle/>
                    <a:p>
                      <a:endParaRPr lang="pt-PT"/>
                    </a:p>
                  </a:txBody>
                  <a:tcPr/>
                </a:tc>
                <a:tc hMerge="1">
                  <a:txBody>
                    <a:bodyPr/>
                    <a:lstStyle/>
                    <a:p>
                      <a:endParaRPr lang="pt-PT"/>
                    </a:p>
                  </a:txBody>
                  <a:tcPr/>
                </a:tc>
                <a:tc>
                  <a:txBody>
                    <a:bodyPr/>
                    <a:lstStyle/>
                    <a:p>
                      <a:pPr algn="r">
                        <a:lnSpc>
                          <a:spcPct val="115000"/>
                        </a:lnSpc>
                        <a:spcAft>
                          <a:spcPts val="0"/>
                        </a:spcAft>
                      </a:pPr>
                      <a:r>
                        <a:rPr lang="pt-PT" sz="1400">
                          <a:effectLst/>
                        </a:rPr>
                        <a:t>20</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gridSpan="3">
                  <a:txBody>
                    <a:bodyPr/>
                    <a:lstStyle/>
                    <a:p>
                      <a:pPr>
                        <a:lnSpc>
                          <a:spcPct val="115000"/>
                        </a:lnSpc>
                        <a:spcAft>
                          <a:spcPts val="0"/>
                        </a:spcAft>
                      </a:pPr>
                      <a:r>
                        <a:rPr lang="pt-PT" sz="1400">
                          <a:effectLst/>
                        </a:rPr>
                        <a:t>Capacidade de Produção Nominal do Sistema Principal  (m³/dia)</a:t>
                      </a:r>
                      <a:endParaRPr lang="pt-PT" sz="1400">
                        <a:effectLst/>
                        <a:latin typeface="Calibri"/>
                        <a:ea typeface="Calibri"/>
                        <a:cs typeface="Times New Roman"/>
                      </a:endParaRPr>
                    </a:p>
                  </a:txBody>
                  <a:tcPr marL="24372" marR="24372" marT="0" marB="0" anchor="b"/>
                </a:tc>
                <a:tc hMerge="1">
                  <a:txBody>
                    <a:bodyPr/>
                    <a:lstStyle/>
                    <a:p>
                      <a:endParaRPr lang="pt-PT"/>
                    </a:p>
                  </a:txBody>
                  <a:tcPr/>
                </a:tc>
                <a:tc hMerge="1">
                  <a:txBody>
                    <a:bodyPr/>
                    <a:lstStyle/>
                    <a:p>
                      <a:endParaRPr lang="pt-PT"/>
                    </a:p>
                  </a:txBody>
                  <a:tcPr/>
                </a:tc>
                <a:tc>
                  <a:txBody>
                    <a:bodyPr/>
                    <a:lstStyle/>
                    <a:p>
                      <a:pPr algn="r">
                        <a:lnSpc>
                          <a:spcPct val="115000"/>
                        </a:lnSpc>
                        <a:spcAft>
                          <a:spcPts val="0"/>
                        </a:spcAft>
                      </a:pPr>
                      <a:r>
                        <a:rPr lang="pt-PT" sz="1400">
                          <a:effectLst/>
                        </a:rPr>
                        <a:t>13 800</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464718">
                <a:tc gridSpan="3">
                  <a:txBody>
                    <a:bodyPr/>
                    <a:lstStyle/>
                    <a:p>
                      <a:pPr>
                        <a:lnSpc>
                          <a:spcPct val="115000"/>
                        </a:lnSpc>
                        <a:spcAft>
                          <a:spcPts val="0"/>
                        </a:spcAft>
                      </a:pPr>
                      <a:r>
                        <a:rPr lang="pt-PT" sz="1400">
                          <a:effectLst/>
                        </a:rPr>
                        <a:t>Capacidade de Produção Nominal de Sistemas Complementares  (m³/dia)</a:t>
                      </a:r>
                      <a:endParaRPr lang="pt-PT" sz="1400">
                        <a:effectLst/>
                        <a:latin typeface="Calibri"/>
                        <a:ea typeface="Calibri"/>
                        <a:cs typeface="Times New Roman"/>
                      </a:endParaRPr>
                    </a:p>
                  </a:txBody>
                  <a:tcPr marL="24372" marR="24372" marT="0" marB="0" anchor="b"/>
                </a:tc>
                <a:tc hMerge="1">
                  <a:txBody>
                    <a:bodyPr/>
                    <a:lstStyle/>
                    <a:p>
                      <a:endParaRPr lang="pt-PT"/>
                    </a:p>
                  </a:txBody>
                  <a:tcPr/>
                </a:tc>
                <a:tc hMerge="1">
                  <a:txBody>
                    <a:bodyPr/>
                    <a:lstStyle/>
                    <a:p>
                      <a:endParaRPr lang="pt-PT"/>
                    </a:p>
                  </a:txBody>
                  <a:tcPr/>
                </a:tc>
                <a:tc>
                  <a:txBody>
                    <a:bodyPr/>
                    <a:lstStyle/>
                    <a:p>
                      <a:pPr algn="r">
                        <a:lnSpc>
                          <a:spcPct val="115000"/>
                        </a:lnSpc>
                        <a:spcAft>
                          <a:spcPts val="0"/>
                        </a:spcAft>
                      </a:pPr>
                      <a:r>
                        <a:rPr lang="pt-PT" sz="1400">
                          <a:effectLst/>
                        </a:rPr>
                        <a:t>892</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gridSpan="3">
                  <a:txBody>
                    <a:bodyPr/>
                    <a:lstStyle/>
                    <a:p>
                      <a:pPr>
                        <a:lnSpc>
                          <a:spcPct val="115000"/>
                        </a:lnSpc>
                        <a:spcAft>
                          <a:spcPts val="0"/>
                        </a:spcAft>
                      </a:pPr>
                      <a:r>
                        <a:rPr lang="pt-PT" sz="1400">
                          <a:effectLst/>
                        </a:rPr>
                        <a:t>Estimativa da Capacidade de Produção Efectiva (m³/dia)</a:t>
                      </a:r>
                      <a:endParaRPr lang="pt-PT" sz="1400">
                        <a:effectLst/>
                        <a:latin typeface="Calibri"/>
                        <a:ea typeface="Calibri"/>
                        <a:cs typeface="Times New Roman"/>
                      </a:endParaRPr>
                    </a:p>
                  </a:txBody>
                  <a:tcPr marL="24372" marR="24372" marT="0" marB="0" anchor="b"/>
                </a:tc>
                <a:tc hMerge="1">
                  <a:txBody>
                    <a:bodyPr/>
                    <a:lstStyle/>
                    <a:p>
                      <a:endParaRPr lang="pt-PT"/>
                    </a:p>
                  </a:txBody>
                  <a:tcPr/>
                </a:tc>
                <a:tc hMerge="1">
                  <a:txBody>
                    <a:bodyPr/>
                    <a:lstStyle/>
                    <a:p>
                      <a:endParaRPr lang="pt-PT"/>
                    </a:p>
                  </a:txBody>
                  <a:tcPr/>
                </a:tc>
                <a:tc>
                  <a:txBody>
                    <a:bodyPr/>
                    <a:lstStyle/>
                    <a:p>
                      <a:pPr algn="r">
                        <a:lnSpc>
                          <a:spcPct val="115000"/>
                        </a:lnSpc>
                        <a:spcAft>
                          <a:spcPts val="0"/>
                        </a:spcAft>
                      </a:pPr>
                      <a:r>
                        <a:rPr lang="pt-PT" sz="1400">
                          <a:effectLst/>
                        </a:rPr>
                        <a:t>12 624</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gridSpan="3">
                  <a:txBody>
                    <a:bodyPr/>
                    <a:lstStyle/>
                    <a:p>
                      <a:pPr>
                        <a:lnSpc>
                          <a:spcPct val="115000"/>
                        </a:lnSpc>
                        <a:spcAft>
                          <a:spcPts val="0"/>
                        </a:spcAft>
                      </a:pPr>
                      <a:r>
                        <a:rPr lang="pt-PT" sz="1400">
                          <a:effectLst/>
                        </a:rPr>
                        <a:t>Condição de Operação dos Sistemas de Abastecimento de Água(*)</a:t>
                      </a:r>
                      <a:endParaRPr lang="pt-PT" sz="1400">
                        <a:effectLst/>
                        <a:latin typeface="Calibri"/>
                        <a:ea typeface="Calibri"/>
                        <a:cs typeface="Times New Roman"/>
                      </a:endParaRPr>
                    </a:p>
                  </a:txBody>
                  <a:tcPr marL="24372" marR="24372" marT="0" marB="0" anchor="b"/>
                </a:tc>
                <a:tc hMerge="1">
                  <a:txBody>
                    <a:bodyPr/>
                    <a:lstStyle/>
                    <a:p>
                      <a:endParaRPr lang="pt-PT"/>
                    </a:p>
                  </a:txBody>
                  <a:tcPr/>
                </a:tc>
                <a:tc hMerge="1">
                  <a:txBody>
                    <a:bodyPr/>
                    <a:lstStyle/>
                    <a:p>
                      <a:endParaRPr lang="pt-PT"/>
                    </a:p>
                  </a:txBody>
                  <a:tcPr/>
                </a:tc>
                <a:tc>
                  <a:txBody>
                    <a:bodyPr/>
                    <a:lstStyle/>
                    <a:p>
                      <a:pPr algn="r">
                        <a:lnSpc>
                          <a:spcPct val="115000"/>
                        </a:lnSpc>
                        <a:spcAft>
                          <a:spcPts val="0"/>
                        </a:spcAft>
                      </a:pPr>
                      <a:r>
                        <a:rPr lang="pt-PT" sz="1400">
                          <a:effectLst/>
                        </a:rPr>
                        <a:t>OR</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gridSpan="3">
                  <a:txBody>
                    <a:bodyPr/>
                    <a:lstStyle/>
                    <a:p>
                      <a:pPr>
                        <a:lnSpc>
                          <a:spcPct val="115000"/>
                        </a:lnSpc>
                        <a:spcAft>
                          <a:spcPts val="0"/>
                        </a:spcAft>
                      </a:pPr>
                      <a:r>
                        <a:rPr lang="pt-PT" sz="1400">
                          <a:effectLst/>
                        </a:rPr>
                        <a:t>Capacidade de Armazenamento (m³)</a:t>
                      </a:r>
                      <a:endParaRPr lang="pt-PT" sz="1400">
                        <a:effectLst/>
                        <a:latin typeface="Calibri"/>
                        <a:ea typeface="Calibri"/>
                        <a:cs typeface="Times New Roman"/>
                      </a:endParaRPr>
                    </a:p>
                  </a:txBody>
                  <a:tcPr marL="24372" marR="24372" marT="0" marB="0" anchor="b"/>
                </a:tc>
                <a:tc hMerge="1">
                  <a:txBody>
                    <a:bodyPr/>
                    <a:lstStyle/>
                    <a:p>
                      <a:endParaRPr lang="pt-PT"/>
                    </a:p>
                  </a:txBody>
                  <a:tcPr/>
                </a:tc>
                <a:tc hMerge="1">
                  <a:txBody>
                    <a:bodyPr/>
                    <a:lstStyle/>
                    <a:p>
                      <a:endParaRPr lang="pt-PT"/>
                    </a:p>
                  </a:txBody>
                  <a:tcPr/>
                </a:tc>
                <a:tc>
                  <a:txBody>
                    <a:bodyPr/>
                    <a:lstStyle/>
                    <a:p>
                      <a:pPr algn="r">
                        <a:lnSpc>
                          <a:spcPct val="115000"/>
                        </a:lnSpc>
                        <a:spcAft>
                          <a:spcPts val="0"/>
                        </a:spcAft>
                      </a:pPr>
                      <a:r>
                        <a:rPr lang="pt-PT" sz="1400">
                          <a:effectLst/>
                        </a:rPr>
                        <a:t>2 350</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gridSpan="3">
                  <a:txBody>
                    <a:bodyPr/>
                    <a:lstStyle/>
                    <a:p>
                      <a:pPr>
                        <a:lnSpc>
                          <a:spcPct val="115000"/>
                        </a:lnSpc>
                        <a:spcAft>
                          <a:spcPts val="0"/>
                        </a:spcAft>
                      </a:pPr>
                      <a:r>
                        <a:rPr lang="pt-PT" sz="1400">
                          <a:effectLst/>
                        </a:rPr>
                        <a:t>Dimensão da Rede (km)</a:t>
                      </a:r>
                      <a:endParaRPr lang="pt-PT" sz="1400">
                        <a:effectLst/>
                        <a:latin typeface="Calibri"/>
                        <a:ea typeface="Calibri"/>
                        <a:cs typeface="Times New Roman"/>
                      </a:endParaRPr>
                    </a:p>
                  </a:txBody>
                  <a:tcPr marL="24372" marR="24372" marT="0" marB="0" anchor="b"/>
                </a:tc>
                <a:tc hMerge="1">
                  <a:txBody>
                    <a:bodyPr/>
                    <a:lstStyle/>
                    <a:p>
                      <a:endParaRPr lang="pt-PT"/>
                    </a:p>
                  </a:txBody>
                  <a:tcPr/>
                </a:tc>
                <a:tc hMerge="1">
                  <a:txBody>
                    <a:bodyPr/>
                    <a:lstStyle/>
                    <a:p>
                      <a:endParaRPr lang="pt-PT"/>
                    </a:p>
                  </a:txBody>
                  <a:tcPr/>
                </a:tc>
                <a:tc>
                  <a:txBody>
                    <a:bodyPr/>
                    <a:lstStyle/>
                    <a:p>
                      <a:pPr algn="r">
                        <a:lnSpc>
                          <a:spcPct val="115000"/>
                        </a:lnSpc>
                        <a:spcAft>
                          <a:spcPts val="0"/>
                        </a:spcAft>
                      </a:pPr>
                      <a:r>
                        <a:rPr lang="pt-PT" sz="1400">
                          <a:effectLst/>
                        </a:rPr>
                        <a:t>137</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gridSpan="3">
                  <a:txBody>
                    <a:bodyPr/>
                    <a:lstStyle/>
                    <a:p>
                      <a:pPr>
                        <a:lnSpc>
                          <a:spcPct val="115000"/>
                        </a:lnSpc>
                        <a:spcAft>
                          <a:spcPts val="0"/>
                        </a:spcAft>
                      </a:pPr>
                      <a:r>
                        <a:rPr lang="pt-PT" sz="1400">
                          <a:effectLst/>
                        </a:rPr>
                        <a:t>Estimativa da População com Rede Domiciliária (%)</a:t>
                      </a:r>
                      <a:endParaRPr lang="pt-PT" sz="1400">
                        <a:effectLst/>
                        <a:latin typeface="Calibri"/>
                        <a:ea typeface="Calibri"/>
                        <a:cs typeface="Times New Roman"/>
                      </a:endParaRPr>
                    </a:p>
                  </a:txBody>
                  <a:tcPr marL="24372" marR="24372" marT="0" marB="0" anchor="b"/>
                </a:tc>
                <a:tc hMerge="1">
                  <a:txBody>
                    <a:bodyPr/>
                    <a:lstStyle/>
                    <a:p>
                      <a:endParaRPr lang="pt-PT"/>
                    </a:p>
                  </a:txBody>
                  <a:tcPr/>
                </a:tc>
                <a:tc hMerge="1">
                  <a:txBody>
                    <a:bodyPr/>
                    <a:lstStyle/>
                    <a:p>
                      <a:endParaRPr lang="pt-PT"/>
                    </a:p>
                  </a:txBody>
                  <a:tcPr/>
                </a:tc>
                <a:tc>
                  <a:txBody>
                    <a:bodyPr/>
                    <a:lstStyle/>
                    <a:p>
                      <a:pPr algn="r">
                        <a:lnSpc>
                          <a:spcPct val="115000"/>
                        </a:lnSpc>
                        <a:spcAft>
                          <a:spcPts val="0"/>
                        </a:spcAft>
                      </a:pPr>
                      <a:r>
                        <a:rPr lang="pt-PT" sz="1400" dirty="0">
                          <a:effectLst/>
                        </a:rPr>
                        <a:t>16</a:t>
                      </a:r>
                      <a:endParaRPr lang="pt-PT" sz="1400" dirty="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gridSpan="3">
                  <a:txBody>
                    <a:bodyPr/>
                    <a:lstStyle/>
                    <a:p>
                      <a:pPr>
                        <a:lnSpc>
                          <a:spcPct val="115000"/>
                        </a:lnSpc>
                        <a:spcAft>
                          <a:spcPts val="0"/>
                        </a:spcAft>
                      </a:pPr>
                      <a:r>
                        <a:rPr lang="pt-PT" sz="1400">
                          <a:effectLst/>
                        </a:rPr>
                        <a:t>Estimativa das Perdas Volumétricas (%)</a:t>
                      </a:r>
                      <a:endParaRPr lang="pt-PT" sz="1400">
                        <a:effectLst/>
                        <a:latin typeface="Calibri"/>
                        <a:ea typeface="Calibri"/>
                        <a:cs typeface="Times New Roman"/>
                      </a:endParaRPr>
                    </a:p>
                  </a:txBody>
                  <a:tcPr marL="24372" marR="24372" marT="0" marB="0" anchor="b"/>
                </a:tc>
                <a:tc hMerge="1">
                  <a:txBody>
                    <a:bodyPr/>
                    <a:lstStyle/>
                    <a:p>
                      <a:endParaRPr lang="pt-PT"/>
                    </a:p>
                  </a:txBody>
                  <a:tcPr/>
                </a:tc>
                <a:tc hMerge="1">
                  <a:txBody>
                    <a:bodyPr/>
                    <a:lstStyle/>
                    <a:p>
                      <a:endParaRPr lang="pt-PT"/>
                    </a:p>
                  </a:txBody>
                  <a:tcPr/>
                </a:tc>
                <a:tc>
                  <a:txBody>
                    <a:bodyPr/>
                    <a:lstStyle/>
                    <a:p>
                      <a:pPr algn="r">
                        <a:lnSpc>
                          <a:spcPct val="115000"/>
                        </a:lnSpc>
                        <a:spcAft>
                          <a:spcPts val="0"/>
                        </a:spcAft>
                      </a:pPr>
                      <a:r>
                        <a:rPr lang="pt-PT" sz="1400">
                          <a:effectLst/>
                        </a:rPr>
                        <a:t>5</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rowSpan="4">
                  <a:txBody>
                    <a:bodyPr/>
                    <a:lstStyle/>
                    <a:p>
                      <a:pPr algn="ctr">
                        <a:lnSpc>
                          <a:spcPct val="115000"/>
                        </a:lnSpc>
                        <a:spcAft>
                          <a:spcPts val="0"/>
                        </a:spcAft>
                      </a:pPr>
                      <a:r>
                        <a:rPr lang="pt-PT" sz="1200">
                          <a:effectLst/>
                        </a:rPr>
                        <a:t>ABASTECIMENTO EM ZONA URBANA</a:t>
                      </a:r>
                      <a:endParaRPr lang="pt-PT" sz="1400">
                        <a:effectLst/>
                        <a:latin typeface="Calibri"/>
                        <a:ea typeface="Calibri"/>
                        <a:cs typeface="Times New Roman"/>
                      </a:endParaRPr>
                    </a:p>
                  </a:txBody>
                  <a:tcPr marL="24372" marR="24372" marT="0" marB="0" anchor="ctr"/>
                </a:tc>
                <a:tc gridSpan="2">
                  <a:txBody>
                    <a:bodyPr/>
                    <a:lstStyle/>
                    <a:p>
                      <a:pPr>
                        <a:lnSpc>
                          <a:spcPct val="115000"/>
                        </a:lnSpc>
                        <a:spcAft>
                          <a:spcPts val="0"/>
                        </a:spcAft>
                      </a:pPr>
                      <a:r>
                        <a:rPr lang="pt-PT" sz="1400">
                          <a:effectLst/>
                        </a:rPr>
                        <a:t>Zona regularmente abastecida (%)</a:t>
                      </a:r>
                      <a:endParaRPr lang="pt-PT" sz="1400">
                        <a:effectLst/>
                        <a:latin typeface="Calibri"/>
                        <a:ea typeface="Calibri"/>
                        <a:cs typeface="Times New Roman"/>
                      </a:endParaRPr>
                    </a:p>
                  </a:txBody>
                  <a:tcPr marL="24372" marR="24372" marT="0" marB="0" anchor="b"/>
                </a:tc>
                <a:tc hMerge="1">
                  <a:txBody>
                    <a:bodyPr/>
                    <a:lstStyle/>
                    <a:p>
                      <a:pPr>
                        <a:lnSpc>
                          <a:spcPct val="115000"/>
                        </a:lnSpc>
                        <a:spcAft>
                          <a:spcPts val="0"/>
                        </a:spcAft>
                      </a:pP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95</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78463">
                <a:tc vMerge="1">
                  <a:txBody>
                    <a:bodyPr/>
                    <a:lstStyle/>
                    <a:p>
                      <a:endParaRPr lang="pt-PT"/>
                    </a:p>
                  </a:txBody>
                  <a:tcPr/>
                </a:tc>
                <a:tc gridSpan="2">
                  <a:txBody>
                    <a:bodyPr/>
                    <a:lstStyle/>
                    <a:p>
                      <a:pPr>
                        <a:lnSpc>
                          <a:spcPct val="115000"/>
                        </a:lnSpc>
                        <a:spcAft>
                          <a:spcPts val="0"/>
                        </a:spcAft>
                      </a:pPr>
                      <a:r>
                        <a:rPr lang="pt-PT" sz="1400">
                          <a:effectLst/>
                        </a:rPr>
                        <a:t>Zona com abastecimento irregular (%)</a:t>
                      </a:r>
                      <a:endParaRPr lang="pt-PT" sz="1400">
                        <a:effectLst/>
                        <a:latin typeface="Calibri"/>
                        <a:ea typeface="Calibri"/>
                        <a:cs typeface="Times New Roman"/>
                      </a:endParaRPr>
                    </a:p>
                  </a:txBody>
                  <a:tcPr marL="24372" marR="24372" marT="0" marB="0" anchor="b"/>
                </a:tc>
                <a:tc hMerge="1">
                  <a:txBody>
                    <a:bodyPr/>
                    <a:lstStyle/>
                    <a:p>
                      <a:pPr>
                        <a:lnSpc>
                          <a:spcPct val="115000"/>
                        </a:lnSpc>
                        <a:spcAft>
                          <a:spcPts val="0"/>
                        </a:spcAft>
                      </a:pP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0</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78463">
                <a:tc vMerge="1">
                  <a:txBody>
                    <a:bodyPr/>
                    <a:lstStyle/>
                    <a:p>
                      <a:endParaRPr lang="pt-PT"/>
                    </a:p>
                  </a:txBody>
                  <a:tcPr/>
                </a:tc>
                <a:tc gridSpan="2">
                  <a:txBody>
                    <a:bodyPr/>
                    <a:lstStyle/>
                    <a:p>
                      <a:pPr>
                        <a:lnSpc>
                          <a:spcPct val="115000"/>
                        </a:lnSpc>
                        <a:spcAft>
                          <a:spcPts val="0"/>
                        </a:spcAft>
                      </a:pPr>
                      <a:r>
                        <a:rPr lang="pt-PT" sz="1400" dirty="0">
                          <a:effectLst/>
                        </a:rPr>
                        <a:t>Zona com abastecimento precário (%)</a:t>
                      </a:r>
                      <a:endParaRPr lang="pt-PT" sz="1400" dirty="0">
                        <a:effectLst/>
                        <a:latin typeface="Calibri"/>
                        <a:ea typeface="Calibri"/>
                        <a:cs typeface="Times New Roman"/>
                      </a:endParaRPr>
                    </a:p>
                  </a:txBody>
                  <a:tcPr marL="24372" marR="24372" marT="0" marB="0" anchor="b"/>
                </a:tc>
                <a:tc hMerge="1">
                  <a:txBody>
                    <a:bodyPr/>
                    <a:lstStyle/>
                    <a:p>
                      <a:pPr>
                        <a:lnSpc>
                          <a:spcPct val="115000"/>
                        </a:lnSpc>
                        <a:spcAft>
                          <a:spcPts val="0"/>
                        </a:spcAft>
                      </a:pP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0</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vMerge="1">
                  <a:txBody>
                    <a:bodyPr/>
                    <a:lstStyle/>
                    <a:p>
                      <a:endParaRPr lang="pt-PT"/>
                    </a:p>
                  </a:txBody>
                  <a:tcPr/>
                </a:tc>
                <a:tc gridSpan="2">
                  <a:txBody>
                    <a:bodyPr/>
                    <a:lstStyle/>
                    <a:p>
                      <a:pPr>
                        <a:lnSpc>
                          <a:spcPct val="115000"/>
                        </a:lnSpc>
                        <a:spcAft>
                          <a:spcPts val="0"/>
                        </a:spcAft>
                      </a:pPr>
                      <a:r>
                        <a:rPr lang="pt-PT" sz="1400">
                          <a:effectLst/>
                        </a:rPr>
                        <a:t>Zona não abastecida (%)</a:t>
                      </a:r>
                      <a:endParaRPr lang="pt-PT" sz="1400">
                        <a:effectLst/>
                        <a:latin typeface="Calibri"/>
                        <a:ea typeface="Calibri"/>
                        <a:cs typeface="Times New Roman"/>
                      </a:endParaRPr>
                    </a:p>
                  </a:txBody>
                  <a:tcPr marL="24372" marR="24372" marT="0" marB="0" anchor="b"/>
                </a:tc>
                <a:tc hMerge="1">
                  <a:txBody>
                    <a:bodyPr/>
                    <a:lstStyle/>
                    <a:p>
                      <a:pPr>
                        <a:lnSpc>
                          <a:spcPct val="115000"/>
                        </a:lnSpc>
                        <a:spcAft>
                          <a:spcPts val="0"/>
                        </a:spcAft>
                      </a:pP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5</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rowSpan="4">
                  <a:txBody>
                    <a:bodyPr/>
                    <a:lstStyle/>
                    <a:p>
                      <a:pPr algn="ctr">
                        <a:lnSpc>
                          <a:spcPct val="115000"/>
                        </a:lnSpc>
                        <a:spcAft>
                          <a:spcPts val="0"/>
                        </a:spcAft>
                      </a:pPr>
                      <a:r>
                        <a:rPr lang="pt-PT" sz="1200">
                          <a:effectLst/>
                        </a:rPr>
                        <a:t>ABASTECIMENTO EM ZONA PERIURBANA</a:t>
                      </a:r>
                      <a:endParaRPr lang="pt-PT" sz="1400">
                        <a:effectLst/>
                        <a:latin typeface="Calibri"/>
                        <a:ea typeface="Calibri"/>
                        <a:cs typeface="Times New Roman"/>
                      </a:endParaRPr>
                    </a:p>
                  </a:txBody>
                  <a:tcPr marL="24372" marR="24372" marT="0" marB="0" anchor="ctr"/>
                </a:tc>
                <a:tc gridSpan="2">
                  <a:txBody>
                    <a:bodyPr/>
                    <a:lstStyle/>
                    <a:p>
                      <a:pPr>
                        <a:lnSpc>
                          <a:spcPct val="115000"/>
                        </a:lnSpc>
                        <a:spcAft>
                          <a:spcPts val="0"/>
                        </a:spcAft>
                      </a:pPr>
                      <a:r>
                        <a:rPr lang="pt-PT" sz="1400">
                          <a:effectLst/>
                        </a:rPr>
                        <a:t>Zona regularmente abastecida (%)</a:t>
                      </a:r>
                      <a:endParaRPr lang="pt-PT" sz="1400">
                        <a:effectLst/>
                        <a:latin typeface="Calibri"/>
                        <a:ea typeface="Calibri"/>
                        <a:cs typeface="Times New Roman"/>
                      </a:endParaRPr>
                    </a:p>
                  </a:txBody>
                  <a:tcPr marL="24372" marR="24372" marT="0" marB="0" anchor="b"/>
                </a:tc>
                <a:tc hMerge="1">
                  <a:txBody>
                    <a:bodyPr/>
                    <a:lstStyle/>
                    <a:p>
                      <a:pPr>
                        <a:lnSpc>
                          <a:spcPct val="115000"/>
                        </a:lnSpc>
                        <a:spcAft>
                          <a:spcPts val="0"/>
                        </a:spcAft>
                      </a:pP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50</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78463">
                <a:tc vMerge="1">
                  <a:txBody>
                    <a:bodyPr/>
                    <a:lstStyle/>
                    <a:p>
                      <a:endParaRPr lang="pt-PT"/>
                    </a:p>
                  </a:txBody>
                  <a:tcPr/>
                </a:tc>
                <a:tc gridSpan="2">
                  <a:txBody>
                    <a:bodyPr/>
                    <a:lstStyle/>
                    <a:p>
                      <a:pPr>
                        <a:lnSpc>
                          <a:spcPct val="115000"/>
                        </a:lnSpc>
                        <a:spcAft>
                          <a:spcPts val="0"/>
                        </a:spcAft>
                      </a:pPr>
                      <a:r>
                        <a:rPr lang="pt-PT" sz="1400">
                          <a:effectLst/>
                        </a:rPr>
                        <a:t>Zona com abastecimento irregular (%)</a:t>
                      </a:r>
                      <a:endParaRPr lang="pt-PT" sz="1400">
                        <a:effectLst/>
                        <a:latin typeface="Calibri"/>
                        <a:ea typeface="Calibri"/>
                        <a:cs typeface="Times New Roman"/>
                      </a:endParaRPr>
                    </a:p>
                  </a:txBody>
                  <a:tcPr marL="24372" marR="24372" marT="0" marB="0" anchor="b"/>
                </a:tc>
                <a:tc hMerge="1">
                  <a:txBody>
                    <a:bodyPr/>
                    <a:lstStyle/>
                    <a:p>
                      <a:pPr>
                        <a:lnSpc>
                          <a:spcPct val="115000"/>
                        </a:lnSpc>
                        <a:spcAft>
                          <a:spcPts val="0"/>
                        </a:spcAft>
                      </a:pP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0</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78463">
                <a:tc vMerge="1">
                  <a:txBody>
                    <a:bodyPr/>
                    <a:lstStyle/>
                    <a:p>
                      <a:endParaRPr lang="pt-PT"/>
                    </a:p>
                  </a:txBody>
                  <a:tcPr/>
                </a:tc>
                <a:tc gridSpan="2">
                  <a:txBody>
                    <a:bodyPr/>
                    <a:lstStyle/>
                    <a:p>
                      <a:pPr>
                        <a:lnSpc>
                          <a:spcPct val="115000"/>
                        </a:lnSpc>
                        <a:spcAft>
                          <a:spcPts val="0"/>
                        </a:spcAft>
                      </a:pPr>
                      <a:r>
                        <a:rPr lang="pt-PT" sz="1400" dirty="0">
                          <a:effectLst/>
                        </a:rPr>
                        <a:t>Zona com abastecimento precário (%)</a:t>
                      </a:r>
                      <a:endParaRPr lang="pt-PT" sz="1400" dirty="0">
                        <a:effectLst/>
                        <a:latin typeface="Calibri"/>
                        <a:ea typeface="Calibri"/>
                        <a:cs typeface="Times New Roman"/>
                      </a:endParaRPr>
                    </a:p>
                  </a:txBody>
                  <a:tcPr marL="24372" marR="24372" marT="0" marB="0" anchor="b"/>
                </a:tc>
                <a:tc hMerge="1">
                  <a:txBody>
                    <a:bodyPr/>
                    <a:lstStyle/>
                    <a:p>
                      <a:pPr>
                        <a:lnSpc>
                          <a:spcPct val="115000"/>
                        </a:lnSpc>
                        <a:spcAft>
                          <a:spcPts val="0"/>
                        </a:spcAft>
                      </a:pP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0</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vMerge="1">
                  <a:txBody>
                    <a:bodyPr/>
                    <a:lstStyle/>
                    <a:p>
                      <a:endParaRPr lang="pt-PT"/>
                    </a:p>
                  </a:txBody>
                  <a:tcPr/>
                </a:tc>
                <a:tc gridSpan="2">
                  <a:txBody>
                    <a:bodyPr/>
                    <a:lstStyle/>
                    <a:p>
                      <a:pPr>
                        <a:lnSpc>
                          <a:spcPct val="115000"/>
                        </a:lnSpc>
                        <a:spcAft>
                          <a:spcPts val="0"/>
                        </a:spcAft>
                      </a:pPr>
                      <a:r>
                        <a:rPr lang="pt-PT" sz="1400">
                          <a:effectLst/>
                        </a:rPr>
                        <a:t>Zona não abastecida (%)</a:t>
                      </a:r>
                      <a:endParaRPr lang="pt-PT" sz="1400">
                        <a:effectLst/>
                        <a:latin typeface="Calibri"/>
                        <a:ea typeface="Calibri"/>
                        <a:cs typeface="Times New Roman"/>
                      </a:endParaRPr>
                    </a:p>
                  </a:txBody>
                  <a:tcPr marL="24372" marR="24372" marT="0" marB="0" anchor="b"/>
                </a:tc>
                <a:tc hMerge="1">
                  <a:txBody>
                    <a:bodyPr/>
                    <a:lstStyle/>
                    <a:p>
                      <a:pPr>
                        <a:lnSpc>
                          <a:spcPct val="115000"/>
                        </a:lnSpc>
                        <a:spcAft>
                          <a:spcPts val="0"/>
                        </a:spcAft>
                      </a:pP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50</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gridSpan="3">
                  <a:txBody>
                    <a:bodyPr/>
                    <a:lstStyle/>
                    <a:p>
                      <a:pPr>
                        <a:lnSpc>
                          <a:spcPct val="115000"/>
                        </a:lnSpc>
                        <a:spcAft>
                          <a:spcPts val="0"/>
                        </a:spcAft>
                      </a:pPr>
                      <a:r>
                        <a:rPr lang="pt-PT" sz="1400">
                          <a:effectLst/>
                        </a:rPr>
                        <a:t>Capacidade Técnica de Operação do Sistema (**)</a:t>
                      </a:r>
                      <a:endParaRPr lang="pt-PT" sz="1400">
                        <a:effectLst/>
                        <a:latin typeface="Calibri"/>
                        <a:ea typeface="Calibri"/>
                        <a:cs typeface="Times New Roman"/>
                      </a:endParaRPr>
                    </a:p>
                  </a:txBody>
                  <a:tcPr marL="24372" marR="24372" marT="0" marB="0" anchor="ctr"/>
                </a:tc>
                <a:tc hMerge="1">
                  <a:txBody>
                    <a:bodyPr/>
                    <a:lstStyle/>
                    <a:p>
                      <a:endParaRPr lang="pt-PT"/>
                    </a:p>
                  </a:txBody>
                  <a:tcPr/>
                </a:tc>
                <a:tc hMerge="1">
                  <a:txBody>
                    <a:bodyPr/>
                    <a:lstStyle/>
                    <a:p>
                      <a:endParaRPr lang="pt-PT"/>
                    </a:p>
                  </a:txBody>
                  <a:tcPr/>
                </a:tc>
                <a:tc>
                  <a:txBody>
                    <a:bodyPr/>
                    <a:lstStyle/>
                    <a:p>
                      <a:pPr algn="r">
                        <a:lnSpc>
                          <a:spcPct val="115000"/>
                        </a:lnSpc>
                        <a:spcAft>
                          <a:spcPts val="0"/>
                        </a:spcAft>
                      </a:pPr>
                      <a:r>
                        <a:rPr lang="pt-PT" sz="1400" dirty="0">
                          <a:effectLst/>
                        </a:rPr>
                        <a:t>SU</a:t>
                      </a:r>
                      <a:endParaRPr lang="pt-PT" sz="1400" dirty="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rowSpan="2" gridSpan="2">
                  <a:txBody>
                    <a:bodyPr/>
                    <a:lstStyle/>
                    <a:p>
                      <a:pPr>
                        <a:lnSpc>
                          <a:spcPct val="115000"/>
                        </a:lnSpc>
                        <a:spcAft>
                          <a:spcPts val="0"/>
                        </a:spcAft>
                      </a:pPr>
                      <a:r>
                        <a:rPr lang="pt-PT" sz="1400">
                          <a:effectLst/>
                        </a:rPr>
                        <a:t>Capacidade de Reparação de Avarias (**)</a:t>
                      </a:r>
                      <a:endParaRPr lang="pt-PT" sz="1400">
                        <a:effectLst/>
                        <a:latin typeface="Calibri"/>
                        <a:ea typeface="Calibri"/>
                        <a:cs typeface="Times New Roman"/>
                      </a:endParaRPr>
                    </a:p>
                  </a:txBody>
                  <a:tcPr marL="24372" marR="24372" marT="0" marB="0" anchor="ctr"/>
                </a:tc>
                <a:tc rowSpan="2" hMerge="1">
                  <a:txBody>
                    <a:bodyPr/>
                    <a:lstStyle/>
                    <a:p>
                      <a:endParaRPr lang="pt-PT"/>
                    </a:p>
                  </a:txBody>
                  <a:tcPr/>
                </a:tc>
                <a:tc>
                  <a:txBody>
                    <a:bodyPr/>
                    <a:lstStyle/>
                    <a:p>
                      <a:pPr>
                        <a:lnSpc>
                          <a:spcPct val="115000"/>
                        </a:lnSpc>
                        <a:spcAft>
                          <a:spcPts val="0"/>
                        </a:spcAft>
                      </a:pPr>
                      <a:r>
                        <a:rPr lang="pt-PT" sz="1400">
                          <a:effectLst/>
                        </a:rPr>
                        <a:t>Técnica</a:t>
                      </a:r>
                      <a:endParaRPr lang="pt-PT" sz="1400">
                        <a:effectLst/>
                        <a:latin typeface="Calibri"/>
                        <a:ea typeface="Calibri"/>
                        <a:cs typeface="Times New Roman"/>
                      </a:endParaRPr>
                    </a:p>
                  </a:txBody>
                  <a:tcPr marL="24372" marR="24372" marT="0" marB="0" anchor="ctr"/>
                </a:tc>
                <a:tc>
                  <a:txBody>
                    <a:bodyPr/>
                    <a:lstStyle/>
                    <a:p>
                      <a:pPr algn="r">
                        <a:lnSpc>
                          <a:spcPct val="115000"/>
                        </a:lnSpc>
                        <a:spcAft>
                          <a:spcPts val="0"/>
                        </a:spcAft>
                      </a:pPr>
                      <a:r>
                        <a:rPr lang="pt-PT" sz="1400">
                          <a:effectLst/>
                        </a:rPr>
                        <a:t>SU</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 </a:t>
                      </a:r>
                      <a:endParaRPr lang="pt-PT" sz="1400">
                        <a:effectLst/>
                        <a:latin typeface="Calibri"/>
                        <a:ea typeface="Calibri"/>
                        <a:cs typeface="Times New Roman"/>
                      </a:endParaRPr>
                    </a:p>
                  </a:txBody>
                  <a:tcPr marL="24372" marR="24372" marT="0" marB="0" anchor="b"/>
                </a:tc>
              </a:tr>
              <a:tr h="232359">
                <a:tc gridSpan="2" vMerge="1">
                  <a:txBody>
                    <a:bodyPr/>
                    <a:lstStyle/>
                    <a:p>
                      <a:endParaRPr lang="pt-PT"/>
                    </a:p>
                  </a:txBody>
                  <a:tcPr/>
                </a:tc>
                <a:tc hMerge="1" vMerge="1">
                  <a:txBody>
                    <a:bodyPr/>
                    <a:lstStyle/>
                    <a:p>
                      <a:endParaRPr lang="pt-PT"/>
                    </a:p>
                  </a:txBody>
                  <a:tcPr/>
                </a:tc>
                <a:tc>
                  <a:txBody>
                    <a:bodyPr/>
                    <a:lstStyle/>
                    <a:p>
                      <a:pPr>
                        <a:lnSpc>
                          <a:spcPct val="115000"/>
                        </a:lnSpc>
                        <a:spcAft>
                          <a:spcPts val="0"/>
                        </a:spcAft>
                      </a:pPr>
                      <a:r>
                        <a:rPr lang="pt-PT" sz="1400">
                          <a:effectLst/>
                        </a:rPr>
                        <a:t>Financeira</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a:effectLst/>
                        </a:rPr>
                        <a:t>IN</a:t>
                      </a:r>
                      <a:endParaRPr lang="pt-PT" sz="1400">
                        <a:effectLst/>
                        <a:latin typeface="Calibri"/>
                        <a:ea typeface="Calibri"/>
                        <a:cs typeface="Times New Roman"/>
                      </a:endParaRPr>
                    </a:p>
                  </a:txBody>
                  <a:tcPr marL="24372" marR="24372" marT="0" marB="0" anchor="b"/>
                </a:tc>
                <a:tc>
                  <a:txBody>
                    <a:bodyPr/>
                    <a:lstStyle/>
                    <a:p>
                      <a:pPr algn="r">
                        <a:lnSpc>
                          <a:spcPct val="115000"/>
                        </a:lnSpc>
                        <a:spcAft>
                          <a:spcPts val="0"/>
                        </a:spcAft>
                      </a:pPr>
                      <a:r>
                        <a:rPr lang="pt-PT" sz="1400" dirty="0">
                          <a:effectLst/>
                        </a:rPr>
                        <a:t> </a:t>
                      </a:r>
                      <a:endParaRPr lang="pt-PT" sz="1400" dirty="0">
                        <a:effectLst/>
                        <a:latin typeface="Calibri"/>
                        <a:ea typeface="Calibri"/>
                        <a:cs typeface="Times New Roman"/>
                      </a:endParaRPr>
                    </a:p>
                  </a:txBody>
                  <a:tcPr marL="24372" marR="24372" marT="0" marB="0" anchor="b"/>
                </a:tc>
              </a:tr>
            </a:tbl>
          </a:graphicData>
        </a:graphic>
      </p:graphicFrame>
    </p:spTree>
    <p:extLst>
      <p:ext uri="{BB962C8B-B14F-4D97-AF65-F5344CB8AC3E}">
        <p14:creationId xmlns:p14="http://schemas.microsoft.com/office/powerpoint/2010/main" val="566117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39739" y="136899"/>
            <a:ext cx="5280997" cy="410882"/>
          </a:xfrm>
          <a:prstGeom prst="rect">
            <a:avLst/>
          </a:prstGeom>
        </p:spPr>
        <p:txBody>
          <a:bodyPr wrap="none">
            <a:spAutoFit/>
          </a:bodyPr>
          <a:lstStyle/>
          <a:p>
            <a:pPr>
              <a:lnSpc>
                <a:spcPct val="115000"/>
              </a:lnSpc>
              <a:spcAft>
                <a:spcPts val="0"/>
              </a:spcAft>
              <a:tabLst>
                <a:tab pos="797560" algn="l"/>
              </a:tabLst>
            </a:pPr>
            <a:r>
              <a:rPr lang="pt-PT" b="1" dirty="0">
                <a:latin typeface="Calibri" panose="020F0502020204030204" pitchFamily="34" charset="0"/>
                <a:ea typeface="Times New Roman" panose="02020603050405020304" pitchFamily="18" charset="0"/>
                <a:cs typeface="Times New Roman" panose="02020603050405020304" pitchFamily="18" charset="0"/>
              </a:rPr>
              <a:t>4</a:t>
            </a:r>
            <a:r>
              <a:rPr lang="pt-PT" b="1" dirty="0" smtClean="0">
                <a:latin typeface="Calibri" panose="020F0502020204030204" pitchFamily="34" charset="0"/>
                <a:ea typeface="Times New Roman" panose="02020603050405020304" pitchFamily="18" charset="0"/>
                <a:cs typeface="Times New Roman" panose="02020603050405020304" pitchFamily="18" charset="0"/>
              </a:rPr>
              <a:t>. BALANÇO DA IMPLEMENTAÇÃO DO PAT 2014/2015</a:t>
            </a:r>
            <a:endParaRPr lang="pt-PT"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1150259852"/>
              </p:ext>
            </p:extLst>
          </p:nvPr>
        </p:nvGraphicFramePr>
        <p:xfrm>
          <a:off x="229536" y="547781"/>
          <a:ext cx="11768023" cy="6381875"/>
        </p:xfrm>
        <a:graphic>
          <a:graphicData uri="http://schemas.openxmlformats.org/drawingml/2006/table">
            <a:tbl>
              <a:tblPr firstRow="1" firstCol="1" bandRow="1">
                <a:tableStyleId>{5C22544A-7EE6-4342-B048-85BDC9FD1C3A}</a:tableStyleId>
              </a:tblPr>
              <a:tblGrid>
                <a:gridCol w="1313117"/>
                <a:gridCol w="1654110"/>
                <a:gridCol w="867074"/>
                <a:gridCol w="983795"/>
                <a:gridCol w="1458185"/>
                <a:gridCol w="827054"/>
                <a:gridCol w="1536554"/>
                <a:gridCol w="1784170"/>
                <a:gridCol w="1343964"/>
              </a:tblGrid>
              <a:tr h="236668">
                <a:tc gridSpan="5">
                  <a:txBody>
                    <a:bodyPr/>
                    <a:lstStyle/>
                    <a:p>
                      <a:pPr>
                        <a:lnSpc>
                          <a:spcPct val="115000"/>
                        </a:lnSpc>
                        <a:spcAft>
                          <a:spcPts val="0"/>
                        </a:spcAft>
                      </a:pPr>
                      <a:r>
                        <a:rPr lang="pt-PT" sz="1400" dirty="0">
                          <a:effectLst/>
                          <a:latin typeface="+mn-lt"/>
                        </a:rPr>
                        <a:t>Malanje (Sistemas Concluídos no Ano 2014)</a:t>
                      </a:r>
                      <a:endParaRPr lang="pt-PT" sz="1200" dirty="0">
                        <a:effectLst/>
                        <a:latin typeface="+mn-lt"/>
                        <a:ea typeface="Calibri"/>
                        <a:cs typeface="Times New Roman"/>
                      </a:endParaRPr>
                    </a:p>
                  </a:txBody>
                  <a:tcPr marL="28296" marR="28296"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nSpc>
                          <a:spcPct val="115000"/>
                        </a:lnSpc>
                      </a:pPr>
                      <a:endParaRPr lang="pt-PT" sz="1200">
                        <a:effectLst/>
                        <a:latin typeface="+mn-lt"/>
                      </a:endParaRPr>
                    </a:p>
                  </a:txBody>
                  <a:tcPr marL="28296" marR="28296" marT="0" marB="0"/>
                </a:tc>
                <a:tc>
                  <a:txBody>
                    <a:bodyPr/>
                    <a:lstStyle/>
                    <a:p>
                      <a:pPr>
                        <a:lnSpc>
                          <a:spcPct val="115000"/>
                        </a:lnSpc>
                      </a:pPr>
                      <a:endParaRPr lang="pt-PT" sz="1200">
                        <a:effectLst/>
                        <a:latin typeface="+mn-lt"/>
                      </a:endParaRPr>
                    </a:p>
                  </a:txBody>
                  <a:tcPr marL="28296" marR="28296" marT="0" marB="0"/>
                </a:tc>
                <a:tc>
                  <a:txBody>
                    <a:bodyPr/>
                    <a:lstStyle/>
                    <a:p>
                      <a:pPr>
                        <a:lnSpc>
                          <a:spcPct val="115000"/>
                        </a:lnSpc>
                      </a:pPr>
                      <a:endParaRPr lang="pt-PT" sz="1200">
                        <a:effectLst/>
                        <a:latin typeface="+mn-lt"/>
                      </a:endParaRPr>
                    </a:p>
                  </a:txBody>
                  <a:tcPr marL="28296" marR="28296" marT="0" marB="0"/>
                </a:tc>
                <a:tc>
                  <a:txBody>
                    <a:bodyPr/>
                    <a:lstStyle/>
                    <a:p>
                      <a:pPr>
                        <a:lnSpc>
                          <a:spcPct val="115000"/>
                        </a:lnSpc>
                      </a:pPr>
                      <a:endParaRPr lang="pt-PT" sz="1200">
                        <a:effectLst/>
                        <a:latin typeface="+mn-lt"/>
                      </a:endParaRPr>
                    </a:p>
                  </a:txBody>
                  <a:tcPr marL="28296" marR="28296" marT="0" marB="0"/>
                </a:tc>
              </a:tr>
              <a:tr h="205495">
                <a:tc>
                  <a:txBody>
                    <a:bodyPr/>
                    <a:lstStyle/>
                    <a:p>
                      <a:pPr>
                        <a:lnSpc>
                          <a:spcPct val="115000"/>
                        </a:lnSpc>
                      </a:pPr>
                      <a:endParaRPr lang="pt-PT" sz="1200">
                        <a:effectLst/>
                        <a:latin typeface="+mn-lt"/>
                      </a:endParaRPr>
                    </a:p>
                  </a:txBody>
                  <a:tcPr marL="28296" marR="28296" marT="0" marB="0"/>
                </a:tc>
                <a:tc>
                  <a:txBody>
                    <a:bodyPr/>
                    <a:lstStyle/>
                    <a:p>
                      <a:pPr>
                        <a:lnSpc>
                          <a:spcPct val="115000"/>
                        </a:lnSpc>
                      </a:pPr>
                      <a:endParaRPr lang="pt-PT" sz="1200">
                        <a:effectLst/>
                        <a:latin typeface="+mn-lt"/>
                      </a:endParaRPr>
                    </a:p>
                  </a:txBody>
                  <a:tcPr marL="28296" marR="28296" marT="0" marB="0"/>
                </a:tc>
                <a:tc>
                  <a:txBody>
                    <a:bodyPr/>
                    <a:lstStyle/>
                    <a:p>
                      <a:pPr>
                        <a:lnSpc>
                          <a:spcPct val="115000"/>
                        </a:lnSpc>
                      </a:pPr>
                      <a:endParaRPr lang="pt-PT" sz="1200">
                        <a:effectLst/>
                        <a:latin typeface="+mn-lt"/>
                      </a:endParaRPr>
                    </a:p>
                  </a:txBody>
                  <a:tcPr marL="28296" marR="28296" marT="0" marB="0"/>
                </a:tc>
                <a:tc>
                  <a:txBody>
                    <a:bodyPr/>
                    <a:lstStyle/>
                    <a:p>
                      <a:pPr>
                        <a:lnSpc>
                          <a:spcPct val="115000"/>
                        </a:lnSpc>
                      </a:pPr>
                      <a:endParaRPr lang="pt-PT" sz="1200">
                        <a:effectLst/>
                        <a:latin typeface="+mn-lt"/>
                      </a:endParaRPr>
                    </a:p>
                  </a:txBody>
                  <a:tcPr marL="28296" marR="28296" marT="0" marB="0"/>
                </a:tc>
                <a:tc>
                  <a:txBody>
                    <a:bodyPr/>
                    <a:lstStyle/>
                    <a:p>
                      <a:pPr>
                        <a:lnSpc>
                          <a:spcPct val="115000"/>
                        </a:lnSpc>
                      </a:pPr>
                      <a:endParaRPr lang="pt-PT" sz="1200">
                        <a:effectLst/>
                        <a:latin typeface="+mn-lt"/>
                      </a:endParaRPr>
                    </a:p>
                  </a:txBody>
                  <a:tcPr marL="28296" marR="28296" marT="0" marB="0"/>
                </a:tc>
                <a:tc>
                  <a:txBody>
                    <a:bodyPr/>
                    <a:lstStyle/>
                    <a:p>
                      <a:pPr>
                        <a:lnSpc>
                          <a:spcPct val="115000"/>
                        </a:lnSpc>
                      </a:pPr>
                      <a:endParaRPr lang="pt-PT" sz="1200">
                        <a:effectLst/>
                        <a:latin typeface="+mn-lt"/>
                      </a:endParaRPr>
                    </a:p>
                  </a:txBody>
                  <a:tcPr marL="28296" marR="28296" marT="0" marB="0"/>
                </a:tc>
                <a:tc>
                  <a:txBody>
                    <a:bodyPr/>
                    <a:lstStyle/>
                    <a:p>
                      <a:pPr>
                        <a:lnSpc>
                          <a:spcPct val="115000"/>
                        </a:lnSpc>
                      </a:pPr>
                      <a:endParaRPr lang="pt-PT" sz="1200">
                        <a:effectLst/>
                        <a:latin typeface="+mn-lt"/>
                      </a:endParaRPr>
                    </a:p>
                  </a:txBody>
                  <a:tcPr marL="28296" marR="28296" marT="0" marB="0"/>
                </a:tc>
                <a:tc>
                  <a:txBody>
                    <a:bodyPr/>
                    <a:lstStyle/>
                    <a:p>
                      <a:pPr>
                        <a:lnSpc>
                          <a:spcPct val="115000"/>
                        </a:lnSpc>
                      </a:pPr>
                      <a:endParaRPr lang="pt-PT" sz="1200">
                        <a:effectLst/>
                        <a:latin typeface="+mn-lt"/>
                      </a:endParaRPr>
                    </a:p>
                  </a:txBody>
                  <a:tcPr marL="28296" marR="28296" marT="0" marB="0"/>
                </a:tc>
                <a:tc>
                  <a:txBody>
                    <a:bodyPr/>
                    <a:lstStyle/>
                    <a:p>
                      <a:pPr>
                        <a:lnSpc>
                          <a:spcPct val="115000"/>
                        </a:lnSpc>
                      </a:pPr>
                      <a:endParaRPr lang="pt-PT" sz="1200">
                        <a:effectLst/>
                        <a:latin typeface="+mn-lt"/>
                      </a:endParaRPr>
                    </a:p>
                  </a:txBody>
                  <a:tcPr marL="28296" marR="28296" marT="0" marB="0"/>
                </a:tc>
              </a:tr>
              <a:tr h="371906">
                <a:tc>
                  <a:txBody>
                    <a:bodyPr/>
                    <a:lstStyle/>
                    <a:p>
                      <a:pPr>
                        <a:lnSpc>
                          <a:spcPct val="115000"/>
                        </a:lnSpc>
                        <a:spcAft>
                          <a:spcPts val="0"/>
                        </a:spcAft>
                      </a:pPr>
                      <a:r>
                        <a:rPr lang="pt-PT" sz="1100">
                          <a:effectLst/>
                          <a:latin typeface="+mn-lt"/>
                        </a:rPr>
                        <a:t>Município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Nome</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Tipo de sistema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Estado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Data de conclusão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N.º hab. servidos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Entidade Promotora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Empreiteiro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Operacionalidade</a:t>
                      </a:r>
                      <a:endParaRPr lang="pt-PT" sz="1200">
                        <a:effectLst/>
                        <a:latin typeface="+mn-lt"/>
                        <a:ea typeface="Calibri"/>
                        <a:cs typeface="Times New Roman"/>
                      </a:endParaRPr>
                    </a:p>
                  </a:txBody>
                  <a:tcPr marL="28296" marR="28296" marT="0" marB="0"/>
                </a:tc>
              </a:tr>
              <a:tr h="371906">
                <a:tc>
                  <a:txBody>
                    <a:bodyPr/>
                    <a:lstStyle/>
                    <a:p>
                      <a:pPr>
                        <a:lnSpc>
                          <a:spcPct val="115000"/>
                        </a:lnSpc>
                        <a:spcAft>
                          <a:spcPts val="0"/>
                        </a:spcAft>
                      </a:pPr>
                      <a:r>
                        <a:rPr lang="pt-PT" sz="1100">
                          <a:effectLst/>
                          <a:latin typeface="+mn-lt"/>
                        </a:rPr>
                        <a:t>CACUSO</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dirty="0">
                          <a:effectLst/>
                          <a:latin typeface="+mn-lt"/>
                        </a:rPr>
                        <a:t>Lombe (Sede Comunal)</a:t>
                      </a:r>
                      <a:endParaRPr lang="pt-PT" sz="1200" dirty="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PSA</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mai/14</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5 670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 Gov. central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 Saema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dirty="0">
                          <a:effectLst/>
                          <a:latin typeface="+mn-lt"/>
                        </a:rPr>
                        <a:t>Operacional </a:t>
                      </a:r>
                      <a:endParaRPr lang="pt-PT" sz="1200" dirty="0">
                        <a:effectLst/>
                        <a:latin typeface="+mn-lt"/>
                        <a:ea typeface="Calibri"/>
                        <a:cs typeface="Times New Roman"/>
                      </a:endParaRPr>
                    </a:p>
                  </a:txBody>
                  <a:tcPr marL="28296" marR="28296" marT="0" marB="0">
                    <a:solidFill>
                      <a:srgbClr val="FFC000"/>
                    </a:solidFill>
                  </a:tcPr>
                </a:tc>
              </a:tr>
              <a:tr h="185952">
                <a:tc>
                  <a:txBody>
                    <a:bodyPr/>
                    <a:lstStyle/>
                    <a:p>
                      <a:pPr>
                        <a:lnSpc>
                          <a:spcPct val="115000"/>
                        </a:lnSpc>
                        <a:spcAft>
                          <a:spcPts val="0"/>
                        </a:spcAft>
                      </a:pPr>
                      <a:r>
                        <a:rPr lang="pt-PT" sz="1100">
                          <a:effectLst/>
                          <a:latin typeface="+mn-lt"/>
                        </a:rPr>
                        <a:t>MALANJE</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Camoma I</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ago/14</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430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Provincial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7 cunhas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MALANJE</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Camoma II</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ago/14</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610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Provincial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7 cunhas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MALANJE</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Camoma III</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ago/14</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620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Provincial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7 cunhas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MALANJE</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Camoma IV</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ago/14</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570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Provincial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7 cunhas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MALANJE</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Camizalela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ago/14</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135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Provincial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7 cunhas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MALANJE</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Camaxalala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ago/14</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105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Provincial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7 cunhas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MALANJE</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Cambondo do Kuiji</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ago/14</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169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Provincial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7 cunhas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MALANJE</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Cambondo do Kuiji</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ago/14</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203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Provincial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7 cunhas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dirty="0">
                          <a:effectLst/>
                          <a:latin typeface="+mn-lt"/>
                        </a:rPr>
                        <a:t>MALANJE</a:t>
                      </a:r>
                      <a:endParaRPr lang="pt-PT" sz="1200" dirty="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Kibinda I</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ago/14</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250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Provincial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7 cunhas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MALANJE</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Kibinda II</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ago/14</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360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Provincial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7 cunhas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MALANJE</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Massaca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ago/14</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127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Provincial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7 cunhas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371906">
                <a:tc>
                  <a:txBody>
                    <a:bodyPr/>
                    <a:lstStyle/>
                    <a:p>
                      <a:pPr>
                        <a:lnSpc>
                          <a:spcPct val="115000"/>
                        </a:lnSpc>
                        <a:spcAft>
                          <a:spcPts val="0"/>
                        </a:spcAft>
                      </a:pPr>
                      <a:r>
                        <a:rPr lang="pt-PT" sz="1100">
                          <a:effectLst/>
                          <a:latin typeface="+mn-lt"/>
                        </a:rPr>
                        <a:t>MALANJE</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Quêssua/Unidade Penitenciária</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PSA</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mar/14</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500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dirty="0">
                          <a:effectLst/>
                          <a:latin typeface="+mn-lt"/>
                        </a:rPr>
                        <a:t> Gov. Provincial </a:t>
                      </a:r>
                      <a:endParaRPr lang="pt-PT" sz="1200" dirty="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 Lamacoca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dirty="0">
                          <a:effectLst/>
                          <a:latin typeface="+mn-lt"/>
                        </a:rPr>
                        <a:t>Operacional </a:t>
                      </a:r>
                      <a:endParaRPr lang="pt-PT" sz="1200" dirty="0">
                        <a:effectLst/>
                        <a:latin typeface="+mn-lt"/>
                        <a:ea typeface="Calibri"/>
                        <a:cs typeface="Times New Roman"/>
                      </a:endParaRPr>
                    </a:p>
                  </a:txBody>
                  <a:tcPr marL="28296" marR="28296" marT="0" marB="0">
                    <a:solidFill>
                      <a:srgbClr val="FFC000"/>
                    </a:solidFill>
                  </a:tcPr>
                </a:tc>
              </a:tr>
              <a:tr h="185952">
                <a:tc>
                  <a:txBody>
                    <a:bodyPr/>
                    <a:lstStyle/>
                    <a:p>
                      <a:pPr>
                        <a:lnSpc>
                          <a:spcPct val="115000"/>
                        </a:lnSpc>
                        <a:spcAft>
                          <a:spcPts val="0"/>
                        </a:spcAft>
                      </a:pPr>
                      <a:r>
                        <a:rPr lang="pt-PT" sz="1100">
                          <a:effectLst/>
                          <a:latin typeface="+mn-lt"/>
                        </a:rPr>
                        <a:t>MALANJE</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Quimbamba</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PSA</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out/14</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1 600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 Gov. central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 Ambergol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dirty="0">
                          <a:effectLst/>
                          <a:latin typeface="+mn-lt"/>
                        </a:rPr>
                        <a:t>Operacional </a:t>
                      </a:r>
                      <a:endParaRPr lang="pt-PT" sz="1200" dirty="0">
                        <a:effectLst/>
                        <a:latin typeface="+mn-lt"/>
                        <a:ea typeface="Calibri"/>
                        <a:cs typeface="Times New Roman"/>
                      </a:endParaRPr>
                    </a:p>
                  </a:txBody>
                  <a:tcPr marL="28296" marR="28296" marT="0" marB="0">
                    <a:solidFill>
                      <a:srgbClr val="FFC000"/>
                    </a:solidFill>
                  </a:tcPr>
                </a:tc>
              </a:tr>
              <a:tr h="185952">
                <a:tc>
                  <a:txBody>
                    <a:bodyPr/>
                    <a:lstStyle/>
                    <a:p>
                      <a:pPr>
                        <a:lnSpc>
                          <a:spcPct val="115000"/>
                        </a:lnSpc>
                        <a:spcAft>
                          <a:spcPts val="0"/>
                        </a:spcAft>
                      </a:pPr>
                      <a:r>
                        <a:rPr lang="pt-PT" sz="1100">
                          <a:effectLst/>
                          <a:latin typeface="+mn-lt"/>
                        </a:rPr>
                        <a:t>MALANJE</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Lau</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PSA</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out/14</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1 016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 Gov. central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 Ambergol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dirty="0">
                          <a:effectLst/>
                          <a:latin typeface="+mn-lt"/>
                        </a:rPr>
                        <a:t>Operacional</a:t>
                      </a:r>
                      <a:endParaRPr lang="pt-PT" sz="1200" dirty="0">
                        <a:effectLst/>
                        <a:latin typeface="+mn-lt"/>
                        <a:ea typeface="Calibri"/>
                        <a:cs typeface="Times New Roman"/>
                      </a:endParaRPr>
                    </a:p>
                  </a:txBody>
                  <a:tcPr marL="28296" marR="28296" marT="0" marB="0">
                    <a:solidFill>
                      <a:srgbClr val="FFC000"/>
                    </a:solidFill>
                  </a:tcPr>
                </a:tc>
              </a:tr>
              <a:tr h="282827">
                <a:tc>
                  <a:txBody>
                    <a:bodyPr/>
                    <a:lstStyle/>
                    <a:p>
                      <a:pPr>
                        <a:lnSpc>
                          <a:spcPct val="115000"/>
                        </a:lnSpc>
                        <a:spcAft>
                          <a:spcPts val="0"/>
                        </a:spcAft>
                      </a:pPr>
                      <a:r>
                        <a:rPr lang="pt-PT" sz="1100">
                          <a:effectLst/>
                          <a:latin typeface="+mn-lt"/>
                        </a:rPr>
                        <a:t>CUNDA DIA BAZE</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Lemba</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PSA</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Concluido</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nov/14</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1 230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 Gov. central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a:effectLst/>
                          <a:latin typeface="+mn-lt"/>
                        </a:rPr>
                        <a:t> Ambergol  </a:t>
                      </a:r>
                      <a:endParaRPr lang="pt-PT" sz="1200">
                        <a:effectLst/>
                        <a:latin typeface="+mn-lt"/>
                        <a:ea typeface="Calibri"/>
                        <a:cs typeface="Times New Roman"/>
                      </a:endParaRPr>
                    </a:p>
                  </a:txBody>
                  <a:tcPr marL="28296" marR="28296" marT="0" marB="0">
                    <a:solidFill>
                      <a:srgbClr val="FFC000"/>
                    </a:solidFill>
                  </a:tcPr>
                </a:tc>
                <a:tc>
                  <a:txBody>
                    <a:bodyPr/>
                    <a:lstStyle/>
                    <a:p>
                      <a:pPr>
                        <a:lnSpc>
                          <a:spcPct val="115000"/>
                        </a:lnSpc>
                        <a:spcAft>
                          <a:spcPts val="0"/>
                        </a:spcAft>
                      </a:pPr>
                      <a:r>
                        <a:rPr lang="pt-PT" sz="1100" dirty="0">
                          <a:effectLst/>
                          <a:latin typeface="+mn-lt"/>
                        </a:rPr>
                        <a:t>Operacional</a:t>
                      </a:r>
                      <a:endParaRPr lang="pt-PT" sz="1200" dirty="0">
                        <a:effectLst/>
                        <a:latin typeface="+mn-lt"/>
                        <a:ea typeface="Calibri"/>
                        <a:cs typeface="Times New Roman"/>
                      </a:endParaRPr>
                    </a:p>
                  </a:txBody>
                  <a:tcPr marL="28296" marR="28296" marT="0" marB="0">
                    <a:solidFill>
                      <a:srgbClr val="FFC000"/>
                    </a:solidFill>
                  </a:tcPr>
                </a:tc>
              </a:tr>
              <a:tr h="185952">
                <a:tc>
                  <a:txBody>
                    <a:bodyPr/>
                    <a:lstStyle/>
                    <a:p>
                      <a:pPr>
                        <a:lnSpc>
                          <a:spcPct val="115000"/>
                        </a:lnSpc>
                        <a:spcAft>
                          <a:spcPts val="0"/>
                        </a:spcAft>
                      </a:pPr>
                      <a:r>
                        <a:rPr lang="pt-PT" sz="1100">
                          <a:effectLst/>
                          <a:latin typeface="+mn-lt"/>
                        </a:rPr>
                        <a:t>LUQUEMBO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Rimba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PSA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Set.14</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2 000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AD. Municipal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Tomas de Oliveira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QUELA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Xandel</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PSA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Abril.14</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2 500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Provincial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Lamacoca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 </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QUIRIMA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Sautar</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PSA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Nov.14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2 948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AD. Municipal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Obitralia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 </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QUIRIMA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Sede</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PSA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Concluido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Nov.14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3 865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AD. Municipal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Obritralia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CACULAMA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Muquixe Catala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PSA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Concluido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Fev.14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800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AD. Municipal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Lamacoca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 </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CACULAMA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Sede</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PSA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Out.14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600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AD. Municipal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Irmãos Cavacos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 </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CANGANDALA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caribo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PSA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Nov.14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350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Central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Sul Engenharia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 </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CALANDULA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Buaca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Nov.14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360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Gov. Central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Conduril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 </a:t>
                      </a:r>
                      <a:endParaRPr lang="pt-PT" sz="1200">
                        <a:effectLst/>
                        <a:latin typeface="+mn-lt"/>
                        <a:ea typeface="Calibri"/>
                        <a:cs typeface="Times New Roman"/>
                      </a:endParaRPr>
                    </a:p>
                  </a:txBody>
                  <a:tcPr marL="28296" marR="28296" marT="0" marB="0"/>
                </a:tc>
              </a:tr>
              <a:tr h="185952">
                <a:tc>
                  <a:txBody>
                    <a:bodyPr/>
                    <a:lstStyle/>
                    <a:p>
                      <a:pPr>
                        <a:lnSpc>
                          <a:spcPct val="115000"/>
                        </a:lnSpc>
                        <a:spcAft>
                          <a:spcPts val="0"/>
                        </a:spcAft>
                      </a:pPr>
                      <a:r>
                        <a:rPr lang="pt-PT" sz="1100">
                          <a:effectLst/>
                          <a:latin typeface="+mn-lt"/>
                        </a:rPr>
                        <a:t>CALANDULA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Terra Nova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PA</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Concluído</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dirty="0">
                          <a:effectLst/>
                          <a:latin typeface="+mn-lt"/>
                        </a:rPr>
                        <a:t> Nov.14 </a:t>
                      </a:r>
                      <a:endParaRPr lang="pt-PT" sz="1200" dirty="0">
                        <a:effectLst/>
                        <a:latin typeface="+mn-lt"/>
                        <a:ea typeface="Calibri"/>
                        <a:cs typeface="Times New Roman"/>
                      </a:endParaRPr>
                    </a:p>
                  </a:txBody>
                  <a:tcPr marL="28296" marR="28296" marT="0" marB="0"/>
                </a:tc>
                <a:tc>
                  <a:txBody>
                    <a:bodyPr/>
                    <a:lstStyle/>
                    <a:p>
                      <a:pPr>
                        <a:lnSpc>
                          <a:spcPct val="115000"/>
                        </a:lnSpc>
                        <a:spcAft>
                          <a:spcPts val="0"/>
                        </a:spcAft>
                      </a:pPr>
                      <a:r>
                        <a:rPr lang="pt-PT" sz="1100" dirty="0">
                          <a:effectLst/>
                          <a:latin typeface="+mn-lt"/>
                        </a:rPr>
                        <a:t>500   </a:t>
                      </a:r>
                      <a:endParaRPr lang="pt-PT" sz="1200" dirty="0">
                        <a:effectLst/>
                        <a:latin typeface="+mn-lt"/>
                        <a:ea typeface="Calibri"/>
                        <a:cs typeface="Times New Roman"/>
                      </a:endParaRPr>
                    </a:p>
                  </a:txBody>
                  <a:tcPr marL="28296" marR="28296" marT="0" marB="0"/>
                </a:tc>
                <a:tc>
                  <a:txBody>
                    <a:bodyPr/>
                    <a:lstStyle/>
                    <a:p>
                      <a:pPr>
                        <a:lnSpc>
                          <a:spcPct val="115000"/>
                        </a:lnSpc>
                        <a:spcAft>
                          <a:spcPts val="0"/>
                        </a:spcAft>
                      </a:pPr>
                      <a:r>
                        <a:rPr lang="pt-PT" sz="1100" dirty="0">
                          <a:effectLst/>
                          <a:latin typeface="+mn-lt"/>
                        </a:rPr>
                        <a:t> Gov. Central </a:t>
                      </a:r>
                      <a:endParaRPr lang="pt-PT" sz="1200" dirty="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 Conduril  </a:t>
                      </a:r>
                      <a:endParaRPr lang="pt-PT" sz="1200">
                        <a:effectLst/>
                        <a:latin typeface="+mn-lt"/>
                        <a:ea typeface="Calibri"/>
                        <a:cs typeface="Times New Roman"/>
                      </a:endParaRPr>
                    </a:p>
                  </a:txBody>
                  <a:tcPr marL="28296" marR="28296" marT="0" marB="0"/>
                </a:tc>
                <a:tc>
                  <a:txBody>
                    <a:bodyPr/>
                    <a:lstStyle/>
                    <a:p>
                      <a:pPr>
                        <a:lnSpc>
                          <a:spcPct val="115000"/>
                        </a:lnSpc>
                        <a:spcAft>
                          <a:spcPts val="0"/>
                        </a:spcAft>
                      </a:pPr>
                      <a:r>
                        <a:rPr lang="pt-PT" sz="1100">
                          <a:effectLst/>
                          <a:latin typeface="+mn-lt"/>
                        </a:rPr>
                        <a:t>Operacional</a:t>
                      </a:r>
                      <a:endParaRPr lang="pt-PT" sz="1200">
                        <a:effectLst/>
                        <a:latin typeface="+mn-lt"/>
                        <a:ea typeface="Calibri"/>
                        <a:cs typeface="Times New Roman"/>
                      </a:endParaRPr>
                    </a:p>
                  </a:txBody>
                  <a:tcPr marL="28296" marR="28296" marT="0" marB="0"/>
                </a:tc>
              </a:tr>
              <a:tr h="236668">
                <a:tc>
                  <a:txBody>
                    <a:bodyPr/>
                    <a:lstStyle/>
                    <a:p>
                      <a:pPr>
                        <a:lnSpc>
                          <a:spcPct val="115000"/>
                        </a:lnSpc>
                        <a:spcAft>
                          <a:spcPts val="0"/>
                        </a:spcAft>
                      </a:pPr>
                      <a:r>
                        <a:rPr lang="pt-PT" sz="1200">
                          <a:effectLst/>
                          <a:latin typeface="+mn-lt"/>
                        </a:rPr>
                        <a:t> </a:t>
                      </a:r>
                      <a:endParaRPr lang="pt-PT" sz="1200">
                        <a:effectLst/>
                        <a:latin typeface="+mn-lt"/>
                        <a:ea typeface="Calibri"/>
                        <a:cs typeface="Times New Roman"/>
                      </a:endParaRPr>
                    </a:p>
                  </a:txBody>
                  <a:tcPr marL="28296" marR="28296" marT="0" marB="0"/>
                </a:tc>
                <a:tc gridSpan="4">
                  <a:txBody>
                    <a:bodyPr/>
                    <a:lstStyle/>
                    <a:p>
                      <a:pPr algn="ctr">
                        <a:lnSpc>
                          <a:spcPct val="115000"/>
                        </a:lnSpc>
                        <a:spcAft>
                          <a:spcPts val="0"/>
                        </a:spcAft>
                      </a:pPr>
                      <a:r>
                        <a:rPr lang="pt-PT" sz="1200" dirty="0" smtClean="0">
                          <a:effectLst/>
                          <a:latin typeface="+mn-lt"/>
                        </a:rPr>
                        <a:t>TOTAL</a:t>
                      </a:r>
                      <a:endParaRPr lang="pt-PT" sz="1200" dirty="0">
                        <a:effectLst/>
                        <a:latin typeface="+mn-lt"/>
                        <a:ea typeface="Calibri"/>
                        <a:cs typeface="Times New Roman"/>
                      </a:endParaRPr>
                    </a:p>
                  </a:txBody>
                  <a:tcPr marL="28296" marR="28296" marT="0" marB="0"/>
                </a:tc>
                <a:tc hMerge="1">
                  <a:txBody>
                    <a:bodyPr/>
                    <a:lstStyle/>
                    <a:p>
                      <a:pPr>
                        <a:lnSpc>
                          <a:spcPct val="115000"/>
                        </a:lnSpc>
                      </a:pPr>
                      <a:endParaRPr lang="pt-PT" sz="1200">
                        <a:effectLst/>
                        <a:latin typeface="+mn-lt"/>
                      </a:endParaRPr>
                    </a:p>
                  </a:txBody>
                  <a:tcPr marL="28296" marR="28296" marT="0" marB="0"/>
                </a:tc>
                <a:tc hMerge="1">
                  <a:txBody>
                    <a:bodyPr/>
                    <a:lstStyle/>
                    <a:p>
                      <a:pPr>
                        <a:lnSpc>
                          <a:spcPct val="115000"/>
                        </a:lnSpc>
                      </a:pPr>
                      <a:endParaRPr lang="pt-PT" sz="1200">
                        <a:effectLst/>
                        <a:latin typeface="+mn-lt"/>
                      </a:endParaRPr>
                    </a:p>
                  </a:txBody>
                  <a:tcPr marL="28296" marR="28296" marT="0" marB="0"/>
                </a:tc>
                <a:tc hMerge="1">
                  <a:txBody>
                    <a:bodyPr/>
                    <a:lstStyle/>
                    <a:p>
                      <a:pPr>
                        <a:lnSpc>
                          <a:spcPct val="115000"/>
                        </a:lnSpc>
                        <a:spcAft>
                          <a:spcPts val="0"/>
                        </a:spcAft>
                      </a:pPr>
                      <a:endParaRPr lang="pt-PT" sz="1200" dirty="0">
                        <a:effectLst/>
                        <a:latin typeface="+mn-lt"/>
                        <a:ea typeface="Calibri"/>
                        <a:cs typeface="Times New Roman"/>
                      </a:endParaRPr>
                    </a:p>
                  </a:txBody>
                  <a:tcPr marL="28296" marR="28296" marT="0" marB="0"/>
                </a:tc>
                <a:tc>
                  <a:txBody>
                    <a:bodyPr/>
                    <a:lstStyle/>
                    <a:p>
                      <a:pPr>
                        <a:lnSpc>
                          <a:spcPct val="115000"/>
                        </a:lnSpc>
                        <a:spcAft>
                          <a:spcPts val="0"/>
                        </a:spcAft>
                      </a:pPr>
                      <a:r>
                        <a:rPr lang="pt-PT" sz="1400" b="1" dirty="0">
                          <a:effectLst/>
                          <a:latin typeface="+mn-lt"/>
                        </a:rPr>
                        <a:t>27 518</a:t>
                      </a:r>
                      <a:r>
                        <a:rPr lang="pt-PT" sz="1200" dirty="0">
                          <a:effectLst/>
                          <a:latin typeface="+mn-lt"/>
                        </a:rPr>
                        <a:t>   </a:t>
                      </a:r>
                      <a:endParaRPr lang="pt-PT" sz="1200" dirty="0">
                        <a:effectLst/>
                        <a:latin typeface="+mn-lt"/>
                        <a:ea typeface="Calibri"/>
                        <a:cs typeface="Times New Roman"/>
                      </a:endParaRPr>
                    </a:p>
                  </a:txBody>
                  <a:tcPr marL="28296" marR="28296" marT="0" marB="0"/>
                </a:tc>
                <a:tc>
                  <a:txBody>
                    <a:bodyPr/>
                    <a:lstStyle/>
                    <a:p>
                      <a:pPr>
                        <a:lnSpc>
                          <a:spcPct val="115000"/>
                        </a:lnSpc>
                        <a:spcAft>
                          <a:spcPts val="0"/>
                        </a:spcAft>
                      </a:pPr>
                      <a:r>
                        <a:rPr lang="pt-PT" sz="1200">
                          <a:effectLst/>
                          <a:latin typeface="+mn-lt"/>
                        </a:rPr>
                        <a:t> </a:t>
                      </a:r>
                      <a:endParaRPr lang="pt-PT" sz="1200">
                        <a:effectLst/>
                        <a:latin typeface="+mn-lt"/>
                        <a:ea typeface="Calibri"/>
                        <a:cs typeface="Times New Roman"/>
                      </a:endParaRPr>
                    </a:p>
                  </a:txBody>
                  <a:tcPr marL="28296" marR="28296" marT="0" marB="0"/>
                </a:tc>
                <a:tc>
                  <a:txBody>
                    <a:bodyPr/>
                    <a:lstStyle/>
                    <a:p>
                      <a:pPr>
                        <a:lnSpc>
                          <a:spcPct val="115000"/>
                        </a:lnSpc>
                      </a:pPr>
                      <a:endParaRPr lang="pt-PT" sz="1200">
                        <a:effectLst/>
                        <a:latin typeface="+mn-lt"/>
                      </a:endParaRPr>
                    </a:p>
                  </a:txBody>
                  <a:tcPr marL="28296" marR="28296" marT="0" marB="0"/>
                </a:tc>
                <a:tc>
                  <a:txBody>
                    <a:bodyPr/>
                    <a:lstStyle/>
                    <a:p>
                      <a:pPr>
                        <a:lnSpc>
                          <a:spcPct val="115000"/>
                        </a:lnSpc>
                        <a:spcAft>
                          <a:spcPts val="0"/>
                        </a:spcAft>
                      </a:pPr>
                      <a:r>
                        <a:rPr lang="pt-PT" sz="1200" dirty="0">
                          <a:effectLst/>
                          <a:latin typeface="+mn-lt"/>
                        </a:rPr>
                        <a:t> </a:t>
                      </a:r>
                      <a:endParaRPr lang="pt-PT" sz="1200" dirty="0">
                        <a:effectLst/>
                        <a:latin typeface="+mn-lt"/>
                        <a:ea typeface="Calibri"/>
                        <a:cs typeface="Times New Roman"/>
                      </a:endParaRPr>
                    </a:p>
                  </a:txBody>
                  <a:tcPr marL="28296" marR="28296" marT="0" marB="0"/>
                </a:tc>
              </a:tr>
            </a:tbl>
          </a:graphicData>
        </a:graphic>
      </p:graphicFrame>
    </p:spTree>
    <p:extLst>
      <p:ext uri="{BB962C8B-B14F-4D97-AF65-F5344CB8AC3E}">
        <p14:creationId xmlns:p14="http://schemas.microsoft.com/office/powerpoint/2010/main" val="1013667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687</TotalTime>
  <Words>3019</Words>
  <Application>Microsoft Office PowerPoint</Application>
  <PresentationFormat>Personalizar</PresentationFormat>
  <Paragraphs>1907</Paragraphs>
  <Slides>19</Slides>
  <Notes>0</Notes>
  <HiddenSlides>0</HiddenSlides>
  <MMClips>0</MMClips>
  <ScaleCrop>false</ScaleCrop>
  <HeadingPairs>
    <vt:vector size="4" baseType="variant">
      <vt:variant>
        <vt:lpstr>Tema</vt:lpstr>
      </vt:variant>
      <vt:variant>
        <vt:i4>1</vt:i4>
      </vt:variant>
      <vt:variant>
        <vt:lpstr>Títulos de slides</vt:lpstr>
      </vt:variant>
      <vt:variant>
        <vt:i4>19</vt:i4>
      </vt:variant>
    </vt:vector>
  </HeadingPairs>
  <TitlesOfParts>
    <vt:vector size="20" baseType="lpstr">
      <vt:lpstr>Fatia</vt:lpstr>
      <vt:lpstr>      rePÚBLICA DE ANGOLA GOVERNO PROVINCIAL DE MALANJE DIRECÇÃO PROVINCIAL DE ENERGIA E ÁGUAS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PROGRAMA ÁGUA PARA TODOS – JANEIRO À MARÇO 2015</vt:lpstr>
      <vt:lpstr>Inauguração do Pequeno Sistema de Água De caxinga – 21.03.2015</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 PELA ATENÇÃO</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hp</dc:creator>
  <cp:lastModifiedBy>Dr. JACINTO</cp:lastModifiedBy>
  <cp:revision>58</cp:revision>
  <dcterms:created xsi:type="dcterms:W3CDTF">2015-02-10T20:20:47Z</dcterms:created>
  <dcterms:modified xsi:type="dcterms:W3CDTF">2015-07-30T13:20:57Z</dcterms:modified>
</cp:coreProperties>
</file>