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31" r:id="rId2"/>
    <p:sldId id="442" r:id="rId3"/>
    <p:sldId id="430" r:id="rId4"/>
    <p:sldId id="427" r:id="rId5"/>
    <p:sldId id="419" r:id="rId6"/>
    <p:sldId id="440" r:id="rId7"/>
    <p:sldId id="443" r:id="rId8"/>
    <p:sldId id="421" r:id="rId9"/>
    <p:sldId id="422" r:id="rId10"/>
    <p:sldId id="439" r:id="rId11"/>
    <p:sldId id="423" r:id="rId12"/>
    <p:sldId id="424" r:id="rId13"/>
    <p:sldId id="432" r:id="rId14"/>
    <p:sldId id="425" r:id="rId15"/>
    <p:sldId id="433" r:id="rId16"/>
    <p:sldId id="441" r:id="rId17"/>
    <p:sldId id="434" r:id="rId18"/>
    <p:sldId id="405" r:id="rId19"/>
    <p:sldId id="414" r:id="rId20"/>
    <p:sldId id="435" r:id="rId21"/>
    <p:sldId id="436" r:id="rId22"/>
    <p:sldId id="429" r:id="rId23"/>
  </p:sldIdLst>
  <p:sldSz cx="9144000" cy="6858000" type="screen4x3"/>
  <p:notesSz cx="6865938" cy="954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88" cy="47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8347" y="0"/>
            <a:ext cx="2975988" cy="47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1ABC9-B2D9-4E53-9933-D562F07012A3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061772"/>
            <a:ext cx="2975988" cy="47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8347" y="9061772"/>
            <a:ext cx="2975988" cy="47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7DC68-AE2A-4D62-940B-2C5E2708CB6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2934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88" cy="47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8347" y="0"/>
            <a:ext cx="2975988" cy="477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B5616-AA7E-4E67-9FC6-7F0D64F1913B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5963"/>
            <a:ext cx="4770438" cy="357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6274" y="4531649"/>
            <a:ext cx="5493392" cy="4293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061772"/>
            <a:ext cx="2975988" cy="47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8347" y="9061772"/>
            <a:ext cx="2975988" cy="4775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03BA6-7852-419B-9F73-8B855CFE2F4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06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8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4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90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6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7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0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8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2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2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5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0DBC-A27E-4947-A94C-3082AE5A4C7E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A23F-BAF2-40F7-981E-A4E481A32A3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ângulo 29"/>
          <p:cNvSpPr/>
          <p:nvPr/>
        </p:nvSpPr>
        <p:spPr>
          <a:xfrm>
            <a:off x="1981200" y="1638181"/>
            <a:ext cx="533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PT" sz="1200" dirty="0" smtClean="0">
                <a:latin typeface="Franklin Gothic Book" panose="020B0503020102020204" pitchFamily="34" charset="0"/>
              </a:rPr>
              <a:t>REPÚBLICA DE ANGOLA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PT" sz="1600" dirty="0" smtClean="0">
                <a:latin typeface="Franklin Gothic Book" panose="020B0503020102020204" pitchFamily="34" charset="0"/>
              </a:rPr>
              <a:t>GOVERNO DA PROVINCIA DE CABINDA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PT" b="1" dirty="0" smtClean="0">
                <a:latin typeface="Franklin Gothic Book" panose="020B0503020102020204" pitchFamily="34" charset="0"/>
              </a:rPr>
              <a:t>SECRETARIA  PROVINCIAL  DA  ENERGIA  E  ÁGUAS </a:t>
            </a:r>
            <a:endParaRPr lang="pt-PT" dirty="0"/>
          </a:p>
        </p:txBody>
      </p:sp>
      <p:pic>
        <p:nvPicPr>
          <p:cNvPr id="31" name="Picture 4" descr="angola_logo-repubblic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5" y="457200"/>
            <a:ext cx="990600" cy="1143000"/>
          </a:xfrm>
          <a:prstGeom prst="rect">
            <a:avLst/>
          </a:prstGeom>
        </p:spPr>
      </p:pic>
      <p:pic>
        <p:nvPicPr>
          <p:cNvPr id="4" name="Picture 2" descr="F:\BEST DRONE\G01421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617550"/>
            <a:ext cx="5715000" cy="35546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III- INDICADORES</a:t>
            </a:r>
            <a:r>
              <a:rPr kumimoji="0" lang="pt-P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OPERACIONALIDADE DO SISTEMA DE ABASTECIMENTO DE ÁGUA DA CIDADE CAPITAL (Cont.)</a:t>
            </a: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71600" y="1600193"/>
          <a:ext cx="6477000" cy="4469314"/>
        </p:xfrm>
        <a:graphic>
          <a:graphicData uri="http://schemas.openxmlformats.org/drawingml/2006/table">
            <a:tbl>
              <a:tblPr/>
              <a:tblGrid>
                <a:gridCol w="1512845"/>
                <a:gridCol w="3211555"/>
                <a:gridCol w="1752600"/>
              </a:tblGrid>
              <a:tr h="4572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PARÂMETRO 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INDICADOR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Estimativa da população a servir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573.291</a:t>
                      </a:r>
                      <a:endParaRPr lang="pt-PT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Estimativa da capacidade de Produção Nominal (m3/h)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Tempo Nominal de </a:t>
                      </a:r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Funcionamento (h/dia</a:t>
                      </a:r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Capacidade de Produção Nominal do Sistema Principal (m3/dia)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7200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Capacidade de Produção Nominal dos Sistemas Complementares (m3/dia)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2100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Estimativa da Capacidade de Produção Efectiva (m³/dia)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7800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Condição de Operação dos Sistemas de Abastecimento de Água(*)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Operação Irregular (OI) 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Capacidade de armazenamento m3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Dimensão da Rede (km)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Estimativa da População com Rede Domiciliária (%)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Estimativa das Perdas Volumétricas (%)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ABASTECIMENTO EM ZONA URBANA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regularmente abastecida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com abastecimento irregular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com abastecimento precário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não abastecida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ABASTECIMENTO EM ZONA PERIURBANA</a:t>
                      </a:r>
                    </a:p>
                  </a:txBody>
                  <a:tcPr marL="8414" marR="8414" marT="8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regularmente abastecida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com abastecimento irregular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com abastecimento precário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não abastecida (%)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Capacidade Técnica de Operação </a:t>
                      </a:r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 </a:t>
                      </a:r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Sistema(**)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Operação</a:t>
                      </a:r>
                      <a:r>
                        <a:rPr lang="pt-PT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Irregular (OI)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14" marR="8414" marT="841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5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Capacidade Técnica de Reparação de Avaria (**)</a:t>
                      </a:r>
                    </a:p>
                  </a:txBody>
                  <a:tcPr marL="8414" marR="8414" marT="84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Técnica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Insuficiente (IN)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5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Financeira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Precária</a:t>
                      </a:r>
                      <a:r>
                        <a:rPr lang="pt-PT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(PR)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>
            <a:normAutofit/>
          </a:bodyPr>
          <a:lstStyle/>
          <a:p>
            <a:r>
              <a:rPr lang="pt-PT" sz="2000" dirty="0" smtClean="0"/>
              <a:t>IV-BALANÇO DE IMPLEMENTAÇÃO DO PAT-2014</a:t>
            </a:r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90600" y="1676402"/>
          <a:ext cx="7239001" cy="4800598"/>
        </p:xfrm>
        <a:graphic>
          <a:graphicData uri="http://schemas.openxmlformats.org/drawingml/2006/table">
            <a:tbl>
              <a:tblPr/>
              <a:tblGrid>
                <a:gridCol w="690456"/>
                <a:gridCol w="2661134"/>
                <a:gridCol w="1452834"/>
                <a:gridCol w="1452834"/>
                <a:gridCol w="981743"/>
              </a:tblGrid>
              <a:tr h="3109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43528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LOCALIDADES BENEFICIÁRIAS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Construção do Sistema de Abastecimento de Água de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Tali-Beca/Tali-Cuma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Tali-Beca/Tali-Cuma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Construção do Sistema de Abastecimento de Água de Prata-Zalangó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Prata-Zalangó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598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Construção do Sistema de Abastecimento de Água de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Nglésio-Chingundo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Nglésio-Chingundo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Abertura de um furo da localidade do Zôngolo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Zôngolo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Abertura de um furo da localidade das 250 casas socais de Buco-Ngoio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Buco-Ngoio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Concluído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4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Construção do Sistema de Abastecimento de Água de Bonde-Tamba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Bonde e Tamba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Construção do Sistema de Abastecimento de Água de Chilelo-Chimongo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CACONGO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Chilelo e Chimongo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1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Construção do Sistema de Abastecimento de Água de  Ntoco-Siala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BUCO-ZAU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Ntoco Siala e Bata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Construção do Sistema de Abastecimento de Água de  Vemba-Siala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BUCO-ZAU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Vemba Siala e Siala Singa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Construção do Sistema de Abastecimento de Água de Nviedi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Nviedi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990600" y="685800"/>
            <a:ext cx="7239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>
                <a:latin typeface="+mj-lt"/>
                <a:ea typeface="+mj-ea"/>
                <a:cs typeface="+mj-cs"/>
              </a:rPr>
              <a:t>Foram inseridas as seguintes localidades da Província de Cabinda, de acordo com o quadro seguinte: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r>
              <a:rPr lang="pt-PT" sz="2000" dirty="0" smtClean="0"/>
              <a:t>IV-BALANÇO DE IMPLEMENTAÇÃO DO PAT-2015</a:t>
            </a:r>
            <a:endParaRPr lang="pt-PT" sz="20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43000" y="2133600"/>
          <a:ext cx="7162800" cy="3962401"/>
        </p:xfrm>
        <a:graphic>
          <a:graphicData uri="http://schemas.openxmlformats.org/drawingml/2006/table">
            <a:tbl>
              <a:tblPr/>
              <a:tblGrid>
                <a:gridCol w="683188"/>
                <a:gridCol w="2633122"/>
                <a:gridCol w="1437541"/>
                <a:gridCol w="1437541"/>
                <a:gridCol w="971408"/>
              </a:tblGrid>
              <a:tr h="3854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53962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LOCALIDADES BENEFICIÁRIAS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9337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Estudos para Elaboração de Projectos executivos do PAT/2016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Concluído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7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Alargamento da rede de Abastecimento de Água do Icazo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Icazo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88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Alargamento da rede de Abastecimento de Água do Tchimutiaco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Tchimutiaco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7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Alargamento da rede de Abastecimento de Água do Tchichiaco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Tchitchiaco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37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Reabilitação da rede de Abastecimento de Água do S. Vicente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S. Vicente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95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Alargamento da rede de Abastecimento de Água do Zôngolo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Zôngolo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 curso em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365077" y="9519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990600" y="914400"/>
            <a:ext cx="7239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>
                <a:latin typeface="+mj-lt"/>
                <a:ea typeface="+mj-ea"/>
                <a:cs typeface="+mj-cs"/>
              </a:rPr>
              <a:t>De igual forma , o PAT-2014, foram contempladas as seguintes localidades da Província de Cabinda, de acordo com o quadro seguinte:</a:t>
            </a:r>
            <a:endParaRPr kumimoji="0" lang="pt-P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762000" y="1272210"/>
          <a:ext cx="7772401" cy="5052390"/>
        </p:xfrm>
        <a:graphic>
          <a:graphicData uri="http://schemas.openxmlformats.org/drawingml/2006/table">
            <a:tbl>
              <a:tblPr/>
              <a:tblGrid>
                <a:gridCol w="2112633"/>
                <a:gridCol w="730292"/>
                <a:gridCol w="704211"/>
                <a:gridCol w="704211"/>
                <a:gridCol w="730292"/>
                <a:gridCol w="733553"/>
                <a:gridCol w="717251"/>
                <a:gridCol w="713992"/>
                <a:gridCol w="625966"/>
              </a:tblGrid>
              <a:tr h="3699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PARÂMETRO </a:t>
                      </a:r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INDICADOR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Provincial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Outros Municípios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Belize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Buco-Zau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Cacongo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5096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89711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População a servir (pessoas)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573.291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8.065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13.483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28.181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13.445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33.498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18.037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688.000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Pontos de Água Existentes</a:t>
                      </a:r>
                    </a:p>
                  </a:txBody>
                  <a:tcPr marL="8704" marR="8704" marT="87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Pequenos Sistemas de Água Existentes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Pontos de Água em Operação Regular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Pequenos Sistemas de Água em Operação Regular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Pontos de Água em Operação Condicionada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Pequenos Sistemas de Água em Operação Condicionada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Número de Sistemas inoperacionais (À menos de 10 dias)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Número de Sistemas inoperacionais (Entre 10 dias e 30 dias)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Número de Sistemas inoperacionais (À mais  de 30 dias)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Capacidade de Produção Nominal (m3/dia)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15260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Capacidade de Produção Efectiva (m3/dia)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8929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97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Extensão de Rede (km)</a:t>
                      </a:r>
                    </a:p>
                  </a:txBody>
                  <a:tcPr marL="8704" marR="8704" marT="8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62000" y="247342"/>
            <a:ext cx="7772400" cy="971858"/>
          </a:xfrm>
        </p:spPr>
        <p:txBody>
          <a:bodyPr>
            <a:normAutofit/>
          </a:bodyPr>
          <a:lstStyle/>
          <a:p>
            <a:r>
              <a:rPr lang="pt-PT" sz="2400" dirty="0" smtClean="0"/>
              <a:t>V-SÍNTESE DA CONDIÇÃO  DE OPERAÇÃO DOS SISTEMAS DE ÁGUA NA PROVÍNCIA</a:t>
            </a:r>
            <a:endParaRPr lang="pt-PT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247342"/>
            <a:ext cx="7239000" cy="971858"/>
          </a:xfrm>
        </p:spPr>
        <p:txBody>
          <a:bodyPr>
            <a:normAutofit/>
          </a:bodyPr>
          <a:lstStyle/>
          <a:p>
            <a:r>
              <a:rPr lang="pt-PT" sz="2400" dirty="0" smtClean="0"/>
              <a:t>VI-SÍNTESE DE INVENTÁRIO DOS SISTEMAS DE ÁGUA NA PROVÍNCIA</a:t>
            </a:r>
            <a:endParaRPr lang="pt-PT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09600" y="1219200"/>
          <a:ext cx="8077201" cy="5073915"/>
        </p:xfrm>
        <a:graphic>
          <a:graphicData uri="http://schemas.openxmlformats.org/drawingml/2006/table">
            <a:tbl>
              <a:tblPr/>
              <a:tblGrid>
                <a:gridCol w="1450825"/>
                <a:gridCol w="1292375"/>
                <a:gridCol w="685800"/>
                <a:gridCol w="609600"/>
                <a:gridCol w="762000"/>
                <a:gridCol w="609600"/>
                <a:gridCol w="762000"/>
                <a:gridCol w="609600"/>
                <a:gridCol w="762000"/>
                <a:gridCol w="533401"/>
              </a:tblGrid>
              <a:tr h="4804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PARÂMETRO INDICADOR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Provincia</a:t>
                      </a:r>
                      <a:r>
                        <a:rPr lang="pt-P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Outros Municípios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44">
                <a:tc gridSpan="2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Sede Municipal Belize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Municipal Buco Zau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Sede Municipal Cacongo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Outras Localidades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74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PEQUENOS SISTEMAS DE ABASTECIMENTO DE ÁGUA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 Pequenos Sistemas de Água Existentes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8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Pequenos Sistemas de Água Fora de Serviço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FONTENÁRIOS OU CHAFARIZES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Ligação à Rede de Abastecimento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 Ligação à Rede de Abastecimento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Fontenários Existentes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Fontenários Fora de Serviço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PONTOS DE ÁGUA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Pontos de Água  Existentes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8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Pontos de Água  Fora de Serviço</a:t>
                      </a:r>
                    </a:p>
                  </a:txBody>
                  <a:tcPr marL="8643" marR="8643" marT="864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Furos para Abastecimento de Água</a:t>
                      </a:r>
                    </a:p>
                  </a:txBody>
                  <a:tcPr marL="8643" marR="8643" marT="8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Cacimbas Servindo como Ponto de Água</a:t>
                      </a:r>
                    </a:p>
                  </a:txBody>
                  <a:tcPr marL="8643" marR="8643" marT="8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Cacimbas Servindo como Pequeno Sistema de Água</a:t>
                      </a:r>
                    </a:p>
                  </a:txBody>
                  <a:tcPr marL="8643" marR="8643" marT="8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Cacimbas Cadastradas</a:t>
                      </a:r>
                    </a:p>
                  </a:txBody>
                  <a:tcPr marL="8643" marR="8643" marT="8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5800" y="2255837"/>
            <a:ext cx="7924800" cy="3687763"/>
          </a:xfrm>
        </p:spPr>
        <p:txBody>
          <a:bodyPr>
            <a:normAutofit/>
          </a:bodyPr>
          <a:lstStyle/>
          <a:p>
            <a:r>
              <a:rPr lang="pt-PT" sz="2400" b="1" dirty="0" smtClean="0"/>
              <a:t>IMPLEMENTAÇÃO DO MOGECA</a:t>
            </a:r>
          </a:p>
          <a:p>
            <a:pPr algn="just">
              <a:buNone/>
            </a:pPr>
            <a:r>
              <a:rPr lang="pt-PT" sz="2400" b="1" dirty="0" smtClean="0"/>
              <a:t>     </a:t>
            </a:r>
          </a:p>
          <a:p>
            <a:pPr algn="just">
              <a:buNone/>
            </a:pPr>
            <a:r>
              <a:rPr lang="pt-PT" sz="2400" b="1" dirty="0" smtClean="0"/>
              <a:t>     No âmbito da implementação do Modelo de Gestão Comunitário dos Sistemas de Água, o Sector já criou 25 Grupos de Águas e Saneamento (GAS) nas comunidades com sistemas de água nos Municípios de Cabinda e Belize em pareceria com a ONG DW.  O trabalho vai prosseguir-se nos restantes Municípios. </a:t>
            </a: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628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pt-PT" sz="18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VII-INDICADORES SOBRE IMPLEMENTAÇÃO DO MOGECA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pt-PT" sz="2400" dirty="0" smtClean="0"/>
              <a:t>CRIAÇÃO DA COMISSÃO INSTALADORA DA EMPRESA PÚBLICA DE ÁGUAS DE CABINDA</a:t>
            </a:r>
            <a:endParaRPr lang="pt-PT" sz="24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95324" y="3008313"/>
            <a:ext cx="7991476" cy="1868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noProof="0" dirty="0" smtClean="0">
                <a:latin typeface="+mj-lt"/>
                <a:ea typeface="+mj-ea"/>
                <a:cs typeface="+mj-cs"/>
              </a:rPr>
              <a:t>Em conformidade com as políticas estabelecidas pelo Governo Central quanto a criação de Empresas Públicas de Água nas Províncias para a Gestão e Manutenção dos sistemas de Água (Produção, Transporte, Distribuição e Comercialização da água Potável), o Governo da Província criou a Comissão Instaladora da Empresa Pública de Águas de Cabinda (CIEPAC) em 9 de Junho de 2014, sob o Despacho Nº265/GGPC/14.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Das actividades desenvolvidas pela Comissão, destacamos as seguintes: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16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 Cadastramento de consumidores;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Manutenção e operacionalidade dos sistemas de água;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Ligações domiciliárias;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Serviços de facturação e cobrança;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Abertura de Representações de CIEPAC nos Municípios de Cacongo e Buco-Zau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PT" sz="16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PT" sz="16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PT" sz="16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628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pt-PT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VII- BASE DE DADOS DA QUALIDADE DE ÁGUA (</a:t>
            </a:r>
            <a:r>
              <a:rPr lang="pt-PT" sz="2000" b="1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cont</a:t>
            </a:r>
            <a:r>
              <a:rPr lang="pt-PT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.)</a:t>
            </a: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685800" y="1524001"/>
            <a:ext cx="7924800" cy="3124199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IMPLEMENTAÇÃO DA BASE DE DADOS DA QUALIDADE DE ÁGUA</a:t>
            </a:r>
          </a:p>
          <a:p>
            <a:pPr>
              <a:buNone/>
            </a:pPr>
            <a:endParaRPr lang="pt-PT" sz="2400" b="1" dirty="0" smtClean="0"/>
          </a:p>
          <a:p>
            <a:pPr algn="just">
              <a:buNone/>
            </a:pPr>
            <a:r>
              <a:rPr lang="pt-PT" sz="2400" b="1" dirty="0" smtClean="0"/>
              <a:t>     No âmbito da implementação de base de dados sobre a qualidade de água, o Sector elaborou o PCQA (Plano de Controlo de Qualidade de Água), conforme a tabela abaixo, tendo cumprido com as exigências do mesmo de acordo as orientações do Ministério, atingindo 84,6% dos parâmetros indicados pela DNA até 2013. </a:t>
            </a:r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42999" y="4800600"/>
          <a:ext cx="7467601" cy="1371600"/>
        </p:xfrm>
        <a:graphic>
          <a:graphicData uri="http://schemas.openxmlformats.org/drawingml/2006/table">
            <a:tbl>
              <a:tblPr/>
              <a:tblGrid>
                <a:gridCol w="1329062"/>
                <a:gridCol w="755366"/>
                <a:gridCol w="1214321"/>
                <a:gridCol w="930660"/>
                <a:gridCol w="1118706"/>
                <a:gridCol w="1058149"/>
                <a:gridCol w="1061337"/>
              </a:tblGrid>
              <a:tr h="3573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 SISTEMAS DE ABASTECIMENTO DE ÁGUA</a:t>
                      </a:r>
                    </a:p>
                  </a:txBody>
                  <a:tcPr marL="8313" marR="8313" marT="8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Nº TOTAL DE AMOSTRAS (ANUAL)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Nº MÍNIMO PARA CONTROLO DE ROTINA (TOTAL ANUAL)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Nº MÍNIMO PARA CONTROLO DE INSPECÇÃO (TOTAL ANUAL)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LEVANTAMENTO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4951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ZONAS DE ABASTECIMENTO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LOCAIS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PONTOS DE AMOSTRAGEM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56477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8313" marR="8313" marT="8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278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838200" y="381000"/>
            <a:ext cx="7086600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VIII- CARACTERIZAÇÃO</a:t>
            </a:r>
            <a:r>
              <a:rPr kumimoji="0" lang="pt-PT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ESTATÍSTICA DOS RECURSOS     HUMANOS AFECTOS AO SERVIÇO DE ABASTECIMENTO DE ÁGUA</a:t>
            </a:r>
            <a:endParaRPr kumimoji="0" lang="pt-P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685800" y="1905000"/>
            <a:ext cx="7924800" cy="33067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85800" y="2142552"/>
          <a:ext cx="8000999" cy="3648648"/>
        </p:xfrm>
        <a:graphic>
          <a:graphicData uri="http://schemas.openxmlformats.org/drawingml/2006/table">
            <a:tbl>
              <a:tblPr/>
              <a:tblGrid>
                <a:gridCol w="276603"/>
                <a:gridCol w="1157636"/>
                <a:gridCol w="266359"/>
                <a:gridCol w="245869"/>
                <a:gridCol w="245869"/>
                <a:gridCol w="253553"/>
                <a:gridCol w="291970"/>
                <a:gridCol w="284286"/>
                <a:gridCol w="261236"/>
                <a:gridCol w="399538"/>
                <a:gridCol w="491738"/>
                <a:gridCol w="491738"/>
                <a:gridCol w="409782"/>
                <a:gridCol w="420028"/>
                <a:gridCol w="414905"/>
                <a:gridCol w="537839"/>
                <a:gridCol w="583939"/>
                <a:gridCol w="583939"/>
                <a:gridCol w="384172"/>
              </a:tblGrid>
              <a:tr h="1640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Nº de Ord.</a:t>
                      </a:r>
                    </a:p>
                  </a:txBody>
                  <a:tcPr marL="6170" marR="6170" marT="61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Cargo/Categoria 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Sexo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PT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Faixa Etária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PT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Habilitações Literárias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PT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5928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18-35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35-45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45-50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50-60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.+60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Ensino Primário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Ensino Secundário 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Técnico Médio 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Bacharel   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Técnico Superior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Estrangeiros*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Nacionais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Funcionários com cargos de Direcção e Chefia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do Pessoal Efectivo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Secretário Provincial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Secretária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Assessor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Inspector </a:t>
                      </a:r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Provincial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Inspector Chefe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Chefe de Departamento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Chefes de Secção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Técnico Superior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Técnico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Técnico Médio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Pessoal Administrativo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Motoristas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Pessoal Auxiliar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Operários  Qualificados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Operários não  Qualificados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31"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Outros - especificar por favor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9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Sub-Total</a:t>
                      </a:r>
                    </a:p>
                  </a:txBody>
                  <a:tcPr marL="6170" marR="6170" marT="6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200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pt-PT" sz="18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IX- PRINCIPAIS CONSTRANGIMENTOS E ORÇAMENTO PROVINCIAL 2016 E ACTIVIDADES FUNDAMENTAIS EM PERSPECTIVA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81050" y="13716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a) PRINCIPAIS CONSTRANGIMENTOS</a:t>
            </a: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8200" y="2590800"/>
            <a:ext cx="7772400" cy="3886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pt-PT" b="1" noProof="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pt-PT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pt-PT" b="1" noProof="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Falta de verbas para manutenção, operação e recuperação de sistemas de abastecimento de água na Província;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pt-PT" b="1" noProof="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pt-PT" b="1" noProof="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Falta de disponibilização de verbas para conclusão de projectos iniciados em 2014 no âmbito do Programa Água Para Todos;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pt-PT" b="1" noProof="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pt-PT" b="1" noProof="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Dificuldades de acesso ao sistema informático de Base de Dados da Qualidade de Água;</a:t>
            </a: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pt-PT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pt-PT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4. Falta de financiamento para o apoio das actividades da Comissão Instaladora da Empresa Pública de Águas de Cabinda (CIEPAC).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pt-PT" sz="1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pt-PT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pt-PT" sz="4000" b="1" dirty="0" smtClean="0">
                <a:solidFill>
                  <a:schemeClr val="tx1"/>
                </a:solidFill>
              </a:rPr>
              <a:t>Conselho </a:t>
            </a:r>
            <a:r>
              <a:rPr lang="pt-PT" sz="4000" b="1" dirty="0" smtClean="0"/>
              <a:t>C</a:t>
            </a:r>
            <a:r>
              <a:rPr lang="pt-PT" sz="4000" b="1" dirty="0" smtClean="0">
                <a:solidFill>
                  <a:schemeClr val="tx1"/>
                </a:solidFill>
              </a:rPr>
              <a:t>onsultivo do MINEA</a:t>
            </a:r>
            <a:br>
              <a:rPr lang="pt-PT" sz="4000" b="1" dirty="0" smtClean="0">
                <a:solidFill>
                  <a:schemeClr val="tx1"/>
                </a:solidFill>
              </a:rPr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b="1" dirty="0" smtClean="0"/>
              <a:t>Relatório de Balanço</a:t>
            </a:r>
          </a:p>
          <a:p>
            <a:pPr algn="ctr">
              <a:buNone/>
            </a:pPr>
            <a:r>
              <a:rPr lang="pt-PT" sz="4000" b="1" dirty="0" smtClean="0"/>
              <a:t>SECTOR DE ÁGUAS </a:t>
            </a:r>
            <a:endParaRPr lang="pt-PT" sz="2800" b="1" dirty="0" smtClean="0">
              <a:latin typeface="Franklin Gothic Book" panose="020B0503020102020204" pitchFamily="34" charset="0"/>
            </a:endParaRPr>
          </a:p>
          <a:p>
            <a:pPr algn="ctr">
              <a:buNone/>
            </a:pPr>
            <a:r>
              <a:rPr lang="pt-PT" sz="2800" b="1" dirty="0" smtClean="0">
                <a:latin typeface="Franklin Gothic Book" panose="020B0503020102020204" pitchFamily="34" charset="0"/>
              </a:rPr>
              <a:t>********</a:t>
            </a:r>
            <a:endParaRPr lang="pt-PT" sz="2800" b="1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62000" y="3810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b) PROPOSTA DO ORÇAMENTO PROVINCIAL PARA 2016</a:t>
            </a: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Marcador de Posição de Conteúdo 7"/>
          <p:cNvGraphicFramePr>
            <a:graphicFrameLocks noGrp="1"/>
          </p:cNvGraphicFramePr>
          <p:nvPr>
            <p:ph idx="1"/>
          </p:nvPr>
        </p:nvGraphicFramePr>
        <p:xfrm>
          <a:off x="990600" y="1981200"/>
          <a:ext cx="7391401" cy="2456657"/>
        </p:xfrm>
        <a:graphic>
          <a:graphicData uri="http://schemas.openxmlformats.org/drawingml/2006/table">
            <a:tbl>
              <a:tblPr/>
              <a:tblGrid>
                <a:gridCol w="484426"/>
                <a:gridCol w="3562874"/>
                <a:gridCol w="1468904"/>
                <a:gridCol w="1875197"/>
              </a:tblGrid>
              <a:tr h="65596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N/I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DE ACÇÃO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QUANT. ACÇÔES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PROPOSTA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ORÇAMENTO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64310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Construção de Novos Sistemas de Água na 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1 434 000 000,00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24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Recuperação de Sistemas de Água na 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478 794 990,00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4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1 912 794 990,00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4525963"/>
          </a:xfrm>
        </p:spPr>
        <p:txBody>
          <a:bodyPr>
            <a:normAutofit lnSpcReduction="10000"/>
          </a:bodyPr>
          <a:lstStyle/>
          <a:p>
            <a:pPr algn="just">
              <a:buAutoNum type="arabicPeriod"/>
            </a:pPr>
            <a:r>
              <a:rPr lang="pt-PT" sz="2000" dirty="0" smtClean="0"/>
              <a:t> Construção da ETA-Sassa-Zau (ETA-Grande), no sentido de atingir as   metas preconizadas pelo Executivo sobre o abastecimento de água até 2017,  (100% zonas urbanas) e continuação de execução dos projectos do PAT para atingir os 80% nas zonas rurais, conforme o PND (Plano Nacional do Desenvolvimento);</a:t>
            </a:r>
          </a:p>
          <a:p>
            <a:pPr algn="just">
              <a:buNone/>
            </a:pPr>
            <a:endParaRPr lang="pt-PT" sz="2000" dirty="0" smtClean="0"/>
          </a:p>
          <a:p>
            <a:pPr algn="just">
              <a:buNone/>
            </a:pPr>
            <a:r>
              <a:rPr lang="pt-PT" sz="2000" dirty="0" smtClean="0"/>
              <a:t>2.  Construção do Sistema de Abastecimento de Água na Comuna de Massabi.</a:t>
            </a:r>
          </a:p>
          <a:p>
            <a:pPr algn="just">
              <a:buAutoNum type="arabicPeriod"/>
            </a:pPr>
            <a:endParaRPr lang="pt-PT" sz="1600" dirty="0" smtClean="0"/>
          </a:p>
          <a:p>
            <a:pPr marL="514350" indent="-514350" algn="just">
              <a:buNone/>
            </a:pPr>
            <a:r>
              <a:rPr lang="pt-PT" sz="2000" dirty="0" smtClean="0"/>
              <a:t>3.  Implementação do programa de alargamento da rede da cidade de Cabinda e ligações domiciliárias em quarteirões</a:t>
            </a:r>
            <a:r>
              <a:rPr lang="pt-PT" sz="1600" dirty="0" smtClean="0"/>
              <a:t>;</a:t>
            </a:r>
          </a:p>
          <a:p>
            <a:pPr marL="514350" indent="-514350" algn="just">
              <a:buNone/>
            </a:pPr>
            <a:endParaRPr lang="pt-PT" sz="1600" dirty="0" smtClean="0"/>
          </a:p>
          <a:p>
            <a:pPr marL="514350" indent="-514350" algn="just">
              <a:buNone/>
            </a:pPr>
            <a:r>
              <a:rPr lang="pt-PT" sz="2000" dirty="0" smtClean="0"/>
              <a:t>4. Monotorização da Comissão Instaladora da Empresa Pública de Águas de Cabinda através do financiamento do MINEA;</a:t>
            </a:r>
          </a:p>
          <a:p>
            <a:pPr marL="514350" indent="-514350">
              <a:buNone/>
            </a:pPr>
            <a:endParaRPr lang="pt-PT" dirty="0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0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C) ACTIVIDADES FUNDAMENTAIS E PERSPECTIVAS </a:t>
            </a:r>
            <a:endParaRPr kumimoji="0" lang="pt-P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2819400"/>
            <a:ext cx="8229600" cy="1143000"/>
          </a:xfrm>
        </p:spPr>
        <p:txBody>
          <a:bodyPr/>
          <a:lstStyle/>
          <a:p>
            <a:r>
              <a:rPr lang="pt-PT" dirty="0" smtClean="0"/>
              <a:t>Obrigado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/>
              <a:t>INTRODUÇÃO</a:t>
            </a:r>
            <a:endParaRPr lang="pt-PT" sz="3600" b="1" dirty="0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970356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abastecimento de água potável constitui uma das condições fundamentais para a saúde e bem estar das populações, bem como o desenvolvimento económico e social.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objectivo do desenvolvimento do Milénio e de acordo PND (Plano Nacional</a:t>
            </a:r>
            <a:r>
              <a:rPr kumimoji="0" lang="pt-PT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do Desenvolvimento)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as metas preconizadas é de atingir 100% de cobertura as zonas </a:t>
            </a:r>
            <a:r>
              <a:rPr lang="pt-PT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urbanas e 80% as rurais.</a:t>
            </a: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 presente trabalho refere-se  sobre o estado e a situação actual do sector de águas em Cabinda, conforme os dados que de seguida vamos apresentar.</a:t>
            </a: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90600" y="3843278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71600" y="381000"/>
            <a:ext cx="64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I- POPULAÇÃO DA CIDADE DE CABINDA COM ACESSO À   ÁGUA POTÁVEL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1718608"/>
            <a:ext cx="7162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Quanto a percepção do nível de cobertura e acesso à água potável na cidade de Cabinda e nas restantes sedes Municipais, (Belize, Buco-Zau e Cacongo), é de 23,75%, como se pode observar no quadro a seguir: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47800" y="3733800"/>
          <a:ext cx="6096000" cy="2003383"/>
        </p:xfrm>
        <a:graphic>
          <a:graphicData uri="http://schemas.openxmlformats.org/drawingml/2006/table">
            <a:tbl>
              <a:tblPr/>
              <a:tblGrid>
                <a:gridCol w="1280244"/>
                <a:gridCol w="1085241"/>
                <a:gridCol w="1153068"/>
                <a:gridCol w="1153068"/>
                <a:gridCol w="1424379"/>
              </a:tblGrid>
              <a:tr h="52720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População com  Acesso à Água Potável 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MÉDIA  DE COBERTURA EM ÁGUA POTÁVEL NAS SEDES MUNICIPAIS 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7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Sede Provincial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Outros Municípios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321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Cabinda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Sede Municipal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23,75%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606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Belize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Buco-Zau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Cacongo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74.528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8.065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28.181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33.498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24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8643" marR="8643" marT="864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172200" cy="914400"/>
          </a:xfrm>
        </p:spPr>
        <p:txBody>
          <a:bodyPr>
            <a:normAutofit/>
          </a:bodyPr>
          <a:lstStyle/>
          <a:p>
            <a:r>
              <a:rPr lang="pt-PT" sz="2400" dirty="0" smtClean="0"/>
              <a:t>II- PRINCIPAIS ACÇÕES CONCRETIZADAS EM 2014/2015, NO ÂMBITO DO PIP</a:t>
            </a:r>
            <a:endParaRPr lang="pt-PT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676400" y="1676400"/>
            <a:ext cx="6172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43000" y="990600"/>
            <a:ext cx="7315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Durante o período em referência, destacamos algumas</a:t>
            </a:r>
            <a:r>
              <a:rPr kumimoji="0" lang="pt-P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acções que foram concretizadas no âmbito do </a:t>
            </a:r>
            <a:r>
              <a:rPr lang="pt-PT" sz="1600" dirty="0" smtClean="0">
                <a:latin typeface="+mj-lt"/>
                <a:ea typeface="+mj-ea"/>
                <a:cs typeface="+mj-cs"/>
              </a:rPr>
              <a:t>PIP-local, PAT e PRODAS (Programa do Desenvolvimento do Alto-Sundi) </a:t>
            </a:r>
            <a:r>
              <a:rPr kumimoji="0" lang="pt-P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 Província de Cabinda, com maior destaque a Ampliação e Optimização das ETAs-1 e 2 </a:t>
            </a:r>
            <a:r>
              <a:rPr lang="pt-PT" sz="1600" dirty="0" smtClean="0">
                <a:latin typeface="+mj-lt"/>
                <a:ea typeface="+mj-ea"/>
                <a:cs typeface="+mj-cs"/>
              </a:rPr>
              <a:t>com vista aumentar a produção de água de 350 à 1400 m3/h. O quadro seguinte descreve as outras acções executadas: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371599" y="2667000"/>
          <a:ext cx="6934201" cy="2983340"/>
        </p:xfrm>
        <a:graphic>
          <a:graphicData uri="http://schemas.openxmlformats.org/drawingml/2006/table">
            <a:tbl>
              <a:tblPr/>
              <a:tblGrid>
                <a:gridCol w="428919"/>
                <a:gridCol w="1826785"/>
                <a:gridCol w="909909"/>
                <a:gridCol w="1432857"/>
                <a:gridCol w="2335731"/>
              </a:tblGrid>
              <a:tr h="251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DESIGNAÇÃO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7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6670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LOCALIDADES BENEFICIÁRIAS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410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Sistema 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 Abastecimento de Água do Dinge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Cacongo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Dinge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Sede da  Comuna do Dinge, Dinge Velho, Santo Munu, Chiloango, Tuba-Cácata,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Chinfuca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e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Beira 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1550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do sistema de água do Mercado de Cabassango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Cabinda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Sede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Bairro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Cabassango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6360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Sistema de Água do cotra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Cabinda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Sede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Cotra e Chimbolo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540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Sistema de Água do Madômbolo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Cabinda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Sede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Zona do Madômbolo e Bº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Cdte Gika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6781800" cy="914400"/>
          </a:xfrm>
        </p:spPr>
        <p:txBody>
          <a:bodyPr>
            <a:normAutofit fontScale="90000"/>
          </a:bodyPr>
          <a:lstStyle/>
          <a:p>
            <a:r>
              <a:rPr lang="pt-PT" sz="2400" dirty="0" smtClean="0"/>
              <a:t>II- PRINCIPAIS ACÇÕES CONCRETIZADAS EM 2014/2015 NO ÂMBITO DO PRODAS (PROGRAMA DO DESENVOLVIMENTO DO ALTO-SUNDI) Cont.</a:t>
            </a:r>
            <a:endParaRPr lang="pt-PT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5800" y="1676401"/>
          <a:ext cx="7696201" cy="3199678"/>
        </p:xfrm>
        <a:graphic>
          <a:graphicData uri="http://schemas.openxmlformats.org/drawingml/2006/table">
            <a:tbl>
              <a:tblPr/>
              <a:tblGrid>
                <a:gridCol w="476054"/>
                <a:gridCol w="2027530"/>
                <a:gridCol w="1009899"/>
                <a:gridCol w="2010297"/>
                <a:gridCol w="2172421"/>
              </a:tblGrid>
              <a:tr h="2493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DESIGNAÇÃO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7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273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LOCALIDADES BENEFICIÁRIAS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3601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Sistema 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 Abastecimento de Água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de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Kikhumba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Kongo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Belize 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Miconje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Tsuku-Nkazi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,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Kinganzi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,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Tsuku-Nvanzi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,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Sanda-Massala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,,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Binheco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,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Kikhumba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-Kongo e </a:t>
                      </a:r>
                      <a:r>
                        <a:rPr lang="pt-PT" sz="1200" b="1" i="0" u="none" strike="noStrike" baseline="0" dirty="0" err="1" smtClean="0">
                          <a:solidFill>
                            <a:srgbClr val="000000"/>
                          </a:solidFill>
                          <a:latin typeface="Arial Unicode MS"/>
                        </a:rPr>
                        <a:t>Kishassa-Poba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6219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Sistema de Abastecimento de Água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de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Kifuma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Belize 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Miconje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Kifuma 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1132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3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do sistema de água de Maloango Zau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Belize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Miconje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Maloango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Zau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60458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Sistema de Água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de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Bitina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Belize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Miconje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Bitina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6781800" cy="914400"/>
          </a:xfrm>
        </p:spPr>
        <p:txBody>
          <a:bodyPr>
            <a:normAutofit fontScale="90000"/>
          </a:bodyPr>
          <a:lstStyle/>
          <a:p>
            <a:r>
              <a:rPr lang="pt-PT" sz="2400" dirty="0" smtClean="0"/>
              <a:t>II- PRINCIPAIS ACÇÕES CONCRETIZADAS EM 2014/2015 NO ÂMBITO DO PAT (PROGRAMA ÁGUA PARA TODOS) Cont.</a:t>
            </a:r>
            <a:endParaRPr lang="pt-PT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5800" y="2136229"/>
          <a:ext cx="7696201" cy="1902371"/>
        </p:xfrm>
        <a:graphic>
          <a:graphicData uri="http://schemas.openxmlformats.org/drawingml/2006/table">
            <a:tbl>
              <a:tblPr/>
              <a:tblGrid>
                <a:gridCol w="476054"/>
                <a:gridCol w="2027530"/>
                <a:gridCol w="1009899"/>
                <a:gridCol w="2010297"/>
                <a:gridCol w="2172421"/>
              </a:tblGrid>
              <a:tr h="2493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DESIGNAÇÃO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7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273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COMUNA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LOCALIDADES BENEFICIÁRIAS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36014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Sistema </a:t>
                      </a:r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 Abastecimento de Água </a:t>
                      </a:r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de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Macanga-Grande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Cabinda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Tando-Zinze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Macanga-Grande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17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2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Construção do Sistema de Água do </a:t>
                      </a:r>
                      <a:r>
                        <a:rPr lang="pt-PT" sz="1200" b="1" i="0" u="none" strike="noStrike" baseline="0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 Icazo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Cacongo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Sede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Icazo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III- INDICADORES</a:t>
            </a:r>
            <a:r>
              <a:rPr kumimoji="0" lang="pt-P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OPERACIONALIDADE DO SISTEMA DE ABASTECIMENTO DE ÁGUA DA CIDADE CAPITAL</a:t>
            </a: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88961" y="26351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39086" y="22939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Marcador de Posição de Conteúdo 2"/>
          <p:cNvSpPr txBox="1">
            <a:spLocks/>
          </p:cNvSpPr>
          <p:nvPr/>
        </p:nvSpPr>
        <p:spPr>
          <a:xfrm>
            <a:off x="457200" y="1219200"/>
            <a:ext cx="82296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2400" b="1" dirty="0" smtClean="0"/>
              <a:t>CIDADE</a:t>
            </a: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CABINDA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população urbana é abastecida por 10 sistemas: 5 ETAs e 5 furos subterrâneos;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casco urbano é abastecido a partir de duas ETAs-1 e 2. A sua produção é insuficiente para as necessidades, mesmo funcionando de forma contínua (24h/dia). </a:t>
            </a:r>
            <a:r>
              <a:rPr lang="pt-PT" sz="2400" dirty="0" smtClean="0"/>
              <a:t>O</a:t>
            </a: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serviços são forçados a manobras diárias de isolamento dos principais reservatórios em períodos parciais para que os consumos possam adaptar-se às possibilidades de produção;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restantes três ETAs abastecem as zonas peri-urbanas: Caio, Simindele e Fortaleza. Esta última, não funciona em horário integral (24 h/dia) por motivos de falta de </a:t>
            </a:r>
            <a:r>
              <a:rPr lang="pt-PT" sz="2400" dirty="0" smtClean="0"/>
              <a:t>energia</a:t>
            </a: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eléctrica da rede pública na zona em que está instalada;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PT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66801" y="1600200"/>
          <a:ext cx="7086599" cy="4267198"/>
        </p:xfrm>
        <a:graphic>
          <a:graphicData uri="http://schemas.openxmlformats.org/drawingml/2006/table">
            <a:tbl>
              <a:tblPr/>
              <a:tblGrid>
                <a:gridCol w="2335357"/>
                <a:gridCol w="3890523"/>
                <a:gridCol w="860719"/>
              </a:tblGrid>
              <a:tr h="62546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ABASTECIMENTO EM ZONA URBANA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regularmente abastecida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com abastecimento irregular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com abastecimento precário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6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não abastecida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9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ABASTECIMENTO EM ZONA PERIURBANA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regularmente abastecida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com abastecimento irregular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Zona com abastecimento precário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Zona não abastecida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xfrm>
            <a:off x="685800" y="304800"/>
            <a:ext cx="7620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III- INDICADORES</a:t>
            </a:r>
            <a:r>
              <a:rPr kumimoji="0" lang="pt-P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OPERACIONALIDADE DO SISTEMA DE ABASTECIMENTO DE ÁGUA DA CIDADE CAPITAL (Cont.)</a:t>
            </a: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flective ball">
      <a:majorFont>
        <a:latin typeface="Franklin Gothic Heav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6524</TotalTime>
  <Words>2486</Words>
  <Application>Microsoft Office PowerPoint</Application>
  <PresentationFormat>Apresentação no Ecrã (4:3)</PresentationFormat>
  <Paragraphs>953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3" baseType="lpstr">
      <vt:lpstr>Office Theme</vt:lpstr>
      <vt:lpstr>Apresentação do PowerPoint</vt:lpstr>
      <vt:lpstr>Apresentação do PowerPoint</vt:lpstr>
      <vt:lpstr>INTRODUÇÃO</vt:lpstr>
      <vt:lpstr>Apresentação do PowerPoint</vt:lpstr>
      <vt:lpstr>II- PRINCIPAIS ACÇÕES CONCRETIZADAS EM 2014/2015, NO ÂMBITO DO PIP</vt:lpstr>
      <vt:lpstr>II- PRINCIPAIS ACÇÕES CONCRETIZADAS EM 2014/2015 NO ÂMBITO DO PRODAS (PROGRAMA DO DESENVOLVIMENTO DO ALTO-SUNDI) Cont.</vt:lpstr>
      <vt:lpstr>II- PRINCIPAIS ACÇÕES CONCRETIZADAS EM 2014/2015 NO ÂMBITO DO PAT (PROGRAMA ÁGUA PARA TODOS) Cont.</vt:lpstr>
      <vt:lpstr>III- INDICADORES DE OPERACIONALIDADE DO SISTEMA DE ABASTECIMENTO DE ÁGUA DA CIDADE CAPITAL</vt:lpstr>
      <vt:lpstr>III- INDICADORES DE OPERACIONALIDADE DO SISTEMA DE ABASTECIMENTO DE ÁGUA DA CIDADE CAPITAL (Cont.)</vt:lpstr>
      <vt:lpstr>III- INDICADORES DE OPERACIONALIDADE DO SISTEMA DE ABASTECIMENTO DE ÁGUA DA CIDADE CAPITAL (Cont.)</vt:lpstr>
      <vt:lpstr>IV-BALANÇO DE IMPLEMENTAÇÃO DO PAT-2014</vt:lpstr>
      <vt:lpstr>IV-BALANÇO DE IMPLEMENTAÇÃO DO PAT-2015</vt:lpstr>
      <vt:lpstr>V-SÍNTESE DA CONDIÇÃO  DE OPERAÇÃO DOS SISTEMAS DE ÁGUA NA PROVÍNCIA</vt:lpstr>
      <vt:lpstr>VI-SÍNTESE DE INVENTÁRIO DOS SISTEMAS DE ÁGUA NA PROVÍNCIA</vt:lpstr>
      <vt:lpstr>VII-INDICADORES SOBRE IMPLEMENTAÇÃO DO MOGECA </vt:lpstr>
      <vt:lpstr>CRIAÇÃO DA COMISSÃO INSTALADORA DA EMPRESA PÚBLICA DE ÁGUAS DE CABINDA</vt:lpstr>
      <vt:lpstr>VII- BASE DE DADOS DA QUALIDADE DE ÁGUA (cont.)</vt:lpstr>
      <vt:lpstr>Apresentação do PowerPoint</vt:lpstr>
      <vt:lpstr>IX- PRINCIPAIS CONSTRANGIMENTOS E ORÇAMENTO PROVINCIAL 2016 E ACTIVIDADES FUNDAMENTAIS EM PERSPECTIVA </vt:lpstr>
      <vt:lpstr>Apresentação do PowerPoint</vt:lpstr>
      <vt:lpstr>C) ACTIVIDADES FUNDAMENTAIS E PERSPECTIVAS </vt:lpstr>
      <vt:lpstr>Obrigado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PresenterMedia.com</dc:creator>
  <cp:lastModifiedBy>Sandra Cristovão</cp:lastModifiedBy>
  <cp:revision>611</cp:revision>
  <cp:lastPrinted>2013-08-19T15:34:42Z</cp:lastPrinted>
  <dcterms:created xsi:type="dcterms:W3CDTF">2011-01-18T19:25:28Z</dcterms:created>
  <dcterms:modified xsi:type="dcterms:W3CDTF">2015-07-29T12:28:55Z</dcterms:modified>
</cp:coreProperties>
</file>