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0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notesSlides/notesSlide51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62" r:id="rId2"/>
    <p:sldId id="270" r:id="rId3"/>
    <p:sldId id="257" r:id="rId4"/>
    <p:sldId id="271" r:id="rId5"/>
    <p:sldId id="274" r:id="rId6"/>
    <p:sldId id="269" r:id="rId7"/>
    <p:sldId id="272" r:id="rId8"/>
    <p:sldId id="275" r:id="rId9"/>
    <p:sldId id="277" r:id="rId10"/>
    <p:sldId id="283" r:id="rId11"/>
    <p:sldId id="278" r:id="rId12"/>
    <p:sldId id="280" r:id="rId13"/>
    <p:sldId id="279" r:id="rId14"/>
    <p:sldId id="281" r:id="rId15"/>
    <p:sldId id="265" r:id="rId16"/>
    <p:sldId id="276" r:id="rId17"/>
    <p:sldId id="282" r:id="rId18"/>
    <p:sldId id="284" r:id="rId19"/>
    <p:sldId id="285" r:id="rId20"/>
    <p:sldId id="264" r:id="rId21"/>
    <p:sldId id="286" r:id="rId22"/>
    <p:sldId id="287" r:id="rId23"/>
    <p:sldId id="288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289" r:id="rId35"/>
    <p:sldId id="301" r:id="rId36"/>
    <p:sldId id="302" r:id="rId37"/>
    <p:sldId id="290" r:id="rId38"/>
    <p:sldId id="304" r:id="rId39"/>
    <p:sldId id="305" r:id="rId40"/>
    <p:sldId id="303" r:id="rId41"/>
    <p:sldId id="307" r:id="rId42"/>
    <p:sldId id="308" r:id="rId43"/>
    <p:sldId id="309" r:id="rId44"/>
    <p:sldId id="310" r:id="rId45"/>
    <p:sldId id="263" r:id="rId46"/>
    <p:sldId id="306" r:id="rId47"/>
    <p:sldId id="311" r:id="rId48"/>
    <p:sldId id="312" r:id="rId49"/>
    <p:sldId id="313" r:id="rId50"/>
    <p:sldId id="314" r:id="rId51"/>
    <p:sldId id="315" r:id="rId52"/>
    <p:sldId id="316" r:id="rId53"/>
    <p:sldId id="321" r:id="rId54"/>
    <p:sldId id="320" r:id="rId55"/>
    <p:sldId id="322" r:id="rId56"/>
    <p:sldId id="317" r:id="rId57"/>
    <p:sldId id="259" r:id="rId58"/>
    <p:sldId id="323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Folha_de_C_lculo_do_Microsoft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Folha_de_C_lculo_do_Microsoft_Excel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lha_de_C_lculo_do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lha_de_C_lculo_do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Folha_de_C_lculo_do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lha_de_C_lculo_do_Microsoft_Excel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 smtClean="0">
                <a:solidFill>
                  <a:schemeClr val="tx2">
                    <a:lumMod val="50000"/>
                  </a:schemeClr>
                </a:solidFill>
              </a:rPr>
              <a:t>Evolução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</a:rPr>
              <a:t> da</a:t>
            </a:r>
            <a:r>
              <a:rPr lang="en-US" sz="1800" b="1" baseline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2">
                    <a:lumMod val="50000"/>
                  </a:schemeClr>
                </a:solidFill>
              </a:rPr>
              <a:t>Facturação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</a:rPr>
              <a:t>(AKZ)</a:t>
            </a:r>
          </a:p>
        </c:rich>
      </c:tx>
      <c:layout>
        <c:manualLayout>
          <c:xMode val="edge"/>
          <c:yMode val="edge"/>
          <c:x val="0.3302851056586362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015859530855171"/>
          <c:y val="0.14167730697378805"/>
          <c:w val="0.86567033154219186"/>
          <c:h val="0.79212753925058399"/>
        </c:manualLayout>
      </c:layout>
      <c:lineChart>
        <c:grouping val="stacked"/>
        <c:varyColors val="0"/>
        <c:ser>
          <c:idx val="0"/>
          <c:order val="0"/>
          <c:tx>
            <c:strRef>
              <c:f>Facturação!$B$32</c:f>
              <c:strCache>
                <c:ptCount val="1"/>
                <c:pt idx="0">
                  <c:v>Facturação (AKZ)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0331093742249521E-2"/>
                  <c:y val="-7.05830417712712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3651523544849667E-2"/>
                  <c:y val="-6.07307915872659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1904592539584004E-2"/>
                  <c:y val="-7.3539341262952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646850510358228E-2"/>
                  <c:y val="-5.9583457428771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2478468772032168E-2"/>
                  <c:y val="-6.3687091078947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Facturação!$A$33:$A$40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strCache>
            </c:strRef>
          </c:cat>
          <c:val>
            <c:numRef>
              <c:f>Facturação!$B$33:$B$40</c:f>
              <c:numCache>
                <c:formatCode>#,##0.00</c:formatCode>
                <c:ptCount val="5"/>
                <c:pt idx="0">
                  <c:v>348409757.08000004</c:v>
                </c:pt>
                <c:pt idx="1">
                  <c:v>474206009.29000002</c:v>
                </c:pt>
                <c:pt idx="2">
                  <c:v>488108528.11000001</c:v>
                </c:pt>
                <c:pt idx="3">
                  <c:v>477139156.18000001</c:v>
                </c:pt>
                <c:pt idx="4">
                  <c:v>596368371.29999995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categoryFilterExceptions>
                <c15:categoryFilterException>
                  <c15:sqref/>
                  <c15:dLbl>
                    <c:idx val="4"/>
                    <c:layout>
                      <c:manualLayout>
                        <c:x val="-6.2266563876164756E-2"/>
                        <c:y val="-7.9779633651262061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layout/>
                      </c:ext>
                    </c:extLst>
                  </c15:dLbl>
                </c15:categoryFilterException>
                <c15:categoryFilterException>
                  <c15:sqref/>
                  <c15:dLbl>
                    <c:idx val="4"/>
                    <c:layout>
                      <c:manualLayout>
                        <c:x val="-7.8166895312489146E-2"/>
                        <c:y val="-7.3047665408472476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layout/>
                      </c:ext>
                    </c:extLst>
                  </c15:dLbl>
                </c15:categoryFilterException>
                <c15:categoryFilterException>
                  <c15:sqref/>
                  <c15:dLbl>
                    <c:idx val="4"/>
                    <c:layout>
                      <c:manualLayout>
                        <c:x val="-1.7383140555141757E-2"/>
                        <c:y val="-5.0878567130462259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layout/>
                      </c:ext>
                    </c:extLst>
                  </c15:dLbl>
                </c15:categoryFilterException>
              </c15:categoryFilterExceptions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428352"/>
        <c:axId val="29475200"/>
      </c:lineChart>
      <c:catAx>
        <c:axId val="2942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9475200"/>
        <c:crosses val="autoZero"/>
        <c:auto val="1"/>
        <c:lblAlgn val="ctr"/>
        <c:lblOffset val="100"/>
        <c:noMultiLvlLbl val="0"/>
      </c:catAx>
      <c:valAx>
        <c:axId val="294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942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dirty="0"/>
              <a:t>Evolução de </a:t>
            </a:r>
            <a:r>
              <a:rPr lang="pt-PT" dirty="0" err="1"/>
              <a:t>Facturação</a:t>
            </a:r>
            <a:r>
              <a:rPr lang="pt-PT" dirty="0"/>
              <a:t> e Cobranças 2010 a </a:t>
            </a:r>
            <a:r>
              <a:rPr lang="pt-PT" dirty="0" smtClean="0"/>
              <a:t>2014</a:t>
            </a:r>
            <a:endParaRPr lang="pt-PT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144308906466781"/>
          <c:y val="0.10366331213945851"/>
          <c:w val="0.87025027477972572"/>
          <c:h val="0.67482308027004656"/>
        </c:manualLayout>
      </c:layout>
      <c:lineChart>
        <c:grouping val="standard"/>
        <c:varyColors val="0"/>
        <c:ser>
          <c:idx val="1"/>
          <c:order val="0"/>
          <c:tx>
            <c:strRef>
              <c:f>Indicadores!$C$109</c:f>
              <c:strCache>
                <c:ptCount val="1"/>
                <c:pt idx="0">
                  <c:v>Cobrança</c:v>
                </c:pt>
              </c:strCache>
            </c:strRef>
          </c:tx>
          <c:spPr>
            <a:ln w="47625" cap="rnd" cmpd="sng" algn="ctr">
              <a:solidFill>
                <a:srgbClr val="FFFF00"/>
              </a:solidFill>
              <a:prstDash val="solid"/>
              <a:round/>
            </a:ln>
            <a:effectLst/>
          </c:spPr>
          <c:marker>
            <c:spPr>
              <a:solidFill>
                <a:srgbClr val="FFFF00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4.9887942195340429E-2"/>
                  <c:y val="-5.7040949022584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708377507817206E-2"/>
                  <c:y val="-5.704094902258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2319131917268419E-2"/>
                  <c:y val="-6.4171217641332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6379977114937564E-2"/>
                  <c:y val="-5.20075535430106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35163996948895"/>
                      <c:h val="4.7076789198141678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5.5946482681365754E-2"/>
                  <c:y val="-6.29475916707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Indicadores!$A$110:$A$114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Indicadores!$A$110:$A$117</c15:sqref>
                  </c15:fullRef>
                </c:ext>
              </c:extLst>
            </c:strRef>
          </c:cat>
          <c:val>
            <c:numRef>
              <c:f>Indicadores!$C$110:$C$114</c:f>
              <c:numCache>
                <c:formatCode>#,##0</c:formatCode>
                <c:ptCount val="5"/>
                <c:pt idx="0">
                  <c:v>107942499</c:v>
                </c:pt>
                <c:pt idx="1">
                  <c:v>256170659.65000001</c:v>
                </c:pt>
                <c:pt idx="2">
                  <c:v>250920163.10999998</c:v>
                </c:pt>
                <c:pt idx="3">
                  <c:v>314158810.13</c:v>
                </c:pt>
                <c:pt idx="4">
                  <c:v>372215708.54000002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Indicadores!$C$110:$C$117</c15:sqref>
                  </c15:fullRef>
                </c:ext>
              </c:extLst>
            </c:numRef>
          </c:val>
          <c:smooth val="0"/>
          <c:extLst>
            <c:ext xmlns:c15="http://schemas.microsoft.com/office/drawing/2012/chart" uri="{02D57815-91ED-43cb-92C2-25804820EDAC}">
              <c15:categoryFilterExceptions>
                <c15:categoryFilterException>
                  <c15:sqref>Indicadores!$C$115</c15:sqref>
                  <c15:dLbl>
                    <c:idx val="4"/>
                    <c:delete val="1"/>
                    <c:extLst>
                      <c:ext uri="{CE6537A1-D6FC-4f65-9D91-7224C49458BB}">
                        <c15:layout/>
                      </c:ext>
                    </c:extLst>
                  </c15:dLbl>
                </c15:categoryFilterException>
                <c15:categoryFilterException>
                  <c15:sqref>Indicadores!$C$116</c15:sqref>
                  <c15:dLbl>
                    <c:idx val="4"/>
                    <c:delete val="1"/>
                    <c:extLst>
                      <c:ext uri="{CE6537A1-D6FC-4f65-9D91-7224C49458BB}"/>
                    </c:extLst>
                  </c15:dLbl>
                </c15:categoryFilterException>
                <c15:categoryFilterException>
                  <c15:sqref>Indicadores!$C$117</c15:sqref>
                  <c15:dLbl>
                    <c:idx val="4"/>
                    <c:delete val="1"/>
                    <c:extLst>
                      <c:ext uri="{CE6537A1-D6FC-4f65-9D91-7224C49458BB}"/>
                    </c:extLst>
                  </c15:dLbl>
                </c15:categoryFilterException>
              </c15:categoryFilterExceptions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682688"/>
        <c:axId val="73200000"/>
      </c:lineChart>
      <c:catAx>
        <c:axId val="7168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73200000"/>
        <c:crosses val="autoZero"/>
        <c:auto val="1"/>
        <c:lblAlgn val="ctr"/>
        <c:lblOffset val="100"/>
        <c:noMultiLvlLbl val="0"/>
      </c:catAx>
      <c:valAx>
        <c:axId val="73200000"/>
        <c:scaling>
          <c:orientation val="minMax"/>
          <c:max val="500000000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7168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>
          <a:solidFill>
            <a:schemeClr val="accent1">
              <a:lumMod val="50000"/>
            </a:schemeClr>
          </a:solidFill>
        </a:defRPr>
      </a:pPr>
      <a:endParaRPr lang="pt-P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/>
            </a:pPr>
            <a:r>
              <a:rPr lang="pt-PT"/>
              <a:t>Água Facturada vs Água Produzida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Água Facturada</c:v>
          </c:tx>
          <c:spPr>
            <a:ln>
              <a:solidFill>
                <a:srgbClr val="1F497D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strRef>
              <c:f>Indicadores!$A$20:$A$23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Indicadores!$B$20:$B$23</c:f>
              <c:numCache>
                <c:formatCode>#,##0.00</c:formatCode>
                <c:ptCount val="4"/>
                <c:pt idx="0">
                  <c:v>9933013</c:v>
                </c:pt>
                <c:pt idx="1">
                  <c:v>11094712.959999997</c:v>
                </c:pt>
                <c:pt idx="2">
                  <c:v>15569462.559999997</c:v>
                </c:pt>
                <c:pt idx="3">
                  <c:v>20194742.559999999</c:v>
                </c:pt>
              </c:numCache>
            </c:numRef>
          </c:val>
          <c:smooth val="0"/>
        </c:ser>
        <c:ser>
          <c:idx val="1"/>
          <c:order val="1"/>
          <c:tx>
            <c:v>Água Produzida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Indicadores!$A$20:$A$23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Indicadores!$C$20:$C$23</c:f>
              <c:numCache>
                <c:formatCode>#,##0.00</c:formatCode>
                <c:ptCount val="4"/>
                <c:pt idx="0">
                  <c:v>35713863</c:v>
                </c:pt>
                <c:pt idx="1">
                  <c:v>24834600</c:v>
                </c:pt>
                <c:pt idx="2">
                  <c:v>24834600</c:v>
                </c:pt>
                <c:pt idx="3">
                  <c:v>24834600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850176"/>
        <c:axId val="82851712"/>
      </c:lineChart>
      <c:catAx>
        <c:axId val="82850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2851712"/>
        <c:crosses val="autoZero"/>
        <c:auto val="1"/>
        <c:lblAlgn val="ctr"/>
        <c:lblOffset val="100"/>
        <c:noMultiLvlLbl val="0"/>
      </c:catAx>
      <c:valAx>
        <c:axId val="82851712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crossAx val="828501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="1">
          <a:solidFill>
            <a:schemeClr val="accent1">
              <a:lumMod val="50000"/>
            </a:schemeClr>
          </a:solidFill>
        </a:defRPr>
      </a:pPr>
      <a:endParaRPr lang="pt-P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/>
            </a:pPr>
            <a:r>
              <a:rPr lang="pt-PT"/>
              <a:t>Água Facturada vs Água Cobrada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Água Facturada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[1]Indicadores!$A$3:$A$6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[1]Indicadores!$B$3:$B$6</c:f>
              <c:numCache>
                <c:formatCode>General</c:formatCode>
                <c:ptCount val="4"/>
                <c:pt idx="0">
                  <c:v>608798947.04000008</c:v>
                </c:pt>
                <c:pt idx="1">
                  <c:v>838932119.75160003</c:v>
                </c:pt>
                <c:pt idx="2">
                  <c:v>1337584189.0151999</c:v>
                </c:pt>
                <c:pt idx="3">
                  <c:v>1556864916.3311996</c:v>
                </c:pt>
              </c:numCache>
            </c:numRef>
          </c:val>
          <c:smooth val="0"/>
        </c:ser>
        <c:ser>
          <c:idx val="1"/>
          <c:order val="1"/>
          <c:tx>
            <c:v>Água Cobrada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[1]Indicadores!$A$3:$A$6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[1]Indicadores!$C$3:$C$6</c:f>
              <c:numCache>
                <c:formatCode>General</c:formatCode>
                <c:ptCount val="4"/>
                <c:pt idx="0">
                  <c:v>438617773.85000002</c:v>
                </c:pt>
                <c:pt idx="1">
                  <c:v>629199089.81369996</c:v>
                </c:pt>
                <c:pt idx="2">
                  <c:v>1070067351.21216</c:v>
                </c:pt>
                <c:pt idx="3">
                  <c:v>1323335178.8815196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081472"/>
        <c:axId val="83091456"/>
      </c:lineChart>
      <c:catAx>
        <c:axId val="83081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3091456"/>
        <c:crossesAt val="0"/>
        <c:auto val="1"/>
        <c:lblAlgn val="ctr"/>
        <c:lblOffset val="100"/>
        <c:noMultiLvlLbl val="0"/>
      </c:catAx>
      <c:valAx>
        <c:axId val="8309145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crossAx val="830814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accent1">
              <a:lumMod val="50000"/>
            </a:schemeClr>
          </a:solidFill>
        </a:defRPr>
      </a:pPr>
      <a:endParaRPr lang="pt-P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PT" dirty="0"/>
              <a:t>Evolução de Novas Ligações </a:t>
            </a:r>
            <a:r>
              <a:rPr lang="pt-PT" dirty="0" smtClean="0"/>
              <a:t>2011 </a:t>
            </a:r>
            <a:r>
              <a:rPr lang="pt-PT" dirty="0"/>
              <a:t>a 2017</a:t>
            </a:r>
          </a:p>
        </c:rich>
      </c:tx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Indicadores!$B$75</c:f>
              <c:strCache>
                <c:ptCount val="1"/>
                <c:pt idx="0">
                  <c:v>Novas Ligações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Indicadores!$A$76:$A$82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Previsão 2015</c:v>
                </c:pt>
                <c:pt idx="5">
                  <c:v>Previsão 2016</c:v>
                </c:pt>
                <c:pt idx="6">
                  <c:v>Previsão 2017</c:v>
                </c:pt>
              </c:strCache>
            </c:strRef>
          </c:cat>
          <c:val>
            <c:numRef>
              <c:f>Indicadores!$B$76:$B$82</c:f>
              <c:numCache>
                <c:formatCode>#,##0</c:formatCode>
                <c:ptCount val="7"/>
                <c:pt idx="0">
                  <c:v>3561</c:v>
                </c:pt>
                <c:pt idx="1">
                  <c:v>3168</c:v>
                </c:pt>
                <c:pt idx="2">
                  <c:v>4108</c:v>
                </c:pt>
                <c:pt idx="3">
                  <c:v>3320</c:v>
                </c:pt>
                <c:pt idx="4">
                  <c:v>15620</c:v>
                </c:pt>
                <c:pt idx="5">
                  <c:v>21120</c:v>
                </c:pt>
                <c:pt idx="6">
                  <c:v>21120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3347328"/>
        <c:axId val="83348864"/>
      </c:lineChart>
      <c:catAx>
        <c:axId val="83347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3348864"/>
        <c:crosses val="autoZero"/>
        <c:auto val="1"/>
        <c:lblAlgn val="ctr"/>
        <c:lblOffset val="100"/>
        <c:noMultiLvlLbl val="0"/>
      </c:catAx>
      <c:valAx>
        <c:axId val="8334886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83347328"/>
        <c:crosses val="autoZero"/>
        <c:crossBetween val="between"/>
      </c:valAx>
    </c:plotArea>
    <c:plotVisOnly val="1"/>
    <c:dispBlanksAs val="zero"/>
    <c:showDLblsOverMax val="0"/>
  </c:chart>
  <c:spPr>
    <a:ln>
      <a:noFill/>
    </a:ln>
  </c:spPr>
  <c:txPr>
    <a:bodyPr/>
    <a:lstStyle/>
    <a:p>
      <a:pPr>
        <a:defRPr>
          <a:solidFill>
            <a:schemeClr val="accent1">
              <a:lumMod val="50000"/>
            </a:schemeClr>
          </a:solidFill>
        </a:defRPr>
      </a:pPr>
      <a:endParaRPr lang="pt-PT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PT"/>
              <a:t>Evolução de Clientes Activos 2010 a 2017</a:t>
            </a:r>
          </a:p>
        </c:rich>
      </c:tx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Indicadores!$B$90</c:f>
              <c:strCache>
                <c:ptCount val="1"/>
                <c:pt idx="0">
                  <c:v>Clientes Activos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Indicadores!$A$91:$A$98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Objectivo 2015</c:v>
                </c:pt>
                <c:pt idx="6">
                  <c:v>Objectivo 2016</c:v>
                </c:pt>
                <c:pt idx="7">
                  <c:v>Objectivo 2017</c:v>
                </c:pt>
              </c:strCache>
            </c:strRef>
          </c:cat>
          <c:val>
            <c:numRef>
              <c:f>Indicadores!$B$91:$B$98</c:f>
              <c:numCache>
                <c:formatCode>#,##0</c:formatCode>
                <c:ptCount val="8"/>
                <c:pt idx="0">
                  <c:v>22173</c:v>
                </c:pt>
                <c:pt idx="1">
                  <c:v>25939</c:v>
                </c:pt>
                <c:pt idx="2">
                  <c:v>29385</c:v>
                </c:pt>
                <c:pt idx="3">
                  <c:v>34620</c:v>
                </c:pt>
                <c:pt idx="4">
                  <c:v>38116</c:v>
                </c:pt>
                <c:pt idx="5">
                  <c:v>53736</c:v>
                </c:pt>
                <c:pt idx="6">
                  <c:v>74856</c:v>
                </c:pt>
                <c:pt idx="7">
                  <c:v>95976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9120128"/>
        <c:axId val="83174528"/>
      </c:lineChart>
      <c:catAx>
        <c:axId val="89120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</c:spPr>
        <c:crossAx val="83174528"/>
        <c:crosses val="autoZero"/>
        <c:auto val="1"/>
        <c:lblAlgn val="ctr"/>
        <c:lblOffset val="100"/>
        <c:noMultiLvlLbl val="0"/>
      </c:catAx>
      <c:valAx>
        <c:axId val="8317452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89120128"/>
        <c:crosses val="autoZero"/>
        <c:crossBetween val="between"/>
      </c:valAx>
    </c:plotArea>
    <c:plotVisOnly val="1"/>
    <c:dispBlanksAs val="zero"/>
    <c:showDLblsOverMax val="0"/>
  </c:chart>
  <c:spPr>
    <a:ln>
      <a:noFill/>
    </a:ln>
  </c:spPr>
  <c:txPr>
    <a:bodyPr/>
    <a:lstStyle/>
    <a:p>
      <a:pPr>
        <a:defRPr>
          <a:solidFill>
            <a:schemeClr val="accent1">
              <a:lumMod val="50000"/>
            </a:schemeClr>
          </a:solidFill>
        </a:defRPr>
      </a:pPr>
      <a:endParaRPr lang="pt-PT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2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3DAA0-A473-492D-8E00-7622CB7D9578}" type="doc">
      <dgm:prSet loTypeId="urn:microsoft.com/office/officeart/2005/8/layout/vList3#1" loCatId="list" qsTypeId="urn:microsoft.com/office/officeart/2005/8/quickstyle/3d3" qsCatId="3D" csTypeId="urn:microsoft.com/office/officeart/2005/8/colors/colorful1#1" csCatId="colorful" phldr="1"/>
      <dgm:spPr/>
    </dgm:pt>
    <dgm:pt modelId="{5FAB6E9A-6FBF-419E-AC45-BFFDB1A19803}">
      <dgm:prSet phldrT="[Texto]"/>
      <dgm:spPr>
        <a:ln>
          <a:noFill/>
        </a:ln>
      </dgm:spPr>
      <dgm:t>
        <a:bodyPr/>
        <a:lstStyle/>
        <a:p>
          <a:r>
            <a:rPr lang="pt-PT" dirty="0" smtClean="0"/>
            <a:t>Análise Interna e Externa</a:t>
          </a:r>
          <a:endParaRPr lang="pt-PT" dirty="0"/>
        </a:p>
      </dgm:t>
    </dgm:pt>
    <dgm:pt modelId="{84C87F6C-1FA7-4852-831D-4884E642C7C4}" type="parTrans" cxnId="{AD9016B4-9B25-4E5A-A1AD-62E08C8B23FA}">
      <dgm:prSet/>
      <dgm:spPr/>
      <dgm:t>
        <a:bodyPr/>
        <a:lstStyle/>
        <a:p>
          <a:endParaRPr lang="pt-PT"/>
        </a:p>
      </dgm:t>
    </dgm:pt>
    <dgm:pt modelId="{80744B09-49C6-4141-85C0-8A249E8F04EC}" type="sibTrans" cxnId="{AD9016B4-9B25-4E5A-A1AD-62E08C8B23FA}">
      <dgm:prSet/>
      <dgm:spPr/>
      <dgm:t>
        <a:bodyPr/>
        <a:lstStyle/>
        <a:p>
          <a:endParaRPr lang="pt-PT"/>
        </a:p>
      </dgm:t>
    </dgm:pt>
    <dgm:pt modelId="{5E165927-9033-4C29-B7D1-682ED2A1223F}">
      <dgm:prSet phldrT="[Texto]"/>
      <dgm:spPr/>
      <dgm:t>
        <a:bodyPr/>
        <a:lstStyle/>
        <a:p>
          <a:r>
            <a:rPr lang="pt-PT" dirty="0" smtClean="0"/>
            <a:t>Visão, Missão e Valores</a:t>
          </a:r>
          <a:endParaRPr lang="pt-PT" dirty="0"/>
        </a:p>
      </dgm:t>
    </dgm:pt>
    <dgm:pt modelId="{D0239A13-809B-4E1A-976C-FB7B778CFACD}" type="parTrans" cxnId="{A1875AF6-A14A-4FD3-BC47-A33155E6CDAB}">
      <dgm:prSet/>
      <dgm:spPr/>
      <dgm:t>
        <a:bodyPr/>
        <a:lstStyle/>
        <a:p>
          <a:endParaRPr lang="pt-PT"/>
        </a:p>
      </dgm:t>
    </dgm:pt>
    <dgm:pt modelId="{AF187C4C-EEF0-4677-9311-BA2161548203}" type="sibTrans" cxnId="{A1875AF6-A14A-4FD3-BC47-A33155E6CDAB}">
      <dgm:prSet/>
      <dgm:spPr/>
      <dgm:t>
        <a:bodyPr/>
        <a:lstStyle/>
        <a:p>
          <a:endParaRPr lang="pt-PT"/>
        </a:p>
      </dgm:t>
    </dgm:pt>
    <dgm:pt modelId="{03A6E474-B547-42B5-B0C8-19AD4693C4EA}">
      <dgm:prSet phldrT="[Texto]"/>
      <dgm:spPr/>
      <dgm:t>
        <a:bodyPr/>
        <a:lstStyle/>
        <a:p>
          <a:r>
            <a:rPr lang="pt-PT" dirty="0" smtClean="0"/>
            <a:t>Objectivos Estratégicos e Indicadores de Controlo</a:t>
          </a:r>
        </a:p>
      </dgm:t>
    </dgm:pt>
    <dgm:pt modelId="{276DF45A-43E7-440A-AB41-1C9081822657}" type="parTrans" cxnId="{3E009261-8591-49BE-8B10-BFD2E4E839B2}">
      <dgm:prSet/>
      <dgm:spPr/>
      <dgm:t>
        <a:bodyPr/>
        <a:lstStyle/>
        <a:p>
          <a:endParaRPr lang="pt-PT"/>
        </a:p>
      </dgm:t>
    </dgm:pt>
    <dgm:pt modelId="{29E1F00A-17C4-4FAC-9461-478775058783}" type="sibTrans" cxnId="{3E009261-8591-49BE-8B10-BFD2E4E839B2}">
      <dgm:prSet/>
      <dgm:spPr/>
      <dgm:t>
        <a:bodyPr/>
        <a:lstStyle/>
        <a:p>
          <a:endParaRPr lang="pt-PT"/>
        </a:p>
      </dgm:t>
    </dgm:pt>
    <dgm:pt modelId="{6653F6A4-D0D1-4870-A285-A91745376453}">
      <dgm:prSet phldrT="[Texto]"/>
      <dgm:spPr>
        <a:ln>
          <a:noFill/>
        </a:ln>
      </dgm:spPr>
      <dgm:t>
        <a:bodyPr/>
        <a:lstStyle/>
        <a:p>
          <a:r>
            <a:rPr lang="pt-PT" dirty="0" smtClean="0"/>
            <a:t>Orçamento Previsional Triénio 2015-2017</a:t>
          </a:r>
        </a:p>
      </dgm:t>
    </dgm:pt>
    <dgm:pt modelId="{F0A55D55-E61D-4A08-867E-BF863C657B2B}" type="parTrans" cxnId="{7F6F612E-1754-421C-8C22-DD0BCECAEA46}">
      <dgm:prSet/>
      <dgm:spPr/>
      <dgm:t>
        <a:bodyPr/>
        <a:lstStyle/>
        <a:p>
          <a:endParaRPr lang="pt-PT"/>
        </a:p>
      </dgm:t>
    </dgm:pt>
    <dgm:pt modelId="{EEC402BA-323E-4F9C-97A9-9B339496AB3E}" type="sibTrans" cxnId="{7F6F612E-1754-421C-8C22-DD0BCECAEA46}">
      <dgm:prSet/>
      <dgm:spPr/>
      <dgm:t>
        <a:bodyPr/>
        <a:lstStyle/>
        <a:p>
          <a:endParaRPr lang="pt-PT"/>
        </a:p>
      </dgm:t>
    </dgm:pt>
    <dgm:pt modelId="{EF973A6A-4AC5-4405-A58E-6DF0E24959F4}" type="pres">
      <dgm:prSet presAssocID="{AE13DAA0-A473-492D-8E00-7622CB7D9578}" presName="linearFlow" presStyleCnt="0">
        <dgm:presLayoutVars>
          <dgm:dir/>
          <dgm:resizeHandles val="exact"/>
        </dgm:presLayoutVars>
      </dgm:prSet>
      <dgm:spPr/>
    </dgm:pt>
    <dgm:pt modelId="{5316E4F9-8EAC-4344-A57F-91CAA5FB10EA}" type="pres">
      <dgm:prSet presAssocID="{5FAB6E9A-6FBF-419E-AC45-BFFDB1A19803}" presName="composite" presStyleCnt="0"/>
      <dgm:spPr/>
    </dgm:pt>
    <dgm:pt modelId="{5658AB7F-CC40-4678-A3A6-8C1722617702}" type="pres">
      <dgm:prSet presAssocID="{5FAB6E9A-6FBF-419E-AC45-BFFDB1A19803}" presName="imgShp" presStyleLbl="fgImgPlace1" presStyleIdx="0" presStyleCnt="4" custLinFactNeighborX="-8755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D14F06C-0AEE-4C26-B92C-3B33D9E98161}" type="pres">
      <dgm:prSet presAssocID="{5FAB6E9A-6FBF-419E-AC45-BFFDB1A19803}" presName="txShp" presStyleLbl="node1" presStyleIdx="0" presStyleCnt="4" custScaleX="1373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0834403-7501-4836-9448-955082CE7FF7}" type="pres">
      <dgm:prSet presAssocID="{80744B09-49C6-4141-85C0-8A249E8F04EC}" presName="spacing" presStyleCnt="0"/>
      <dgm:spPr/>
    </dgm:pt>
    <dgm:pt modelId="{0C90A215-73E0-4C62-BAA7-84B7939463E3}" type="pres">
      <dgm:prSet presAssocID="{5E165927-9033-4C29-B7D1-682ED2A1223F}" presName="composite" presStyleCnt="0"/>
      <dgm:spPr/>
    </dgm:pt>
    <dgm:pt modelId="{69B6C889-4DB9-4BC5-9C8C-8015E85B9292}" type="pres">
      <dgm:prSet presAssocID="{5E165927-9033-4C29-B7D1-682ED2A1223F}" presName="imgShp" presStyleLbl="fgImgPlace1" presStyleIdx="1" presStyleCnt="4" custLinFactNeighborX="-87551" custLinFactNeighborY="125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6ECE03A-14F3-4378-9D92-906BAF8F2333}" type="pres">
      <dgm:prSet presAssocID="{5E165927-9033-4C29-B7D1-682ED2A1223F}" presName="txShp" presStyleLbl="node1" presStyleIdx="1" presStyleCnt="4" custScaleX="1373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3DEBFFD-358F-4918-A849-8EE479FE4984}" type="pres">
      <dgm:prSet presAssocID="{AF187C4C-EEF0-4677-9311-BA2161548203}" presName="spacing" presStyleCnt="0"/>
      <dgm:spPr/>
    </dgm:pt>
    <dgm:pt modelId="{9A59C6DB-2095-4475-95BB-5CD066E00AED}" type="pres">
      <dgm:prSet presAssocID="{03A6E474-B547-42B5-B0C8-19AD4693C4EA}" presName="composite" presStyleCnt="0"/>
      <dgm:spPr/>
    </dgm:pt>
    <dgm:pt modelId="{03B1AD57-8BBE-4DCD-8E57-696C992A387A}" type="pres">
      <dgm:prSet presAssocID="{03A6E474-B547-42B5-B0C8-19AD4693C4EA}" presName="imgShp" presStyleLbl="fgImgPlace1" presStyleIdx="2" presStyleCnt="4" custLinFactNeighborX="-8755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DC3CA55-2C3F-44F0-B484-33CD1FBC32AE}" type="pres">
      <dgm:prSet presAssocID="{03A6E474-B547-42B5-B0C8-19AD4693C4EA}" presName="txShp" presStyleLbl="node1" presStyleIdx="2" presStyleCnt="4" custScaleX="1373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D26B032-BA7A-4684-A3E2-56B81E4D90A9}" type="pres">
      <dgm:prSet presAssocID="{29E1F00A-17C4-4FAC-9461-478775058783}" presName="spacing" presStyleCnt="0"/>
      <dgm:spPr/>
    </dgm:pt>
    <dgm:pt modelId="{9120AA80-0E5F-45A3-A312-9B1A7437EC63}" type="pres">
      <dgm:prSet presAssocID="{6653F6A4-D0D1-4870-A285-A91745376453}" presName="composite" presStyleCnt="0"/>
      <dgm:spPr/>
    </dgm:pt>
    <dgm:pt modelId="{F11B483E-FA45-4EE2-88E9-DFF72698E780}" type="pres">
      <dgm:prSet presAssocID="{6653F6A4-D0D1-4870-A285-A91745376453}" presName="imgShp" presStyleLbl="fgImgPlace1" presStyleIdx="3" presStyleCnt="4" custLinFactNeighborX="-8755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88F1CCD-6841-4A8D-887A-3CFE038F5D18}" type="pres">
      <dgm:prSet presAssocID="{6653F6A4-D0D1-4870-A285-A91745376453}" presName="txShp" presStyleLbl="node1" presStyleIdx="3" presStyleCnt="4" custScaleX="1373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6EB4A8EE-2841-4C02-AEF7-1A363AFD1DBE}" type="presOf" srcId="{6653F6A4-D0D1-4870-A285-A91745376453}" destId="{B88F1CCD-6841-4A8D-887A-3CFE038F5D18}" srcOrd="0" destOrd="0" presId="urn:microsoft.com/office/officeart/2005/8/layout/vList3#1"/>
    <dgm:cxn modelId="{89CACF13-AB45-477C-A11E-9C216076E4B6}" type="presOf" srcId="{03A6E474-B547-42B5-B0C8-19AD4693C4EA}" destId="{BDC3CA55-2C3F-44F0-B484-33CD1FBC32AE}" srcOrd="0" destOrd="0" presId="urn:microsoft.com/office/officeart/2005/8/layout/vList3#1"/>
    <dgm:cxn modelId="{A1875AF6-A14A-4FD3-BC47-A33155E6CDAB}" srcId="{AE13DAA0-A473-492D-8E00-7622CB7D9578}" destId="{5E165927-9033-4C29-B7D1-682ED2A1223F}" srcOrd="1" destOrd="0" parTransId="{D0239A13-809B-4E1A-976C-FB7B778CFACD}" sibTransId="{AF187C4C-EEF0-4677-9311-BA2161548203}"/>
    <dgm:cxn modelId="{7F6F612E-1754-421C-8C22-DD0BCECAEA46}" srcId="{AE13DAA0-A473-492D-8E00-7622CB7D9578}" destId="{6653F6A4-D0D1-4870-A285-A91745376453}" srcOrd="3" destOrd="0" parTransId="{F0A55D55-E61D-4A08-867E-BF863C657B2B}" sibTransId="{EEC402BA-323E-4F9C-97A9-9B339496AB3E}"/>
    <dgm:cxn modelId="{AD9016B4-9B25-4E5A-A1AD-62E08C8B23FA}" srcId="{AE13DAA0-A473-492D-8E00-7622CB7D9578}" destId="{5FAB6E9A-6FBF-419E-AC45-BFFDB1A19803}" srcOrd="0" destOrd="0" parTransId="{84C87F6C-1FA7-4852-831D-4884E642C7C4}" sibTransId="{80744B09-49C6-4141-85C0-8A249E8F04EC}"/>
    <dgm:cxn modelId="{3FCEECD7-819D-48F3-8248-FBDD5A51B774}" type="presOf" srcId="{AE13DAA0-A473-492D-8E00-7622CB7D9578}" destId="{EF973A6A-4AC5-4405-A58E-6DF0E24959F4}" srcOrd="0" destOrd="0" presId="urn:microsoft.com/office/officeart/2005/8/layout/vList3#1"/>
    <dgm:cxn modelId="{83AE5831-09C3-401B-A9B8-91866D80B72C}" type="presOf" srcId="{5E165927-9033-4C29-B7D1-682ED2A1223F}" destId="{D6ECE03A-14F3-4378-9D92-906BAF8F2333}" srcOrd="0" destOrd="0" presId="urn:microsoft.com/office/officeart/2005/8/layout/vList3#1"/>
    <dgm:cxn modelId="{2EED3551-66EB-4E46-B1D3-D075A4A1FADD}" type="presOf" srcId="{5FAB6E9A-6FBF-419E-AC45-BFFDB1A19803}" destId="{6D14F06C-0AEE-4C26-B92C-3B33D9E98161}" srcOrd="0" destOrd="0" presId="urn:microsoft.com/office/officeart/2005/8/layout/vList3#1"/>
    <dgm:cxn modelId="{3E009261-8591-49BE-8B10-BFD2E4E839B2}" srcId="{AE13DAA0-A473-492D-8E00-7622CB7D9578}" destId="{03A6E474-B547-42B5-B0C8-19AD4693C4EA}" srcOrd="2" destOrd="0" parTransId="{276DF45A-43E7-440A-AB41-1C9081822657}" sibTransId="{29E1F00A-17C4-4FAC-9461-478775058783}"/>
    <dgm:cxn modelId="{66BDE0BF-80E9-4C34-95A6-E9322BB91F6A}" type="presParOf" srcId="{EF973A6A-4AC5-4405-A58E-6DF0E24959F4}" destId="{5316E4F9-8EAC-4344-A57F-91CAA5FB10EA}" srcOrd="0" destOrd="0" presId="urn:microsoft.com/office/officeart/2005/8/layout/vList3#1"/>
    <dgm:cxn modelId="{1CC0F9C6-4542-4B71-9FB4-CA73366C793E}" type="presParOf" srcId="{5316E4F9-8EAC-4344-A57F-91CAA5FB10EA}" destId="{5658AB7F-CC40-4678-A3A6-8C1722617702}" srcOrd="0" destOrd="0" presId="urn:microsoft.com/office/officeart/2005/8/layout/vList3#1"/>
    <dgm:cxn modelId="{5551064E-2499-4E08-9D4C-A0E8B3C3A282}" type="presParOf" srcId="{5316E4F9-8EAC-4344-A57F-91CAA5FB10EA}" destId="{6D14F06C-0AEE-4C26-B92C-3B33D9E98161}" srcOrd="1" destOrd="0" presId="urn:microsoft.com/office/officeart/2005/8/layout/vList3#1"/>
    <dgm:cxn modelId="{3E3D2974-EAFB-4934-BD8C-002D380F191C}" type="presParOf" srcId="{EF973A6A-4AC5-4405-A58E-6DF0E24959F4}" destId="{60834403-7501-4836-9448-955082CE7FF7}" srcOrd="1" destOrd="0" presId="urn:microsoft.com/office/officeart/2005/8/layout/vList3#1"/>
    <dgm:cxn modelId="{A0EA5791-7B73-4A1A-B9C6-2E77FB9D9976}" type="presParOf" srcId="{EF973A6A-4AC5-4405-A58E-6DF0E24959F4}" destId="{0C90A215-73E0-4C62-BAA7-84B7939463E3}" srcOrd="2" destOrd="0" presId="urn:microsoft.com/office/officeart/2005/8/layout/vList3#1"/>
    <dgm:cxn modelId="{8C35D0DB-15A4-43BB-A589-E509A3DFEC89}" type="presParOf" srcId="{0C90A215-73E0-4C62-BAA7-84B7939463E3}" destId="{69B6C889-4DB9-4BC5-9C8C-8015E85B9292}" srcOrd="0" destOrd="0" presId="urn:microsoft.com/office/officeart/2005/8/layout/vList3#1"/>
    <dgm:cxn modelId="{959BD3C1-403C-422A-8E5D-188DBDC1901E}" type="presParOf" srcId="{0C90A215-73E0-4C62-BAA7-84B7939463E3}" destId="{D6ECE03A-14F3-4378-9D92-906BAF8F2333}" srcOrd="1" destOrd="0" presId="urn:microsoft.com/office/officeart/2005/8/layout/vList3#1"/>
    <dgm:cxn modelId="{71C674A8-6691-4486-9E87-EC8A6B8E0BBD}" type="presParOf" srcId="{EF973A6A-4AC5-4405-A58E-6DF0E24959F4}" destId="{F3DEBFFD-358F-4918-A849-8EE479FE4984}" srcOrd="3" destOrd="0" presId="urn:microsoft.com/office/officeart/2005/8/layout/vList3#1"/>
    <dgm:cxn modelId="{B6D0B2A8-33FE-482E-9958-87D210BECBC2}" type="presParOf" srcId="{EF973A6A-4AC5-4405-A58E-6DF0E24959F4}" destId="{9A59C6DB-2095-4475-95BB-5CD066E00AED}" srcOrd="4" destOrd="0" presId="urn:microsoft.com/office/officeart/2005/8/layout/vList3#1"/>
    <dgm:cxn modelId="{CB0B3659-2860-4FAD-AA9C-F9ECEF68FB34}" type="presParOf" srcId="{9A59C6DB-2095-4475-95BB-5CD066E00AED}" destId="{03B1AD57-8BBE-4DCD-8E57-696C992A387A}" srcOrd="0" destOrd="0" presId="urn:microsoft.com/office/officeart/2005/8/layout/vList3#1"/>
    <dgm:cxn modelId="{6AD00FEB-ABB2-4C65-B415-14CE176E94BF}" type="presParOf" srcId="{9A59C6DB-2095-4475-95BB-5CD066E00AED}" destId="{BDC3CA55-2C3F-44F0-B484-33CD1FBC32AE}" srcOrd="1" destOrd="0" presId="urn:microsoft.com/office/officeart/2005/8/layout/vList3#1"/>
    <dgm:cxn modelId="{36353F5D-C94D-46A2-BBE5-8152A5F23469}" type="presParOf" srcId="{EF973A6A-4AC5-4405-A58E-6DF0E24959F4}" destId="{5D26B032-BA7A-4684-A3E2-56B81E4D90A9}" srcOrd="5" destOrd="0" presId="urn:microsoft.com/office/officeart/2005/8/layout/vList3#1"/>
    <dgm:cxn modelId="{5E2508E4-2E0A-4FCC-9561-56CAC588B8A0}" type="presParOf" srcId="{EF973A6A-4AC5-4405-A58E-6DF0E24959F4}" destId="{9120AA80-0E5F-45A3-A312-9B1A7437EC63}" srcOrd="6" destOrd="0" presId="urn:microsoft.com/office/officeart/2005/8/layout/vList3#1"/>
    <dgm:cxn modelId="{ADA2ACCB-D030-4742-9CA0-87F82EB0114B}" type="presParOf" srcId="{9120AA80-0E5F-45A3-A312-9B1A7437EC63}" destId="{F11B483E-FA45-4EE2-88E9-DFF72698E780}" srcOrd="0" destOrd="0" presId="urn:microsoft.com/office/officeart/2005/8/layout/vList3#1"/>
    <dgm:cxn modelId="{71A9BA14-328D-4ED1-834B-5ABAB81A7B1F}" type="presParOf" srcId="{9120AA80-0E5F-45A3-A312-9B1A7437EC63}" destId="{B88F1CCD-6841-4A8D-887A-3CFE038F5D1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24AF7D-44D3-4138-9ABF-AB978A355286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D52A644-21FD-4712-AAA4-B38AD6A3CDDF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PT" sz="1600" b="1" dirty="0" smtClean="0"/>
            <a:t>Visão </a:t>
          </a:r>
        </a:p>
        <a:p>
          <a:r>
            <a:rPr lang="pt-PT" sz="1600" b="1" i="1" dirty="0" smtClean="0"/>
            <a:t>“O que ambicionamos ser?”</a:t>
          </a:r>
          <a:endParaRPr lang="pt-PT" sz="1600" b="1" i="1" dirty="0"/>
        </a:p>
      </dgm:t>
    </dgm:pt>
    <dgm:pt modelId="{54E39D63-41FB-4413-8AD8-FD5E5048077E}" type="parTrans" cxnId="{C2DBA6F2-D1DC-4238-91E8-8D3749B2C60E}">
      <dgm:prSet/>
      <dgm:spPr/>
      <dgm:t>
        <a:bodyPr/>
        <a:lstStyle/>
        <a:p>
          <a:endParaRPr lang="pt-PT"/>
        </a:p>
      </dgm:t>
    </dgm:pt>
    <dgm:pt modelId="{4966984F-D4B8-41DC-80C2-90ED8246815C}" type="sibTrans" cxnId="{C2DBA6F2-D1DC-4238-91E8-8D3749B2C60E}">
      <dgm:prSet/>
      <dgm:spPr/>
      <dgm:t>
        <a:bodyPr/>
        <a:lstStyle/>
        <a:p>
          <a:endParaRPr lang="pt-PT"/>
        </a:p>
      </dgm:t>
    </dgm:pt>
    <dgm:pt modelId="{889579D8-F7BE-4C6B-A580-1BE805271B68}">
      <dgm:prSet phldrT="[Texto]" custT="1"/>
      <dgm:spPr>
        <a:solidFill>
          <a:srgbClr val="0070C0">
            <a:alpha val="90000"/>
          </a:srgbClr>
        </a:solidFill>
      </dgm:spPr>
      <dgm:t>
        <a:bodyPr/>
        <a:lstStyle/>
        <a:p>
          <a:pPr marL="1255713" indent="0" algn="just"/>
          <a:r>
            <a:rPr lang="pt-PT" sz="1200" b="1" dirty="0" smtClean="0">
              <a:solidFill>
                <a:schemeClr val="bg1"/>
              </a:solidFill>
            </a:rPr>
            <a:t>Ser uma empresa de referência no abastecimento de água e saneamento em Angola e no continente africano, orientando-se pelas melhores práticas internacionais.</a:t>
          </a:r>
          <a:endParaRPr lang="pt-PT" sz="1200" b="1" dirty="0">
            <a:solidFill>
              <a:schemeClr val="bg1"/>
            </a:solidFill>
          </a:endParaRPr>
        </a:p>
      </dgm:t>
    </dgm:pt>
    <dgm:pt modelId="{41D13A30-C7A0-4884-812B-A0B2CA6B6C63}" type="parTrans" cxnId="{A80410A4-C393-464D-A04C-B095913AC089}">
      <dgm:prSet/>
      <dgm:spPr/>
      <dgm:t>
        <a:bodyPr/>
        <a:lstStyle/>
        <a:p>
          <a:endParaRPr lang="pt-PT"/>
        </a:p>
      </dgm:t>
    </dgm:pt>
    <dgm:pt modelId="{E9447EFB-9A48-4A70-B211-8FDC75FE6DEC}" type="sibTrans" cxnId="{A80410A4-C393-464D-A04C-B095913AC089}">
      <dgm:prSet/>
      <dgm:spPr/>
      <dgm:t>
        <a:bodyPr/>
        <a:lstStyle/>
        <a:p>
          <a:endParaRPr lang="pt-PT"/>
        </a:p>
      </dgm:t>
    </dgm:pt>
    <dgm:pt modelId="{9D896E8C-1348-4B15-8F42-7F043D35D5B0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PT" sz="1600" b="1" dirty="0" smtClean="0"/>
            <a:t>Missão</a:t>
          </a:r>
        </a:p>
        <a:p>
          <a:r>
            <a:rPr lang="pt-PT" sz="1600" b="1" i="1" dirty="0" smtClean="0"/>
            <a:t>“Porque existimos?”</a:t>
          </a:r>
          <a:endParaRPr lang="pt-PT" sz="1600" b="1" i="1" dirty="0"/>
        </a:p>
      </dgm:t>
    </dgm:pt>
    <dgm:pt modelId="{CC479DB7-82D0-47AD-A26B-C49B80EB2100}" type="parTrans" cxnId="{6369ADDE-9190-48E1-BA7B-41F997C5B42F}">
      <dgm:prSet/>
      <dgm:spPr/>
      <dgm:t>
        <a:bodyPr/>
        <a:lstStyle/>
        <a:p>
          <a:endParaRPr lang="pt-PT"/>
        </a:p>
      </dgm:t>
    </dgm:pt>
    <dgm:pt modelId="{D222B452-80E6-4F3C-836A-2CB16514F089}" type="sibTrans" cxnId="{6369ADDE-9190-48E1-BA7B-41F997C5B42F}">
      <dgm:prSet/>
      <dgm:spPr/>
      <dgm:t>
        <a:bodyPr/>
        <a:lstStyle/>
        <a:p>
          <a:endParaRPr lang="pt-PT"/>
        </a:p>
      </dgm:t>
    </dgm:pt>
    <dgm:pt modelId="{304A2AD0-9A9B-475A-B759-DE5645299145}">
      <dgm:prSet phldrT="[Texto]" custT="1"/>
      <dgm:spPr>
        <a:solidFill>
          <a:srgbClr val="0070C0">
            <a:alpha val="90000"/>
          </a:srgbClr>
        </a:solidFill>
      </dgm:spPr>
      <dgm:t>
        <a:bodyPr/>
        <a:lstStyle/>
        <a:p>
          <a:pPr marL="1255713" indent="0" algn="just"/>
          <a:r>
            <a:rPr lang="pt-PT" sz="1200" b="1" dirty="0" smtClean="0">
              <a:solidFill>
                <a:schemeClr val="bg1"/>
              </a:solidFill>
            </a:rPr>
            <a:t>Promover a qualidade de vida da população da província de Benguela, assegurando continuamente os serviços de abastecimento de água e de saneamento em toda a extensão.</a:t>
          </a:r>
          <a:endParaRPr lang="pt-PT" sz="1200" b="1" dirty="0">
            <a:solidFill>
              <a:schemeClr val="bg1"/>
            </a:solidFill>
          </a:endParaRPr>
        </a:p>
      </dgm:t>
    </dgm:pt>
    <dgm:pt modelId="{E6CFA364-7167-4269-AC72-2DB776E5438B}" type="parTrans" cxnId="{E1937483-B54F-478F-A06B-1DEB48035E43}">
      <dgm:prSet/>
      <dgm:spPr/>
      <dgm:t>
        <a:bodyPr/>
        <a:lstStyle/>
        <a:p>
          <a:endParaRPr lang="pt-PT"/>
        </a:p>
      </dgm:t>
    </dgm:pt>
    <dgm:pt modelId="{50296052-1FA5-4288-97F5-930E3289EF0C}" type="sibTrans" cxnId="{E1937483-B54F-478F-A06B-1DEB48035E43}">
      <dgm:prSet/>
      <dgm:spPr/>
      <dgm:t>
        <a:bodyPr/>
        <a:lstStyle/>
        <a:p>
          <a:endParaRPr lang="pt-PT"/>
        </a:p>
      </dgm:t>
    </dgm:pt>
    <dgm:pt modelId="{882D9638-29C4-4AE6-8F51-69123EDBEDE8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PT" sz="1600" b="1" dirty="0" smtClean="0"/>
            <a:t>Valores</a:t>
          </a:r>
        </a:p>
        <a:p>
          <a:r>
            <a:rPr lang="pt-PT" sz="1600" b="1" i="1" dirty="0" smtClean="0"/>
            <a:t>“Como queremos ser?”</a:t>
          </a:r>
          <a:endParaRPr lang="pt-PT" sz="1600" b="1" i="1" dirty="0"/>
        </a:p>
      </dgm:t>
    </dgm:pt>
    <dgm:pt modelId="{61C127D2-272F-4129-8B55-2203C6EAD453}" type="parTrans" cxnId="{5C3194D6-0B37-4C2B-AF3A-9AE413AEBF3E}">
      <dgm:prSet/>
      <dgm:spPr/>
      <dgm:t>
        <a:bodyPr/>
        <a:lstStyle/>
        <a:p>
          <a:endParaRPr lang="pt-PT"/>
        </a:p>
      </dgm:t>
    </dgm:pt>
    <dgm:pt modelId="{6008DD9B-B52B-4EFC-AFFF-F28A6A45FF53}" type="sibTrans" cxnId="{5C3194D6-0B37-4C2B-AF3A-9AE413AEBF3E}">
      <dgm:prSet/>
      <dgm:spPr/>
      <dgm:t>
        <a:bodyPr/>
        <a:lstStyle/>
        <a:p>
          <a:endParaRPr lang="pt-PT"/>
        </a:p>
      </dgm:t>
    </dgm:pt>
    <dgm:pt modelId="{8DACB6B1-F61C-46F9-A857-0C6B1F695B7C}">
      <dgm:prSet phldrT="[Texto]" custT="1"/>
      <dgm:spPr>
        <a:solidFill>
          <a:srgbClr val="0070C0">
            <a:alpha val="90000"/>
          </a:srgbClr>
        </a:solidFill>
      </dgm:spPr>
      <dgm:t>
        <a:bodyPr/>
        <a:lstStyle/>
        <a:p>
          <a:pPr marL="1255713" indent="0"/>
          <a:r>
            <a:rPr lang="pt-PT" sz="1200" b="1" dirty="0" smtClean="0">
              <a:solidFill>
                <a:schemeClr val="bg1"/>
              </a:solidFill>
            </a:rPr>
            <a:t>Responsabilidade e Ética;</a:t>
          </a:r>
          <a:endParaRPr lang="pt-PT" sz="1200" b="1" dirty="0">
            <a:solidFill>
              <a:schemeClr val="bg1"/>
            </a:solidFill>
          </a:endParaRPr>
        </a:p>
      </dgm:t>
    </dgm:pt>
    <dgm:pt modelId="{1568C436-EED6-49E5-B612-B96F8E05377E}" type="parTrans" cxnId="{67559730-3B37-49FE-AF1C-D8473E8C16FC}">
      <dgm:prSet/>
      <dgm:spPr/>
      <dgm:t>
        <a:bodyPr/>
        <a:lstStyle/>
        <a:p>
          <a:endParaRPr lang="pt-PT"/>
        </a:p>
      </dgm:t>
    </dgm:pt>
    <dgm:pt modelId="{670C3188-FB30-49DD-8F34-F431E6219FB2}" type="sibTrans" cxnId="{67559730-3B37-49FE-AF1C-D8473E8C16FC}">
      <dgm:prSet/>
      <dgm:spPr/>
      <dgm:t>
        <a:bodyPr/>
        <a:lstStyle/>
        <a:p>
          <a:endParaRPr lang="pt-PT"/>
        </a:p>
      </dgm:t>
    </dgm:pt>
    <dgm:pt modelId="{7390D9F0-7A5F-4A90-9B91-574A050CE752}">
      <dgm:prSet phldrT="[Texto]" custT="1"/>
      <dgm:spPr>
        <a:solidFill>
          <a:srgbClr val="0070C0">
            <a:alpha val="90000"/>
          </a:srgbClr>
        </a:solidFill>
      </dgm:spPr>
      <dgm:t>
        <a:bodyPr/>
        <a:lstStyle/>
        <a:p>
          <a:pPr marL="1255713" indent="0"/>
          <a:r>
            <a:rPr lang="pt-PT" sz="1200" b="1" dirty="0" smtClean="0">
              <a:solidFill>
                <a:schemeClr val="bg1"/>
              </a:solidFill>
            </a:rPr>
            <a:t>Orientação para o cliente</a:t>
          </a:r>
          <a:endParaRPr lang="pt-PT" sz="1200" b="1" dirty="0">
            <a:solidFill>
              <a:schemeClr val="bg1"/>
            </a:solidFill>
          </a:endParaRPr>
        </a:p>
      </dgm:t>
    </dgm:pt>
    <dgm:pt modelId="{B8DB9BA6-8799-4416-8C4A-9F04930D274F}" type="parTrans" cxnId="{CE08A3B2-F675-4003-87D1-6F9241CF593E}">
      <dgm:prSet/>
      <dgm:spPr/>
      <dgm:t>
        <a:bodyPr/>
        <a:lstStyle/>
        <a:p>
          <a:endParaRPr lang="pt-PT"/>
        </a:p>
      </dgm:t>
    </dgm:pt>
    <dgm:pt modelId="{6FFB9B85-1B42-4032-B137-CF05877629C4}" type="sibTrans" cxnId="{CE08A3B2-F675-4003-87D1-6F9241CF593E}">
      <dgm:prSet/>
      <dgm:spPr/>
      <dgm:t>
        <a:bodyPr/>
        <a:lstStyle/>
        <a:p>
          <a:endParaRPr lang="pt-PT"/>
        </a:p>
      </dgm:t>
    </dgm:pt>
    <dgm:pt modelId="{AAF5362E-D856-471E-889D-3642225E58CF}">
      <dgm:prSet phldrT="[Texto]" custT="1"/>
      <dgm:spPr>
        <a:solidFill>
          <a:srgbClr val="0070C0">
            <a:alpha val="90000"/>
          </a:srgbClr>
        </a:solidFill>
      </dgm:spPr>
      <dgm:t>
        <a:bodyPr/>
        <a:lstStyle/>
        <a:p>
          <a:pPr marL="1255713" indent="0"/>
          <a:r>
            <a:rPr lang="pt-PT" sz="1200" b="1" dirty="0" smtClean="0">
              <a:solidFill>
                <a:schemeClr val="bg1"/>
              </a:solidFill>
            </a:rPr>
            <a:t>Qualidade de serviços;</a:t>
          </a:r>
          <a:endParaRPr lang="pt-PT" sz="1200" b="1" dirty="0">
            <a:solidFill>
              <a:schemeClr val="bg1"/>
            </a:solidFill>
          </a:endParaRPr>
        </a:p>
      </dgm:t>
    </dgm:pt>
    <dgm:pt modelId="{20076D16-EC28-4CBF-8366-4A6D829F50C4}" type="parTrans" cxnId="{0894E185-EC4B-460B-A762-2E7F38F51AAB}">
      <dgm:prSet/>
      <dgm:spPr/>
      <dgm:t>
        <a:bodyPr/>
        <a:lstStyle/>
        <a:p>
          <a:endParaRPr lang="pt-PT"/>
        </a:p>
      </dgm:t>
    </dgm:pt>
    <dgm:pt modelId="{733BCE99-061D-4C45-9C86-00999961D33C}" type="sibTrans" cxnId="{0894E185-EC4B-460B-A762-2E7F38F51AAB}">
      <dgm:prSet/>
      <dgm:spPr/>
      <dgm:t>
        <a:bodyPr/>
        <a:lstStyle/>
        <a:p>
          <a:endParaRPr lang="pt-PT"/>
        </a:p>
      </dgm:t>
    </dgm:pt>
    <dgm:pt modelId="{70A45B56-3A9A-4DDD-B0C0-A1C95C391EF5}">
      <dgm:prSet phldrT="[Texto]" custT="1"/>
      <dgm:spPr>
        <a:solidFill>
          <a:srgbClr val="0070C0">
            <a:alpha val="90000"/>
          </a:srgbClr>
        </a:solidFill>
      </dgm:spPr>
      <dgm:t>
        <a:bodyPr/>
        <a:lstStyle/>
        <a:p>
          <a:pPr marL="1255713" indent="0"/>
          <a:r>
            <a:rPr lang="pt-PT" sz="1200" b="1" dirty="0" smtClean="0">
              <a:solidFill>
                <a:schemeClr val="bg1"/>
              </a:solidFill>
            </a:rPr>
            <a:t>Sustentabilidade (ambiental social e económica);</a:t>
          </a:r>
          <a:endParaRPr lang="pt-PT" sz="1200" b="1" dirty="0">
            <a:solidFill>
              <a:schemeClr val="bg1"/>
            </a:solidFill>
          </a:endParaRPr>
        </a:p>
      </dgm:t>
    </dgm:pt>
    <dgm:pt modelId="{7BF77836-DAC5-4DFA-9C44-C52B8EA43EE1}" type="parTrans" cxnId="{55E9F3B9-C06F-450B-800E-711636F407CD}">
      <dgm:prSet/>
      <dgm:spPr/>
      <dgm:t>
        <a:bodyPr/>
        <a:lstStyle/>
        <a:p>
          <a:endParaRPr lang="pt-PT"/>
        </a:p>
      </dgm:t>
    </dgm:pt>
    <dgm:pt modelId="{C744186F-DF2E-4B64-9A31-80EDECC60124}" type="sibTrans" cxnId="{55E9F3B9-C06F-450B-800E-711636F407CD}">
      <dgm:prSet/>
      <dgm:spPr/>
      <dgm:t>
        <a:bodyPr/>
        <a:lstStyle/>
        <a:p>
          <a:endParaRPr lang="pt-PT"/>
        </a:p>
      </dgm:t>
    </dgm:pt>
    <dgm:pt modelId="{05190E4C-A7B9-4586-9420-E522B6138420}" type="pres">
      <dgm:prSet presAssocID="{8624AF7D-44D3-4138-9ABF-AB978A3552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BFF8AE2-EFD4-4849-982B-4F701877F1F9}" type="pres">
      <dgm:prSet presAssocID="{CD52A644-21FD-4712-AAA4-B38AD6A3CDDF}" presName="linNode" presStyleCnt="0"/>
      <dgm:spPr/>
    </dgm:pt>
    <dgm:pt modelId="{B6F2639A-057D-4F7A-B9E3-C977BAD5D46A}" type="pres">
      <dgm:prSet presAssocID="{CD52A644-21FD-4712-AAA4-B38AD6A3CDDF}" presName="parentText" presStyleLbl="node1" presStyleIdx="0" presStyleCnt="3" custScaleX="71190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C8A121F-BBB5-48F4-8F38-FE7336603BEA}" type="pres">
      <dgm:prSet presAssocID="{CD52A644-21FD-4712-AAA4-B38AD6A3CDDF}" presName="descendantText" presStyleLbl="alignAccFollowNode1" presStyleIdx="0" presStyleCnt="3" custScaleX="108930" custScaleY="110000" custLinFactNeighborY="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43A8F90-9565-4146-B12D-B689AC5A2964}" type="pres">
      <dgm:prSet presAssocID="{4966984F-D4B8-41DC-80C2-90ED8246815C}" presName="sp" presStyleCnt="0"/>
      <dgm:spPr/>
    </dgm:pt>
    <dgm:pt modelId="{DE65D88A-E2E1-4F16-A85D-887F3F9CEB06}" type="pres">
      <dgm:prSet presAssocID="{9D896E8C-1348-4B15-8F42-7F043D35D5B0}" presName="linNode" presStyleCnt="0"/>
      <dgm:spPr/>
    </dgm:pt>
    <dgm:pt modelId="{0D70F662-DB46-4449-86FA-CB33EDCA6858}" type="pres">
      <dgm:prSet presAssocID="{9D896E8C-1348-4B15-8F42-7F043D35D5B0}" presName="parentText" presStyleLbl="node1" presStyleIdx="1" presStyleCnt="3" custScaleX="71190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72518D8-7399-433F-BBA3-132C787DD4DF}" type="pres">
      <dgm:prSet presAssocID="{9D896E8C-1348-4B15-8F42-7F043D35D5B0}" presName="descendantText" presStyleLbl="alignAccFollowNode1" presStyleIdx="1" presStyleCnt="3" custScaleX="110000" custScaleY="1100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1123B6A-BCF4-429B-961B-D1152D34DAFC}" type="pres">
      <dgm:prSet presAssocID="{D222B452-80E6-4F3C-836A-2CB16514F089}" presName="sp" presStyleCnt="0"/>
      <dgm:spPr/>
    </dgm:pt>
    <dgm:pt modelId="{1C5C8C19-05AF-4BCA-9963-CA04FC5DF008}" type="pres">
      <dgm:prSet presAssocID="{882D9638-29C4-4AE6-8F51-69123EDBEDE8}" presName="linNode" presStyleCnt="0"/>
      <dgm:spPr/>
    </dgm:pt>
    <dgm:pt modelId="{E48705B9-4768-4486-83CC-0C8D33513B84}" type="pres">
      <dgm:prSet presAssocID="{882D9638-29C4-4AE6-8F51-69123EDBEDE8}" presName="parentText" presStyleLbl="node1" presStyleIdx="2" presStyleCnt="3" custScaleX="71190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D3F1B63-1A5A-443E-AC26-D6C88340C247}" type="pres">
      <dgm:prSet presAssocID="{882D9638-29C4-4AE6-8F51-69123EDBEDE8}" presName="descendantText" presStyleLbl="alignAccFollowNode1" presStyleIdx="2" presStyleCnt="3" custScaleX="110000" custScaleY="1100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AC7C10C-A3E6-4546-AB3A-E6273CF4926D}" type="presOf" srcId="{889579D8-F7BE-4C6B-A580-1BE805271B68}" destId="{CC8A121F-BBB5-48F4-8F38-FE7336603BEA}" srcOrd="0" destOrd="0" presId="urn:microsoft.com/office/officeart/2005/8/layout/vList5"/>
    <dgm:cxn modelId="{FDCA0318-17D4-41C7-B601-C00C536B3E0D}" type="presOf" srcId="{9D896E8C-1348-4B15-8F42-7F043D35D5B0}" destId="{0D70F662-DB46-4449-86FA-CB33EDCA6858}" srcOrd="0" destOrd="0" presId="urn:microsoft.com/office/officeart/2005/8/layout/vList5"/>
    <dgm:cxn modelId="{EC5147D0-B2E8-4ABB-BEB6-004440093B0E}" type="presOf" srcId="{304A2AD0-9A9B-475A-B759-DE5645299145}" destId="{072518D8-7399-433F-BBA3-132C787DD4DF}" srcOrd="0" destOrd="0" presId="urn:microsoft.com/office/officeart/2005/8/layout/vList5"/>
    <dgm:cxn modelId="{A80410A4-C393-464D-A04C-B095913AC089}" srcId="{CD52A644-21FD-4712-AAA4-B38AD6A3CDDF}" destId="{889579D8-F7BE-4C6B-A580-1BE805271B68}" srcOrd="0" destOrd="0" parTransId="{41D13A30-C7A0-4884-812B-A0B2CA6B6C63}" sibTransId="{E9447EFB-9A48-4A70-B211-8FDC75FE6DEC}"/>
    <dgm:cxn modelId="{C2DBA6F2-D1DC-4238-91E8-8D3749B2C60E}" srcId="{8624AF7D-44D3-4138-9ABF-AB978A355286}" destId="{CD52A644-21FD-4712-AAA4-B38AD6A3CDDF}" srcOrd="0" destOrd="0" parTransId="{54E39D63-41FB-4413-8AD8-FD5E5048077E}" sibTransId="{4966984F-D4B8-41DC-80C2-90ED8246815C}"/>
    <dgm:cxn modelId="{520F6C61-0088-413C-AB2B-08B9D4E6DB1F}" type="presOf" srcId="{7390D9F0-7A5F-4A90-9B91-574A050CE752}" destId="{7D3F1B63-1A5A-443E-AC26-D6C88340C247}" srcOrd="0" destOrd="1" presId="urn:microsoft.com/office/officeart/2005/8/layout/vList5"/>
    <dgm:cxn modelId="{B84CE662-DDD8-45D6-AD8F-6C22E4ABC081}" type="presOf" srcId="{CD52A644-21FD-4712-AAA4-B38AD6A3CDDF}" destId="{B6F2639A-057D-4F7A-B9E3-C977BAD5D46A}" srcOrd="0" destOrd="0" presId="urn:microsoft.com/office/officeart/2005/8/layout/vList5"/>
    <dgm:cxn modelId="{E1937483-B54F-478F-A06B-1DEB48035E43}" srcId="{9D896E8C-1348-4B15-8F42-7F043D35D5B0}" destId="{304A2AD0-9A9B-475A-B759-DE5645299145}" srcOrd="0" destOrd="0" parTransId="{E6CFA364-7167-4269-AC72-2DB776E5438B}" sibTransId="{50296052-1FA5-4288-97F5-930E3289EF0C}"/>
    <dgm:cxn modelId="{6369ADDE-9190-48E1-BA7B-41F997C5B42F}" srcId="{8624AF7D-44D3-4138-9ABF-AB978A355286}" destId="{9D896E8C-1348-4B15-8F42-7F043D35D5B0}" srcOrd="1" destOrd="0" parTransId="{CC479DB7-82D0-47AD-A26B-C49B80EB2100}" sibTransId="{D222B452-80E6-4F3C-836A-2CB16514F089}"/>
    <dgm:cxn modelId="{E69274B1-957C-42A6-A257-9C6811BE7082}" type="presOf" srcId="{8624AF7D-44D3-4138-9ABF-AB978A355286}" destId="{05190E4C-A7B9-4586-9420-E522B6138420}" srcOrd="0" destOrd="0" presId="urn:microsoft.com/office/officeart/2005/8/layout/vList5"/>
    <dgm:cxn modelId="{5C3194D6-0B37-4C2B-AF3A-9AE413AEBF3E}" srcId="{8624AF7D-44D3-4138-9ABF-AB978A355286}" destId="{882D9638-29C4-4AE6-8F51-69123EDBEDE8}" srcOrd="2" destOrd="0" parTransId="{61C127D2-272F-4129-8B55-2203C6EAD453}" sibTransId="{6008DD9B-B52B-4EFC-AFFF-F28A6A45FF53}"/>
    <dgm:cxn modelId="{ACC09E34-5C8F-42DF-B69D-2789D4F134C1}" type="presOf" srcId="{70A45B56-3A9A-4DDD-B0C0-A1C95C391EF5}" destId="{7D3F1B63-1A5A-443E-AC26-D6C88340C247}" srcOrd="0" destOrd="3" presId="urn:microsoft.com/office/officeart/2005/8/layout/vList5"/>
    <dgm:cxn modelId="{6419BBCF-1B3A-4A9C-B587-4264FBFB9BA6}" type="presOf" srcId="{882D9638-29C4-4AE6-8F51-69123EDBEDE8}" destId="{E48705B9-4768-4486-83CC-0C8D33513B84}" srcOrd="0" destOrd="0" presId="urn:microsoft.com/office/officeart/2005/8/layout/vList5"/>
    <dgm:cxn modelId="{67559730-3B37-49FE-AF1C-D8473E8C16FC}" srcId="{882D9638-29C4-4AE6-8F51-69123EDBEDE8}" destId="{8DACB6B1-F61C-46F9-A857-0C6B1F695B7C}" srcOrd="0" destOrd="0" parTransId="{1568C436-EED6-49E5-B612-B96F8E05377E}" sibTransId="{670C3188-FB30-49DD-8F34-F431E6219FB2}"/>
    <dgm:cxn modelId="{55E9F3B9-C06F-450B-800E-711636F407CD}" srcId="{882D9638-29C4-4AE6-8F51-69123EDBEDE8}" destId="{70A45B56-3A9A-4DDD-B0C0-A1C95C391EF5}" srcOrd="3" destOrd="0" parTransId="{7BF77836-DAC5-4DFA-9C44-C52B8EA43EE1}" sibTransId="{C744186F-DF2E-4B64-9A31-80EDECC60124}"/>
    <dgm:cxn modelId="{4EF2D8AA-637F-4D9C-9C70-B78C6901E2F6}" type="presOf" srcId="{8DACB6B1-F61C-46F9-A857-0C6B1F695B7C}" destId="{7D3F1B63-1A5A-443E-AC26-D6C88340C247}" srcOrd="0" destOrd="0" presId="urn:microsoft.com/office/officeart/2005/8/layout/vList5"/>
    <dgm:cxn modelId="{E36AE8AF-2F9E-4779-813E-8016ABCDEA36}" type="presOf" srcId="{AAF5362E-D856-471E-889D-3642225E58CF}" destId="{7D3F1B63-1A5A-443E-AC26-D6C88340C247}" srcOrd="0" destOrd="2" presId="urn:microsoft.com/office/officeart/2005/8/layout/vList5"/>
    <dgm:cxn modelId="{0894E185-EC4B-460B-A762-2E7F38F51AAB}" srcId="{882D9638-29C4-4AE6-8F51-69123EDBEDE8}" destId="{AAF5362E-D856-471E-889D-3642225E58CF}" srcOrd="2" destOrd="0" parTransId="{20076D16-EC28-4CBF-8366-4A6D829F50C4}" sibTransId="{733BCE99-061D-4C45-9C86-00999961D33C}"/>
    <dgm:cxn modelId="{CE08A3B2-F675-4003-87D1-6F9241CF593E}" srcId="{882D9638-29C4-4AE6-8F51-69123EDBEDE8}" destId="{7390D9F0-7A5F-4A90-9B91-574A050CE752}" srcOrd="1" destOrd="0" parTransId="{B8DB9BA6-8799-4416-8C4A-9F04930D274F}" sibTransId="{6FFB9B85-1B42-4032-B137-CF05877629C4}"/>
    <dgm:cxn modelId="{753717B2-D91B-4C4E-892A-6817AEAC28CD}" type="presParOf" srcId="{05190E4C-A7B9-4586-9420-E522B6138420}" destId="{2BFF8AE2-EFD4-4849-982B-4F701877F1F9}" srcOrd="0" destOrd="0" presId="urn:microsoft.com/office/officeart/2005/8/layout/vList5"/>
    <dgm:cxn modelId="{96D79BD8-2A44-4904-951F-77920800056E}" type="presParOf" srcId="{2BFF8AE2-EFD4-4849-982B-4F701877F1F9}" destId="{B6F2639A-057D-4F7A-B9E3-C977BAD5D46A}" srcOrd="0" destOrd="0" presId="urn:microsoft.com/office/officeart/2005/8/layout/vList5"/>
    <dgm:cxn modelId="{D3E787D2-5BC7-4BF2-B7A2-F278C4511A07}" type="presParOf" srcId="{2BFF8AE2-EFD4-4849-982B-4F701877F1F9}" destId="{CC8A121F-BBB5-48F4-8F38-FE7336603BEA}" srcOrd="1" destOrd="0" presId="urn:microsoft.com/office/officeart/2005/8/layout/vList5"/>
    <dgm:cxn modelId="{5753619D-2A91-490D-B624-56809D29655F}" type="presParOf" srcId="{05190E4C-A7B9-4586-9420-E522B6138420}" destId="{043A8F90-9565-4146-B12D-B689AC5A2964}" srcOrd="1" destOrd="0" presId="urn:microsoft.com/office/officeart/2005/8/layout/vList5"/>
    <dgm:cxn modelId="{1D32FCF7-FC79-41CD-9726-9FD5C0A89FA9}" type="presParOf" srcId="{05190E4C-A7B9-4586-9420-E522B6138420}" destId="{DE65D88A-E2E1-4F16-A85D-887F3F9CEB06}" srcOrd="2" destOrd="0" presId="urn:microsoft.com/office/officeart/2005/8/layout/vList5"/>
    <dgm:cxn modelId="{F75738BC-D74B-4E18-8259-A5EBB8FA8A1A}" type="presParOf" srcId="{DE65D88A-E2E1-4F16-A85D-887F3F9CEB06}" destId="{0D70F662-DB46-4449-86FA-CB33EDCA6858}" srcOrd="0" destOrd="0" presId="urn:microsoft.com/office/officeart/2005/8/layout/vList5"/>
    <dgm:cxn modelId="{22136871-DAD3-4FED-A3F1-4A8270A6E88C}" type="presParOf" srcId="{DE65D88A-E2E1-4F16-A85D-887F3F9CEB06}" destId="{072518D8-7399-433F-BBA3-132C787DD4DF}" srcOrd="1" destOrd="0" presId="urn:microsoft.com/office/officeart/2005/8/layout/vList5"/>
    <dgm:cxn modelId="{4DA5D43A-C8A5-4F2E-9C95-7D4041B5A83C}" type="presParOf" srcId="{05190E4C-A7B9-4586-9420-E522B6138420}" destId="{D1123B6A-BCF4-429B-961B-D1152D34DAFC}" srcOrd="3" destOrd="0" presId="urn:microsoft.com/office/officeart/2005/8/layout/vList5"/>
    <dgm:cxn modelId="{FD9D9118-DD50-4F4C-88E0-37708E2D5CCC}" type="presParOf" srcId="{05190E4C-A7B9-4586-9420-E522B6138420}" destId="{1C5C8C19-05AF-4BCA-9963-CA04FC5DF008}" srcOrd="4" destOrd="0" presId="urn:microsoft.com/office/officeart/2005/8/layout/vList5"/>
    <dgm:cxn modelId="{EDE25AA9-836E-4B92-9C38-EF344612094F}" type="presParOf" srcId="{1C5C8C19-05AF-4BCA-9963-CA04FC5DF008}" destId="{E48705B9-4768-4486-83CC-0C8D33513B84}" srcOrd="0" destOrd="0" presId="urn:microsoft.com/office/officeart/2005/8/layout/vList5"/>
    <dgm:cxn modelId="{E9948778-9E88-4654-BBA9-69E0CA23EC8C}" type="presParOf" srcId="{1C5C8C19-05AF-4BCA-9963-CA04FC5DF008}" destId="{7D3F1B63-1A5A-443E-AC26-D6C88340C24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AD101F-8C1F-4745-981E-F3CBE77C2A97}" type="doc">
      <dgm:prSet loTypeId="urn:microsoft.com/office/officeart/2005/8/layout/hProcess9" loCatId="process" qsTypeId="urn:microsoft.com/office/officeart/2005/8/quickstyle/simple3" qsCatId="simple" csTypeId="urn:microsoft.com/office/officeart/2005/8/colors/accent1_1" csCatId="accent1" phldr="1"/>
      <dgm:spPr/>
    </dgm:pt>
    <dgm:pt modelId="{F87497E6-19D3-41CB-8A6D-4A7607824178}">
      <dgm:prSet phldrT="[Texto]" custT="1"/>
      <dgm:spPr/>
      <dgm:t>
        <a:bodyPr/>
        <a:lstStyle/>
        <a:p>
          <a:endParaRPr lang="pt-PT" sz="1200" dirty="0" smtClean="0"/>
        </a:p>
        <a:p>
          <a:r>
            <a:rPr lang="pt-PT" sz="1200" dirty="0" smtClean="0"/>
            <a:t>SAP </a:t>
          </a:r>
          <a:r>
            <a:rPr lang="pt-PT" sz="1200" dirty="0" err="1" smtClean="0"/>
            <a:t>Netweaver</a:t>
          </a:r>
          <a:r>
            <a:rPr lang="pt-PT" sz="1200" dirty="0" smtClean="0"/>
            <a:t> BW</a:t>
          </a:r>
        </a:p>
      </dgm:t>
    </dgm:pt>
    <dgm:pt modelId="{56E8AC4B-3525-4843-8ABF-86967D35816F}" type="parTrans" cxnId="{1E771568-2FAF-4405-A66D-A9E6F10C7AE4}">
      <dgm:prSet/>
      <dgm:spPr/>
      <dgm:t>
        <a:bodyPr/>
        <a:lstStyle/>
        <a:p>
          <a:endParaRPr lang="pt-PT"/>
        </a:p>
      </dgm:t>
    </dgm:pt>
    <dgm:pt modelId="{1EF77967-9BD3-44AB-AB2C-4CC6FBACC1A4}" type="sibTrans" cxnId="{1E771568-2FAF-4405-A66D-A9E6F10C7AE4}">
      <dgm:prSet/>
      <dgm:spPr/>
      <dgm:t>
        <a:bodyPr/>
        <a:lstStyle/>
        <a:p>
          <a:endParaRPr lang="pt-PT"/>
        </a:p>
      </dgm:t>
    </dgm:pt>
    <dgm:pt modelId="{21748EDA-BBBC-45B5-B989-E90C6CF0F5EA}">
      <dgm:prSet phldrT="[Texto]"/>
      <dgm:spPr/>
      <dgm:t>
        <a:bodyPr/>
        <a:lstStyle/>
        <a:p>
          <a:endParaRPr lang="pt-PT" dirty="0" smtClean="0"/>
        </a:p>
        <a:p>
          <a:endParaRPr lang="pt-PT" dirty="0"/>
        </a:p>
      </dgm:t>
    </dgm:pt>
    <dgm:pt modelId="{0DE2CB77-6EE1-4D04-B22C-E7278E6D4E4F}" type="parTrans" cxnId="{197968E5-F1D2-4A6A-88DD-AF23DF4EDE97}">
      <dgm:prSet/>
      <dgm:spPr/>
      <dgm:t>
        <a:bodyPr/>
        <a:lstStyle/>
        <a:p>
          <a:endParaRPr lang="pt-PT"/>
        </a:p>
      </dgm:t>
    </dgm:pt>
    <dgm:pt modelId="{D62EC370-41DC-4E06-BFC5-12AE0F37AE58}" type="sibTrans" cxnId="{197968E5-F1D2-4A6A-88DD-AF23DF4EDE97}">
      <dgm:prSet/>
      <dgm:spPr/>
      <dgm:t>
        <a:bodyPr/>
        <a:lstStyle/>
        <a:p>
          <a:endParaRPr lang="pt-PT"/>
        </a:p>
      </dgm:t>
    </dgm:pt>
    <dgm:pt modelId="{38FAFDBD-7D5E-42FE-8441-142272A2F361}">
      <dgm:prSet phldrT="[Texto]" custT="1"/>
      <dgm:spPr/>
      <dgm:t>
        <a:bodyPr/>
        <a:lstStyle/>
        <a:p>
          <a:r>
            <a:rPr lang="pt-PT" sz="1200" dirty="0" smtClean="0"/>
            <a:t>SAP </a:t>
          </a:r>
          <a:r>
            <a:rPr lang="pt-PT" sz="1200" dirty="0" err="1" smtClean="0"/>
            <a:t>BusinessObjects</a:t>
          </a:r>
          <a:r>
            <a:rPr lang="pt-PT" sz="1200" dirty="0" smtClean="0"/>
            <a:t> BI</a:t>
          </a:r>
          <a:endParaRPr lang="pt-PT" sz="1200" dirty="0"/>
        </a:p>
      </dgm:t>
    </dgm:pt>
    <dgm:pt modelId="{4BAFB2B8-714D-413C-B079-727A6F58360B}" type="sibTrans" cxnId="{7551C259-6390-47C9-AA00-1D89940B403F}">
      <dgm:prSet/>
      <dgm:spPr/>
      <dgm:t>
        <a:bodyPr/>
        <a:lstStyle/>
        <a:p>
          <a:endParaRPr lang="pt-PT"/>
        </a:p>
      </dgm:t>
    </dgm:pt>
    <dgm:pt modelId="{CD01ED22-6452-42A1-A04A-5905127CA9C8}" type="parTrans" cxnId="{7551C259-6390-47C9-AA00-1D89940B403F}">
      <dgm:prSet/>
      <dgm:spPr/>
      <dgm:t>
        <a:bodyPr/>
        <a:lstStyle/>
        <a:p>
          <a:endParaRPr lang="pt-PT"/>
        </a:p>
      </dgm:t>
    </dgm:pt>
    <dgm:pt modelId="{A13C711A-C592-498E-9C8F-3ED637156BD6}" type="pres">
      <dgm:prSet presAssocID="{9DAD101F-8C1F-4745-981E-F3CBE77C2A97}" presName="CompostProcess" presStyleCnt="0">
        <dgm:presLayoutVars>
          <dgm:dir/>
          <dgm:resizeHandles val="exact"/>
        </dgm:presLayoutVars>
      </dgm:prSet>
      <dgm:spPr/>
    </dgm:pt>
    <dgm:pt modelId="{AD8F7184-065C-4D0C-A68A-3A67E62D8D4B}" type="pres">
      <dgm:prSet presAssocID="{9DAD101F-8C1F-4745-981E-F3CBE77C2A97}" presName="arrow" presStyleLbl="bgShp" presStyleIdx="0" presStyleCnt="1"/>
      <dgm:spPr>
        <a:solidFill>
          <a:schemeClr val="tx1">
            <a:lumMod val="75000"/>
            <a:lumOff val="25000"/>
          </a:schemeClr>
        </a:solidFill>
      </dgm:spPr>
    </dgm:pt>
    <dgm:pt modelId="{D228E89E-8244-4EDC-8E35-83EA763F7549}" type="pres">
      <dgm:prSet presAssocID="{9DAD101F-8C1F-4745-981E-F3CBE77C2A97}" presName="linearProcess" presStyleCnt="0"/>
      <dgm:spPr/>
    </dgm:pt>
    <dgm:pt modelId="{4D6A40F8-D633-4FCA-B375-69618B0E5D88}" type="pres">
      <dgm:prSet presAssocID="{F87497E6-19D3-41CB-8A6D-4A7607824178}" presName="textNode" presStyleLbl="node1" presStyleIdx="0" presStyleCnt="3" custLinFactNeighborX="-22303" custLinFactNeighborY="-180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084DB18-9527-4A5F-8CC3-FAA4731E6715}" type="pres">
      <dgm:prSet presAssocID="{1EF77967-9BD3-44AB-AB2C-4CC6FBACC1A4}" presName="sibTrans" presStyleCnt="0"/>
      <dgm:spPr/>
    </dgm:pt>
    <dgm:pt modelId="{A96430D8-DEC4-44DF-8B1E-BE6C1F30B205}" type="pres">
      <dgm:prSet presAssocID="{38FAFDBD-7D5E-42FE-8441-142272A2F36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50C8498-CBC2-405E-A933-9D756FC22855}" type="pres">
      <dgm:prSet presAssocID="{4BAFB2B8-714D-413C-B079-727A6F58360B}" presName="sibTrans" presStyleCnt="0"/>
      <dgm:spPr/>
    </dgm:pt>
    <dgm:pt modelId="{D3DD5F64-823F-4F25-B7E4-38C2F58CA73A}" type="pres">
      <dgm:prSet presAssocID="{21748EDA-BBBC-45B5-B989-E90C6CF0F5E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92CC3D8-C179-4D05-BA6B-4E44546DC5C1}" type="presOf" srcId="{9DAD101F-8C1F-4745-981E-F3CBE77C2A97}" destId="{A13C711A-C592-498E-9C8F-3ED637156BD6}" srcOrd="0" destOrd="0" presId="urn:microsoft.com/office/officeart/2005/8/layout/hProcess9"/>
    <dgm:cxn modelId="{4C646620-BB8F-4EEE-B30F-28A734077B3F}" type="presOf" srcId="{38FAFDBD-7D5E-42FE-8441-142272A2F361}" destId="{A96430D8-DEC4-44DF-8B1E-BE6C1F30B205}" srcOrd="0" destOrd="0" presId="urn:microsoft.com/office/officeart/2005/8/layout/hProcess9"/>
    <dgm:cxn modelId="{7551C259-6390-47C9-AA00-1D89940B403F}" srcId="{9DAD101F-8C1F-4745-981E-F3CBE77C2A97}" destId="{38FAFDBD-7D5E-42FE-8441-142272A2F361}" srcOrd="1" destOrd="0" parTransId="{CD01ED22-6452-42A1-A04A-5905127CA9C8}" sibTransId="{4BAFB2B8-714D-413C-B079-727A6F58360B}"/>
    <dgm:cxn modelId="{1E771568-2FAF-4405-A66D-A9E6F10C7AE4}" srcId="{9DAD101F-8C1F-4745-981E-F3CBE77C2A97}" destId="{F87497E6-19D3-41CB-8A6D-4A7607824178}" srcOrd="0" destOrd="0" parTransId="{56E8AC4B-3525-4843-8ABF-86967D35816F}" sibTransId="{1EF77967-9BD3-44AB-AB2C-4CC6FBACC1A4}"/>
    <dgm:cxn modelId="{9BA33CB8-FFC6-4244-A225-F1228214BB35}" type="presOf" srcId="{21748EDA-BBBC-45B5-B989-E90C6CF0F5EA}" destId="{D3DD5F64-823F-4F25-B7E4-38C2F58CA73A}" srcOrd="0" destOrd="0" presId="urn:microsoft.com/office/officeart/2005/8/layout/hProcess9"/>
    <dgm:cxn modelId="{197968E5-F1D2-4A6A-88DD-AF23DF4EDE97}" srcId="{9DAD101F-8C1F-4745-981E-F3CBE77C2A97}" destId="{21748EDA-BBBC-45B5-B989-E90C6CF0F5EA}" srcOrd="2" destOrd="0" parTransId="{0DE2CB77-6EE1-4D04-B22C-E7278E6D4E4F}" sibTransId="{D62EC370-41DC-4E06-BFC5-12AE0F37AE58}"/>
    <dgm:cxn modelId="{6DAB19C2-FCF8-4056-9AAD-17B693C5CA71}" type="presOf" srcId="{F87497E6-19D3-41CB-8A6D-4A7607824178}" destId="{4D6A40F8-D633-4FCA-B375-69618B0E5D88}" srcOrd="0" destOrd="0" presId="urn:microsoft.com/office/officeart/2005/8/layout/hProcess9"/>
    <dgm:cxn modelId="{7F391948-2266-46EF-8A40-C1CF206F8137}" type="presParOf" srcId="{A13C711A-C592-498E-9C8F-3ED637156BD6}" destId="{AD8F7184-065C-4D0C-A68A-3A67E62D8D4B}" srcOrd="0" destOrd="0" presId="urn:microsoft.com/office/officeart/2005/8/layout/hProcess9"/>
    <dgm:cxn modelId="{A1DB5AEC-F809-4F28-B4FD-CC5F1086D022}" type="presParOf" srcId="{A13C711A-C592-498E-9C8F-3ED637156BD6}" destId="{D228E89E-8244-4EDC-8E35-83EA763F7549}" srcOrd="1" destOrd="0" presId="urn:microsoft.com/office/officeart/2005/8/layout/hProcess9"/>
    <dgm:cxn modelId="{225946CF-7B1C-44BD-94FF-2995BCD214AF}" type="presParOf" srcId="{D228E89E-8244-4EDC-8E35-83EA763F7549}" destId="{4D6A40F8-D633-4FCA-B375-69618B0E5D88}" srcOrd="0" destOrd="0" presId="urn:microsoft.com/office/officeart/2005/8/layout/hProcess9"/>
    <dgm:cxn modelId="{3C45352E-BE26-4138-B9D2-5737F1198CF6}" type="presParOf" srcId="{D228E89E-8244-4EDC-8E35-83EA763F7549}" destId="{7084DB18-9527-4A5F-8CC3-FAA4731E6715}" srcOrd="1" destOrd="0" presId="urn:microsoft.com/office/officeart/2005/8/layout/hProcess9"/>
    <dgm:cxn modelId="{492F0691-CB13-4504-8EA1-7982C777ED19}" type="presParOf" srcId="{D228E89E-8244-4EDC-8E35-83EA763F7549}" destId="{A96430D8-DEC4-44DF-8B1E-BE6C1F30B205}" srcOrd="2" destOrd="0" presId="urn:microsoft.com/office/officeart/2005/8/layout/hProcess9"/>
    <dgm:cxn modelId="{83DC289E-A99B-4022-A489-20A57E283FD0}" type="presParOf" srcId="{D228E89E-8244-4EDC-8E35-83EA763F7549}" destId="{A50C8498-CBC2-405E-A933-9D756FC22855}" srcOrd="3" destOrd="0" presId="urn:microsoft.com/office/officeart/2005/8/layout/hProcess9"/>
    <dgm:cxn modelId="{DB747B15-B874-4CA9-AEF1-30B3CA59B242}" type="presParOf" srcId="{D228E89E-8244-4EDC-8E35-83EA763F7549}" destId="{D3DD5F64-823F-4F25-B7E4-38C2F58CA73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133C1F-1401-4272-B8E7-D506BA5CDF08}" type="doc">
      <dgm:prSet loTypeId="urn:microsoft.com/office/officeart/2005/8/layout/cycle2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PT"/>
        </a:p>
      </dgm:t>
    </dgm:pt>
    <dgm:pt modelId="{18183F79-CFF2-4E5B-979C-63A2C8C0D3CC}">
      <dgm:prSet phldrT="[Texto]" custT="1"/>
      <dgm:spPr/>
      <dgm:t>
        <a:bodyPr/>
        <a:lstStyle/>
        <a:p>
          <a:r>
            <a:rPr lang="pt-PT" sz="1100" b="1" dirty="0" smtClean="0"/>
            <a:t>Locais de Instalação</a:t>
          </a:r>
          <a:endParaRPr lang="pt-PT" sz="1100" b="1" dirty="0"/>
        </a:p>
      </dgm:t>
    </dgm:pt>
    <dgm:pt modelId="{BEE7F2AB-D7E6-405B-B387-B8AA30B78BD1}" type="parTrans" cxnId="{55C31F2F-913E-4C29-A8F0-10AF26DD1602}">
      <dgm:prSet/>
      <dgm:spPr/>
      <dgm:t>
        <a:bodyPr/>
        <a:lstStyle/>
        <a:p>
          <a:endParaRPr lang="pt-PT"/>
        </a:p>
      </dgm:t>
    </dgm:pt>
    <dgm:pt modelId="{23527107-1FDC-4C67-A7E8-87B96F6BAAEB}" type="sibTrans" cxnId="{55C31F2F-913E-4C29-A8F0-10AF26DD1602}">
      <dgm:prSet/>
      <dgm:spPr>
        <a:solidFill>
          <a:srgbClr val="FFC000"/>
        </a:solidFill>
      </dgm:spPr>
      <dgm:t>
        <a:bodyPr/>
        <a:lstStyle/>
        <a:p>
          <a:endParaRPr lang="pt-PT"/>
        </a:p>
      </dgm:t>
    </dgm:pt>
    <dgm:pt modelId="{592347B5-C8EB-4921-9B6F-10D308B16CCC}">
      <dgm:prSet phldrT="[Texto]" custT="1"/>
      <dgm:spPr/>
      <dgm:t>
        <a:bodyPr/>
        <a:lstStyle/>
        <a:p>
          <a:r>
            <a:rPr lang="pt-PT" sz="1000" b="1" dirty="0" smtClean="0"/>
            <a:t>Equipamentos</a:t>
          </a:r>
          <a:endParaRPr lang="pt-PT" sz="1000" b="1" dirty="0"/>
        </a:p>
      </dgm:t>
    </dgm:pt>
    <dgm:pt modelId="{8DD4FF20-0EF7-459C-AFE3-2F4EC3B9C86C}" type="parTrans" cxnId="{0852D78D-9D8D-489B-849F-FC72DAE60F0E}">
      <dgm:prSet/>
      <dgm:spPr/>
      <dgm:t>
        <a:bodyPr/>
        <a:lstStyle/>
        <a:p>
          <a:endParaRPr lang="pt-PT"/>
        </a:p>
      </dgm:t>
    </dgm:pt>
    <dgm:pt modelId="{4700DED9-6CAB-44FC-AEBD-7B2C0CD53B99}" type="sibTrans" cxnId="{0852D78D-9D8D-489B-849F-FC72DAE60F0E}">
      <dgm:prSet/>
      <dgm:spPr>
        <a:solidFill>
          <a:srgbClr val="FFC000"/>
        </a:solidFill>
      </dgm:spPr>
      <dgm:t>
        <a:bodyPr/>
        <a:lstStyle/>
        <a:p>
          <a:endParaRPr lang="pt-PT"/>
        </a:p>
      </dgm:t>
    </dgm:pt>
    <dgm:pt modelId="{D445D9AD-0CC3-473C-8C7B-4E6423694C3E}">
      <dgm:prSet phldrT="[Texto]" custT="1"/>
      <dgm:spPr/>
      <dgm:t>
        <a:bodyPr/>
        <a:lstStyle/>
        <a:p>
          <a:r>
            <a:rPr lang="pt-PT" sz="1100" b="1" dirty="0" smtClean="0"/>
            <a:t>Rede</a:t>
          </a:r>
          <a:endParaRPr lang="pt-PT" sz="1100" b="1" dirty="0"/>
        </a:p>
      </dgm:t>
    </dgm:pt>
    <dgm:pt modelId="{5ECF08B0-2425-43E1-A96F-C50999789F1D}" type="parTrans" cxnId="{42ECD28C-7FB1-4883-83E5-A26BBF34E057}">
      <dgm:prSet/>
      <dgm:spPr/>
      <dgm:t>
        <a:bodyPr/>
        <a:lstStyle/>
        <a:p>
          <a:endParaRPr lang="pt-PT"/>
        </a:p>
      </dgm:t>
    </dgm:pt>
    <dgm:pt modelId="{D27D6BB8-6D40-4D3D-8C75-FA9E45820BEC}" type="sibTrans" cxnId="{42ECD28C-7FB1-4883-83E5-A26BBF34E057}">
      <dgm:prSet/>
      <dgm:spPr>
        <a:solidFill>
          <a:srgbClr val="FFC000"/>
        </a:solidFill>
      </dgm:spPr>
      <dgm:t>
        <a:bodyPr/>
        <a:lstStyle/>
        <a:p>
          <a:endParaRPr lang="pt-PT"/>
        </a:p>
      </dgm:t>
    </dgm:pt>
    <dgm:pt modelId="{A2BFFDB7-477D-45D5-9D0B-DC938D5FE17A}">
      <dgm:prSet phldrT="[Texto]" custT="1"/>
      <dgm:spPr/>
      <dgm:t>
        <a:bodyPr/>
        <a:lstStyle/>
        <a:p>
          <a:r>
            <a:rPr lang="pt-PT" sz="1100" b="1" dirty="0" smtClean="0"/>
            <a:t>Nº de Série</a:t>
          </a:r>
          <a:endParaRPr lang="pt-PT" sz="1100" b="1" dirty="0"/>
        </a:p>
      </dgm:t>
    </dgm:pt>
    <dgm:pt modelId="{1B58FD3F-30BC-4D5A-ADFE-EFB40AA2255B}" type="parTrans" cxnId="{9D4E6E61-C42D-4346-AE8F-10AE68F7C9A7}">
      <dgm:prSet/>
      <dgm:spPr/>
      <dgm:t>
        <a:bodyPr/>
        <a:lstStyle/>
        <a:p>
          <a:endParaRPr lang="pt-PT"/>
        </a:p>
      </dgm:t>
    </dgm:pt>
    <dgm:pt modelId="{68204FE8-FE44-4F0C-B23E-50A418DCDD85}" type="sibTrans" cxnId="{9D4E6E61-C42D-4346-AE8F-10AE68F7C9A7}">
      <dgm:prSet/>
      <dgm:spPr>
        <a:solidFill>
          <a:srgbClr val="FFC000"/>
        </a:solidFill>
      </dgm:spPr>
      <dgm:t>
        <a:bodyPr/>
        <a:lstStyle/>
        <a:p>
          <a:endParaRPr lang="pt-PT"/>
        </a:p>
      </dgm:t>
    </dgm:pt>
    <dgm:pt modelId="{D4F5C572-D6E2-4DB7-8628-F2488EC1CB6D}">
      <dgm:prSet phldrT="[Texto]" custT="1"/>
      <dgm:spPr/>
      <dgm:t>
        <a:bodyPr/>
        <a:lstStyle/>
        <a:p>
          <a:r>
            <a:rPr lang="pt-PT" sz="1100" b="1" dirty="0" smtClean="0"/>
            <a:t>Contadores</a:t>
          </a:r>
          <a:endParaRPr lang="pt-PT" sz="1100" b="1" dirty="0"/>
        </a:p>
      </dgm:t>
    </dgm:pt>
    <dgm:pt modelId="{2F13A3B5-E71C-4CA5-ACF9-6E9F87748F3B}" type="parTrans" cxnId="{7787EB41-E9D0-402E-8A59-C9EF9E88B874}">
      <dgm:prSet/>
      <dgm:spPr/>
      <dgm:t>
        <a:bodyPr/>
        <a:lstStyle/>
        <a:p>
          <a:endParaRPr lang="pt-PT"/>
        </a:p>
      </dgm:t>
    </dgm:pt>
    <dgm:pt modelId="{35B3B9EA-AC80-43B5-94D7-62C356D8A985}" type="sibTrans" cxnId="{7787EB41-E9D0-402E-8A59-C9EF9E88B874}">
      <dgm:prSet/>
      <dgm:spPr>
        <a:solidFill>
          <a:srgbClr val="FFC000"/>
        </a:solidFill>
      </dgm:spPr>
      <dgm:t>
        <a:bodyPr/>
        <a:lstStyle/>
        <a:p>
          <a:endParaRPr lang="pt-PT"/>
        </a:p>
      </dgm:t>
    </dgm:pt>
    <dgm:pt modelId="{8CED55F8-79EE-4B63-AC85-0F2ACCF5D300}">
      <dgm:prSet phldrT="[Texto]" custT="1"/>
      <dgm:spPr/>
      <dgm:t>
        <a:bodyPr/>
        <a:lstStyle/>
        <a:p>
          <a:r>
            <a:rPr lang="pt-PT" sz="1100" b="1" dirty="0" smtClean="0"/>
            <a:t>Frotas</a:t>
          </a:r>
          <a:endParaRPr lang="pt-PT" sz="1100" b="1" dirty="0"/>
        </a:p>
      </dgm:t>
    </dgm:pt>
    <dgm:pt modelId="{B1D7B9BC-D4DC-4448-95C6-DC4384B57AD6}" type="parTrans" cxnId="{03716FE8-D161-42A8-A22E-AAB33ABF7DE6}">
      <dgm:prSet/>
      <dgm:spPr/>
      <dgm:t>
        <a:bodyPr/>
        <a:lstStyle/>
        <a:p>
          <a:endParaRPr lang="pt-PT"/>
        </a:p>
      </dgm:t>
    </dgm:pt>
    <dgm:pt modelId="{69819AC9-F0E8-4AB7-A3C7-9FAB628A7A95}" type="sibTrans" cxnId="{03716FE8-D161-42A8-A22E-AAB33ABF7DE6}">
      <dgm:prSet/>
      <dgm:spPr>
        <a:solidFill>
          <a:srgbClr val="FFC000"/>
        </a:solidFill>
      </dgm:spPr>
      <dgm:t>
        <a:bodyPr/>
        <a:lstStyle/>
        <a:p>
          <a:endParaRPr lang="pt-PT"/>
        </a:p>
      </dgm:t>
    </dgm:pt>
    <dgm:pt modelId="{41F49133-EFE0-445E-B7F9-62DD2C3FC6F6}" type="pres">
      <dgm:prSet presAssocID="{9F133C1F-1401-4272-B8E7-D506BA5CDF0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92C72975-DFEF-48CE-8EB6-38057C1C4A98}" type="pres">
      <dgm:prSet presAssocID="{18183F79-CFF2-4E5B-979C-63A2C8C0D3C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27890B0-D195-4A6D-B5A7-6B9385E949BF}" type="pres">
      <dgm:prSet presAssocID="{23527107-1FDC-4C67-A7E8-87B96F6BAAEB}" presName="sibTrans" presStyleLbl="sibTrans2D1" presStyleIdx="0" presStyleCnt="6"/>
      <dgm:spPr/>
      <dgm:t>
        <a:bodyPr/>
        <a:lstStyle/>
        <a:p>
          <a:endParaRPr lang="pt-PT"/>
        </a:p>
      </dgm:t>
    </dgm:pt>
    <dgm:pt modelId="{4A838856-193D-49DE-A327-E651C40A5E45}" type="pres">
      <dgm:prSet presAssocID="{23527107-1FDC-4C67-A7E8-87B96F6BAAEB}" presName="connectorText" presStyleLbl="sibTrans2D1" presStyleIdx="0" presStyleCnt="6"/>
      <dgm:spPr/>
      <dgm:t>
        <a:bodyPr/>
        <a:lstStyle/>
        <a:p>
          <a:endParaRPr lang="pt-PT"/>
        </a:p>
      </dgm:t>
    </dgm:pt>
    <dgm:pt modelId="{82573D18-9A9C-4A41-9982-C63F9F1E2F1C}" type="pres">
      <dgm:prSet presAssocID="{592347B5-C8EB-4921-9B6F-10D308B16CCC}" presName="node" presStyleLbl="node1" presStyleIdx="1" presStyleCnt="6" custScaleX="109131" custScaleY="10529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F3EC9F1-24EF-45D8-9596-54703A00BF8B}" type="pres">
      <dgm:prSet presAssocID="{4700DED9-6CAB-44FC-AEBD-7B2C0CD53B99}" presName="sibTrans" presStyleLbl="sibTrans2D1" presStyleIdx="1" presStyleCnt="6"/>
      <dgm:spPr/>
      <dgm:t>
        <a:bodyPr/>
        <a:lstStyle/>
        <a:p>
          <a:endParaRPr lang="pt-PT"/>
        </a:p>
      </dgm:t>
    </dgm:pt>
    <dgm:pt modelId="{A20E0F13-511D-42D5-BF9A-59BF2E56F441}" type="pres">
      <dgm:prSet presAssocID="{4700DED9-6CAB-44FC-AEBD-7B2C0CD53B99}" presName="connectorText" presStyleLbl="sibTrans2D1" presStyleIdx="1" presStyleCnt="6"/>
      <dgm:spPr/>
      <dgm:t>
        <a:bodyPr/>
        <a:lstStyle/>
        <a:p>
          <a:endParaRPr lang="pt-PT"/>
        </a:p>
      </dgm:t>
    </dgm:pt>
    <dgm:pt modelId="{CFA86487-F775-4CA4-B9DB-A173098F4CE8}" type="pres">
      <dgm:prSet presAssocID="{D445D9AD-0CC3-473C-8C7B-4E6423694C3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E8151A8-7189-4A93-BEC1-8EC7668DA31B}" type="pres">
      <dgm:prSet presAssocID="{D27D6BB8-6D40-4D3D-8C75-FA9E45820BEC}" presName="sibTrans" presStyleLbl="sibTrans2D1" presStyleIdx="2" presStyleCnt="6"/>
      <dgm:spPr/>
      <dgm:t>
        <a:bodyPr/>
        <a:lstStyle/>
        <a:p>
          <a:endParaRPr lang="pt-PT"/>
        </a:p>
      </dgm:t>
    </dgm:pt>
    <dgm:pt modelId="{7296DBBC-2D3A-415D-A84A-A7C702ABBA97}" type="pres">
      <dgm:prSet presAssocID="{D27D6BB8-6D40-4D3D-8C75-FA9E45820BEC}" presName="connectorText" presStyleLbl="sibTrans2D1" presStyleIdx="2" presStyleCnt="6"/>
      <dgm:spPr/>
      <dgm:t>
        <a:bodyPr/>
        <a:lstStyle/>
        <a:p>
          <a:endParaRPr lang="pt-PT"/>
        </a:p>
      </dgm:t>
    </dgm:pt>
    <dgm:pt modelId="{52A97E8A-09D7-4E50-A20E-DD2FE7EDA840}" type="pres">
      <dgm:prSet presAssocID="{A2BFFDB7-477D-45D5-9D0B-DC938D5FE17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A7C0C6D-CE48-43C1-80EC-A733EDD5026C}" type="pres">
      <dgm:prSet presAssocID="{68204FE8-FE44-4F0C-B23E-50A418DCDD85}" presName="sibTrans" presStyleLbl="sibTrans2D1" presStyleIdx="3" presStyleCnt="6"/>
      <dgm:spPr/>
      <dgm:t>
        <a:bodyPr/>
        <a:lstStyle/>
        <a:p>
          <a:endParaRPr lang="pt-PT"/>
        </a:p>
      </dgm:t>
    </dgm:pt>
    <dgm:pt modelId="{B25CD35B-DBA8-45EB-82F1-585F440282BB}" type="pres">
      <dgm:prSet presAssocID="{68204FE8-FE44-4F0C-B23E-50A418DCDD85}" presName="connectorText" presStyleLbl="sibTrans2D1" presStyleIdx="3" presStyleCnt="6"/>
      <dgm:spPr/>
      <dgm:t>
        <a:bodyPr/>
        <a:lstStyle/>
        <a:p>
          <a:endParaRPr lang="pt-PT"/>
        </a:p>
      </dgm:t>
    </dgm:pt>
    <dgm:pt modelId="{91001B57-80B7-4C17-8A45-9B3ED6C7955F}" type="pres">
      <dgm:prSet presAssocID="{D4F5C572-D6E2-4DB7-8628-F2488EC1CB6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DCBB320-BF47-46A9-B468-B53E6FEEA98B}" type="pres">
      <dgm:prSet presAssocID="{35B3B9EA-AC80-43B5-94D7-62C356D8A985}" presName="sibTrans" presStyleLbl="sibTrans2D1" presStyleIdx="4" presStyleCnt="6"/>
      <dgm:spPr/>
      <dgm:t>
        <a:bodyPr/>
        <a:lstStyle/>
        <a:p>
          <a:endParaRPr lang="pt-PT"/>
        </a:p>
      </dgm:t>
    </dgm:pt>
    <dgm:pt modelId="{5A31014E-540B-450F-9E90-53CCAB443554}" type="pres">
      <dgm:prSet presAssocID="{35B3B9EA-AC80-43B5-94D7-62C356D8A985}" presName="connectorText" presStyleLbl="sibTrans2D1" presStyleIdx="4" presStyleCnt="6"/>
      <dgm:spPr/>
      <dgm:t>
        <a:bodyPr/>
        <a:lstStyle/>
        <a:p>
          <a:endParaRPr lang="pt-PT"/>
        </a:p>
      </dgm:t>
    </dgm:pt>
    <dgm:pt modelId="{55035DB8-4A99-4B44-BBE9-71223DD9BCAA}" type="pres">
      <dgm:prSet presAssocID="{8CED55F8-79EE-4B63-AC85-0F2ACCF5D30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2E85925-E464-4065-B069-7216E7D4D4A2}" type="pres">
      <dgm:prSet presAssocID="{69819AC9-F0E8-4AB7-A3C7-9FAB628A7A95}" presName="sibTrans" presStyleLbl="sibTrans2D1" presStyleIdx="5" presStyleCnt="6"/>
      <dgm:spPr/>
      <dgm:t>
        <a:bodyPr/>
        <a:lstStyle/>
        <a:p>
          <a:endParaRPr lang="pt-PT"/>
        </a:p>
      </dgm:t>
    </dgm:pt>
    <dgm:pt modelId="{92C783A6-57A9-48B1-ABB3-FC255A2D410D}" type="pres">
      <dgm:prSet presAssocID="{69819AC9-F0E8-4AB7-A3C7-9FAB628A7A95}" presName="connectorText" presStyleLbl="sibTrans2D1" presStyleIdx="5" presStyleCnt="6"/>
      <dgm:spPr/>
      <dgm:t>
        <a:bodyPr/>
        <a:lstStyle/>
        <a:p>
          <a:endParaRPr lang="pt-PT"/>
        </a:p>
      </dgm:t>
    </dgm:pt>
  </dgm:ptLst>
  <dgm:cxnLst>
    <dgm:cxn modelId="{A90E5606-6E41-4168-ADD4-4279E56503D2}" type="presOf" srcId="{68204FE8-FE44-4F0C-B23E-50A418DCDD85}" destId="{B25CD35B-DBA8-45EB-82F1-585F440282BB}" srcOrd="1" destOrd="0" presId="urn:microsoft.com/office/officeart/2005/8/layout/cycle2"/>
    <dgm:cxn modelId="{0E357484-AC7E-4005-B85B-5657B3AC22A0}" type="presOf" srcId="{35B3B9EA-AC80-43B5-94D7-62C356D8A985}" destId="{5A31014E-540B-450F-9E90-53CCAB443554}" srcOrd="1" destOrd="0" presId="urn:microsoft.com/office/officeart/2005/8/layout/cycle2"/>
    <dgm:cxn modelId="{7787EB41-E9D0-402E-8A59-C9EF9E88B874}" srcId="{9F133C1F-1401-4272-B8E7-D506BA5CDF08}" destId="{D4F5C572-D6E2-4DB7-8628-F2488EC1CB6D}" srcOrd="4" destOrd="0" parTransId="{2F13A3B5-E71C-4CA5-ACF9-6E9F87748F3B}" sibTransId="{35B3B9EA-AC80-43B5-94D7-62C356D8A985}"/>
    <dgm:cxn modelId="{120CDAC0-BC7B-4ACC-95F8-1F32B3B23B52}" type="presOf" srcId="{69819AC9-F0E8-4AB7-A3C7-9FAB628A7A95}" destId="{92C783A6-57A9-48B1-ABB3-FC255A2D410D}" srcOrd="1" destOrd="0" presId="urn:microsoft.com/office/officeart/2005/8/layout/cycle2"/>
    <dgm:cxn modelId="{42ECD28C-7FB1-4883-83E5-A26BBF34E057}" srcId="{9F133C1F-1401-4272-B8E7-D506BA5CDF08}" destId="{D445D9AD-0CC3-473C-8C7B-4E6423694C3E}" srcOrd="2" destOrd="0" parTransId="{5ECF08B0-2425-43E1-A96F-C50999789F1D}" sibTransId="{D27D6BB8-6D40-4D3D-8C75-FA9E45820BEC}"/>
    <dgm:cxn modelId="{03716FE8-D161-42A8-A22E-AAB33ABF7DE6}" srcId="{9F133C1F-1401-4272-B8E7-D506BA5CDF08}" destId="{8CED55F8-79EE-4B63-AC85-0F2ACCF5D300}" srcOrd="5" destOrd="0" parTransId="{B1D7B9BC-D4DC-4448-95C6-DC4384B57AD6}" sibTransId="{69819AC9-F0E8-4AB7-A3C7-9FAB628A7A95}"/>
    <dgm:cxn modelId="{9D4E6E61-C42D-4346-AE8F-10AE68F7C9A7}" srcId="{9F133C1F-1401-4272-B8E7-D506BA5CDF08}" destId="{A2BFFDB7-477D-45D5-9D0B-DC938D5FE17A}" srcOrd="3" destOrd="0" parTransId="{1B58FD3F-30BC-4D5A-ADFE-EFB40AA2255B}" sibTransId="{68204FE8-FE44-4F0C-B23E-50A418DCDD85}"/>
    <dgm:cxn modelId="{1E701815-E923-4068-9718-C2BD6CF05DA7}" type="presOf" srcId="{69819AC9-F0E8-4AB7-A3C7-9FAB628A7A95}" destId="{E2E85925-E464-4065-B069-7216E7D4D4A2}" srcOrd="0" destOrd="0" presId="urn:microsoft.com/office/officeart/2005/8/layout/cycle2"/>
    <dgm:cxn modelId="{9DCB6E9E-BAF0-4516-8F73-B41B96AFE723}" type="presOf" srcId="{592347B5-C8EB-4921-9B6F-10D308B16CCC}" destId="{82573D18-9A9C-4A41-9982-C63F9F1E2F1C}" srcOrd="0" destOrd="0" presId="urn:microsoft.com/office/officeart/2005/8/layout/cycle2"/>
    <dgm:cxn modelId="{B54C0C69-BF59-4DBC-8ECE-E0849907317F}" type="presOf" srcId="{4700DED9-6CAB-44FC-AEBD-7B2C0CD53B99}" destId="{0F3EC9F1-24EF-45D8-9596-54703A00BF8B}" srcOrd="0" destOrd="0" presId="urn:microsoft.com/office/officeart/2005/8/layout/cycle2"/>
    <dgm:cxn modelId="{958ED014-CD3F-4406-9B17-57ECB3A51C4C}" type="presOf" srcId="{D4F5C572-D6E2-4DB7-8628-F2488EC1CB6D}" destId="{91001B57-80B7-4C17-8A45-9B3ED6C7955F}" srcOrd="0" destOrd="0" presId="urn:microsoft.com/office/officeart/2005/8/layout/cycle2"/>
    <dgm:cxn modelId="{21635C9C-4C62-43CE-BE4A-21E0B88A5822}" type="presOf" srcId="{4700DED9-6CAB-44FC-AEBD-7B2C0CD53B99}" destId="{A20E0F13-511D-42D5-BF9A-59BF2E56F441}" srcOrd="1" destOrd="0" presId="urn:microsoft.com/office/officeart/2005/8/layout/cycle2"/>
    <dgm:cxn modelId="{0852D78D-9D8D-489B-849F-FC72DAE60F0E}" srcId="{9F133C1F-1401-4272-B8E7-D506BA5CDF08}" destId="{592347B5-C8EB-4921-9B6F-10D308B16CCC}" srcOrd="1" destOrd="0" parTransId="{8DD4FF20-0EF7-459C-AFE3-2F4EC3B9C86C}" sibTransId="{4700DED9-6CAB-44FC-AEBD-7B2C0CD53B99}"/>
    <dgm:cxn modelId="{78BB5036-EA19-47C1-80EE-CAB48533280B}" type="presOf" srcId="{9F133C1F-1401-4272-B8E7-D506BA5CDF08}" destId="{41F49133-EFE0-445E-B7F9-62DD2C3FC6F6}" srcOrd="0" destOrd="0" presId="urn:microsoft.com/office/officeart/2005/8/layout/cycle2"/>
    <dgm:cxn modelId="{77487C23-ED88-4A92-AA06-58CBF4FE065F}" type="presOf" srcId="{23527107-1FDC-4C67-A7E8-87B96F6BAAEB}" destId="{4A838856-193D-49DE-A327-E651C40A5E45}" srcOrd="1" destOrd="0" presId="urn:microsoft.com/office/officeart/2005/8/layout/cycle2"/>
    <dgm:cxn modelId="{C75BD834-F0CC-4D89-9364-E4C851AC604E}" type="presOf" srcId="{23527107-1FDC-4C67-A7E8-87B96F6BAAEB}" destId="{B27890B0-D195-4A6D-B5A7-6B9385E949BF}" srcOrd="0" destOrd="0" presId="urn:microsoft.com/office/officeart/2005/8/layout/cycle2"/>
    <dgm:cxn modelId="{19554295-7072-4374-9A16-AA061F6B4427}" type="presOf" srcId="{68204FE8-FE44-4F0C-B23E-50A418DCDD85}" destId="{8A7C0C6D-CE48-43C1-80EC-A733EDD5026C}" srcOrd="0" destOrd="0" presId="urn:microsoft.com/office/officeart/2005/8/layout/cycle2"/>
    <dgm:cxn modelId="{838ECB0C-24B5-403A-8573-9D8D88E3A425}" type="presOf" srcId="{D27D6BB8-6D40-4D3D-8C75-FA9E45820BEC}" destId="{7296DBBC-2D3A-415D-A84A-A7C702ABBA97}" srcOrd="1" destOrd="0" presId="urn:microsoft.com/office/officeart/2005/8/layout/cycle2"/>
    <dgm:cxn modelId="{A0A63469-685F-4C5D-9149-D512D0C99F33}" type="presOf" srcId="{D445D9AD-0CC3-473C-8C7B-4E6423694C3E}" destId="{CFA86487-F775-4CA4-B9DB-A173098F4CE8}" srcOrd="0" destOrd="0" presId="urn:microsoft.com/office/officeart/2005/8/layout/cycle2"/>
    <dgm:cxn modelId="{57F06B6F-3AA5-47E2-95F3-760ADC49A42C}" type="presOf" srcId="{8CED55F8-79EE-4B63-AC85-0F2ACCF5D300}" destId="{55035DB8-4A99-4B44-BBE9-71223DD9BCAA}" srcOrd="0" destOrd="0" presId="urn:microsoft.com/office/officeart/2005/8/layout/cycle2"/>
    <dgm:cxn modelId="{C274C55F-CF02-49DF-A8FE-12004975C641}" type="presOf" srcId="{18183F79-CFF2-4E5B-979C-63A2C8C0D3CC}" destId="{92C72975-DFEF-48CE-8EB6-38057C1C4A98}" srcOrd="0" destOrd="0" presId="urn:microsoft.com/office/officeart/2005/8/layout/cycle2"/>
    <dgm:cxn modelId="{1431338E-6EF3-44CD-8949-09451212D895}" type="presOf" srcId="{A2BFFDB7-477D-45D5-9D0B-DC938D5FE17A}" destId="{52A97E8A-09D7-4E50-A20E-DD2FE7EDA840}" srcOrd="0" destOrd="0" presId="urn:microsoft.com/office/officeart/2005/8/layout/cycle2"/>
    <dgm:cxn modelId="{FE78B5BF-B344-456E-BD4B-E5699737D33C}" type="presOf" srcId="{35B3B9EA-AC80-43B5-94D7-62C356D8A985}" destId="{EDCBB320-BF47-46A9-B468-B53E6FEEA98B}" srcOrd="0" destOrd="0" presId="urn:microsoft.com/office/officeart/2005/8/layout/cycle2"/>
    <dgm:cxn modelId="{BD7925C6-3B2B-4294-B8C7-C8FC3DFAB9BD}" type="presOf" srcId="{D27D6BB8-6D40-4D3D-8C75-FA9E45820BEC}" destId="{2E8151A8-7189-4A93-BEC1-8EC7668DA31B}" srcOrd="0" destOrd="0" presId="urn:microsoft.com/office/officeart/2005/8/layout/cycle2"/>
    <dgm:cxn modelId="{55C31F2F-913E-4C29-A8F0-10AF26DD1602}" srcId="{9F133C1F-1401-4272-B8E7-D506BA5CDF08}" destId="{18183F79-CFF2-4E5B-979C-63A2C8C0D3CC}" srcOrd="0" destOrd="0" parTransId="{BEE7F2AB-D7E6-405B-B387-B8AA30B78BD1}" sibTransId="{23527107-1FDC-4C67-A7E8-87B96F6BAAEB}"/>
    <dgm:cxn modelId="{9CE76863-8C0A-4DEF-97AE-D1A2F4FDA933}" type="presParOf" srcId="{41F49133-EFE0-445E-B7F9-62DD2C3FC6F6}" destId="{92C72975-DFEF-48CE-8EB6-38057C1C4A98}" srcOrd="0" destOrd="0" presId="urn:microsoft.com/office/officeart/2005/8/layout/cycle2"/>
    <dgm:cxn modelId="{E2A23805-3E25-47D7-9354-EB616203D32A}" type="presParOf" srcId="{41F49133-EFE0-445E-B7F9-62DD2C3FC6F6}" destId="{B27890B0-D195-4A6D-B5A7-6B9385E949BF}" srcOrd="1" destOrd="0" presId="urn:microsoft.com/office/officeart/2005/8/layout/cycle2"/>
    <dgm:cxn modelId="{BCB41155-C7A6-48A2-8087-CFB28738C5AC}" type="presParOf" srcId="{B27890B0-D195-4A6D-B5A7-6B9385E949BF}" destId="{4A838856-193D-49DE-A327-E651C40A5E45}" srcOrd="0" destOrd="0" presId="urn:microsoft.com/office/officeart/2005/8/layout/cycle2"/>
    <dgm:cxn modelId="{C65766AC-2025-419B-BEBB-82893285BA65}" type="presParOf" srcId="{41F49133-EFE0-445E-B7F9-62DD2C3FC6F6}" destId="{82573D18-9A9C-4A41-9982-C63F9F1E2F1C}" srcOrd="2" destOrd="0" presId="urn:microsoft.com/office/officeart/2005/8/layout/cycle2"/>
    <dgm:cxn modelId="{5C211EB6-1E0B-4644-A37B-1FBEE959C7D2}" type="presParOf" srcId="{41F49133-EFE0-445E-B7F9-62DD2C3FC6F6}" destId="{0F3EC9F1-24EF-45D8-9596-54703A00BF8B}" srcOrd="3" destOrd="0" presId="urn:microsoft.com/office/officeart/2005/8/layout/cycle2"/>
    <dgm:cxn modelId="{018CC6D0-7506-4BD1-8588-1A49D6625CE0}" type="presParOf" srcId="{0F3EC9F1-24EF-45D8-9596-54703A00BF8B}" destId="{A20E0F13-511D-42D5-BF9A-59BF2E56F441}" srcOrd="0" destOrd="0" presId="urn:microsoft.com/office/officeart/2005/8/layout/cycle2"/>
    <dgm:cxn modelId="{F043D9D7-33B0-43BD-8CD3-9EB62E0C73BB}" type="presParOf" srcId="{41F49133-EFE0-445E-B7F9-62DD2C3FC6F6}" destId="{CFA86487-F775-4CA4-B9DB-A173098F4CE8}" srcOrd="4" destOrd="0" presId="urn:microsoft.com/office/officeart/2005/8/layout/cycle2"/>
    <dgm:cxn modelId="{2721652C-6287-43FD-A777-198042C5A543}" type="presParOf" srcId="{41F49133-EFE0-445E-B7F9-62DD2C3FC6F6}" destId="{2E8151A8-7189-4A93-BEC1-8EC7668DA31B}" srcOrd="5" destOrd="0" presId="urn:microsoft.com/office/officeart/2005/8/layout/cycle2"/>
    <dgm:cxn modelId="{B06BCDC3-2FFC-446F-98EA-BACF727C05DB}" type="presParOf" srcId="{2E8151A8-7189-4A93-BEC1-8EC7668DA31B}" destId="{7296DBBC-2D3A-415D-A84A-A7C702ABBA97}" srcOrd="0" destOrd="0" presId="urn:microsoft.com/office/officeart/2005/8/layout/cycle2"/>
    <dgm:cxn modelId="{13F89763-D237-42D2-BEA5-D00860AAFBF3}" type="presParOf" srcId="{41F49133-EFE0-445E-B7F9-62DD2C3FC6F6}" destId="{52A97E8A-09D7-4E50-A20E-DD2FE7EDA840}" srcOrd="6" destOrd="0" presId="urn:microsoft.com/office/officeart/2005/8/layout/cycle2"/>
    <dgm:cxn modelId="{19955481-8A4F-4ABC-99D1-CA391A456445}" type="presParOf" srcId="{41F49133-EFE0-445E-B7F9-62DD2C3FC6F6}" destId="{8A7C0C6D-CE48-43C1-80EC-A733EDD5026C}" srcOrd="7" destOrd="0" presId="urn:microsoft.com/office/officeart/2005/8/layout/cycle2"/>
    <dgm:cxn modelId="{735A53B7-81FD-4593-9BD2-56083C206B90}" type="presParOf" srcId="{8A7C0C6D-CE48-43C1-80EC-A733EDD5026C}" destId="{B25CD35B-DBA8-45EB-82F1-585F440282BB}" srcOrd="0" destOrd="0" presId="urn:microsoft.com/office/officeart/2005/8/layout/cycle2"/>
    <dgm:cxn modelId="{D4935DAD-F5C7-4F6B-86E4-8B8046747A00}" type="presParOf" srcId="{41F49133-EFE0-445E-B7F9-62DD2C3FC6F6}" destId="{91001B57-80B7-4C17-8A45-9B3ED6C7955F}" srcOrd="8" destOrd="0" presId="urn:microsoft.com/office/officeart/2005/8/layout/cycle2"/>
    <dgm:cxn modelId="{7799475D-B8E2-404A-91B0-73870CD316EC}" type="presParOf" srcId="{41F49133-EFE0-445E-B7F9-62DD2C3FC6F6}" destId="{EDCBB320-BF47-46A9-B468-B53E6FEEA98B}" srcOrd="9" destOrd="0" presId="urn:microsoft.com/office/officeart/2005/8/layout/cycle2"/>
    <dgm:cxn modelId="{988DFED2-63B7-4111-A128-0A2B9D413AB6}" type="presParOf" srcId="{EDCBB320-BF47-46A9-B468-B53E6FEEA98B}" destId="{5A31014E-540B-450F-9E90-53CCAB443554}" srcOrd="0" destOrd="0" presId="urn:microsoft.com/office/officeart/2005/8/layout/cycle2"/>
    <dgm:cxn modelId="{80BD108F-627F-4242-878B-5D636823A6B6}" type="presParOf" srcId="{41F49133-EFE0-445E-B7F9-62DD2C3FC6F6}" destId="{55035DB8-4A99-4B44-BBE9-71223DD9BCAA}" srcOrd="10" destOrd="0" presId="urn:microsoft.com/office/officeart/2005/8/layout/cycle2"/>
    <dgm:cxn modelId="{5C93EA40-4374-440F-8C1E-E4E1FA74D197}" type="presParOf" srcId="{41F49133-EFE0-445E-B7F9-62DD2C3FC6F6}" destId="{E2E85925-E464-4065-B069-7216E7D4D4A2}" srcOrd="11" destOrd="0" presId="urn:microsoft.com/office/officeart/2005/8/layout/cycle2"/>
    <dgm:cxn modelId="{B274F73D-3F6B-4EE6-A8E7-B9A5591E4C29}" type="presParOf" srcId="{E2E85925-E464-4065-B069-7216E7D4D4A2}" destId="{92C783A6-57A9-48B1-ABB3-FC255A2D410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E9745F-D6C6-417F-B48F-96C344099B8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8C51E8FB-C957-4C0E-A959-FD19A38ED69C}">
      <dgm:prSet custT="1"/>
      <dgm:spPr>
        <a:solidFill>
          <a:srgbClr val="00B0F0"/>
        </a:solidFill>
      </dgm:spPr>
      <dgm:t>
        <a:bodyPr/>
        <a:lstStyle/>
        <a:p>
          <a:r>
            <a:rPr lang="pt-PT" sz="1400" b="1" i="0" u="none" dirty="0" smtClean="0"/>
            <a:t>OE1:</a:t>
          </a:r>
          <a:r>
            <a:rPr lang="pt-PT" sz="1400" b="0" i="0" u="none" dirty="0" smtClean="0"/>
            <a:t> Reforço das competências técnicas por via de um plano de formação adequado à melhoria do desempenho e enquadramento profissional de cada trabalhador.</a:t>
          </a:r>
        </a:p>
      </dgm:t>
    </dgm:pt>
    <dgm:pt modelId="{6F274C92-0B72-419C-845D-257AAC51C6C0}" type="parTrans" cxnId="{CA204F6B-1394-49D1-B64A-AB3B183CAA61}">
      <dgm:prSet/>
      <dgm:spPr/>
      <dgm:t>
        <a:bodyPr/>
        <a:lstStyle/>
        <a:p>
          <a:endParaRPr lang="pt-PT" sz="1200"/>
        </a:p>
      </dgm:t>
    </dgm:pt>
    <dgm:pt modelId="{C628D8E0-FC13-443B-AEEA-3E9F27E609C2}" type="sibTrans" cxnId="{CA204F6B-1394-49D1-B64A-AB3B183CAA61}">
      <dgm:prSet/>
      <dgm:spPr/>
      <dgm:t>
        <a:bodyPr/>
        <a:lstStyle/>
        <a:p>
          <a:endParaRPr lang="pt-PT" sz="1200"/>
        </a:p>
      </dgm:t>
    </dgm:pt>
    <dgm:pt modelId="{D45E9FEC-2B19-4644-A7C8-D817CE4A2FDA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Normas Profissionais de Auditoria Interna, Curso Intensivo de Auditoria Interna</a:t>
          </a:r>
          <a:endParaRPr lang="pt-PT" sz="1200" dirty="0">
            <a:solidFill>
              <a:schemeClr val="tx2">
                <a:lumMod val="50000"/>
              </a:schemeClr>
            </a:solidFill>
          </a:endParaRPr>
        </a:p>
      </dgm:t>
    </dgm:pt>
    <dgm:pt modelId="{CD75F00E-7539-4898-9E54-AB9AFB00BEF6}" type="parTrans" cxnId="{C0C698D9-C593-46D7-8E50-3A1354215141}">
      <dgm:prSet/>
      <dgm:spPr/>
      <dgm:t>
        <a:bodyPr/>
        <a:lstStyle/>
        <a:p>
          <a:endParaRPr lang="pt-PT" sz="1200"/>
        </a:p>
      </dgm:t>
    </dgm:pt>
    <dgm:pt modelId="{A75005A8-225E-48E3-B2DE-242314F13446}" type="sibTrans" cxnId="{C0C698D9-C593-46D7-8E50-3A1354215141}">
      <dgm:prSet/>
      <dgm:spPr/>
      <dgm:t>
        <a:bodyPr/>
        <a:lstStyle/>
        <a:p>
          <a:endParaRPr lang="pt-PT" sz="1200"/>
        </a:p>
      </dgm:t>
    </dgm:pt>
    <dgm:pt modelId="{DDFAF9DD-1A66-4FB8-A21D-D8813E162582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Contabilidade para Não Contabilistas, Fiscalidade, Formação nos diversos Módulos do ERP SAP</a:t>
          </a:r>
          <a:endParaRPr lang="pt-PT" sz="1200" dirty="0">
            <a:solidFill>
              <a:schemeClr val="tx2">
                <a:lumMod val="50000"/>
              </a:schemeClr>
            </a:solidFill>
          </a:endParaRPr>
        </a:p>
      </dgm:t>
    </dgm:pt>
    <dgm:pt modelId="{053C753F-4415-44CE-9871-C28135F10F2D}" type="parTrans" cxnId="{DDF0BB8B-8BA7-4A16-ABED-BB3238854411}">
      <dgm:prSet/>
      <dgm:spPr/>
      <dgm:t>
        <a:bodyPr/>
        <a:lstStyle/>
        <a:p>
          <a:endParaRPr lang="pt-PT" sz="1200"/>
        </a:p>
      </dgm:t>
    </dgm:pt>
    <dgm:pt modelId="{6935E523-CB6B-479A-A8B5-CE8BC657008F}" type="sibTrans" cxnId="{DDF0BB8B-8BA7-4A16-ABED-BB3238854411}">
      <dgm:prSet/>
      <dgm:spPr/>
      <dgm:t>
        <a:bodyPr/>
        <a:lstStyle/>
        <a:p>
          <a:endParaRPr lang="pt-PT" sz="1200"/>
        </a:p>
      </dgm:t>
    </dgm:pt>
    <dgm:pt modelId="{D2E5C79C-4485-401A-B76C-5722A837B63E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Técnicas e Práticas de Negociação e Venda, Atendimento ao Clientes, Estratégia de Vendas, Gestão e Fidelização de Clientes</a:t>
          </a:r>
          <a:endParaRPr lang="pt-PT" sz="1200" dirty="0">
            <a:solidFill>
              <a:schemeClr val="tx2">
                <a:lumMod val="50000"/>
              </a:schemeClr>
            </a:solidFill>
          </a:endParaRPr>
        </a:p>
      </dgm:t>
    </dgm:pt>
    <dgm:pt modelId="{EBBCF5F9-C3C5-4DEE-A994-E59A10B54D01}" type="parTrans" cxnId="{B6B23D7E-9DB7-4BCE-94ED-3FA6D82B4B41}">
      <dgm:prSet/>
      <dgm:spPr/>
      <dgm:t>
        <a:bodyPr/>
        <a:lstStyle/>
        <a:p>
          <a:endParaRPr lang="pt-PT" sz="1200"/>
        </a:p>
      </dgm:t>
    </dgm:pt>
    <dgm:pt modelId="{95ED3F56-B871-4699-9FAD-C2796FE3EF58}" type="sibTrans" cxnId="{B6B23D7E-9DB7-4BCE-94ED-3FA6D82B4B41}">
      <dgm:prSet/>
      <dgm:spPr/>
      <dgm:t>
        <a:bodyPr/>
        <a:lstStyle/>
        <a:p>
          <a:endParaRPr lang="pt-PT" sz="1200"/>
        </a:p>
      </dgm:t>
    </dgm:pt>
    <dgm:pt modelId="{FC00D59D-2F7A-402B-AA84-C45FF9D67E9A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Planeamento Estratégico de Vendas, Pacote de Formação em Comunicação e Marketing</a:t>
          </a:r>
          <a:endParaRPr lang="pt-PT" sz="1200" dirty="0">
            <a:solidFill>
              <a:schemeClr val="tx2">
                <a:lumMod val="50000"/>
              </a:schemeClr>
            </a:solidFill>
          </a:endParaRPr>
        </a:p>
      </dgm:t>
    </dgm:pt>
    <dgm:pt modelId="{E7C34ACF-FE47-4D4A-AC63-EDADBB74795C}" type="parTrans" cxnId="{6F7BF907-1DBA-478C-A44F-31381326CFE7}">
      <dgm:prSet/>
      <dgm:spPr/>
      <dgm:t>
        <a:bodyPr/>
        <a:lstStyle/>
        <a:p>
          <a:endParaRPr lang="pt-PT" sz="1200"/>
        </a:p>
      </dgm:t>
    </dgm:pt>
    <dgm:pt modelId="{38D1D790-DC36-4F2D-A2BC-7ED22A722D49}" type="sibTrans" cxnId="{6F7BF907-1DBA-478C-A44F-31381326CFE7}">
      <dgm:prSet/>
      <dgm:spPr/>
      <dgm:t>
        <a:bodyPr/>
        <a:lstStyle/>
        <a:p>
          <a:endParaRPr lang="pt-PT" sz="1200"/>
        </a:p>
      </dgm:t>
    </dgm:pt>
    <dgm:pt modelId="{77657C04-7CD3-46F4-AAB4-9460D3A6C7BE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Formação Higiene e Segurança no Trabalho</a:t>
          </a:r>
          <a:endParaRPr lang="pt-PT" sz="1200" dirty="0">
            <a:solidFill>
              <a:schemeClr val="tx2">
                <a:lumMod val="50000"/>
              </a:schemeClr>
            </a:solidFill>
          </a:endParaRPr>
        </a:p>
      </dgm:t>
    </dgm:pt>
    <dgm:pt modelId="{CC162A43-BD0C-404A-AA89-44510C831FF5}" type="parTrans" cxnId="{20D48F04-BAD8-4544-8E12-A1229EABB5F2}">
      <dgm:prSet/>
      <dgm:spPr/>
      <dgm:t>
        <a:bodyPr/>
        <a:lstStyle/>
        <a:p>
          <a:endParaRPr lang="pt-PT" sz="1200"/>
        </a:p>
      </dgm:t>
    </dgm:pt>
    <dgm:pt modelId="{1756D001-717F-4693-A1C6-58293EFC6638}" type="sibTrans" cxnId="{20D48F04-BAD8-4544-8E12-A1229EABB5F2}">
      <dgm:prSet/>
      <dgm:spPr/>
      <dgm:t>
        <a:bodyPr/>
        <a:lstStyle/>
        <a:p>
          <a:endParaRPr lang="pt-PT" sz="1200"/>
        </a:p>
      </dgm:t>
    </dgm:pt>
    <dgm:pt modelId="{7CDDBD7F-91C4-4C20-A689-C7BFADF1050D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Plano de Formações para área Financeira</a:t>
          </a:r>
          <a:endParaRPr lang="pt-PT" sz="1200" dirty="0">
            <a:solidFill>
              <a:schemeClr val="tx2">
                <a:lumMod val="50000"/>
              </a:schemeClr>
            </a:solidFill>
          </a:endParaRPr>
        </a:p>
      </dgm:t>
    </dgm:pt>
    <dgm:pt modelId="{CC559957-7F4F-4F86-A1FC-14F9545B7272}" type="parTrans" cxnId="{D7B32974-6762-4D3E-B51B-9068AE4ADDD1}">
      <dgm:prSet/>
      <dgm:spPr/>
      <dgm:t>
        <a:bodyPr/>
        <a:lstStyle/>
        <a:p>
          <a:endParaRPr lang="pt-PT" sz="1200"/>
        </a:p>
      </dgm:t>
    </dgm:pt>
    <dgm:pt modelId="{CBF9F826-C1AA-4777-B337-D6F063F0CDB1}" type="sibTrans" cxnId="{D7B32974-6762-4D3E-B51B-9068AE4ADDD1}">
      <dgm:prSet/>
      <dgm:spPr/>
      <dgm:t>
        <a:bodyPr/>
        <a:lstStyle/>
        <a:p>
          <a:endParaRPr lang="pt-PT" sz="1200"/>
        </a:p>
      </dgm:t>
    </dgm:pt>
    <dgm:pt modelId="{DD1F6129-A991-4E25-850A-7242831050DC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Formação em Gestão de </a:t>
          </a:r>
          <a:r>
            <a:rPr lang="pt-PT" sz="1200" b="0" i="0" u="none" dirty="0" err="1" smtClean="0">
              <a:solidFill>
                <a:schemeClr val="tx2">
                  <a:lumMod val="50000"/>
                </a:schemeClr>
              </a:solidFill>
            </a:rPr>
            <a:t>Projectos</a:t>
          </a:r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, Controlo de Gestão, </a:t>
          </a:r>
          <a:r>
            <a:rPr lang="pt-PT" sz="1200" b="0" i="0" u="none" dirty="0" err="1" smtClean="0">
              <a:solidFill>
                <a:schemeClr val="tx2">
                  <a:lumMod val="50000"/>
                </a:schemeClr>
              </a:solidFill>
            </a:rPr>
            <a:t>Gescadastramento</a:t>
          </a:r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, Canalizadores, Técnicos de Construção</a:t>
          </a:r>
          <a:endParaRPr lang="pt-PT" sz="1200" dirty="0">
            <a:solidFill>
              <a:schemeClr val="tx2">
                <a:lumMod val="50000"/>
              </a:schemeClr>
            </a:solidFill>
          </a:endParaRPr>
        </a:p>
      </dgm:t>
    </dgm:pt>
    <dgm:pt modelId="{DF771CA6-CA52-4B90-BED4-259F92B54861}" type="parTrans" cxnId="{831B5FC0-2780-48C0-B827-03DCD47B09E5}">
      <dgm:prSet/>
      <dgm:spPr/>
      <dgm:t>
        <a:bodyPr/>
        <a:lstStyle/>
        <a:p>
          <a:endParaRPr lang="pt-PT" sz="1200"/>
        </a:p>
      </dgm:t>
    </dgm:pt>
    <dgm:pt modelId="{1D0D81C5-DE7B-4A6B-8DDE-A32E5AB694F8}" type="sibTrans" cxnId="{831B5FC0-2780-48C0-B827-03DCD47B09E5}">
      <dgm:prSet/>
      <dgm:spPr/>
      <dgm:t>
        <a:bodyPr/>
        <a:lstStyle/>
        <a:p>
          <a:endParaRPr lang="pt-PT" sz="1200"/>
        </a:p>
      </dgm:t>
    </dgm:pt>
    <dgm:pt modelId="{B4A69CD2-72DF-421C-85DC-D17BEADEACF3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Formação de administração de redes em sistema Cisco, Microsoft Server, </a:t>
          </a:r>
          <a:r>
            <a:rPr lang="pt-PT" sz="1200" b="0" i="0" u="none" dirty="0" err="1" smtClean="0">
              <a:solidFill>
                <a:schemeClr val="tx2">
                  <a:lumMod val="50000"/>
                </a:schemeClr>
              </a:solidFill>
            </a:rPr>
            <a:t>VMware</a:t>
          </a:r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, formação de administração certificada do sistema SAP e Formação de Hardware de computadores e impressoras</a:t>
          </a:r>
          <a:endParaRPr lang="pt-PT" sz="1200" dirty="0">
            <a:solidFill>
              <a:schemeClr val="tx2">
                <a:lumMod val="50000"/>
              </a:schemeClr>
            </a:solidFill>
          </a:endParaRPr>
        </a:p>
      </dgm:t>
    </dgm:pt>
    <dgm:pt modelId="{127CAAFE-EC22-4CF5-AE64-0B3B6F9437B9}" type="parTrans" cxnId="{34BE0BB3-5043-47DC-9607-B29E848B7DA3}">
      <dgm:prSet/>
      <dgm:spPr/>
      <dgm:t>
        <a:bodyPr/>
        <a:lstStyle/>
        <a:p>
          <a:endParaRPr lang="pt-PT" sz="1200"/>
        </a:p>
      </dgm:t>
    </dgm:pt>
    <dgm:pt modelId="{CA10336F-6F01-4F91-8154-E6584E068621}" type="sibTrans" cxnId="{34BE0BB3-5043-47DC-9607-B29E848B7DA3}">
      <dgm:prSet/>
      <dgm:spPr/>
      <dgm:t>
        <a:bodyPr/>
        <a:lstStyle/>
        <a:p>
          <a:endParaRPr lang="pt-PT" sz="1200"/>
        </a:p>
      </dgm:t>
    </dgm:pt>
    <dgm:pt modelId="{82C44FED-4347-4BDD-B5C8-2BB76A4A9AD2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Contratos no Geral, Gestão de Conflitos Laborais e Procedimentos Disciplinares, Contratação Pública</a:t>
          </a:r>
          <a:endParaRPr lang="pt-PT" sz="1200" dirty="0">
            <a:solidFill>
              <a:schemeClr val="tx2">
                <a:lumMod val="50000"/>
              </a:schemeClr>
            </a:solidFill>
          </a:endParaRPr>
        </a:p>
      </dgm:t>
    </dgm:pt>
    <dgm:pt modelId="{D667D377-83B9-4A28-9007-5E2AE4F1A99C}" type="parTrans" cxnId="{2A7FF62C-8DF9-4F5A-B1BC-1B63681E0B5C}">
      <dgm:prSet/>
      <dgm:spPr/>
      <dgm:t>
        <a:bodyPr/>
        <a:lstStyle/>
        <a:p>
          <a:endParaRPr lang="pt-PT" sz="1200"/>
        </a:p>
      </dgm:t>
    </dgm:pt>
    <dgm:pt modelId="{D21EBB29-7CE7-425D-829D-1680133F3A71}" type="sibTrans" cxnId="{2A7FF62C-8DF9-4F5A-B1BC-1B63681E0B5C}">
      <dgm:prSet/>
      <dgm:spPr/>
      <dgm:t>
        <a:bodyPr/>
        <a:lstStyle/>
        <a:p>
          <a:endParaRPr lang="pt-PT" sz="1200"/>
        </a:p>
      </dgm:t>
    </dgm:pt>
    <dgm:pt modelId="{55845EEF-6045-4A2A-968C-70C68D69FB2F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pt-PT" sz="1400" b="1" i="0" u="none" dirty="0" smtClean="0"/>
            <a:t>OE2: </a:t>
          </a:r>
          <a:r>
            <a:rPr lang="pt-PT" sz="1400" b="0" i="0" u="none" dirty="0" smtClean="0"/>
            <a:t>Melhoria das condições de trabalho, instalações, equipamentos e meios de transporte</a:t>
          </a:r>
          <a:endParaRPr lang="pt-PT" sz="1400" dirty="0"/>
        </a:p>
      </dgm:t>
    </dgm:pt>
    <dgm:pt modelId="{9A392681-16D6-469C-A810-CA35815877EB}" type="parTrans" cxnId="{8C8C60DC-D48B-49EA-A6B5-A0BC8107DB8E}">
      <dgm:prSet/>
      <dgm:spPr/>
      <dgm:t>
        <a:bodyPr/>
        <a:lstStyle/>
        <a:p>
          <a:endParaRPr lang="pt-PT" sz="1200"/>
        </a:p>
      </dgm:t>
    </dgm:pt>
    <dgm:pt modelId="{330E2CCE-2126-47AF-8BFC-96EB0B78EC9D}" type="sibTrans" cxnId="{8C8C60DC-D48B-49EA-A6B5-A0BC8107DB8E}">
      <dgm:prSet/>
      <dgm:spPr/>
      <dgm:t>
        <a:bodyPr/>
        <a:lstStyle/>
        <a:p>
          <a:endParaRPr lang="pt-PT" sz="1200"/>
        </a:p>
      </dgm:t>
    </dgm:pt>
    <dgm:pt modelId="{E4EF24D9-1CFE-445D-B091-0DFB77ACEF1E}">
      <dgm:prSet custT="1"/>
      <dgm:spPr>
        <a:ln>
          <a:solidFill>
            <a:srgbClr val="00B0F0"/>
          </a:solidFill>
        </a:ln>
      </dgm:spPr>
      <dgm:t>
        <a:bodyPr/>
        <a:lstStyle/>
        <a:p>
          <a:pPr rtl="0"/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Reabilitação das instalações técnicas e administrativas, sala de conferências, arquivo central e aquisição de mobiliário e material de decoração corporativa</a:t>
          </a:r>
          <a:endParaRPr lang="pt-PT" sz="1200" b="0" i="0" u="none" dirty="0">
            <a:solidFill>
              <a:schemeClr val="tx2">
                <a:lumMod val="50000"/>
              </a:schemeClr>
            </a:solidFill>
          </a:endParaRPr>
        </a:p>
      </dgm:t>
    </dgm:pt>
    <dgm:pt modelId="{EEA8E9A9-D671-4BA1-909A-80F3C87AD0D3}" type="parTrans" cxnId="{4A97D38D-BC03-49DE-BD1D-29D752855169}">
      <dgm:prSet/>
      <dgm:spPr/>
      <dgm:t>
        <a:bodyPr/>
        <a:lstStyle/>
        <a:p>
          <a:endParaRPr lang="pt-PT" sz="1200"/>
        </a:p>
      </dgm:t>
    </dgm:pt>
    <dgm:pt modelId="{9532E185-D473-42D8-B318-D47FCB492268}" type="sibTrans" cxnId="{4A97D38D-BC03-49DE-BD1D-29D752855169}">
      <dgm:prSet/>
      <dgm:spPr/>
      <dgm:t>
        <a:bodyPr/>
        <a:lstStyle/>
        <a:p>
          <a:endParaRPr lang="pt-PT" sz="1200"/>
        </a:p>
      </dgm:t>
    </dgm:pt>
    <dgm:pt modelId="{A1D684B3-0760-4071-8593-4A4D4914B888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200" dirty="0" smtClean="0">
              <a:solidFill>
                <a:schemeClr val="tx2">
                  <a:lumMod val="50000"/>
                </a:schemeClr>
              </a:solidFill>
            </a:rPr>
            <a:t>Aquisição de meios de transporte para as </a:t>
          </a:r>
          <a:r>
            <a:rPr lang="pt-PT" sz="1200" dirty="0" err="1" smtClean="0">
              <a:solidFill>
                <a:schemeClr val="tx2">
                  <a:lumMod val="50000"/>
                </a:schemeClr>
              </a:solidFill>
            </a:rPr>
            <a:t>direcções</a:t>
          </a:r>
          <a:r>
            <a:rPr lang="pt-PT" sz="1200" dirty="0" smtClean="0">
              <a:solidFill>
                <a:schemeClr val="tx2">
                  <a:lumMod val="50000"/>
                </a:schemeClr>
              </a:solidFill>
            </a:rPr>
            <a:t> e gabinetes: Técnica, Comercial, Administrativa e Financeira, Comunicação e Marketing, GEPE, GIT, Jurídico, Auditoria e Organização, Gabinete do PCA e Secretariado do CA</a:t>
          </a:r>
          <a:endParaRPr lang="pt-PT" sz="1200" dirty="0">
            <a:solidFill>
              <a:schemeClr val="tx2">
                <a:lumMod val="50000"/>
              </a:schemeClr>
            </a:solidFill>
          </a:endParaRPr>
        </a:p>
      </dgm:t>
    </dgm:pt>
    <dgm:pt modelId="{4992742B-46F5-4AE5-8345-5E2D205C787B}" type="parTrans" cxnId="{7B244875-DA04-4235-BEEE-AABCE39655C1}">
      <dgm:prSet/>
      <dgm:spPr/>
      <dgm:t>
        <a:bodyPr/>
        <a:lstStyle/>
        <a:p>
          <a:endParaRPr lang="pt-PT" sz="1200"/>
        </a:p>
      </dgm:t>
    </dgm:pt>
    <dgm:pt modelId="{414C68F6-03B8-410C-838F-F5F54E22F6B1}" type="sibTrans" cxnId="{7B244875-DA04-4235-BEEE-AABCE39655C1}">
      <dgm:prSet/>
      <dgm:spPr/>
      <dgm:t>
        <a:bodyPr/>
        <a:lstStyle/>
        <a:p>
          <a:endParaRPr lang="pt-PT" sz="1200"/>
        </a:p>
      </dgm:t>
    </dgm:pt>
    <dgm:pt modelId="{60F4CF93-F0B0-40B4-87EF-E051AA13DD3D}">
      <dgm:prSet phldrT="[Texto]" custT="1"/>
      <dgm:spPr>
        <a:ln>
          <a:solidFill>
            <a:srgbClr val="00B0F0"/>
          </a:solidFill>
        </a:ln>
      </dgm:spPr>
      <dgm:t>
        <a:bodyPr/>
        <a:lstStyle/>
        <a:p>
          <a:pPr rtl="0"/>
          <a:r>
            <a:rPr lang="pt-PT" sz="1200" dirty="0" smtClean="0">
              <a:solidFill>
                <a:schemeClr val="tx2">
                  <a:lumMod val="50000"/>
                </a:schemeClr>
              </a:solidFill>
            </a:rPr>
            <a:t>Melhoria nos índices de qualidade da água</a:t>
          </a:r>
          <a:endParaRPr lang="pt-PT" sz="1200" dirty="0">
            <a:solidFill>
              <a:schemeClr val="tx2">
                <a:lumMod val="50000"/>
              </a:schemeClr>
            </a:solidFill>
          </a:endParaRPr>
        </a:p>
      </dgm:t>
    </dgm:pt>
    <dgm:pt modelId="{1ED98D56-B3D9-49CA-9E1E-B482AE4636BC}" type="parTrans" cxnId="{22A4CF23-6807-491D-BB8B-0460C0215840}">
      <dgm:prSet/>
      <dgm:spPr/>
      <dgm:t>
        <a:bodyPr/>
        <a:lstStyle/>
        <a:p>
          <a:endParaRPr lang="pt-PT" sz="1200"/>
        </a:p>
      </dgm:t>
    </dgm:pt>
    <dgm:pt modelId="{F035119C-26EC-4E68-88A8-46AB73B522F5}" type="sibTrans" cxnId="{22A4CF23-6807-491D-BB8B-0460C0215840}">
      <dgm:prSet/>
      <dgm:spPr/>
      <dgm:t>
        <a:bodyPr/>
        <a:lstStyle/>
        <a:p>
          <a:endParaRPr lang="pt-PT" sz="1200"/>
        </a:p>
      </dgm:t>
    </dgm:pt>
    <dgm:pt modelId="{B22CB284-8AC8-4360-A53B-EA0F80334464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Extensão de rede de distribuição</a:t>
          </a:r>
          <a:endParaRPr lang="pt-PT" sz="1200" dirty="0">
            <a:solidFill>
              <a:schemeClr val="tx2">
                <a:lumMod val="50000"/>
              </a:schemeClr>
            </a:solidFill>
          </a:endParaRPr>
        </a:p>
      </dgm:t>
    </dgm:pt>
    <dgm:pt modelId="{4998397B-558D-4A9E-A602-9D1DAE974D82}" type="parTrans" cxnId="{D71724C1-D25B-4558-95FF-87E2F21C52E7}">
      <dgm:prSet/>
      <dgm:spPr/>
      <dgm:t>
        <a:bodyPr/>
        <a:lstStyle/>
        <a:p>
          <a:endParaRPr lang="pt-PT" sz="1200"/>
        </a:p>
      </dgm:t>
    </dgm:pt>
    <dgm:pt modelId="{24F832A0-A2C3-4D03-8402-A0EFE2A94C91}" type="sibTrans" cxnId="{D71724C1-D25B-4558-95FF-87E2F21C52E7}">
      <dgm:prSet/>
      <dgm:spPr/>
      <dgm:t>
        <a:bodyPr/>
        <a:lstStyle/>
        <a:p>
          <a:endParaRPr lang="pt-PT" sz="1200"/>
        </a:p>
      </dgm:t>
    </dgm:pt>
    <dgm:pt modelId="{1500C631-14E9-45C9-9C90-70E186127881}">
      <dgm:prSet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pt-PT" sz="1400" b="1" i="0" u="none" dirty="0" smtClean="0"/>
            <a:t>OE3: </a:t>
          </a:r>
          <a:r>
            <a:rPr lang="pt-PT" sz="1400" b="0" i="0" u="none" dirty="0" smtClean="0"/>
            <a:t>Reforço da capacidade de abastecimento e distribuição de água, melhoria da qualidade e ampliação da rede de abastecimento de água</a:t>
          </a:r>
          <a:endParaRPr lang="pt-PT" sz="1400" dirty="0"/>
        </a:p>
      </dgm:t>
    </dgm:pt>
    <dgm:pt modelId="{42DA0319-589D-4827-B643-4BECB9DA3144}" type="parTrans" cxnId="{A047B297-3675-439C-89E2-CCAEA75193CE}">
      <dgm:prSet/>
      <dgm:spPr/>
      <dgm:t>
        <a:bodyPr/>
        <a:lstStyle/>
        <a:p>
          <a:endParaRPr lang="pt-PT"/>
        </a:p>
      </dgm:t>
    </dgm:pt>
    <dgm:pt modelId="{FB876CD4-0564-4FD6-85BE-E4CDE58F099A}" type="sibTrans" cxnId="{A047B297-3675-439C-89E2-CCAEA75193CE}">
      <dgm:prSet/>
      <dgm:spPr/>
      <dgm:t>
        <a:bodyPr/>
        <a:lstStyle/>
        <a:p>
          <a:endParaRPr lang="pt-PT"/>
        </a:p>
      </dgm:t>
    </dgm:pt>
    <dgm:pt modelId="{FAE62E9C-2180-46CC-BB64-BECB2BB0E6E8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200" dirty="0" smtClean="0">
              <a:solidFill>
                <a:schemeClr val="tx2">
                  <a:lumMod val="50000"/>
                </a:schemeClr>
              </a:solidFill>
            </a:rPr>
            <a:t>Implementação de software para análise laboratorial de água</a:t>
          </a:r>
          <a:endParaRPr lang="pt-PT" sz="1200" dirty="0">
            <a:solidFill>
              <a:schemeClr val="tx2">
                <a:lumMod val="50000"/>
              </a:schemeClr>
            </a:solidFill>
          </a:endParaRPr>
        </a:p>
      </dgm:t>
    </dgm:pt>
    <dgm:pt modelId="{3739716E-E720-420D-B12E-2DFB4DFBF829}" type="parTrans" cxnId="{093C310C-158A-43F8-95F9-E61E6CE48F77}">
      <dgm:prSet/>
      <dgm:spPr/>
      <dgm:t>
        <a:bodyPr/>
        <a:lstStyle/>
        <a:p>
          <a:endParaRPr lang="pt-PT"/>
        </a:p>
      </dgm:t>
    </dgm:pt>
    <dgm:pt modelId="{EAB4137F-BCED-4AA7-AE09-52D502772E0F}" type="sibTrans" cxnId="{093C310C-158A-43F8-95F9-E61E6CE48F77}">
      <dgm:prSet/>
      <dgm:spPr/>
      <dgm:t>
        <a:bodyPr/>
        <a:lstStyle/>
        <a:p>
          <a:endParaRPr lang="pt-PT"/>
        </a:p>
      </dgm:t>
    </dgm:pt>
    <dgm:pt modelId="{AAB15CF6-DE74-42DD-AAE2-4684B187F2D6}">
      <dgm:prSet phldrT="[Texto]" custT="1"/>
      <dgm:spPr>
        <a:ln>
          <a:solidFill>
            <a:srgbClr val="00B0F0"/>
          </a:solidFill>
        </a:ln>
      </dgm:spPr>
      <dgm:t>
        <a:bodyPr/>
        <a:lstStyle/>
        <a:p>
          <a:pPr rtl="0"/>
          <a:endParaRPr lang="pt-PT" sz="200" dirty="0">
            <a:solidFill>
              <a:schemeClr val="tx2">
                <a:lumMod val="50000"/>
              </a:schemeClr>
            </a:solidFill>
          </a:endParaRPr>
        </a:p>
      </dgm:t>
    </dgm:pt>
    <dgm:pt modelId="{9A659742-1B24-4EA3-B950-676586647A9C}" type="parTrans" cxnId="{EFB89923-3884-4BC5-8209-5C3A7045EEBB}">
      <dgm:prSet/>
      <dgm:spPr/>
      <dgm:t>
        <a:bodyPr/>
        <a:lstStyle/>
        <a:p>
          <a:endParaRPr lang="pt-PT"/>
        </a:p>
      </dgm:t>
    </dgm:pt>
    <dgm:pt modelId="{5CCB4A29-77EF-4F00-9767-D177C8495637}" type="sibTrans" cxnId="{EFB89923-3884-4BC5-8209-5C3A7045EEBB}">
      <dgm:prSet/>
      <dgm:spPr/>
      <dgm:t>
        <a:bodyPr/>
        <a:lstStyle/>
        <a:p>
          <a:endParaRPr lang="pt-PT"/>
        </a:p>
      </dgm:t>
    </dgm:pt>
    <dgm:pt modelId="{8373CD34-EB09-4207-ACEB-AFC18E6B6002}" type="pres">
      <dgm:prSet presAssocID="{5CE9745F-D6C6-417F-B48F-96C344099B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5100817-A038-4A44-ACF7-0A1A073FB17C}" type="pres">
      <dgm:prSet presAssocID="{8C51E8FB-C957-4C0E-A959-FD19A38ED69C}" presName="parentLin" presStyleCnt="0"/>
      <dgm:spPr/>
    </dgm:pt>
    <dgm:pt modelId="{75637B21-603C-48C9-A00A-97DC86DA3DA6}" type="pres">
      <dgm:prSet presAssocID="{8C51E8FB-C957-4C0E-A959-FD19A38ED69C}" presName="parentLeftMargin" presStyleLbl="node1" presStyleIdx="0" presStyleCnt="3"/>
      <dgm:spPr/>
      <dgm:t>
        <a:bodyPr/>
        <a:lstStyle/>
        <a:p>
          <a:endParaRPr lang="pt-PT"/>
        </a:p>
      </dgm:t>
    </dgm:pt>
    <dgm:pt modelId="{49BE785C-FFD8-493D-BB03-8457F089BE1A}" type="pres">
      <dgm:prSet presAssocID="{8C51E8FB-C957-4C0E-A959-FD19A38ED69C}" presName="parentText" presStyleLbl="node1" presStyleIdx="0" presStyleCnt="3" custScaleX="114066" custScaleY="18199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7E88102-3819-4F69-8511-2C06F622D168}" type="pres">
      <dgm:prSet presAssocID="{8C51E8FB-C957-4C0E-A959-FD19A38ED69C}" presName="negativeSpace" presStyleCnt="0"/>
      <dgm:spPr/>
    </dgm:pt>
    <dgm:pt modelId="{EA30BF33-F955-4C68-9845-483D1EE9D331}" type="pres">
      <dgm:prSet presAssocID="{8C51E8FB-C957-4C0E-A959-FD19A38ED69C}" presName="childText" presStyleLbl="conFgAcc1" presStyleIdx="0" presStyleCnt="3" custLinFactNeighborY="568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2B0446A-9E7F-4FDC-A344-3E7828750063}" type="pres">
      <dgm:prSet presAssocID="{C628D8E0-FC13-443B-AEEA-3E9F27E609C2}" presName="spaceBetweenRectangles" presStyleCnt="0"/>
      <dgm:spPr/>
    </dgm:pt>
    <dgm:pt modelId="{8B2216B7-1D89-4893-9263-D343B01A75A5}" type="pres">
      <dgm:prSet presAssocID="{55845EEF-6045-4A2A-968C-70C68D69FB2F}" presName="parentLin" presStyleCnt="0"/>
      <dgm:spPr/>
    </dgm:pt>
    <dgm:pt modelId="{36EDC9ED-EC3B-4AE2-B779-CE0467DFA049}" type="pres">
      <dgm:prSet presAssocID="{55845EEF-6045-4A2A-968C-70C68D69FB2F}" presName="parentLeftMargin" presStyleLbl="node1" presStyleIdx="0" presStyleCnt="3"/>
      <dgm:spPr/>
      <dgm:t>
        <a:bodyPr/>
        <a:lstStyle/>
        <a:p>
          <a:endParaRPr lang="pt-PT"/>
        </a:p>
      </dgm:t>
    </dgm:pt>
    <dgm:pt modelId="{16C59B3D-D16E-453F-BEAF-89FF4AD365C0}" type="pres">
      <dgm:prSet presAssocID="{55845EEF-6045-4A2A-968C-70C68D69FB2F}" presName="parentText" presStyleLbl="node1" presStyleIdx="1" presStyleCnt="3" custScaleX="114775" custScaleY="192391" custLinFactNeighborX="1316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C904C70-E354-4EA4-8A2F-9CDE7023EAC3}" type="pres">
      <dgm:prSet presAssocID="{55845EEF-6045-4A2A-968C-70C68D69FB2F}" presName="negativeSpace" presStyleCnt="0"/>
      <dgm:spPr/>
    </dgm:pt>
    <dgm:pt modelId="{ABC99F7B-0178-4FE2-97C3-073E8C9A4A18}" type="pres">
      <dgm:prSet presAssocID="{55845EEF-6045-4A2A-968C-70C68D69FB2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BC8C169-07B3-41D7-83FE-C186FE02F568}" type="pres">
      <dgm:prSet presAssocID="{330E2CCE-2126-47AF-8BFC-96EB0B78EC9D}" presName="spaceBetweenRectangles" presStyleCnt="0"/>
      <dgm:spPr/>
    </dgm:pt>
    <dgm:pt modelId="{B6096BA5-8066-4ECC-A625-3D831CBE1013}" type="pres">
      <dgm:prSet presAssocID="{1500C631-14E9-45C9-9C90-70E186127881}" presName="parentLin" presStyleCnt="0"/>
      <dgm:spPr/>
    </dgm:pt>
    <dgm:pt modelId="{DF04B301-1C81-4733-9784-097DC3AEDE05}" type="pres">
      <dgm:prSet presAssocID="{1500C631-14E9-45C9-9C90-70E186127881}" presName="parentLeftMargin" presStyleLbl="node1" presStyleIdx="1" presStyleCnt="3"/>
      <dgm:spPr/>
      <dgm:t>
        <a:bodyPr/>
        <a:lstStyle/>
        <a:p>
          <a:endParaRPr lang="pt-PT"/>
        </a:p>
      </dgm:t>
    </dgm:pt>
    <dgm:pt modelId="{1BCFF1A6-2F5E-4435-9F32-818F5C80CB75}" type="pres">
      <dgm:prSet presAssocID="{1500C631-14E9-45C9-9C90-70E186127881}" presName="parentText" presStyleLbl="node1" presStyleIdx="2" presStyleCnt="3" custScaleX="113932" custScaleY="141222" custLinFactNeighborX="28232" custLinFactNeighborY="2408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8E4E3A3-67F3-4BFC-8E49-4CBE3FD10B7F}" type="pres">
      <dgm:prSet presAssocID="{1500C631-14E9-45C9-9C90-70E186127881}" presName="negativeSpace" presStyleCnt="0"/>
      <dgm:spPr/>
    </dgm:pt>
    <dgm:pt modelId="{698DDFB1-815F-4615-A106-69D77A00CF31}" type="pres">
      <dgm:prSet presAssocID="{1500C631-14E9-45C9-9C90-70E18612788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D7E54B2-CCC4-4C3F-AFAE-D65B5FD8A6C8}" type="presOf" srcId="{E4EF24D9-1CFE-445D-B091-0DFB77ACEF1E}" destId="{ABC99F7B-0178-4FE2-97C3-073E8C9A4A18}" srcOrd="0" destOrd="0" presId="urn:microsoft.com/office/officeart/2005/8/layout/list1"/>
    <dgm:cxn modelId="{D71724C1-D25B-4558-95FF-87E2F21C52E7}" srcId="{1500C631-14E9-45C9-9C90-70E186127881}" destId="{B22CB284-8AC8-4360-A53B-EA0F80334464}" srcOrd="2" destOrd="0" parTransId="{4998397B-558D-4A9E-A602-9D1DAE974D82}" sibTransId="{24F832A0-A2C3-4D03-8402-A0EFE2A94C91}"/>
    <dgm:cxn modelId="{8801D04A-852F-4381-BDFD-07AE9110E3AB}" type="presOf" srcId="{55845EEF-6045-4A2A-968C-70C68D69FB2F}" destId="{36EDC9ED-EC3B-4AE2-B779-CE0467DFA049}" srcOrd="0" destOrd="0" presId="urn:microsoft.com/office/officeart/2005/8/layout/list1"/>
    <dgm:cxn modelId="{EFB89923-3884-4BC5-8209-5C3A7045EEBB}" srcId="{1500C631-14E9-45C9-9C90-70E186127881}" destId="{AAB15CF6-DE74-42DD-AAE2-4684B187F2D6}" srcOrd="0" destOrd="0" parTransId="{9A659742-1B24-4EA3-B950-676586647A9C}" sibTransId="{5CCB4A29-77EF-4F00-9767-D177C8495637}"/>
    <dgm:cxn modelId="{CB997785-5379-47B9-B4B4-72F106BFC98C}" type="presOf" srcId="{DDFAF9DD-1A66-4FB8-A21D-D8813E162582}" destId="{EA30BF33-F955-4C68-9845-483D1EE9D331}" srcOrd="0" destOrd="1" presId="urn:microsoft.com/office/officeart/2005/8/layout/list1"/>
    <dgm:cxn modelId="{7B244875-DA04-4235-BEEE-AABCE39655C1}" srcId="{55845EEF-6045-4A2A-968C-70C68D69FB2F}" destId="{A1D684B3-0760-4071-8593-4A4D4914B888}" srcOrd="1" destOrd="0" parTransId="{4992742B-46F5-4AE5-8345-5E2D205C787B}" sibTransId="{414C68F6-03B8-410C-838F-F5F54E22F6B1}"/>
    <dgm:cxn modelId="{E325347E-0536-4510-BF69-B7DD38CB4F50}" type="presOf" srcId="{A1D684B3-0760-4071-8593-4A4D4914B888}" destId="{ABC99F7B-0178-4FE2-97C3-073E8C9A4A18}" srcOrd="0" destOrd="1" presId="urn:microsoft.com/office/officeart/2005/8/layout/list1"/>
    <dgm:cxn modelId="{2A7FF62C-8DF9-4F5A-B1BC-1B63681E0B5C}" srcId="{8C51E8FB-C957-4C0E-A959-FD19A38ED69C}" destId="{82C44FED-4347-4BDD-B5C8-2BB76A4A9AD2}" srcOrd="8" destOrd="0" parTransId="{D667D377-83B9-4A28-9007-5E2AE4F1A99C}" sibTransId="{D21EBB29-7CE7-425D-829D-1680133F3A71}"/>
    <dgm:cxn modelId="{E9C4DB4B-F33A-4E02-833C-3991CE52F1FE}" type="presOf" srcId="{FC00D59D-2F7A-402B-AA84-C45FF9D67E9A}" destId="{EA30BF33-F955-4C68-9845-483D1EE9D331}" srcOrd="0" destOrd="3" presId="urn:microsoft.com/office/officeart/2005/8/layout/list1"/>
    <dgm:cxn modelId="{53095720-A103-4D5D-858C-0210EE389103}" type="presOf" srcId="{60F4CF93-F0B0-40B4-87EF-E051AA13DD3D}" destId="{698DDFB1-815F-4615-A106-69D77A00CF31}" srcOrd="0" destOrd="1" presId="urn:microsoft.com/office/officeart/2005/8/layout/list1"/>
    <dgm:cxn modelId="{C0C698D9-C593-46D7-8E50-3A1354215141}" srcId="{8C51E8FB-C957-4C0E-A959-FD19A38ED69C}" destId="{D45E9FEC-2B19-4644-A7C8-D817CE4A2FDA}" srcOrd="0" destOrd="0" parTransId="{CD75F00E-7539-4898-9E54-AB9AFB00BEF6}" sibTransId="{A75005A8-225E-48E3-B2DE-242314F13446}"/>
    <dgm:cxn modelId="{25179C30-ED6C-4F7F-8746-9CF9AAE02DD9}" type="presOf" srcId="{FAE62E9C-2180-46CC-BB64-BECB2BB0E6E8}" destId="{698DDFB1-815F-4615-A106-69D77A00CF31}" srcOrd="0" destOrd="3" presId="urn:microsoft.com/office/officeart/2005/8/layout/list1"/>
    <dgm:cxn modelId="{E24DE88C-14B1-49D4-9EE8-67B82319649D}" type="presOf" srcId="{B22CB284-8AC8-4360-A53B-EA0F80334464}" destId="{698DDFB1-815F-4615-A106-69D77A00CF31}" srcOrd="0" destOrd="2" presId="urn:microsoft.com/office/officeart/2005/8/layout/list1"/>
    <dgm:cxn modelId="{831B5FC0-2780-48C0-B827-03DCD47B09E5}" srcId="{8C51E8FB-C957-4C0E-A959-FD19A38ED69C}" destId="{DD1F6129-A991-4E25-850A-7242831050DC}" srcOrd="6" destOrd="0" parTransId="{DF771CA6-CA52-4B90-BED4-259F92B54861}" sibTransId="{1D0D81C5-DE7B-4A6B-8DDE-A32E5AB694F8}"/>
    <dgm:cxn modelId="{FA272A09-1285-430E-AE89-F4B40273BCE1}" type="presOf" srcId="{B4A69CD2-72DF-421C-85DC-D17BEADEACF3}" destId="{EA30BF33-F955-4C68-9845-483D1EE9D331}" srcOrd="0" destOrd="7" presId="urn:microsoft.com/office/officeart/2005/8/layout/list1"/>
    <dgm:cxn modelId="{2CFCFA20-CD37-440C-8B89-A912CBC449F5}" type="presOf" srcId="{1500C631-14E9-45C9-9C90-70E186127881}" destId="{DF04B301-1C81-4733-9784-097DC3AEDE05}" srcOrd="0" destOrd="0" presId="urn:microsoft.com/office/officeart/2005/8/layout/list1"/>
    <dgm:cxn modelId="{02028861-082F-4642-8FC0-CD286F31CB44}" type="presOf" srcId="{DD1F6129-A991-4E25-850A-7242831050DC}" destId="{EA30BF33-F955-4C68-9845-483D1EE9D331}" srcOrd="0" destOrd="6" presId="urn:microsoft.com/office/officeart/2005/8/layout/list1"/>
    <dgm:cxn modelId="{032A2159-DFB8-494D-8D30-E9F966C9202E}" type="presOf" srcId="{D2E5C79C-4485-401A-B76C-5722A837B63E}" destId="{EA30BF33-F955-4C68-9845-483D1EE9D331}" srcOrd="0" destOrd="2" presId="urn:microsoft.com/office/officeart/2005/8/layout/list1"/>
    <dgm:cxn modelId="{BF040369-0749-48A6-91EF-2142F0684DDF}" type="presOf" srcId="{77657C04-7CD3-46F4-AAB4-9460D3A6C7BE}" destId="{EA30BF33-F955-4C68-9845-483D1EE9D331}" srcOrd="0" destOrd="4" presId="urn:microsoft.com/office/officeart/2005/8/layout/list1"/>
    <dgm:cxn modelId="{8C8C60DC-D48B-49EA-A6B5-A0BC8107DB8E}" srcId="{5CE9745F-D6C6-417F-B48F-96C344099B8F}" destId="{55845EEF-6045-4A2A-968C-70C68D69FB2F}" srcOrd="1" destOrd="0" parTransId="{9A392681-16D6-469C-A810-CA35815877EB}" sibTransId="{330E2CCE-2126-47AF-8BFC-96EB0B78EC9D}"/>
    <dgm:cxn modelId="{5410E719-6A7D-49A4-8112-AEAC4CCB4048}" type="presOf" srcId="{5CE9745F-D6C6-417F-B48F-96C344099B8F}" destId="{8373CD34-EB09-4207-ACEB-AFC18E6B6002}" srcOrd="0" destOrd="0" presId="urn:microsoft.com/office/officeart/2005/8/layout/list1"/>
    <dgm:cxn modelId="{22A4CF23-6807-491D-BB8B-0460C0215840}" srcId="{1500C631-14E9-45C9-9C90-70E186127881}" destId="{60F4CF93-F0B0-40B4-87EF-E051AA13DD3D}" srcOrd="1" destOrd="0" parTransId="{1ED98D56-B3D9-49CA-9E1E-B482AE4636BC}" sibTransId="{F035119C-26EC-4E68-88A8-46AB73B522F5}"/>
    <dgm:cxn modelId="{0CF9C08D-7311-4087-BE7B-2A2A7536925A}" type="presOf" srcId="{AAB15CF6-DE74-42DD-AAE2-4684B187F2D6}" destId="{698DDFB1-815F-4615-A106-69D77A00CF31}" srcOrd="0" destOrd="0" presId="urn:microsoft.com/office/officeart/2005/8/layout/list1"/>
    <dgm:cxn modelId="{4A97D38D-BC03-49DE-BD1D-29D752855169}" srcId="{55845EEF-6045-4A2A-968C-70C68D69FB2F}" destId="{E4EF24D9-1CFE-445D-B091-0DFB77ACEF1E}" srcOrd="0" destOrd="0" parTransId="{EEA8E9A9-D671-4BA1-909A-80F3C87AD0D3}" sibTransId="{9532E185-D473-42D8-B318-D47FCB492268}"/>
    <dgm:cxn modelId="{A047B297-3675-439C-89E2-CCAEA75193CE}" srcId="{5CE9745F-D6C6-417F-B48F-96C344099B8F}" destId="{1500C631-14E9-45C9-9C90-70E186127881}" srcOrd="2" destOrd="0" parTransId="{42DA0319-589D-4827-B643-4BECB9DA3144}" sibTransId="{FB876CD4-0564-4FD6-85BE-E4CDE58F099A}"/>
    <dgm:cxn modelId="{D7B32974-6762-4D3E-B51B-9068AE4ADDD1}" srcId="{8C51E8FB-C957-4C0E-A959-FD19A38ED69C}" destId="{7CDDBD7F-91C4-4C20-A689-C7BFADF1050D}" srcOrd="5" destOrd="0" parTransId="{CC559957-7F4F-4F86-A1FC-14F9545B7272}" sibTransId="{CBF9F826-C1AA-4777-B337-D6F063F0CDB1}"/>
    <dgm:cxn modelId="{34BE0BB3-5043-47DC-9607-B29E848B7DA3}" srcId="{8C51E8FB-C957-4C0E-A959-FD19A38ED69C}" destId="{B4A69CD2-72DF-421C-85DC-D17BEADEACF3}" srcOrd="7" destOrd="0" parTransId="{127CAAFE-EC22-4CF5-AE64-0B3B6F9437B9}" sibTransId="{CA10336F-6F01-4F91-8154-E6584E068621}"/>
    <dgm:cxn modelId="{714DD1FD-9BD8-4276-9636-ADC30E440D3E}" type="presOf" srcId="{D45E9FEC-2B19-4644-A7C8-D817CE4A2FDA}" destId="{EA30BF33-F955-4C68-9845-483D1EE9D331}" srcOrd="0" destOrd="0" presId="urn:microsoft.com/office/officeart/2005/8/layout/list1"/>
    <dgm:cxn modelId="{CA204F6B-1394-49D1-B64A-AB3B183CAA61}" srcId="{5CE9745F-D6C6-417F-B48F-96C344099B8F}" destId="{8C51E8FB-C957-4C0E-A959-FD19A38ED69C}" srcOrd="0" destOrd="0" parTransId="{6F274C92-0B72-419C-845D-257AAC51C6C0}" sibTransId="{C628D8E0-FC13-443B-AEEA-3E9F27E609C2}"/>
    <dgm:cxn modelId="{093C310C-158A-43F8-95F9-E61E6CE48F77}" srcId="{1500C631-14E9-45C9-9C90-70E186127881}" destId="{FAE62E9C-2180-46CC-BB64-BECB2BB0E6E8}" srcOrd="3" destOrd="0" parTransId="{3739716E-E720-420D-B12E-2DFB4DFBF829}" sibTransId="{EAB4137F-BCED-4AA7-AE09-52D502772E0F}"/>
    <dgm:cxn modelId="{4B6E3B95-B6D2-4AAE-8909-00953A0DE62F}" type="presOf" srcId="{8C51E8FB-C957-4C0E-A959-FD19A38ED69C}" destId="{75637B21-603C-48C9-A00A-97DC86DA3DA6}" srcOrd="0" destOrd="0" presId="urn:microsoft.com/office/officeart/2005/8/layout/list1"/>
    <dgm:cxn modelId="{20D48F04-BAD8-4544-8E12-A1229EABB5F2}" srcId="{8C51E8FB-C957-4C0E-A959-FD19A38ED69C}" destId="{77657C04-7CD3-46F4-AAB4-9460D3A6C7BE}" srcOrd="4" destOrd="0" parTransId="{CC162A43-BD0C-404A-AA89-44510C831FF5}" sibTransId="{1756D001-717F-4693-A1C6-58293EFC6638}"/>
    <dgm:cxn modelId="{D391C4B7-E616-4A94-A805-A733E77472B5}" type="presOf" srcId="{7CDDBD7F-91C4-4C20-A689-C7BFADF1050D}" destId="{EA30BF33-F955-4C68-9845-483D1EE9D331}" srcOrd="0" destOrd="5" presId="urn:microsoft.com/office/officeart/2005/8/layout/list1"/>
    <dgm:cxn modelId="{6F7BF907-1DBA-478C-A44F-31381326CFE7}" srcId="{8C51E8FB-C957-4C0E-A959-FD19A38ED69C}" destId="{FC00D59D-2F7A-402B-AA84-C45FF9D67E9A}" srcOrd="3" destOrd="0" parTransId="{E7C34ACF-FE47-4D4A-AC63-EDADBB74795C}" sibTransId="{38D1D790-DC36-4F2D-A2BC-7ED22A722D49}"/>
    <dgm:cxn modelId="{11ED780F-E43B-4192-B74C-4AE044D30504}" type="presOf" srcId="{1500C631-14E9-45C9-9C90-70E186127881}" destId="{1BCFF1A6-2F5E-4435-9F32-818F5C80CB75}" srcOrd="1" destOrd="0" presId="urn:microsoft.com/office/officeart/2005/8/layout/list1"/>
    <dgm:cxn modelId="{7A94BF57-48E7-48A8-AB81-A42175433001}" type="presOf" srcId="{82C44FED-4347-4BDD-B5C8-2BB76A4A9AD2}" destId="{EA30BF33-F955-4C68-9845-483D1EE9D331}" srcOrd="0" destOrd="8" presId="urn:microsoft.com/office/officeart/2005/8/layout/list1"/>
    <dgm:cxn modelId="{DDF0BB8B-8BA7-4A16-ABED-BB3238854411}" srcId="{8C51E8FB-C957-4C0E-A959-FD19A38ED69C}" destId="{DDFAF9DD-1A66-4FB8-A21D-D8813E162582}" srcOrd="1" destOrd="0" parTransId="{053C753F-4415-44CE-9871-C28135F10F2D}" sibTransId="{6935E523-CB6B-479A-A8B5-CE8BC657008F}"/>
    <dgm:cxn modelId="{648F451B-9135-40A5-8988-3220A3C54389}" type="presOf" srcId="{55845EEF-6045-4A2A-968C-70C68D69FB2F}" destId="{16C59B3D-D16E-453F-BEAF-89FF4AD365C0}" srcOrd="1" destOrd="0" presId="urn:microsoft.com/office/officeart/2005/8/layout/list1"/>
    <dgm:cxn modelId="{B6B23D7E-9DB7-4BCE-94ED-3FA6D82B4B41}" srcId="{8C51E8FB-C957-4C0E-A959-FD19A38ED69C}" destId="{D2E5C79C-4485-401A-B76C-5722A837B63E}" srcOrd="2" destOrd="0" parTransId="{EBBCF5F9-C3C5-4DEE-A994-E59A10B54D01}" sibTransId="{95ED3F56-B871-4699-9FAD-C2796FE3EF58}"/>
    <dgm:cxn modelId="{B58E44D1-635F-4986-96A9-88D282285F8D}" type="presOf" srcId="{8C51E8FB-C957-4C0E-A959-FD19A38ED69C}" destId="{49BE785C-FFD8-493D-BB03-8457F089BE1A}" srcOrd="1" destOrd="0" presId="urn:microsoft.com/office/officeart/2005/8/layout/list1"/>
    <dgm:cxn modelId="{922B4877-656D-4D17-B88C-031AA43F8825}" type="presParOf" srcId="{8373CD34-EB09-4207-ACEB-AFC18E6B6002}" destId="{75100817-A038-4A44-ACF7-0A1A073FB17C}" srcOrd="0" destOrd="0" presId="urn:microsoft.com/office/officeart/2005/8/layout/list1"/>
    <dgm:cxn modelId="{15823452-3DDD-47F2-B342-1BAC956942FD}" type="presParOf" srcId="{75100817-A038-4A44-ACF7-0A1A073FB17C}" destId="{75637B21-603C-48C9-A00A-97DC86DA3DA6}" srcOrd="0" destOrd="0" presId="urn:microsoft.com/office/officeart/2005/8/layout/list1"/>
    <dgm:cxn modelId="{E0A85176-51EE-48AD-881F-68F4A8F66DDD}" type="presParOf" srcId="{75100817-A038-4A44-ACF7-0A1A073FB17C}" destId="{49BE785C-FFD8-493D-BB03-8457F089BE1A}" srcOrd="1" destOrd="0" presId="urn:microsoft.com/office/officeart/2005/8/layout/list1"/>
    <dgm:cxn modelId="{3B5FEAA8-42CA-49EE-B9DD-3B9FC68F7E17}" type="presParOf" srcId="{8373CD34-EB09-4207-ACEB-AFC18E6B6002}" destId="{57E88102-3819-4F69-8511-2C06F622D168}" srcOrd="1" destOrd="0" presId="urn:microsoft.com/office/officeart/2005/8/layout/list1"/>
    <dgm:cxn modelId="{5E8BF699-F7EE-443D-B4B7-EDBF6DB62F15}" type="presParOf" srcId="{8373CD34-EB09-4207-ACEB-AFC18E6B6002}" destId="{EA30BF33-F955-4C68-9845-483D1EE9D331}" srcOrd="2" destOrd="0" presId="urn:microsoft.com/office/officeart/2005/8/layout/list1"/>
    <dgm:cxn modelId="{1A219EEB-17A7-4804-82F4-17E01BA71C53}" type="presParOf" srcId="{8373CD34-EB09-4207-ACEB-AFC18E6B6002}" destId="{32B0446A-9E7F-4FDC-A344-3E7828750063}" srcOrd="3" destOrd="0" presId="urn:microsoft.com/office/officeart/2005/8/layout/list1"/>
    <dgm:cxn modelId="{38FA0445-8951-4A83-8B8A-4719AF56B01D}" type="presParOf" srcId="{8373CD34-EB09-4207-ACEB-AFC18E6B6002}" destId="{8B2216B7-1D89-4893-9263-D343B01A75A5}" srcOrd="4" destOrd="0" presId="urn:microsoft.com/office/officeart/2005/8/layout/list1"/>
    <dgm:cxn modelId="{218E77CB-FE93-471D-A8E6-A8CE13E46B5F}" type="presParOf" srcId="{8B2216B7-1D89-4893-9263-D343B01A75A5}" destId="{36EDC9ED-EC3B-4AE2-B779-CE0467DFA049}" srcOrd="0" destOrd="0" presId="urn:microsoft.com/office/officeart/2005/8/layout/list1"/>
    <dgm:cxn modelId="{1B94FA0A-F507-4261-AC59-BE393431099A}" type="presParOf" srcId="{8B2216B7-1D89-4893-9263-D343B01A75A5}" destId="{16C59B3D-D16E-453F-BEAF-89FF4AD365C0}" srcOrd="1" destOrd="0" presId="urn:microsoft.com/office/officeart/2005/8/layout/list1"/>
    <dgm:cxn modelId="{0061EB0B-65EE-4D8D-A08B-D42D8D62CD87}" type="presParOf" srcId="{8373CD34-EB09-4207-ACEB-AFC18E6B6002}" destId="{DC904C70-E354-4EA4-8A2F-9CDE7023EAC3}" srcOrd="5" destOrd="0" presId="urn:microsoft.com/office/officeart/2005/8/layout/list1"/>
    <dgm:cxn modelId="{991A1139-1A2A-4499-AD35-3D02F70BD780}" type="presParOf" srcId="{8373CD34-EB09-4207-ACEB-AFC18E6B6002}" destId="{ABC99F7B-0178-4FE2-97C3-073E8C9A4A18}" srcOrd="6" destOrd="0" presId="urn:microsoft.com/office/officeart/2005/8/layout/list1"/>
    <dgm:cxn modelId="{B7382FD4-5E60-446D-A64D-77F8CAB34DBB}" type="presParOf" srcId="{8373CD34-EB09-4207-ACEB-AFC18E6B6002}" destId="{8BC8C169-07B3-41D7-83FE-C186FE02F568}" srcOrd="7" destOrd="0" presId="urn:microsoft.com/office/officeart/2005/8/layout/list1"/>
    <dgm:cxn modelId="{7C4AF277-ADB5-4BDF-9C98-FDD5981CD2F7}" type="presParOf" srcId="{8373CD34-EB09-4207-ACEB-AFC18E6B6002}" destId="{B6096BA5-8066-4ECC-A625-3D831CBE1013}" srcOrd="8" destOrd="0" presId="urn:microsoft.com/office/officeart/2005/8/layout/list1"/>
    <dgm:cxn modelId="{EDC2DAA8-6DDB-4754-AB08-F5FC39EA93EC}" type="presParOf" srcId="{B6096BA5-8066-4ECC-A625-3D831CBE1013}" destId="{DF04B301-1C81-4733-9784-097DC3AEDE05}" srcOrd="0" destOrd="0" presId="urn:microsoft.com/office/officeart/2005/8/layout/list1"/>
    <dgm:cxn modelId="{06E5CB42-8268-4224-9CBC-8E2568C8BDA2}" type="presParOf" srcId="{B6096BA5-8066-4ECC-A625-3D831CBE1013}" destId="{1BCFF1A6-2F5E-4435-9F32-818F5C80CB75}" srcOrd="1" destOrd="0" presId="urn:microsoft.com/office/officeart/2005/8/layout/list1"/>
    <dgm:cxn modelId="{9C1A4BF8-F4C7-4A4F-B5BD-943A1FDF762E}" type="presParOf" srcId="{8373CD34-EB09-4207-ACEB-AFC18E6B6002}" destId="{88E4E3A3-67F3-4BFC-8E49-4CBE3FD10B7F}" srcOrd="9" destOrd="0" presId="urn:microsoft.com/office/officeart/2005/8/layout/list1"/>
    <dgm:cxn modelId="{92B50FB8-8BE5-4F4C-A0C6-1F37963DCD27}" type="presParOf" srcId="{8373CD34-EB09-4207-ACEB-AFC18E6B6002}" destId="{698DDFB1-815F-4615-A106-69D77A00CF31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E9745F-D6C6-417F-B48F-96C344099B8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9CFC925-5964-48FB-BE23-5E6FFDA66320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pt-PT" sz="1400" b="1" i="0" u="none" dirty="0" smtClean="0"/>
            <a:t>OE5: </a:t>
          </a:r>
          <a:r>
            <a:rPr lang="pt-PT" sz="1400" b="0" i="0" u="none" dirty="0" smtClean="0"/>
            <a:t>Aumento e melhoria da prestação de serviço aos clientes através da abertura de novas agências comerciais e descentralização dos serviços comerciais</a:t>
          </a:r>
          <a:endParaRPr lang="pt-PT" sz="1400" dirty="0"/>
        </a:p>
      </dgm:t>
    </dgm:pt>
    <dgm:pt modelId="{AA6334C4-C757-4F94-9C8B-0FE98323E8E5}" type="parTrans" cxnId="{F0CA333D-6236-4B2C-A6EA-E5F25023A43D}">
      <dgm:prSet/>
      <dgm:spPr/>
      <dgm:t>
        <a:bodyPr/>
        <a:lstStyle/>
        <a:p>
          <a:endParaRPr lang="pt-PT" sz="1200"/>
        </a:p>
      </dgm:t>
    </dgm:pt>
    <dgm:pt modelId="{1B3E927A-2F56-4009-BE43-E0384AECFD46}" type="sibTrans" cxnId="{F0CA333D-6236-4B2C-A6EA-E5F25023A43D}">
      <dgm:prSet/>
      <dgm:spPr/>
      <dgm:t>
        <a:bodyPr/>
        <a:lstStyle/>
        <a:p>
          <a:endParaRPr lang="pt-PT" sz="1200"/>
        </a:p>
      </dgm:t>
    </dgm:pt>
    <dgm:pt modelId="{D0B3D4FE-D3BE-4BFA-9C4F-1A8CD11770C3}">
      <dgm:prSet custT="1"/>
      <dgm:spPr>
        <a:ln>
          <a:solidFill>
            <a:srgbClr val="00B0F0"/>
          </a:solidFill>
        </a:ln>
      </dgm:spPr>
      <dgm:t>
        <a:bodyPr/>
        <a:lstStyle/>
        <a:p>
          <a:pPr rtl="0"/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Reabilitação das Agências Comerciais Nºs 01, 02, 04, 05, 06, 07, 08, 09.</a:t>
          </a:r>
          <a:endParaRPr lang="pt-PT" sz="1200" b="0" i="0" u="none" dirty="0">
            <a:solidFill>
              <a:schemeClr val="tx2">
                <a:lumMod val="50000"/>
              </a:schemeClr>
            </a:solidFill>
          </a:endParaRPr>
        </a:p>
      </dgm:t>
    </dgm:pt>
    <dgm:pt modelId="{435B843B-BC10-4992-8553-D0541C461D65}" type="parTrans" cxnId="{F9716DBF-0282-439E-9A70-4DDF013710B7}">
      <dgm:prSet/>
      <dgm:spPr/>
      <dgm:t>
        <a:bodyPr/>
        <a:lstStyle/>
        <a:p>
          <a:endParaRPr lang="pt-PT" sz="1200"/>
        </a:p>
      </dgm:t>
    </dgm:pt>
    <dgm:pt modelId="{85E0D0D6-E24D-4F36-AEBF-F6EBF4E3B533}" type="sibTrans" cxnId="{F9716DBF-0282-439E-9A70-4DDF013710B7}">
      <dgm:prSet/>
      <dgm:spPr/>
      <dgm:t>
        <a:bodyPr/>
        <a:lstStyle/>
        <a:p>
          <a:endParaRPr lang="pt-PT" sz="1200"/>
        </a:p>
      </dgm:t>
    </dgm:pt>
    <dgm:pt modelId="{C628047D-3882-4657-A653-61CED377F344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Construção Agências contentorizadas no Bairro 4 de Abril, Miramar e </a:t>
          </a:r>
          <a:r>
            <a:rPr lang="pt-PT" sz="1200" b="0" i="0" u="none" dirty="0" err="1" smtClean="0">
              <a:solidFill>
                <a:schemeClr val="tx2">
                  <a:lumMod val="50000"/>
                </a:schemeClr>
              </a:solidFill>
            </a:rPr>
            <a:t>Casseque</a:t>
          </a:r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pt-PT" sz="1200" b="0" i="0" u="none" dirty="0" err="1" smtClean="0">
              <a:solidFill>
                <a:schemeClr val="tx2">
                  <a:lumMod val="50000"/>
                </a:schemeClr>
              </a:solidFill>
            </a:rPr>
            <a:t>Mampeza</a:t>
          </a:r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pt-PT" sz="1200" b="0" i="0" u="none" dirty="0" err="1" smtClean="0">
              <a:solidFill>
                <a:schemeClr val="tx2">
                  <a:lumMod val="50000"/>
                </a:schemeClr>
              </a:solidFill>
            </a:rPr>
            <a:t>Kaota</a:t>
          </a:r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 e Dombe Grande</a:t>
          </a:r>
          <a:endParaRPr lang="pt-PT" sz="1200" dirty="0">
            <a:solidFill>
              <a:schemeClr val="tx2">
                <a:lumMod val="50000"/>
              </a:schemeClr>
            </a:solidFill>
          </a:endParaRPr>
        </a:p>
      </dgm:t>
    </dgm:pt>
    <dgm:pt modelId="{3F99767F-18D3-401B-ADBD-8AAFD3BD8B25}" type="parTrans" cxnId="{7EE09516-A4E0-412F-9306-66B30A4EC8CC}">
      <dgm:prSet/>
      <dgm:spPr/>
      <dgm:t>
        <a:bodyPr/>
        <a:lstStyle/>
        <a:p>
          <a:endParaRPr lang="pt-PT" sz="1200"/>
        </a:p>
      </dgm:t>
    </dgm:pt>
    <dgm:pt modelId="{8E3CA37E-1440-45F7-9335-8144BE31B425}" type="sibTrans" cxnId="{7EE09516-A4E0-412F-9306-66B30A4EC8CC}">
      <dgm:prSet/>
      <dgm:spPr/>
      <dgm:t>
        <a:bodyPr/>
        <a:lstStyle/>
        <a:p>
          <a:endParaRPr lang="pt-PT" sz="1200"/>
        </a:p>
      </dgm:t>
    </dgm:pt>
    <dgm:pt modelId="{CA590C0B-0FE5-4F4F-8DD1-769539BC0586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Aquisição de Camiões Cisterna abastecimento de Água e Camiões Limpa fossas</a:t>
          </a:r>
          <a:endParaRPr lang="pt-PT" sz="1200" dirty="0">
            <a:solidFill>
              <a:schemeClr val="tx2">
                <a:lumMod val="50000"/>
              </a:schemeClr>
            </a:solidFill>
          </a:endParaRPr>
        </a:p>
      </dgm:t>
    </dgm:pt>
    <dgm:pt modelId="{B30F2C98-BC2D-4111-91ED-B2462CBA3395}" type="parTrans" cxnId="{CE7A9592-49DB-4969-8942-44FF98D74C34}">
      <dgm:prSet/>
      <dgm:spPr/>
      <dgm:t>
        <a:bodyPr/>
        <a:lstStyle/>
        <a:p>
          <a:endParaRPr lang="pt-PT" sz="1200"/>
        </a:p>
      </dgm:t>
    </dgm:pt>
    <dgm:pt modelId="{C0E08506-1802-4F4B-81BD-B8E9DAB2B3C0}" type="sibTrans" cxnId="{CE7A9592-49DB-4969-8942-44FF98D74C34}">
      <dgm:prSet/>
      <dgm:spPr/>
      <dgm:t>
        <a:bodyPr/>
        <a:lstStyle/>
        <a:p>
          <a:endParaRPr lang="pt-PT" sz="1200"/>
        </a:p>
      </dgm:t>
    </dgm:pt>
    <dgm:pt modelId="{62D3A0D0-012B-4E71-8FE3-5573573B3C98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pt-PT" sz="1400" b="1" i="0" u="none" dirty="0" smtClean="0"/>
            <a:t>OE4:</a:t>
          </a:r>
          <a:r>
            <a:rPr lang="pt-PT" sz="1400" b="0" i="0" u="none" dirty="0" smtClean="0"/>
            <a:t> Aumento de 55.000 novas ligações cadastradas e consequente evolução da facturação e cobrança através do controlo da carteira de clientes e consumos</a:t>
          </a:r>
          <a:endParaRPr lang="pt-PT" sz="1400" dirty="0"/>
        </a:p>
      </dgm:t>
    </dgm:pt>
    <dgm:pt modelId="{AA09A4D9-9D79-4385-82E9-3DABC0B627E9}" type="parTrans" cxnId="{4D671FFC-E6EB-426B-BF89-4322916BAE18}">
      <dgm:prSet/>
      <dgm:spPr/>
      <dgm:t>
        <a:bodyPr/>
        <a:lstStyle/>
        <a:p>
          <a:endParaRPr lang="pt-PT" sz="1200"/>
        </a:p>
      </dgm:t>
    </dgm:pt>
    <dgm:pt modelId="{5E8C7DF4-F008-4D02-9229-D85625AF02D4}" type="sibTrans" cxnId="{4D671FFC-E6EB-426B-BF89-4322916BAE18}">
      <dgm:prSet/>
      <dgm:spPr/>
      <dgm:t>
        <a:bodyPr/>
        <a:lstStyle/>
        <a:p>
          <a:endParaRPr lang="pt-PT" sz="1200"/>
        </a:p>
      </dgm:t>
    </dgm:pt>
    <dgm:pt modelId="{0BF91A9A-4573-4426-9645-217FB9D3B2FA}">
      <dgm:prSet custT="1"/>
      <dgm:spPr>
        <a:ln>
          <a:solidFill>
            <a:srgbClr val="00B0F0"/>
          </a:solidFill>
        </a:ln>
      </dgm:spPr>
      <dgm:t>
        <a:bodyPr/>
        <a:lstStyle/>
        <a:p>
          <a:pPr rtl="0"/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Cadastro e </a:t>
          </a:r>
          <a:r>
            <a:rPr lang="pt-PT" sz="1200" b="0" i="0" u="none" dirty="0" err="1" smtClean="0">
              <a:solidFill>
                <a:schemeClr val="tx2">
                  <a:lumMod val="50000"/>
                </a:schemeClr>
              </a:solidFill>
            </a:rPr>
            <a:t>recadastramento</a:t>
          </a:r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 de novos clientes</a:t>
          </a:r>
          <a:endParaRPr lang="pt-PT" sz="1200" b="0" i="0" u="none" dirty="0">
            <a:solidFill>
              <a:schemeClr val="tx2">
                <a:lumMod val="50000"/>
              </a:schemeClr>
            </a:solidFill>
          </a:endParaRPr>
        </a:p>
      </dgm:t>
    </dgm:pt>
    <dgm:pt modelId="{93775A69-4E44-4DB2-9590-E3320BD11A81}" type="parTrans" cxnId="{C950C184-CF96-4F67-9BAF-047F7C2FB573}">
      <dgm:prSet/>
      <dgm:spPr/>
      <dgm:t>
        <a:bodyPr/>
        <a:lstStyle/>
        <a:p>
          <a:endParaRPr lang="pt-PT" sz="1200"/>
        </a:p>
      </dgm:t>
    </dgm:pt>
    <dgm:pt modelId="{05B7149A-B9CB-4A0C-81F5-059D52B62E8A}" type="sibTrans" cxnId="{C950C184-CF96-4F67-9BAF-047F7C2FB573}">
      <dgm:prSet/>
      <dgm:spPr/>
      <dgm:t>
        <a:bodyPr/>
        <a:lstStyle/>
        <a:p>
          <a:endParaRPr lang="pt-PT" sz="1200"/>
        </a:p>
      </dgm:t>
    </dgm:pt>
    <dgm:pt modelId="{D2AD255E-BC33-4442-ACE6-959FBFAD28B2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Aquisição de contadores Pré-pagos para grandes clientes</a:t>
          </a:r>
          <a:endParaRPr lang="pt-PT" sz="1200" dirty="0">
            <a:solidFill>
              <a:schemeClr val="tx2">
                <a:lumMod val="50000"/>
              </a:schemeClr>
            </a:solidFill>
          </a:endParaRPr>
        </a:p>
      </dgm:t>
    </dgm:pt>
    <dgm:pt modelId="{AB3B78FB-0551-4485-B8FE-1886C6438370}" type="parTrans" cxnId="{A7F2430E-7368-4F98-BA61-40C257F4C430}">
      <dgm:prSet/>
      <dgm:spPr/>
      <dgm:t>
        <a:bodyPr/>
        <a:lstStyle/>
        <a:p>
          <a:endParaRPr lang="pt-PT" sz="1200"/>
        </a:p>
      </dgm:t>
    </dgm:pt>
    <dgm:pt modelId="{DACCAECD-B1AC-4505-B539-A6B3DA77A138}" type="sibTrans" cxnId="{A7F2430E-7368-4F98-BA61-40C257F4C430}">
      <dgm:prSet/>
      <dgm:spPr/>
      <dgm:t>
        <a:bodyPr/>
        <a:lstStyle/>
        <a:p>
          <a:endParaRPr lang="pt-PT" sz="1200"/>
        </a:p>
      </dgm:t>
    </dgm:pt>
    <dgm:pt modelId="{2BB0494E-9A38-4113-9F72-CF10548F5609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Projecto de recolha de leituras através de mobilidade</a:t>
          </a:r>
          <a:endParaRPr lang="pt-PT" sz="1200" dirty="0">
            <a:solidFill>
              <a:schemeClr val="tx2">
                <a:lumMod val="50000"/>
              </a:schemeClr>
            </a:solidFill>
          </a:endParaRPr>
        </a:p>
      </dgm:t>
    </dgm:pt>
    <dgm:pt modelId="{DE9981EC-1272-4836-951F-5DE85D801549}" type="parTrans" cxnId="{47C7AB3D-7071-4523-823F-6B30BC824C86}">
      <dgm:prSet/>
      <dgm:spPr/>
      <dgm:t>
        <a:bodyPr/>
        <a:lstStyle/>
        <a:p>
          <a:endParaRPr lang="pt-PT" sz="1200"/>
        </a:p>
      </dgm:t>
    </dgm:pt>
    <dgm:pt modelId="{3B75D2CB-E4AA-4205-94E9-7A19B6136F99}" type="sibTrans" cxnId="{47C7AB3D-7071-4523-823F-6B30BC824C86}">
      <dgm:prSet/>
      <dgm:spPr/>
      <dgm:t>
        <a:bodyPr/>
        <a:lstStyle/>
        <a:p>
          <a:endParaRPr lang="pt-PT" sz="1200"/>
        </a:p>
      </dgm:t>
    </dgm:pt>
    <dgm:pt modelId="{92E72084-8156-44F0-B8A6-74779AEBE4D2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Circuito de interligação entre a EASB-E.P. e as agências comerciais (rede de comunicações privada)</a:t>
          </a:r>
          <a:endParaRPr lang="pt-PT" sz="1200" dirty="0">
            <a:solidFill>
              <a:schemeClr val="tx2">
                <a:lumMod val="50000"/>
              </a:schemeClr>
            </a:solidFill>
          </a:endParaRPr>
        </a:p>
      </dgm:t>
    </dgm:pt>
    <dgm:pt modelId="{E29821CA-119C-4DA9-867A-5E55299C25C0}" type="parTrans" cxnId="{4F086B11-F551-477C-8927-69FC376FFBEB}">
      <dgm:prSet/>
      <dgm:spPr/>
      <dgm:t>
        <a:bodyPr/>
        <a:lstStyle/>
        <a:p>
          <a:endParaRPr lang="pt-PT" sz="1200"/>
        </a:p>
      </dgm:t>
    </dgm:pt>
    <dgm:pt modelId="{63D63E9B-83D1-4A2C-9F2F-F6C0C876F444}" type="sibTrans" cxnId="{4F086B11-F551-477C-8927-69FC376FFBEB}">
      <dgm:prSet/>
      <dgm:spPr/>
      <dgm:t>
        <a:bodyPr/>
        <a:lstStyle/>
        <a:p>
          <a:endParaRPr lang="pt-PT" sz="1200"/>
        </a:p>
      </dgm:t>
    </dgm:pt>
    <dgm:pt modelId="{149A6889-DA0F-4FC1-8BDD-4E4496F20587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Upgrade dos equipamentos informáticos</a:t>
          </a:r>
          <a:endParaRPr lang="pt-PT" sz="1200" dirty="0">
            <a:solidFill>
              <a:schemeClr val="tx2">
                <a:lumMod val="50000"/>
              </a:schemeClr>
            </a:solidFill>
          </a:endParaRPr>
        </a:p>
      </dgm:t>
    </dgm:pt>
    <dgm:pt modelId="{F29BC5F3-8512-4FCD-82D3-085AD5281D5C}" type="parTrans" cxnId="{D2744EBD-6EAB-4D2E-992C-71D3578F1149}">
      <dgm:prSet/>
      <dgm:spPr/>
      <dgm:t>
        <a:bodyPr/>
        <a:lstStyle/>
        <a:p>
          <a:endParaRPr lang="pt-PT" sz="1200"/>
        </a:p>
      </dgm:t>
    </dgm:pt>
    <dgm:pt modelId="{699F6112-7CD5-45E3-96C4-0177E6846E45}" type="sibTrans" cxnId="{D2744EBD-6EAB-4D2E-992C-71D3578F1149}">
      <dgm:prSet/>
      <dgm:spPr/>
      <dgm:t>
        <a:bodyPr/>
        <a:lstStyle/>
        <a:p>
          <a:endParaRPr lang="pt-PT" sz="1200"/>
        </a:p>
      </dgm:t>
    </dgm:pt>
    <dgm:pt modelId="{D3B2638C-C1DC-4D22-A60F-1F77FCD9337F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Licenciamento SAP, SAC, VEEAM e VWARE </a:t>
          </a:r>
          <a:endParaRPr lang="pt-PT" sz="1200" dirty="0">
            <a:solidFill>
              <a:schemeClr val="tx2">
                <a:lumMod val="50000"/>
              </a:schemeClr>
            </a:solidFill>
          </a:endParaRPr>
        </a:p>
      </dgm:t>
    </dgm:pt>
    <dgm:pt modelId="{10887A4E-77C6-4CF8-BC5A-32B60BB2448D}" type="parTrans" cxnId="{1F6DF952-B15A-4A94-96E7-001ABA5F09D3}">
      <dgm:prSet/>
      <dgm:spPr/>
      <dgm:t>
        <a:bodyPr/>
        <a:lstStyle/>
        <a:p>
          <a:endParaRPr lang="pt-PT" sz="1200"/>
        </a:p>
      </dgm:t>
    </dgm:pt>
    <dgm:pt modelId="{9A78A1B7-42C4-4091-9479-DAF3F1CAF25B}" type="sibTrans" cxnId="{1F6DF952-B15A-4A94-96E7-001ABA5F09D3}">
      <dgm:prSet/>
      <dgm:spPr/>
      <dgm:t>
        <a:bodyPr/>
        <a:lstStyle/>
        <a:p>
          <a:endParaRPr lang="pt-PT" sz="1200"/>
        </a:p>
      </dgm:t>
    </dgm:pt>
    <dgm:pt modelId="{323FDEB5-F76E-4E07-A16C-BB195FBFA0DA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Restruturação e implementação do sistema informático SAC na Baía-Farta e Baía-Azul</a:t>
          </a:r>
          <a:endParaRPr lang="pt-PT" sz="1200" dirty="0">
            <a:solidFill>
              <a:schemeClr val="tx2">
                <a:lumMod val="50000"/>
              </a:schemeClr>
            </a:solidFill>
          </a:endParaRPr>
        </a:p>
      </dgm:t>
    </dgm:pt>
    <dgm:pt modelId="{346ECD65-D659-4C60-99A1-ADBA9EA33DAF}" type="parTrans" cxnId="{C5A837BE-65A5-4FC3-A819-B646D16C96D2}">
      <dgm:prSet/>
      <dgm:spPr/>
      <dgm:t>
        <a:bodyPr/>
        <a:lstStyle/>
        <a:p>
          <a:endParaRPr lang="pt-PT" sz="1200"/>
        </a:p>
      </dgm:t>
    </dgm:pt>
    <dgm:pt modelId="{FD3184B5-F7ED-4534-B4C9-C518F41A79FB}" type="sibTrans" cxnId="{C5A837BE-65A5-4FC3-A819-B646D16C96D2}">
      <dgm:prSet/>
      <dgm:spPr/>
      <dgm:t>
        <a:bodyPr/>
        <a:lstStyle/>
        <a:p>
          <a:endParaRPr lang="pt-PT" sz="1200"/>
        </a:p>
      </dgm:t>
    </dgm:pt>
    <dgm:pt modelId="{3EEE1915-787F-4CE6-9EAA-F39BA02797B7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Circuito de interligação entre a EASB-E.P. as agências comerciais (rede de comunicações privada)</a:t>
          </a:r>
          <a:endParaRPr lang="pt-PT" sz="1200" dirty="0">
            <a:solidFill>
              <a:schemeClr val="tx2">
                <a:lumMod val="50000"/>
              </a:schemeClr>
            </a:solidFill>
          </a:endParaRPr>
        </a:p>
      </dgm:t>
    </dgm:pt>
    <dgm:pt modelId="{A6C653E1-090F-4746-BFDA-9F901243D4F0}" type="parTrans" cxnId="{C49BBEC9-3C3E-41F2-96D3-E8707985ADD8}">
      <dgm:prSet/>
      <dgm:spPr/>
      <dgm:t>
        <a:bodyPr/>
        <a:lstStyle/>
        <a:p>
          <a:endParaRPr lang="pt-PT" sz="1200"/>
        </a:p>
      </dgm:t>
    </dgm:pt>
    <dgm:pt modelId="{D3884596-3CFE-451B-BC5B-0F5D2E6B18BC}" type="sibTrans" cxnId="{C49BBEC9-3C3E-41F2-96D3-E8707985ADD8}">
      <dgm:prSet/>
      <dgm:spPr/>
      <dgm:t>
        <a:bodyPr/>
        <a:lstStyle/>
        <a:p>
          <a:endParaRPr lang="pt-PT" sz="1200"/>
        </a:p>
      </dgm:t>
    </dgm:pt>
    <dgm:pt modelId="{928B90AB-ABCE-496D-AAA9-4C7277287299}">
      <dgm:prSet custT="1"/>
      <dgm:spPr>
        <a:ln>
          <a:solidFill>
            <a:srgbClr val="00B0F0"/>
          </a:solidFill>
        </a:ln>
      </dgm:spPr>
      <dgm:t>
        <a:bodyPr/>
        <a:lstStyle/>
        <a:p>
          <a:pPr rtl="0"/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Licenças SAP para utilizadores das agências comerciais</a:t>
          </a:r>
          <a:endParaRPr lang="pt-PT" sz="1200" b="0" i="0" u="none" dirty="0">
            <a:solidFill>
              <a:schemeClr val="tx2">
                <a:lumMod val="50000"/>
              </a:schemeClr>
            </a:solidFill>
          </a:endParaRPr>
        </a:p>
      </dgm:t>
    </dgm:pt>
    <dgm:pt modelId="{2896D8FE-5918-4F3D-8567-3F6A4EBB2038}" type="parTrans" cxnId="{65E511A4-6862-4E68-AAD1-9330093CDD3E}">
      <dgm:prSet/>
      <dgm:spPr/>
      <dgm:t>
        <a:bodyPr/>
        <a:lstStyle/>
        <a:p>
          <a:endParaRPr lang="pt-PT" sz="1200"/>
        </a:p>
      </dgm:t>
    </dgm:pt>
    <dgm:pt modelId="{892FA51D-563C-41DD-B026-E2E6097A7F68}" type="sibTrans" cxnId="{65E511A4-6862-4E68-AAD1-9330093CDD3E}">
      <dgm:prSet/>
      <dgm:spPr/>
      <dgm:t>
        <a:bodyPr/>
        <a:lstStyle/>
        <a:p>
          <a:endParaRPr lang="pt-PT" sz="1200"/>
        </a:p>
      </dgm:t>
    </dgm:pt>
    <dgm:pt modelId="{D3EBCA9C-CD7C-46DA-8982-DAB13705283E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Informatização do centro de serviços médicos</a:t>
          </a:r>
          <a:endParaRPr lang="pt-PT" sz="1200" dirty="0">
            <a:solidFill>
              <a:schemeClr val="tx2">
                <a:lumMod val="50000"/>
              </a:schemeClr>
            </a:solidFill>
          </a:endParaRPr>
        </a:p>
      </dgm:t>
    </dgm:pt>
    <dgm:pt modelId="{1DD7A7BC-BE96-40E4-92AB-1B8D6BE63309}" type="parTrans" cxnId="{9029F95B-BBB4-4EE2-A54F-FB6F6B1ADFE1}">
      <dgm:prSet/>
      <dgm:spPr/>
      <dgm:t>
        <a:bodyPr/>
        <a:lstStyle/>
        <a:p>
          <a:endParaRPr lang="pt-PT"/>
        </a:p>
      </dgm:t>
    </dgm:pt>
    <dgm:pt modelId="{66EAD179-EB5F-4065-935A-34DAEF4672AB}" type="sibTrans" cxnId="{9029F95B-BBB4-4EE2-A54F-FB6F6B1ADFE1}">
      <dgm:prSet/>
      <dgm:spPr/>
      <dgm:t>
        <a:bodyPr/>
        <a:lstStyle/>
        <a:p>
          <a:endParaRPr lang="pt-PT"/>
        </a:p>
      </dgm:t>
    </dgm:pt>
    <dgm:pt modelId="{8373CD34-EB09-4207-ACEB-AFC18E6B6002}" type="pres">
      <dgm:prSet presAssocID="{5CE9745F-D6C6-417F-B48F-96C344099B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75092BD-9431-469F-9CB6-9F83EB600BE1}" type="pres">
      <dgm:prSet presAssocID="{62D3A0D0-012B-4E71-8FE3-5573573B3C98}" presName="parentLin" presStyleCnt="0"/>
      <dgm:spPr/>
    </dgm:pt>
    <dgm:pt modelId="{7A294F11-DC1C-47D8-A776-0DA3FCFF1B3B}" type="pres">
      <dgm:prSet presAssocID="{62D3A0D0-012B-4E71-8FE3-5573573B3C98}" presName="parentLeftMargin" presStyleLbl="node1" presStyleIdx="0" presStyleCnt="2"/>
      <dgm:spPr/>
      <dgm:t>
        <a:bodyPr/>
        <a:lstStyle/>
        <a:p>
          <a:endParaRPr lang="pt-PT"/>
        </a:p>
      </dgm:t>
    </dgm:pt>
    <dgm:pt modelId="{4DF77CD6-87DD-44CF-8718-73A79251BF46}" type="pres">
      <dgm:prSet presAssocID="{62D3A0D0-012B-4E71-8FE3-5573573B3C98}" presName="parentText" presStyleLbl="node1" presStyleIdx="0" presStyleCnt="2" custScaleX="118514" custScaleY="7494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3726785-58AF-477A-AF52-28E57771C840}" type="pres">
      <dgm:prSet presAssocID="{62D3A0D0-012B-4E71-8FE3-5573573B3C98}" presName="negativeSpace" presStyleCnt="0"/>
      <dgm:spPr/>
    </dgm:pt>
    <dgm:pt modelId="{D00952B4-D974-46EF-BF88-2B2A2340F451}" type="pres">
      <dgm:prSet presAssocID="{62D3A0D0-012B-4E71-8FE3-5573573B3C9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D73C6F0-C6B0-40BE-A529-51DCE8483B98}" type="pres">
      <dgm:prSet presAssocID="{5E8C7DF4-F008-4D02-9229-D85625AF02D4}" presName="spaceBetweenRectangles" presStyleCnt="0"/>
      <dgm:spPr/>
    </dgm:pt>
    <dgm:pt modelId="{125F138B-6B80-421F-8234-716F8CE8B5C0}" type="pres">
      <dgm:prSet presAssocID="{D9CFC925-5964-48FB-BE23-5E6FFDA66320}" presName="parentLin" presStyleCnt="0"/>
      <dgm:spPr/>
    </dgm:pt>
    <dgm:pt modelId="{0C78ACF8-4640-4078-845E-BC395B442A04}" type="pres">
      <dgm:prSet presAssocID="{D9CFC925-5964-48FB-BE23-5E6FFDA66320}" presName="parentLeftMargin" presStyleLbl="node1" presStyleIdx="0" presStyleCnt="2"/>
      <dgm:spPr/>
      <dgm:t>
        <a:bodyPr/>
        <a:lstStyle/>
        <a:p>
          <a:endParaRPr lang="pt-PT"/>
        </a:p>
      </dgm:t>
    </dgm:pt>
    <dgm:pt modelId="{162A4737-D213-4EC3-85CB-218264725418}" type="pres">
      <dgm:prSet presAssocID="{D9CFC925-5964-48FB-BE23-5E6FFDA66320}" presName="parentText" presStyleLbl="node1" presStyleIdx="1" presStyleCnt="2" custScaleX="118514" custScaleY="73366" custLinFactNeighborX="11268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9DB5D00-432D-4C6E-9653-E2F652D0FD3E}" type="pres">
      <dgm:prSet presAssocID="{D9CFC925-5964-48FB-BE23-5E6FFDA66320}" presName="negativeSpace" presStyleCnt="0"/>
      <dgm:spPr/>
    </dgm:pt>
    <dgm:pt modelId="{20ABE3C5-C4DB-44FA-AECB-A13574DEFE7A}" type="pres">
      <dgm:prSet presAssocID="{D9CFC925-5964-48FB-BE23-5E6FFDA6632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5A837BE-65A5-4FC3-A819-B646D16C96D2}" srcId="{62D3A0D0-012B-4E71-8FE3-5573573B3C98}" destId="{323FDEB5-F76E-4E07-A16C-BB195FBFA0DA}" srcOrd="6" destOrd="0" parTransId="{346ECD65-D659-4C60-99A1-ADBA9EA33DAF}" sibTransId="{FD3184B5-F7ED-4534-B4C9-C518F41A79FB}"/>
    <dgm:cxn modelId="{DA30CB91-D382-45E6-85D3-A48EE7FDEDF9}" type="presOf" srcId="{149A6889-DA0F-4FC1-8BDD-4E4496F20587}" destId="{D00952B4-D974-46EF-BF88-2B2A2340F451}" srcOrd="0" destOrd="4" presId="urn:microsoft.com/office/officeart/2005/8/layout/list1"/>
    <dgm:cxn modelId="{3DE63C18-17F5-4122-BE31-E216C2599E1E}" type="presOf" srcId="{D2AD255E-BC33-4442-ACE6-959FBFAD28B2}" destId="{D00952B4-D974-46EF-BF88-2B2A2340F451}" srcOrd="0" destOrd="2" presId="urn:microsoft.com/office/officeart/2005/8/layout/list1"/>
    <dgm:cxn modelId="{34EF1235-2C06-4DFB-8BF6-9A691A3EEDC0}" type="presOf" srcId="{323FDEB5-F76E-4E07-A16C-BB195FBFA0DA}" destId="{D00952B4-D974-46EF-BF88-2B2A2340F451}" srcOrd="0" destOrd="6" presId="urn:microsoft.com/office/officeart/2005/8/layout/list1"/>
    <dgm:cxn modelId="{AE06CE0A-F3DB-4BF3-8996-19EE5739F1D2}" type="presOf" srcId="{C628047D-3882-4657-A653-61CED377F344}" destId="{20ABE3C5-C4DB-44FA-AECB-A13574DEFE7A}" srcOrd="0" destOrd="1" presId="urn:microsoft.com/office/officeart/2005/8/layout/list1"/>
    <dgm:cxn modelId="{C950C184-CF96-4F67-9BAF-047F7C2FB573}" srcId="{62D3A0D0-012B-4E71-8FE3-5573573B3C98}" destId="{0BF91A9A-4573-4426-9645-217FB9D3B2FA}" srcOrd="0" destOrd="0" parTransId="{93775A69-4E44-4DB2-9590-E3320BD11A81}" sibTransId="{05B7149A-B9CB-4A0C-81F5-059D52B62E8A}"/>
    <dgm:cxn modelId="{F0CA333D-6236-4B2C-A6EA-E5F25023A43D}" srcId="{5CE9745F-D6C6-417F-B48F-96C344099B8F}" destId="{D9CFC925-5964-48FB-BE23-5E6FFDA66320}" srcOrd="1" destOrd="0" parTransId="{AA6334C4-C757-4F94-9C8B-0FE98323E8E5}" sibTransId="{1B3E927A-2F56-4009-BE43-E0384AECFD46}"/>
    <dgm:cxn modelId="{C16DBC56-C320-4A1B-AE35-FF3702F6FBDF}" type="presOf" srcId="{0BF91A9A-4573-4426-9645-217FB9D3B2FA}" destId="{D00952B4-D974-46EF-BF88-2B2A2340F451}" srcOrd="0" destOrd="0" presId="urn:microsoft.com/office/officeart/2005/8/layout/list1"/>
    <dgm:cxn modelId="{D2744EBD-6EAB-4D2E-992C-71D3578F1149}" srcId="{62D3A0D0-012B-4E71-8FE3-5573573B3C98}" destId="{149A6889-DA0F-4FC1-8BDD-4E4496F20587}" srcOrd="4" destOrd="0" parTransId="{F29BC5F3-8512-4FCD-82D3-085AD5281D5C}" sibTransId="{699F6112-7CD5-45E3-96C4-0177E6846E45}"/>
    <dgm:cxn modelId="{5DCDA9F4-9C85-4041-9283-80C109B8AE49}" type="presOf" srcId="{3EEE1915-787F-4CE6-9EAA-F39BA02797B7}" destId="{D00952B4-D974-46EF-BF88-2B2A2340F451}" srcOrd="0" destOrd="7" presId="urn:microsoft.com/office/officeart/2005/8/layout/list1"/>
    <dgm:cxn modelId="{A7F2430E-7368-4F98-BA61-40C257F4C430}" srcId="{62D3A0D0-012B-4E71-8FE3-5573573B3C98}" destId="{D2AD255E-BC33-4442-ACE6-959FBFAD28B2}" srcOrd="2" destOrd="0" parTransId="{AB3B78FB-0551-4485-B8FE-1886C6438370}" sibTransId="{DACCAECD-B1AC-4505-B539-A6B3DA77A138}"/>
    <dgm:cxn modelId="{8A5D0CFA-18BE-4F4C-9E04-45BCFF6BB9A2}" type="presOf" srcId="{92E72084-8156-44F0-B8A6-74779AEBE4D2}" destId="{20ABE3C5-C4DB-44FA-AECB-A13574DEFE7A}" srcOrd="0" destOrd="3" presId="urn:microsoft.com/office/officeart/2005/8/layout/list1"/>
    <dgm:cxn modelId="{9029F95B-BBB4-4EE2-A54F-FB6F6B1ADFE1}" srcId="{D9CFC925-5964-48FB-BE23-5E6FFDA66320}" destId="{D3EBCA9C-CD7C-46DA-8982-DAB13705283E}" srcOrd="4" destOrd="0" parTransId="{1DD7A7BC-BE96-40E4-92AB-1B8D6BE63309}" sibTransId="{66EAD179-EB5F-4065-935A-34DAEF4672AB}"/>
    <dgm:cxn modelId="{D96D7A35-3772-4256-9AD0-A3639CFF7EE2}" type="presOf" srcId="{D3EBCA9C-CD7C-46DA-8982-DAB13705283E}" destId="{20ABE3C5-C4DB-44FA-AECB-A13574DEFE7A}" srcOrd="0" destOrd="4" presId="urn:microsoft.com/office/officeart/2005/8/layout/list1"/>
    <dgm:cxn modelId="{7033454D-FC5E-45E0-95E5-85A31F30CB0C}" type="presOf" srcId="{D9CFC925-5964-48FB-BE23-5E6FFDA66320}" destId="{0C78ACF8-4640-4078-845E-BC395B442A04}" srcOrd="0" destOrd="0" presId="urn:microsoft.com/office/officeart/2005/8/layout/list1"/>
    <dgm:cxn modelId="{101FC22F-4778-46CF-AF5B-916E6FE2446E}" type="presOf" srcId="{2BB0494E-9A38-4113-9F72-CF10548F5609}" destId="{D00952B4-D974-46EF-BF88-2B2A2340F451}" srcOrd="0" destOrd="3" presId="urn:microsoft.com/office/officeart/2005/8/layout/list1"/>
    <dgm:cxn modelId="{C49BBEC9-3C3E-41F2-96D3-E8707985ADD8}" srcId="{62D3A0D0-012B-4E71-8FE3-5573573B3C98}" destId="{3EEE1915-787F-4CE6-9EAA-F39BA02797B7}" srcOrd="7" destOrd="0" parTransId="{A6C653E1-090F-4746-BFDA-9F901243D4F0}" sibTransId="{D3884596-3CFE-451B-BC5B-0F5D2E6B18BC}"/>
    <dgm:cxn modelId="{89B8FA69-6480-4707-8C98-C88D0F6A48F2}" type="presOf" srcId="{D0B3D4FE-D3BE-4BFA-9C4F-1A8CD11770C3}" destId="{20ABE3C5-C4DB-44FA-AECB-A13574DEFE7A}" srcOrd="0" destOrd="0" presId="urn:microsoft.com/office/officeart/2005/8/layout/list1"/>
    <dgm:cxn modelId="{4D671FFC-E6EB-426B-BF89-4322916BAE18}" srcId="{5CE9745F-D6C6-417F-B48F-96C344099B8F}" destId="{62D3A0D0-012B-4E71-8FE3-5573573B3C98}" srcOrd="0" destOrd="0" parTransId="{AA09A4D9-9D79-4385-82E9-3DABC0B627E9}" sibTransId="{5E8C7DF4-F008-4D02-9229-D85625AF02D4}"/>
    <dgm:cxn modelId="{2FEA4B44-D404-4D29-A5FA-BF3CBF46E9D2}" type="presOf" srcId="{5CE9745F-D6C6-417F-B48F-96C344099B8F}" destId="{8373CD34-EB09-4207-ACEB-AFC18E6B6002}" srcOrd="0" destOrd="0" presId="urn:microsoft.com/office/officeart/2005/8/layout/list1"/>
    <dgm:cxn modelId="{28A7084D-293A-48A6-B0BA-7BF837C195D5}" type="presOf" srcId="{D9CFC925-5964-48FB-BE23-5E6FFDA66320}" destId="{162A4737-D213-4EC3-85CB-218264725418}" srcOrd="1" destOrd="0" presId="urn:microsoft.com/office/officeart/2005/8/layout/list1"/>
    <dgm:cxn modelId="{C3E69991-197A-44DB-A44F-B3E643836CBA}" type="presOf" srcId="{62D3A0D0-012B-4E71-8FE3-5573573B3C98}" destId="{4DF77CD6-87DD-44CF-8718-73A79251BF46}" srcOrd="1" destOrd="0" presId="urn:microsoft.com/office/officeart/2005/8/layout/list1"/>
    <dgm:cxn modelId="{CE7A9592-49DB-4969-8942-44FF98D74C34}" srcId="{D9CFC925-5964-48FB-BE23-5E6FFDA66320}" destId="{CA590C0B-0FE5-4F4F-8DD1-769539BC0586}" srcOrd="2" destOrd="0" parTransId="{B30F2C98-BC2D-4111-91ED-B2462CBA3395}" sibTransId="{C0E08506-1802-4F4B-81BD-B8E9DAB2B3C0}"/>
    <dgm:cxn modelId="{EA0CAFDB-3565-4C95-93BE-7788E3E3DD6E}" type="presOf" srcId="{D3B2638C-C1DC-4D22-A60F-1F77FCD9337F}" destId="{D00952B4-D974-46EF-BF88-2B2A2340F451}" srcOrd="0" destOrd="5" presId="urn:microsoft.com/office/officeart/2005/8/layout/list1"/>
    <dgm:cxn modelId="{65E511A4-6862-4E68-AAD1-9330093CDD3E}" srcId="{62D3A0D0-012B-4E71-8FE3-5573573B3C98}" destId="{928B90AB-ABCE-496D-AAA9-4C7277287299}" srcOrd="1" destOrd="0" parTransId="{2896D8FE-5918-4F3D-8567-3F6A4EBB2038}" sibTransId="{892FA51D-563C-41DD-B026-E2E6097A7F68}"/>
    <dgm:cxn modelId="{47C7AB3D-7071-4523-823F-6B30BC824C86}" srcId="{62D3A0D0-012B-4E71-8FE3-5573573B3C98}" destId="{2BB0494E-9A38-4113-9F72-CF10548F5609}" srcOrd="3" destOrd="0" parTransId="{DE9981EC-1272-4836-951F-5DE85D801549}" sibTransId="{3B75D2CB-E4AA-4205-94E9-7A19B6136F99}"/>
    <dgm:cxn modelId="{B132A09E-D20B-4E7C-9981-24EAAD81DAF7}" type="presOf" srcId="{928B90AB-ABCE-496D-AAA9-4C7277287299}" destId="{D00952B4-D974-46EF-BF88-2B2A2340F451}" srcOrd="0" destOrd="1" presId="urn:microsoft.com/office/officeart/2005/8/layout/list1"/>
    <dgm:cxn modelId="{15EC0534-9AD1-48C3-BB35-672D03FDA886}" type="presOf" srcId="{CA590C0B-0FE5-4F4F-8DD1-769539BC0586}" destId="{20ABE3C5-C4DB-44FA-AECB-A13574DEFE7A}" srcOrd="0" destOrd="2" presId="urn:microsoft.com/office/officeart/2005/8/layout/list1"/>
    <dgm:cxn modelId="{1F6DF952-B15A-4A94-96E7-001ABA5F09D3}" srcId="{62D3A0D0-012B-4E71-8FE3-5573573B3C98}" destId="{D3B2638C-C1DC-4D22-A60F-1F77FCD9337F}" srcOrd="5" destOrd="0" parTransId="{10887A4E-77C6-4CF8-BC5A-32B60BB2448D}" sibTransId="{9A78A1B7-42C4-4091-9479-DAF3F1CAF25B}"/>
    <dgm:cxn modelId="{F9716DBF-0282-439E-9A70-4DDF013710B7}" srcId="{D9CFC925-5964-48FB-BE23-5E6FFDA66320}" destId="{D0B3D4FE-D3BE-4BFA-9C4F-1A8CD11770C3}" srcOrd="0" destOrd="0" parTransId="{435B843B-BC10-4992-8553-D0541C461D65}" sibTransId="{85E0D0D6-E24D-4F36-AEBF-F6EBF4E3B533}"/>
    <dgm:cxn modelId="{4F086B11-F551-477C-8927-69FC376FFBEB}" srcId="{D9CFC925-5964-48FB-BE23-5E6FFDA66320}" destId="{92E72084-8156-44F0-B8A6-74779AEBE4D2}" srcOrd="3" destOrd="0" parTransId="{E29821CA-119C-4DA9-867A-5E55299C25C0}" sibTransId="{63D63E9B-83D1-4A2C-9F2F-F6C0C876F444}"/>
    <dgm:cxn modelId="{0AC8F618-080C-4A22-A8B3-0A3E3A52C4B2}" type="presOf" srcId="{62D3A0D0-012B-4E71-8FE3-5573573B3C98}" destId="{7A294F11-DC1C-47D8-A776-0DA3FCFF1B3B}" srcOrd="0" destOrd="0" presId="urn:microsoft.com/office/officeart/2005/8/layout/list1"/>
    <dgm:cxn modelId="{7EE09516-A4E0-412F-9306-66B30A4EC8CC}" srcId="{D9CFC925-5964-48FB-BE23-5E6FFDA66320}" destId="{C628047D-3882-4657-A653-61CED377F344}" srcOrd="1" destOrd="0" parTransId="{3F99767F-18D3-401B-ADBD-8AAFD3BD8B25}" sibTransId="{8E3CA37E-1440-45F7-9335-8144BE31B425}"/>
    <dgm:cxn modelId="{7C98C75D-9A5D-47FE-85C3-00B6218CBA5D}" type="presParOf" srcId="{8373CD34-EB09-4207-ACEB-AFC18E6B6002}" destId="{375092BD-9431-469F-9CB6-9F83EB600BE1}" srcOrd="0" destOrd="0" presId="urn:microsoft.com/office/officeart/2005/8/layout/list1"/>
    <dgm:cxn modelId="{CE06BDF0-2E75-425D-B77B-57EC29C878DC}" type="presParOf" srcId="{375092BD-9431-469F-9CB6-9F83EB600BE1}" destId="{7A294F11-DC1C-47D8-A776-0DA3FCFF1B3B}" srcOrd="0" destOrd="0" presId="urn:microsoft.com/office/officeart/2005/8/layout/list1"/>
    <dgm:cxn modelId="{3E46E1A3-C77A-406A-9FD8-9477BB87D35B}" type="presParOf" srcId="{375092BD-9431-469F-9CB6-9F83EB600BE1}" destId="{4DF77CD6-87DD-44CF-8718-73A79251BF46}" srcOrd="1" destOrd="0" presId="urn:microsoft.com/office/officeart/2005/8/layout/list1"/>
    <dgm:cxn modelId="{E9BB3CC2-EF74-4151-B9CF-4F3396A4A907}" type="presParOf" srcId="{8373CD34-EB09-4207-ACEB-AFC18E6B6002}" destId="{53726785-58AF-477A-AF52-28E57771C840}" srcOrd="1" destOrd="0" presId="urn:microsoft.com/office/officeart/2005/8/layout/list1"/>
    <dgm:cxn modelId="{E542578D-8DA7-481B-B811-0220760F92B0}" type="presParOf" srcId="{8373CD34-EB09-4207-ACEB-AFC18E6B6002}" destId="{D00952B4-D974-46EF-BF88-2B2A2340F451}" srcOrd="2" destOrd="0" presId="urn:microsoft.com/office/officeart/2005/8/layout/list1"/>
    <dgm:cxn modelId="{69B11ECF-EC18-41B4-A2EB-738C051286C6}" type="presParOf" srcId="{8373CD34-EB09-4207-ACEB-AFC18E6B6002}" destId="{ED73C6F0-C6B0-40BE-A529-51DCE8483B98}" srcOrd="3" destOrd="0" presId="urn:microsoft.com/office/officeart/2005/8/layout/list1"/>
    <dgm:cxn modelId="{D69153F3-B999-477A-86F9-6DD905C034AE}" type="presParOf" srcId="{8373CD34-EB09-4207-ACEB-AFC18E6B6002}" destId="{125F138B-6B80-421F-8234-716F8CE8B5C0}" srcOrd="4" destOrd="0" presId="urn:microsoft.com/office/officeart/2005/8/layout/list1"/>
    <dgm:cxn modelId="{72D330B0-AAB9-461A-862C-73DA361BEC4C}" type="presParOf" srcId="{125F138B-6B80-421F-8234-716F8CE8B5C0}" destId="{0C78ACF8-4640-4078-845E-BC395B442A04}" srcOrd="0" destOrd="0" presId="urn:microsoft.com/office/officeart/2005/8/layout/list1"/>
    <dgm:cxn modelId="{BBA3F5CA-145A-483E-A5C6-D6196015EE39}" type="presParOf" srcId="{125F138B-6B80-421F-8234-716F8CE8B5C0}" destId="{162A4737-D213-4EC3-85CB-218264725418}" srcOrd="1" destOrd="0" presId="urn:microsoft.com/office/officeart/2005/8/layout/list1"/>
    <dgm:cxn modelId="{5FCB1305-7353-427F-B417-08E430EFA234}" type="presParOf" srcId="{8373CD34-EB09-4207-ACEB-AFC18E6B6002}" destId="{59DB5D00-432D-4C6E-9653-E2F652D0FD3E}" srcOrd="5" destOrd="0" presId="urn:microsoft.com/office/officeart/2005/8/layout/list1"/>
    <dgm:cxn modelId="{869632A2-8EF8-4E5C-B135-4EB04A1EAB7D}" type="presParOf" srcId="{8373CD34-EB09-4207-ACEB-AFC18E6B6002}" destId="{20ABE3C5-C4DB-44FA-AECB-A13574DEFE7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E9745F-D6C6-417F-B48F-96C344099B8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251E7B8F-0030-4A32-9474-FC25CF46357D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pt-PT" sz="1400" b="1" i="0" u="none" dirty="0" smtClean="0"/>
            <a:t>OE7: </a:t>
          </a:r>
          <a:r>
            <a:rPr lang="pt-PT" sz="1400" b="0" i="0" u="none" dirty="0" smtClean="0"/>
            <a:t>Melhoria da produtividade interna e índices organizacionais através da melhoria dos processos, procedimentos e inovação tecnológica</a:t>
          </a:r>
          <a:endParaRPr lang="pt-PT" sz="1400" b="0" i="0" u="none" dirty="0"/>
        </a:p>
      </dgm:t>
    </dgm:pt>
    <dgm:pt modelId="{8EC9EF1C-4D1C-45BF-946A-DA2640BE1E44}" type="parTrans" cxnId="{3FD111A4-5851-4758-970F-C33CA3F4629D}">
      <dgm:prSet/>
      <dgm:spPr/>
      <dgm:t>
        <a:bodyPr/>
        <a:lstStyle/>
        <a:p>
          <a:endParaRPr lang="pt-PT" sz="1200"/>
        </a:p>
      </dgm:t>
    </dgm:pt>
    <dgm:pt modelId="{4715F805-F0B2-440F-B3D2-94E4044BB813}" type="sibTrans" cxnId="{3FD111A4-5851-4758-970F-C33CA3F4629D}">
      <dgm:prSet/>
      <dgm:spPr/>
      <dgm:t>
        <a:bodyPr/>
        <a:lstStyle/>
        <a:p>
          <a:endParaRPr lang="pt-PT" sz="1200"/>
        </a:p>
      </dgm:t>
    </dgm:pt>
    <dgm:pt modelId="{9BA436B1-B2AE-429A-B0A9-6A3EE787D99F}">
      <dgm:prSet custT="1"/>
      <dgm:spPr>
        <a:ln>
          <a:solidFill>
            <a:srgbClr val="00B0F0"/>
          </a:solidFill>
        </a:ln>
      </dgm:spPr>
      <dgm:t>
        <a:bodyPr/>
        <a:lstStyle/>
        <a:p>
          <a:pPr rtl="0"/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Consultoria Técnica e Soluções de software de controlo de gestão e dinamização da área comercial</a:t>
          </a:r>
          <a:endParaRPr lang="pt-PT" sz="1200" b="0" i="0" u="none" dirty="0">
            <a:solidFill>
              <a:schemeClr val="tx2">
                <a:lumMod val="50000"/>
              </a:schemeClr>
            </a:solidFill>
          </a:endParaRPr>
        </a:p>
      </dgm:t>
    </dgm:pt>
    <dgm:pt modelId="{4669FCBA-4623-4063-8527-63F5806B3DC6}" type="parTrans" cxnId="{F01BD3E5-1BD1-4EA3-B614-063F41AE3C89}">
      <dgm:prSet/>
      <dgm:spPr/>
      <dgm:t>
        <a:bodyPr/>
        <a:lstStyle/>
        <a:p>
          <a:endParaRPr lang="pt-PT" sz="1200"/>
        </a:p>
      </dgm:t>
    </dgm:pt>
    <dgm:pt modelId="{EA1A2EE8-DF6C-4E04-8A7A-BFB0D5B336D7}" type="sibTrans" cxnId="{F01BD3E5-1BD1-4EA3-B614-063F41AE3C89}">
      <dgm:prSet/>
      <dgm:spPr/>
      <dgm:t>
        <a:bodyPr/>
        <a:lstStyle/>
        <a:p>
          <a:endParaRPr lang="pt-PT" sz="1200"/>
        </a:p>
      </dgm:t>
    </dgm:pt>
    <dgm:pt modelId="{EFE646A3-375A-4214-9F47-C128EAA8DC6F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Implementação da certificação de qualidade ISO 9001</a:t>
          </a:r>
          <a:endParaRPr lang="pt-PT" sz="1200" dirty="0">
            <a:solidFill>
              <a:schemeClr val="tx2">
                <a:lumMod val="50000"/>
              </a:schemeClr>
            </a:solidFill>
          </a:endParaRPr>
        </a:p>
      </dgm:t>
    </dgm:pt>
    <dgm:pt modelId="{44BFA52B-1F5D-4124-A189-1EC655C60541}" type="parTrans" cxnId="{CDDF808F-CE46-4EB1-B69A-F82716C85D35}">
      <dgm:prSet/>
      <dgm:spPr/>
      <dgm:t>
        <a:bodyPr/>
        <a:lstStyle/>
        <a:p>
          <a:endParaRPr lang="pt-PT" sz="1200"/>
        </a:p>
      </dgm:t>
    </dgm:pt>
    <dgm:pt modelId="{5AC353AB-6B8A-4450-8FD5-9365F5D1C678}" type="sibTrans" cxnId="{CDDF808F-CE46-4EB1-B69A-F82716C85D35}">
      <dgm:prSet/>
      <dgm:spPr/>
      <dgm:t>
        <a:bodyPr/>
        <a:lstStyle/>
        <a:p>
          <a:endParaRPr lang="pt-PT" sz="1200"/>
        </a:p>
      </dgm:t>
    </dgm:pt>
    <dgm:pt modelId="{12E74542-0F9D-4D5A-87B9-7FCA5090AA04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pt-PT" sz="1400" b="1" i="0" u="none" dirty="0" smtClean="0"/>
            <a:t>OE6:</a:t>
          </a:r>
          <a:r>
            <a:rPr lang="pt-PT" sz="1400" b="0" i="0" u="none" dirty="0" smtClean="0"/>
            <a:t> Reforço da notoriedade da EASB-E.P. junto da população, orientando a comunicação para a sensibilização dos consumidores no pagamento da factura da água e saneamento</a:t>
          </a:r>
          <a:endParaRPr lang="pt-PT" sz="1400" b="0" i="0" u="none" dirty="0"/>
        </a:p>
      </dgm:t>
    </dgm:pt>
    <dgm:pt modelId="{6B46F4D7-914F-4927-85BE-BBFF93F84C36}" type="parTrans" cxnId="{D01A21B3-F4B1-48DF-88C4-EF6C82B410A7}">
      <dgm:prSet/>
      <dgm:spPr/>
      <dgm:t>
        <a:bodyPr/>
        <a:lstStyle/>
        <a:p>
          <a:endParaRPr lang="pt-PT" sz="1200"/>
        </a:p>
      </dgm:t>
    </dgm:pt>
    <dgm:pt modelId="{EB246C17-C813-4F36-8D56-6D491243FAD7}" type="sibTrans" cxnId="{D01A21B3-F4B1-48DF-88C4-EF6C82B410A7}">
      <dgm:prSet/>
      <dgm:spPr/>
      <dgm:t>
        <a:bodyPr/>
        <a:lstStyle/>
        <a:p>
          <a:endParaRPr lang="pt-PT" sz="1200"/>
        </a:p>
      </dgm:t>
    </dgm:pt>
    <dgm:pt modelId="{1FF62B7F-2A72-4E40-816C-D87A3694420B}">
      <dgm:prSet custT="1"/>
      <dgm:spPr>
        <a:ln>
          <a:solidFill>
            <a:srgbClr val="00B0F0"/>
          </a:solidFill>
        </a:ln>
      </dgm:spPr>
      <dgm:t>
        <a:bodyPr/>
        <a:lstStyle/>
        <a:p>
          <a:pPr rtl="0"/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Produção de Vídeos Institucionais, Website/Portal Institucional para relacionamento com o cliente  </a:t>
          </a:r>
          <a:endParaRPr lang="pt-PT" sz="1200" b="0" i="0" u="none" dirty="0">
            <a:solidFill>
              <a:schemeClr val="tx2">
                <a:lumMod val="50000"/>
              </a:schemeClr>
            </a:solidFill>
          </a:endParaRPr>
        </a:p>
      </dgm:t>
    </dgm:pt>
    <dgm:pt modelId="{5E75F488-7D6F-44E3-A2A4-19196A6C21A0}" type="parTrans" cxnId="{F7323D0B-2991-4C94-BF86-3B7A45CB2760}">
      <dgm:prSet/>
      <dgm:spPr/>
      <dgm:t>
        <a:bodyPr/>
        <a:lstStyle/>
        <a:p>
          <a:endParaRPr lang="pt-PT" sz="1200"/>
        </a:p>
      </dgm:t>
    </dgm:pt>
    <dgm:pt modelId="{20CAE011-4196-46C8-A65A-387516E0B492}" type="sibTrans" cxnId="{F7323D0B-2991-4C94-BF86-3B7A45CB2760}">
      <dgm:prSet/>
      <dgm:spPr/>
      <dgm:t>
        <a:bodyPr/>
        <a:lstStyle/>
        <a:p>
          <a:endParaRPr lang="pt-PT" sz="1200"/>
        </a:p>
      </dgm:t>
    </dgm:pt>
    <dgm:pt modelId="{8BC495EB-ABEC-4ACC-AF80-E55D675A3416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Produção e Divulgação de Programas de Rádio e Campanhas de Sensibilização</a:t>
          </a:r>
          <a:endParaRPr lang="pt-PT" sz="1200" dirty="0">
            <a:solidFill>
              <a:schemeClr val="tx2">
                <a:lumMod val="50000"/>
              </a:schemeClr>
            </a:solidFill>
          </a:endParaRPr>
        </a:p>
      </dgm:t>
    </dgm:pt>
    <dgm:pt modelId="{0D978116-0831-46E0-9A88-9DAB0310951B}" type="parTrans" cxnId="{D8F820D7-C769-4D94-9047-624C4846DF77}">
      <dgm:prSet/>
      <dgm:spPr/>
      <dgm:t>
        <a:bodyPr/>
        <a:lstStyle/>
        <a:p>
          <a:endParaRPr lang="pt-PT" sz="1200"/>
        </a:p>
      </dgm:t>
    </dgm:pt>
    <dgm:pt modelId="{9EFBEB2A-0654-4BFE-83BF-31F960EF5016}" type="sibTrans" cxnId="{D8F820D7-C769-4D94-9047-624C4846DF77}">
      <dgm:prSet/>
      <dgm:spPr/>
      <dgm:t>
        <a:bodyPr/>
        <a:lstStyle/>
        <a:p>
          <a:endParaRPr lang="pt-PT" sz="1200"/>
        </a:p>
      </dgm:t>
    </dgm:pt>
    <dgm:pt modelId="{8F495BA5-E134-4664-AA5F-522D3AA3E9F4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Design de Artes Finais de Peças de Comunicação e Marketing</a:t>
          </a:r>
          <a:endParaRPr lang="pt-PT" sz="1200" dirty="0">
            <a:solidFill>
              <a:schemeClr val="tx2">
                <a:lumMod val="50000"/>
              </a:schemeClr>
            </a:solidFill>
          </a:endParaRPr>
        </a:p>
      </dgm:t>
    </dgm:pt>
    <dgm:pt modelId="{B4A4807D-0F58-4459-89DF-6E600F39BF9D}" type="parTrans" cxnId="{1A047BA2-C812-42D6-8EA6-6AB05EFE531A}">
      <dgm:prSet/>
      <dgm:spPr/>
      <dgm:t>
        <a:bodyPr/>
        <a:lstStyle/>
        <a:p>
          <a:endParaRPr lang="pt-PT" sz="1200"/>
        </a:p>
      </dgm:t>
    </dgm:pt>
    <dgm:pt modelId="{2EDDFA9B-75D5-48C5-9972-FC7FB0CCD776}" type="sibTrans" cxnId="{1A047BA2-C812-42D6-8EA6-6AB05EFE531A}">
      <dgm:prSet/>
      <dgm:spPr/>
      <dgm:t>
        <a:bodyPr/>
        <a:lstStyle/>
        <a:p>
          <a:endParaRPr lang="pt-PT" sz="1200"/>
        </a:p>
      </dgm:t>
    </dgm:pt>
    <dgm:pt modelId="{1E8421DB-23E4-4352-B527-10F207511AF8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Produção de Merchandising e Economato</a:t>
          </a:r>
          <a:endParaRPr lang="pt-PT" sz="1200" dirty="0">
            <a:solidFill>
              <a:schemeClr val="tx2">
                <a:lumMod val="50000"/>
              </a:schemeClr>
            </a:solidFill>
          </a:endParaRPr>
        </a:p>
      </dgm:t>
    </dgm:pt>
    <dgm:pt modelId="{5EC2C858-3980-4B2E-B85C-50F464984ACD}" type="parTrans" cxnId="{B1C874F9-7A5E-40A0-BF46-2538690822AD}">
      <dgm:prSet/>
      <dgm:spPr/>
      <dgm:t>
        <a:bodyPr/>
        <a:lstStyle/>
        <a:p>
          <a:endParaRPr lang="pt-PT" sz="1200"/>
        </a:p>
      </dgm:t>
    </dgm:pt>
    <dgm:pt modelId="{7DD524AD-E177-4F46-9151-708112F18974}" type="sibTrans" cxnId="{B1C874F9-7A5E-40A0-BF46-2538690822AD}">
      <dgm:prSet/>
      <dgm:spPr/>
      <dgm:t>
        <a:bodyPr/>
        <a:lstStyle/>
        <a:p>
          <a:endParaRPr lang="pt-PT" sz="1200"/>
        </a:p>
      </dgm:t>
    </dgm:pt>
    <dgm:pt modelId="{2CE746CA-5FB5-43B5-9AD8-5FD4BA89D03F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Consultoria Técnica na Gestão de RH e em Normas e Procedimentos</a:t>
          </a:r>
          <a:endParaRPr lang="pt-PT" sz="1200" dirty="0">
            <a:solidFill>
              <a:schemeClr val="tx2">
                <a:lumMod val="50000"/>
              </a:schemeClr>
            </a:solidFill>
          </a:endParaRPr>
        </a:p>
      </dgm:t>
    </dgm:pt>
    <dgm:pt modelId="{2C69EE33-4DCB-493B-AAB1-9D6733CFFD7F}" type="parTrans" cxnId="{27302AD9-51C1-4570-A3BA-BAC2CBE95E2F}">
      <dgm:prSet/>
      <dgm:spPr/>
      <dgm:t>
        <a:bodyPr/>
        <a:lstStyle/>
        <a:p>
          <a:endParaRPr lang="pt-PT" sz="1200"/>
        </a:p>
      </dgm:t>
    </dgm:pt>
    <dgm:pt modelId="{C58BF45A-C421-48C1-8073-DBFC38D49C70}" type="sibTrans" cxnId="{27302AD9-51C1-4570-A3BA-BAC2CBE95E2F}">
      <dgm:prSet/>
      <dgm:spPr/>
      <dgm:t>
        <a:bodyPr/>
        <a:lstStyle/>
        <a:p>
          <a:endParaRPr lang="pt-PT" sz="1200"/>
        </a:p>
      </dgm:t>
    </dgm:pt>
    <dgm:pt modelId="{337124A3-9CB6-41E1-8A75-3648500C11C4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Consultoria Higiene e Segurança no Trabalho</a:t>
          </a:r>
          <a:endParaRPr lang="pt-PT" sz="1200" dirty="0">
            <a:solidFill>
              <a:schemeClr val="tx2">
                <a:lumMod val="50000"/>
              </a:schemeClr>
            </a:solidFill>
          </a:endParaRPr>
        </a:p>
      </dgm:t>
    </dgm:pt>
    <dgm:pt modelId="{EC2B233A-64A5-4BA3-A227-80608FFE4DB8}" type="parTrans" cxnId="{A4DD2860-0187-4ABC-89B8-031EACB6B6CE}">
      <dgm:prSet/>
      <dgm:spPr/>
      <dgm:t>
        <a:bodyPr/>
        <a:lstStyle/>
        <a:p>
          <a:endParaRPr lang="pt-PT" sz="1200"/>
        </a:p>
      </dgm:t>
    </dgm:pt>
    <dgm:pt modelId="{57DB62AE-5969-4741-B2AB-CBCEFC0F8B31}" type="sibTrans" cxnId="{A4DD2860-0187-4ABC-89B8-031EACB6B6CE}">
      <dgm:prSet/>
      <dgm:spPr/>
      <dgm:t>
        <a:bodyPr/>
        <a:lstStyle/>
        <a:p>
          <a:endParaRPr lang="pt-PT" sz="1200"/>
        </a:p>
      </dgm:t>
    </dgm:pt>
    <dgm:pt modelId="{2A217DD6-55EC-4A40-B95B-47A93CDC6115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Projecto de implementação da gestão documental, aprovações eletrónicas e arquivo digital</a:t>
          </a:r>
          <a:endParaRPr lang="pt-PT" sz="1200" dirty="0">
            <a:solidFill>
              <a:schemeClr val="tx2">
                <a:lumMod val="50000"/>
              </a:schemeClr>
            </a:solidFill>
          </a:endParaRPr>
        </a:p>
      </dgm:t>
    </dgm:pt>
    <dgm:pt modelId="{79454E91-04AC-4F54-969A-C9DC0B84DCC5}" type="parTrans" cxnId="{7AB31513-1210-425C-8B2C-E7431153B6A1}">
      <dgm:prSet/>
      <dgm:spPr/>
      <dgm:t>
        <a:bodyPr/>
        <a:lstStyle/>
        <a:p>
          <a:endParaRPr lang="pt-PT" sz="1200"/>
        </a:p>
      </dgm:t>
    </dgm:pt>
    <dgm:pt modelId="{635E7261-2A62-4DC2-AE74-2E8E0B4C367E}" type="sibTrans" cxnId="{7AB31513-1210-425C-8B2C-E7431153B6A1}">
      <dgm:prSet/>
      <dgm:spPr/>
      <dgm:t>
        <a:bodyPr/>
        <a:lstStyle/>
        <a:p>
          <a:endParaRPr lang="pt-PT" sz="1200"/>
        </a:p>
      </dgm:t>
    </dgm:pt>
    <dgm:pt modelId="{1038E3A8-3D31-42F9-BF0D-197D83FEBF9B}">
      <dgm:prSet custT="1"/>
      <dgm:spPr>
        <a:ln>
          <a:solidFill>
            <a:srgbClr val="00B0F0"/>
          </a:solidFill>
        </a:ln>
      </dgm:spPr>
      <dgm:t>
        <a:bodyPr/>
        <a:lstStyle/>
        <a:p>
          <a:endParaRPr lang="pt-PT" sz="1200" dirty="0">
            <a:solidFill>
              <a:schemeClr val="tx2">
                <a:lumMod val="50000"/>
              </a:schemeClr>
            </a:solidFill>
          </a:endParaRPr>
        </a:p>
      </dgm:t>
    </dgm:pt>
    <dgm:pt modelId="{10BEAD28-DFDC-4FE2-A11E-2A8D565B24D3}" type="parTrans" cxnId="{716063FE-881A-4CB6-AD94-ACEEFC30FA39}">
      <dgm:prSet/>
      <dgm:spPr/>
      <dgm:t>
        <a:bodyPr/>
        <a:lstStyle/>
        <a:p>
          <a:endParaRPr lang="pt-PT"/>
        </a:p>
      </dgm:t>
    </dgm:pt>
    <dgm:pt modelId="{5DCD7B3C-06A2-47E5-ADE4-EF2952CB0C7F}" type="sibTrans" cxnId="{716063FE-881A-4CB6-AD94-ACEEFC30FA39}">
      <dgm:prSet/>
      <dgm:spPr/>
      <dgm:t>
        <a:bodyPr/>
        <a:lstStyle/>
        <a:p>
          <a:endParaRPr lang="pt-PT"/>
        </a:p>
      </dgm:t>
    </dgm:pt>
    <dgm:pt modelId="{EC6B6BF3-AA38-4AC1-BBD4-5B3A3DF765FA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Implementação do módulo SAP de </a:t>
          </a:r>
          <a:r>
            <a:rPr lang="pt-PT" sz="1200" b="0" i="0" u="none" dirty="0" err="1" smtClean="0">
              <a:solidFill>
                <a:schemeClr val="tx2">
                  <a:lumMod val="50000"/>
                </a:schemeClr>
              </a:solidFill>
            </a:rPr>
            <a:t>Human</a:t>
          </a:r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 Capital Management</a:t>
          </a:r>
          <a:endParaRPr lang="pt-PT" sz="1200" dirty="0">
            <a:solidFill>
              <a:schemeClr val="tx2">
                <a:lumMod val="50000"/>
              </a:schemeClr>
            </a:solidFill>
          </a:endParaRPr>
        </a:p>
      </dgm:t>
    </dgm:pt>
    <dgm:pt modelId="{01E9DCB3-E7E7-4493-9C96-62EBF473CADF}" type="parTrans" cxnId="{DAEC2F2D-9C1A-4791-9979-5C383EDF1188}">
      <dgm:prSet/>
      <dgm:spPr/>
      <dgm:t>
        <a:bodyPr/>
        <a:lstStyle/>
        <a:p>
          <a:endParaRPr lang="pt-PT"/>
        </a:p>
      </dgm:t>
    </dgm:pt>
    <dgm:pt modelId="{57B187B0-DA65-4369-B2A7-4BAA4B879F61}" type="sibTrans" cxnId="{DAEC2F2D-9C1A-4791-9979-5C383EDF1188}">
      <dgm:prSet/>
      <dgm:spPr/>
      <dgm:t>
        <a:bodyPr/>
        <a:lstStyle/>
        <a:p>
          <a:endParaRPr lang="pt-PT"/>
        </a:p>
      </dgm:t>
    </dgm:pt>
    <dgm:pt modelId="{F0490370-38F8-4BE5-8F24-FF0B54C8ACC5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Implementação do módulo SAP de </a:t>
          </a:r>
          <a:r>
            <a:rPr lang="pt-PT" sz="1200" b="0" i="0" u="none" dirty="0" err="1" smtClean="0">
              <a:solidFill>
                <a:schemeClr val="tx2">
                  <a:lumMod val="50000"/>
                </a:schemeClr>
              </a:solidFill>
            </a:rPr>
            <a:t>Plant</a:t>
          </a:r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pt-PT" sz="1200" b="0" i="0" u="none" dirty="0" err="1" smtClean="0">
              <a:solidFill>
                <a:schemeClr val="tx2">
                  <a:lumMod val="50000"/>
                </a:schemeClr>
              </a:solidFill>
            </a:rPr>
            <a:t>Maintenance</a:t>
          </a:r>
          <a:endParaRPr lang="pt-PT" sz="1200" dirty="0">
            <a:solidFill>
              <a:schemeClr val="tx2">
                <a:lumMod val="50000"/>
              </a:schemeClr>
            </a:solidFill>
          </a:endParaRPr>
        </a:p>
      </dgm:t>
    </dgm:pt>
    <dgm:pt modelId="{50C1EF60-2C5C-44A5-86BD-9F8D7C240F89}" type="parTrans" cxnId="{6FE625BB-38C4-4BD7-B8FF-BB005F434681}">
      <dgm:prSet/>
      <dgm:spPr/>
      <dgm:t>
        <a:bodyPr/>
        <a:lstStyle/>
        <a:p>
          <a:endParaRPr lang="pt-PT"/>
        </a:p>
      </dgm:t>
    </dgm:pt>
    <dgm:pt modelId="{1192A2CB-E41E-453D-959C-1BCFD2D20B59}" type="sibTrans" cxnId="{6FE625BB-38C4-4BD7-B8FF-BB005F434681}">
      <dgm:prSet/>
      <dgm:spPr/>
      <dgm:t>
        <a:bodyPr/>
        <a:lstStyle/>
        <a:p>
          <a:endParaRPr lang="pt-PT"/>
        </a:p>
      </dgm:t>
    </dgm:pt>
    <dgm:pt modelId="{FB73B72A-1584-4718-9F32-21B9406F76EF}">
      <dgm:prSet custT="1"/>
      <dgm:spPr>
        <a:ln>
          <a:solidFill>
            <a:srgbClr val="00B0F0"/>
          </a:solidFill>
        </a:ln>
      </dgm:spPr>
      <dgm:t>
        <a:bodyPr/>
        <a:lstStyle/>
        <a:p>
          <a:pPr rtl="0"/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Campanhas de Comunicação Institucional Interna e Externa direcionada para pagamento da </a:t>
          </a:r>
          <a:r>
            <a:rPr lang="pt-PT" sz="1200" b="0" i="0" u="none" dirty="0" err="1" smtClean="0">
              <a:solidFill>
                <a:schemeClr val="tx2">
                  <a:lumMod val="50000"/>
                </a:schemeClr>
              </a:solidFill>
            </a:rPr>
            <a:t>factura</a:t>
          </a:r>
          <a:r>
            <a:rPr lang="pt-PT" sz="1200" b="0" i="0" u="none" dirty="0" smtClean="0">
              <a:solidFill>
                <a:schemeClr val="tx2">
                  <a:lumMod val="50000"/>
                </a:schemeClr>
              </a:solidFill>
            </a:rPr>
            <a:t> água</a:t>
          </a:r>
          <a:endParaRPr lang="pt-PT" sz="1200" b="0" i="0" u="none" dirty="0">
            <a:solidFill>
              <a:schemeClr val="tx2">
                <a:lumMod val="50000"/>
              </a:schemeClr>
            </a:solidFill>
          </a:endParaRPr>
        </a:p>
      </dgm:t>
    </dgm:pt>
    <dgm:pt modelId="{64556A1D-5A9E-496D-8642-4A9E8C88FA70}" type="parTrans" cxnId="{A7821A03-377B-44FA-9250-79554AAF20CC}">
      <dgm:prSet/>
      <dgm:spPr/>
      <dgm:t>
        <a:bodyPr/>
        <a:lstStyle/>
        <a:p>
          <a:endParaRPr lang="pt-PT"/>
        </a:p>
      </dgm:t>
    </dgm:pt>
    <dgm:pt modelId="{4359CCB5-7937-4BB4-BD43-3FBF06A03A7F}" type="sibTrans" cxnId="{A7821A03-377B-44FA-9250-79554AAF20CC}">
      <dgm:prSet/>
      <dgm:spPr/>
      <dgm:t>
        <a:bodyPr/>
        <a:lstStyle/>
        <a:p>
          <a:endParaRPr lang="pt-PT"/>
        </a:p>
      </dgm:t>
    </dgm:pt>
    <dgm:pt modelId="{ACA36E6B-9AB5-4D4C-A731-5D7FA77862A6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200" dirty="0" smtClean="0">
              <a:solidFill>
                <a:schemeClr val="tx2">
                  <a:lumMod val="50000"/>
                </a:schemeClr>
              </a:solidFill>
            </a:rPr>
            <a:t>Implementação de </a:t>
          </a:r>
          <a:r>
            <a:rPr lang="pt-PT" sz="1200" dirty="0" err="1" smtClean="0">
              <a:solidFill>
                <a:schemeClr val="tx2">
                  <a:lumMod val="50000"/>
                </a:schemeClr>
              </a:solidFill>
            </a:rPr>
            <a:t>Geocadastramento</a:t>
          </a:r>
          <a:r>
            <a:rPr lang="pt-PT" sz="1200" dirty="0" smtClean="0">
              <a:solidFill>
                <a:schemeClr val="tx2">
                  <a:lumMod val="50000"/>
                </a:schemeClr>
              </a:solidFill>
            </a:rPr>
            <a:t> e Telemetria </a:t>
          </a:r>
          <a:endParaRPr lang="pt-PT" sz="1200" dirty="0">
            <a:solidFill>
              <a:schemeClr val="tx2">
                <a:lumMod val="50000"/>
              </a:schemeClr>
            </a:solidFill>
          </a:endParaRPr>
        </a:p>
      </dgm:t>
    </dgm:pt>
    <dgm:pt modelId="{6A23E558-65E6-4FBD-9173-C4385EA6E770}" type="parTrans" cxnId="{DAA3E5BA-3B2E-4639-B749-EFA646E2DFAD}">
      <dgm:prSet/>
      <dgm:spPr/>
      <dgm:t>
        <a:bodyPr/>
        <a:lstStyle/>
        <a:p>
          <a:endParaRPr lang="pt-PT"/>
        </a:p>
      </dgm:t>
    </dgm:pt>
    <dgm:pt modelId="{AC053E93-7DC6-4A28-8654-57133D99FBFE}" type="sibTrans" cxnId="{DAA3E5BA-3B2E-4639-B749-EFA646E2DFAD}">
      <dgm:prSet/>
      <dgm:spPr/>
      <dgm:t>
        <a:bodyPr/>
        <a:lstStyle/>
        <a:p>
          <a:endParaRPr lang="pt-PT"/>
        </a:p>
      </dgm:t>
    </dgm:pt>
    <dgm:pt modelId="{8373CD34-EB09-4207-ACEB-AFC18E6B6002}" type="pres">
      <dgm:prSet presAssocID="{5CE9745F-D6C6-417F-B48F-96C344099B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7AB7010-E36B-4947-8366-6420E5E2BB30}" type="pres">
      <dgm:prSet presAssocID="{12E74542-0F9D-4D5A-87B9-7FCA5090AA04}" presName="parentLin" presStyleCnt="0"/>
      <dgm:spPr/>
    </dgm:pt>
    <dgm:pt modelId="{25313A51-6DDB-4757-B301-B23D74A97714}" type="pres">
      <dgm:prSet presAssocID="{12E74542-0F9D-4D5A-87B9-7FCA5090AA04}" presName="parentLeftMargin" presStyleLbl="node1" presStyleIdx="0" presStyleCnt="2"/>
      <dgm:spPr/>
      <dgm:t>
        <a:bodyPr/>
        <a:lstStyle/>
        <a:p>
          <a:endParaRPr lang="pt-PT"/>
        </a:p>
      </dgm:t>
    </dgm:pt>
    <dgm:pt modelId="{B1CC7290-9A0B-43C6-9FAD-BB9D761CC2EF}" type="pres">
      <dgm:prSet presAssocID="{12E74542-0F9D-4D5A-87B9-7FCA5090AA04}" presName="parentText" presStyleLbl="node1" presStyleIdx="0" presStyleCnt="2" custScaleX="119161" custScaleY="68442" custLinFactNeighborY="-1745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496C534-61A5-4CDF-8B0B-18669E6101B3}" type="pres">
      <dgm:prSet presAssocID="{12E74542-0F9D-4D5A-87B9-7FCA5090AA04}" presName="negativeSpace" presStyleCnt="0"/>
      <dgm:spPr/>
    </dgm:pt>
    <dgm:pt modelId="{6799238F-C5EF-4E18-B8CE-97A22C98DEDB}" type="pres">
      <dgm:prSet presAssocID="{12E74542-0F9D-4D5A-87B9-7FCA5090AA04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B84BBC1-07D2-4B5E-85F7-DC242FEE4CFC}" type="pres">
      <dgm:prSet presAssocID="{EB246C17-C813-4F36-8D56-6D491243FAD7}" presName="spaceBetweenRectangles" presStyleCnt="0"/>
      <dgm:spPr/>
    </dgm:pt>
    <dgm:pt modelId="{5830402B-25C1-429D-8153-A47E9AD711D9}" type="pres">
      <dgm:prSet presAssocID="{251E7B8F-0030-4A32-9474-FC25CF46357D}" presName="parentLin" presStyleCnt="0"/>
      <dgm:spPr/>
    </dgm:pt>
    <dgm:pt modelId="{5CCAC304-145C-45E0-98EB-4B422FE27517}" type="pres">
      <dgm:prSet presAssocID="{251E7B8F-0030-4A32-9474-FC25CF46357D}" presName="parentLeftMargin" presStyleLbl="node1" presStyleIdx="0" presStyleCnt="2"/>
      <dgm:spPr/>
      <dgm:t>
        <a:bodyPr/>
        <a:lstStyle/>
        <a:p>
          <a:endParaRPr lang="pt-PT"/>
        </a:p>
      </dgm:t>
    </dgm:pt>
    <dgm:pt modelId="{A20D2333-2F22-4573-B080-7713D0877397}" type="pres">
      <dgm:prSet presAssocID="{251E7B8F-0030-4A32-9474-FC25CF46357D}" presName="parentText" presStyleLbl="node1" presStyleIdx="1" presStyleCnt="2" custScaleX="120506" custScaleY="61292" custLinFactNeighborX="11041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CB4649F-B043-4A79-A621-C125E47F66C4}" type="pres">
      <dgm:prSet presAssocID="{251E7B8F-0030-4A32-9474-FC25CF46357D}" presName="negativeSpace" presStyleCnt="0"/>
      <dgm:spPr/>
    </dgm:pt>
    <dgm:pt modelId="{E1184C86-A28A-414E-B685-7490154431B5}" type="pres">
      <dgm:prSet presAssocID="{251E7B8F-0030-4A32-9474-FC25CF46357D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6BE78AEA-9753-4EA6-A761-C7286BC13116}" type="presOf" srcId="{8BC495EB-ABEC-4ACC-AF80-E55D675A3416}" destId="{6799238F-C5EF-4E18-B8CE-97A22C98DEDB}" srcOrd="0" destOrd="2" presId="urn:microsoft.com/office/officeart/2005/8/layout/list1"/>
    <dgm:cxn modelId="{7D81FD16-6371-46D3-9774-D3B1271A8026}" type="presOf" srcId="{1E8421DB-23E4-4352-B527-10F207511AF8}" destId="{6799238F-C5EF-4E18-B8CE-97A22C98DEDB}" srcOrd="0" destOrd="4" presId="urn:microsoft.com/office/officeart/2005/8/layout/list1"/>
    <dgm:cxn modelId="{1B1B1B6E-B3DB-41ED-B322-273D3A8667E7}" type="presOf" srcId="{251E7B8F-0030-4A32-9474-FC25CF46357D}" destId="{5CCAC304-145C-45E0-98EB-4B422FE27517}" srcOrd="0" destOrd="0" presId="urn:microsoft.com/office/officeart/2005/8/layout/list1"/>
    <dgm:cxn modelId="{353E1E01-9F2E-41B7-B832-DC0CE98016AC}" type="presOf" srcId="{EC6B6BF3-AA38-4AC1-BBD4-5B3A3DF765FA}" destId="{E1184C86-A28A-414E-B685-7490154431B5}" srcOrd="0" destOrd="5" presId="urn:microsoft.com/office/officeart/2005/8/layout/list1"/>
    <dgm:cxn modelId="{C7530169-0A35-4584-B244-C14019EDF24D}" type="presOf" srcId="{ACA36E6B-9AB5-4D4C-A731-5D7FA77862A6}" destId="{E1184C86-A28A-414E-B685-7490154431B5}" srcOrd="0" destOrd="7" presId="urn:microsoft.com/office/officeart/2005/8/layout/list1"/>
    <dgm:cxn modelId="{BC251324-0CDE-46B9-97AF-A463F700BA89}" type="presOf" srcId="{8F495BA5-E134-4664-AA5F-522D3AA3E9F4}" destId="{6799238F-C5EF-4E18-B8CE-97A22C98DEDB}" srcOrd="0" destOrd="3" presId="urn:microsoft.com/office/officeart/2005/8/layout/list1"/>
    <dgm:cxn modelId="{DAEC2F2D-9C1A-4791-9979-5C383EDF1188}" srcId="{251E7B8F-0030-4A32-9474-FC25CF46357D}" destId="{EC6B6BF3-AA38-4AC1-BBD4-5B3A3DF765FA}" srcOrd="5" destOrd="0" parTransId="{01E9DCB3-E7E7-4493-9C96-62EBF473CADF}" sibTransId="{57B187B0-DA65-4369-B2A7-4BAA4B879F61}"/>
    <dgm:cxn modelId="{1A047BA2-C812-42D6-8EA6-6AB05EFE531A}" srcId="{12E74542-0F9D-4D5A-87B9-7FCA5090AA04}" destId="{8F495BA5-E134-4664-AA5F-522D3AA3E9F4}" srcOrd="3" destOrd="0" parTransId="{B4A4807D-0F58-4459-89DF-6E600F39BF9D}" sibTransId="{2EDDFA9B-75D5-48C5-9972-FC7FB0CCD776}"/>
    <dgm:cxn modelId="{F01BD3E5-1BD1-4EA3-B614-063F41AE3C89}" srcId="{251E7B8F-0030-4A32-9474-FC25CF46357D}" destId="{9BA436B1-B2AE-429A-B0A9-6A3EE787D99F}" srcOrd="0" destOrd="0" parTransId="{4669FCBA-4623-4063-8527-63F5806B3DC6}" sibTransId="{EA1A2EE8-DF6C-4E04-8A7A-BFB0D5B336D7}"/>
    <dgm:cxn modelId="{7AB31513-1210-425C-8B2C-E7431153B6A1}" srcId="{251E7B8F-0030-4A32-9474-FC25CF46357D}" destId="{2A217DD6-55EC-4A40-B95B-47A93CDC6115}" srcOrd="3" destOrd="0" parTransId="{79454E91-04AC-4F54-969A-C9DC0B84DCC5}" sibTransId="{635E7261-2A62-4DC2-AE74-2E8E0B4C367E}"/>
    <dgm:cxn modelId="{41867411-4C3E-480B-8DE3-E9FEBBDC4316}" type="presOf" srcId="{2A217DD6-55EC-4A40-B95B-47A93CDC6115}" destId="{E1184C86-A28A-414E-B685-7490154431B5}" srcOrd="0" destOrd="3" presId="urn:microsoft.com/office/officeart/2005/8/layout/list1"/>
    <dgm:cxn modelId="{B0750ED9-AFEF-4C8B-A166-25CF199B36B3}" type="presOf" srcId="{FB73B72A-1584-4718-9F32-21B9406F76EF}" destId="{6799238F-C5EF-4E18-B8CE-97A22C98DEDB}" srcOrd="0" destOrd="0" presId="urn:microsoft.com/office/officeart/2005/8/layout/list1"/>
    <dgm:cxn modelId="{DAA3E5BA-3B2E-4639-B749-EFA646E2DFAD}" srcId="{251E7B8F-0030-4A32-9474-FC25CF46357D}" destId="{ACA36E6B-9AB5-4D4C-A731-5D7FA77862A6}" srcOrd="7" destOrd="0" parTransId="{6A23E558-65E6-4FBD-9173-C4385EA6E770}" sibTransId="{AC053E93-7DC6-4A28-8654-57133D99FBFE}"/>
    <dgm:cxn modelId="{D8F820D7-C769-4D94-9047-624C4846DF77}" srcId="{12E74542-0F9D-4D5A-87B9-7FCA5090AA04}" destId="{8BC495EB-ABEC-4ACC-AF80-E55D675A3416}" srcOrd="2" destOrd="0" parTransId="{0D978116-0831-46E0-9A88-9DAB0310951B}" sibTransId="{9EFBEB2A-0654-4BFE-83BF-31F960EF5016}"/>
    <dgm:cxn modelId="{DB52BCDE-E524-4F91-BDCF-54A235664545}" type="presOf" srcId="{EFE646A3-375A-4214-9F47-C128EAA8DC6F}" destId="{E1184C86-A28A-414E-B685-7490154431B5}" srcOrd="0" destOrd="1" presId="urn:microsoft.com/office/officeart/2005/8/layout/list1"/>
    <dgm:cxn modelId="{DACA3649-D4B0-40C3-A6F7-7397154DFEA0}" type="presOf" srcId="{12E74542-0F9D-4D5A-87B9-7FCA5090AA04}" destId="{25313A51-6DDB-4757-B301-B23D74A97714}" srcOrd="0" destOrd="0" presId="urn:microsoft.com/office/officeart/2005/8/layout/list1"/>
    <dgm:cxn modelId="{27302AD9-51C1-4570-A3BA-BAC2CBE95E2F}" srcId="{251E7B8F-0030-4A32-9474-FC25CF46357D}" destId="{2CE746CA-5FB5-43B5-9AD8-5FD4BA89D03F}" srcOrd="2" destOrd="0" parTransId="{2C69EE33-4DCB-493B-AAB1-9D6733CFFD7F}" sibTransId="{C58BF45A-C421-48C1-8073-DBFC38D49C70}"/>
    <dgm:cxn modelId="{B537F2BC-9C2D-485D-AA8D-811065DFFFF7}" type="presOf" srcId="{1FF62B7F-2A72-4E40-816C-D87A3694420B}" destId="{6799238F-C5EF-4E18-B8CE-97A22C98DEDB}" srcOrd="0" destOrd="1" presId="urn:microsoft.com/office/officeart/2005/8/layout/list1"/>
    <dgm:cxn modelId="{FF0416FF-08F3-45FE-BD43-F50C05E7124C}" type="presOf" srcId="{F0490370-38F8-4BE5-8F24-FF0B54C8ACC5}" destId="{E1184C86-A28A-414E-B685-7490154431B5}" srcOrd="0" destOrd="6" presId="urn:microsoft.com/office/officeart/2005/8/layout/list1"/>
    <dgm:cxn modelId="{CDDF808F-CE46-4EB1-B69A-F82716C85D35}" srcId="{251E7B8F-0030-4A32-9474-FC25CF46357D}" destId="{EFE646A3-375A-4214-9F47-C128EAA8DC6F}" srcOrd="1" destOrd="0" parTransId="{44BFA52B-1F5D-4124-A189-1EC655C60541}" sibTransId="{5AC353AB-6B8A-4450-8FD5-9365F5D1C678}"/>
    <dgm:cxn modelId="{6FE625BB-38C4-4BD7-B8FF-BB005F434681}" srcId="{251E7B8F-0030-4A32-9474-FC25CF46357D}" destId="{F0490370-38F8-4BE5-8F24-FF0B54C8ACC5}" srcOrd="6" destOrd="0" parTransId="{50C1EF60-2C5C-44A5-86BD-9F8D7C240F89}" sibTransId="{1192A2CB-E41E-453D-959C-1BCFD2D20B59}"/>
    <dgm:cxn modelId="{65F9F54B-198A-420B-9003-4FC0C7B4B5F8}" type="presOf" srcId="{251E7B8F-0030-4A32-9474-FC25CF46357D}" destId="{A20D2333-2F22-4573-B080-7713D0877397}" srcOrd="1" destOrd="0" presId="urn:microsoft.com/office/officeart/2005/8/layout/list1"/>
    <dgm:cxn modelId="{D01A21B3-F4B1-48DF-88C4-EF6C82B410A7}" srcId="{5CE9745F-D6C6-417F-B48F-96C344099B8F}" destId="{12E74542-0F9D-4D5A-87B9-7FCA5090AA04}" srcOrd="0" destOrd="0" parTransId="{6B46F4D7-914F-4927-85BE-BBFF93F84C36}" sibTransId="{EB246C17-C813-4F36-8D56-6D491243FAD7}"/>
    <dgm:cxn modelId="{C8154CEA-EB6E-4882-A41A-0574DAAFEC33}" type="presOf" srcId="{1038E3A8-3D31-42F9-BF0D-197D83FEBF9B}" destId="{E1184C86-A28A-414E-B685-7490154431B5}" srcOrd="0" destOrd="8" presId="urn:microsoft.com/office/officeart/2005/8/layout/list1"/>
    <dgm:cxn modelId="{C01EB042-B7AE-4F16-A05E-F27D4585105E}" type="presOf" srcId="{12E74542-0F9D-4D5A-87B9-7FCA5090AA04}" destId="{B1CC7290-9A0B-43C6-9FAD-BB9D761CC2EF}" srcOrd="1" destOrd="0" presId="urn:microsoft.com/office/officeart/2005/8/layout/list1"/>
    <dgm:cxn modelId="{A7821A03-377B-44FA-9250-79554AAF20CC}" srcId="{12E74542-0F9D-4D5A-87B9-7FCA5090AA04}" destId="{FB73B72A-1584-4718-9F32-21B9406F76EF}" srcOrd="0" destOrd="0" parTransId="{64556A1D-5A9E-496D-8642-4A9E8C88FA70}" sibTransId="{4359CCB5-7937-4BB4-BD43-3FBF06A03A7F}"/>
    <dgm:cxn modelId="{D76E1F30-CA7A-41BC-9D7F-4DC90324A87D}" type="presOf" srcId="{9BA436B1-B2AE-429A-B0A9-6A3EE787D99F}" destId="{E1184C86-A28A-414E-B685-7490154431B5}" srcOrd="0" destOrd="0" presId="urn:microsoft.com/office/officeart/2005/8/layout/list1"/>
    <dgm:cxn modelId="{9CE67698-85A3-4567-8540-3B3F01A0970E}" type="presOf" srcId="{2CE746CA-5FB5-43B5-9AD8-5FD4BA89D03F}" destId="{E1184C86-A28A-414E-B685-7490154431B5}" srcOrd="0" destOrd="2" presId="urn:microsoft.com/office/officeart/2005/8/layout/list1"/>
    <dgm:cxn modelId="{B1C874F9-7A5E-40A0-BF46-2538690822AD}" srcId="{12E74542-0F9D-4D5A-87B9-7FCA5090AA04}" destId="{1E8421DB-23E4-4352-B527-10F207511AF8}" srcOrd="4" destOrd="0" parTransId="{5EC2C858-3980-4B2E-B85C-50F464984ACD}" sibTransId="{7DD524AD-E177-4F46-9151-708112F18974}"/>
    <dgm:cxn modelId="{C3FD817E-E1C6-49A3-B0D9-D5D44777AD73}" type="presOf" srcId="{5CE9745F-D6C6-417F-B48F-96C344099B8F}" destId="{8373CD34-EB09-4207-ACEB-AFC18E6B6002}" srcOrd="0" destOrd="0" presId="urn:microsoft.com/office/officeart/2005/8/layout/list1"/>
    <dgm:cxn modelId="{A4DD2860-0187-4ABC-89B8-031EACB6B6CE}" srcId="{251E7B8F-0030-4A32-9474-FC25CF46357D}" destId="{337124A3-9CB6-41E1-8A75-3648500C11C4}" srcOrd="4" destOrd="0" parTransId="{EC2B233A-64A5-4BA3-A227-80608FFE4DB8}" sibTransId="{57DB62AE-5969-4741-B2AB-CBCEFC0F8B31}"/>
    <dgm:cxn modelId="{716063FE-881A-4CB6-AD94-ACEEFC30FA39}" srcId="{251E7B8F-0030-4A32-9474-FC25CF46357D}" destId="{1038E3A8-3D31-42F9-BF0D-197D83FEBF9B}" srcOrd="8" destOrd="0" parTransId="{10BEAD28-DFDC-4FE2-A11E-2A8D565B24D3}" sibTransId="{5DCD7B3C-06A2-47E5-ADE4-EF2952CB0C7F}"/>
    <dgm:cxn modelId="{3FD111A4-5851-4758-970F-C33CA3F4629D}" srcId="{5CE9745F-D6C6-417F-B48F-96C344099B8F}" destId="{251E7B8F-0030-4A32-9474-FC25CF46357D}" srcOrd="1" destOrd="0" parTransId="{8EC9EF1C-4D1C-45BF-946A-DA2640BE1E44}" sibTransId="{4715F805-F0B2-440F-B3D2-94E4044BB813}"/>
    <dgm:cxn modelId="{6CC53F10-927A-44D4-84B2-C4DD52B30585}" type="presOf" srcId="{337124A3-9CB6-41E1-8A75-3648500C11C4}" destId="{E1184C86-A28A-414E-B685-7490154431B5}" srcOrd="0" destOrd="4" presId="urn:microsoft.com/office/officeart/2005/8/layout/list1"/>
    <dgm:cxn modelId="{F7323D0B-2991-4C94-BF86-3B7A45CB2760}" srcId="{12E74542-0F9D-4D5A-87B9-7FCA5090AA04}" destId="{1FF62B7F-2A72-4E40-816C-D87A3694420B}" srcOrd="1" destOrd="0" parTransId="{5E75F488-7D6F-44E3-A2A4-19196A6C21A0}" sibTransId="{20CAE011-4196-46C8-A65A-387516E0B492}"/>
    <dgm:cxn modelId="{45514C69-1327-4411-AEDB-F569F02B3644}" type="presParOf" srcId="{8373CD34-EB09-4207-ACEB-AFC18E6B6002}" destId="{D7AB7010-E36B-4947-8366-6420E5E2BB30}" srcOrd="0" destOrd="0" presId="urn:microsoft.com/office/officeart/2005/8/layout/list1"/>
    <dgm:cxn modelId="{9CE50DF7-1A1D-4A50-9622-3148A52951EF}" type="presParOf" srcId="{D7AB7010-E36B-4947-8366-6420E5E2BB30}" destId="{25313A51-6DDB-4757-B301-B23D74A97714}" srcOrd="0" destOrd="0" presId="urn:microsoft.com/office/officeart/2005/8/layout/list1"/>
    <dgm:cxn modelId="{0D0F7207-CE93-4C66-BD4D-FEFFFDB5EBD1}" type="presParOf" srcId="{D7AB7010-E36B-4947-8366-6420E5E2BB30}" destId="{B1CC7290-9A0B-43C6-9FAD-BB9D761CC2EF}" srcOrd="1" destOrd="0" presId="urn:microsoft.com/office/officeart/2005/8/layout/list1"/>
    <dgm:cxn modelId="{017A386F-E8E2-4C7C-B90D-C57A3D0C4853}" type="presParOf" srcId="{8373CD34-EB09-4207-ACEB-AFC18E6B6002}" destId="{9496C534-61A5-4CDF-8B0B-18669E6101B3}" srcOrd="1" destOrd="0" presId="urn:microsoft.com/office/officeart/2005/8/layout/list1"/>
    <dgm:cxn modelId="{04E87218-8B20-4F11-B33C-D4AD3CE5FBB4}" type="presParOf" srcId="{8373CD34-EB09-4207-ACEB-AFC18E6B6002}" destId="{6799238F-C5EF-4E18-B8CE-97A22C98DEDB}" srcOrd="2" destOrd="0" presId="urn:microsoft.com/office/officeart/2005/8/layout/list1"/>
    <dgm:cxn modelId="{48FD3F2D-A3A6-4A75-A5E5-8F41318BC81D}" type="presParOf" srcId="{8373CD34-EB09-4207-ACEB-AFC18E6B6002}" destId="{2B84BBC1-07D2-4B5E-85F7-DC242FEE4CFC}" srcOrd="3" destOrd="0" presId="urn:microsoft.com/office/officeart/2005/8/layout/list1"/>
    <dgm:cxn modelId="{139B35CE-846A-47B4-B3C1-B7DE2A6DD646}" type="presParOf" srcId="{8373CD34-EB09-4207-ACEB-AFC18E6B6002}" destId="{5830402B-25C1-429D-8153-A47E9AD711D9}" srcOrd="4" destOrd="0" presId="urn:microsoft.com/office/officeart/2005/8/layout/list1"/>
    <dgm:cxn modelId="{07E4CB73-9BC0-4360-B12F-71E10591E943}" type="presParOf" srcId="{5830402B-25C1-429D-8153-A47E9AD711D9}" destId="{5CCAC304-145C-45E0-98EB-4B422FE27517}" srcOrd="0" destOrd="0" presId="urn:microsoft.com/office/officeart/2005/8/layout/list1"/>
    <dgm:cxn modelId="{EC2462DB-47EC-4C35-AAC4-F2FF75A347D2}" type="presParOf" srcId="{5830402B-25C1-429D-8153-A47E9AD711D9}" destId="{A20D2333-2F22-4573-B080-7713D0877397}" srcOrd="1" destOrd="0" presId="urn:microsoft.com/office/officeart/2005/8/layout/list1"/>
    <dgm:cxn modelId="{82586FE9-F5D9-4D86-9979-A468515FFBD5}" type="presParOf" srcId="{8373CD34-EB09-4207-ACEB-AFC18E6B6002}" destId="{DCB4649F-B043-4A79-A621-C125E47F66C4}" srcOrd="5" destOrd="0" presId="urn:microsoft.com/office/officeart/2005/8/layout/list1"/>
    <dgm:cxn modelId="{5A1671BB-20F7-4F50-B1E2-23C1326F4AC9}" type="presParOf" srcId="{8373CD34-EB09-4207-ACEB-AFC18E6B6002}" destId="{E1184C86-A28A-414E-B685-7490154431B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4F06C-0AEE-4C26-B92C-3B33D9E98161}">
      <dsp:nvSpPr>
        <dsp:cNvPr id="0" name=""/>
        <dsp:cNvSpPr/>
      </dsp:nvSpPr>
      <dsp:spPr>
        <a:xfrm rot="10800000">
          <a:off x="342792" y="1851"/>
          <a:ext cx="7199984" cy="82939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38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kern="1200" dirty="0" smtClean="0"/>
            <a:t>Análise Interna e Externa</a:t>
          </a:r>
          <a:endParaRPr lang="pt-PT" sz="2500" kern="1200" dirty="0"/>
        </a:p>
      </dsp:txBody>
      <dsp:txXfrm rot="10800000">
        <a:off x="550139" y="1851"/>
        <a:ext cx="6992637" cy="829390"/>
      </dsp:txXfrm>
    </dsp:sp>
    <dsp:sp modelId="{5658AB7F-CC40-4678-A3A6-8C1722617702}">
      <dsp:nvSpPr>
        <dsp:cNvPr id="0" name=""/>
        <dsp:cNvSpPr/>
      </dsp:nvSpPr>
      <dsp:spPr>
        <a:xfrm>
          <a:off x="179998" y="1851"/>
          <a:ext cx="829390" cy="8293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ECE03A-14F3-4378-9D92-906BAF8F2333}">
      <dsp:nvSpPr>
        <dsp:cNvPr id="0" name=""/>
        <dsp:cNvSpPr/>
      </dsp:nvSpPr>
      <dsp:spPr>
        <a:xfrm rot="10800000">
          <a:off x="342792" y="1078820"/>
          <a:ext cx="7199984" cy="82939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38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kern="1200" dirty="0" smtClean="0"/>
            <a:t>Visão, Missão e Valores</a:t>
          </a:r>
          <a:endParaRPr lang="pt-PT" sz="2500" kern="1200" dirty="0"/>
        </a:p>
      </dsp:txBody>
      <dsp:txXfrm rot="10800000">
        <a:off x="550139" y="1078820"/>
        <a:ext cx="6992637" cy="829390"/>
      </dsp:txXfrm>
    </dsp:sp>
    <dsp:sp modelId="{69B6C889-4DB9-4BC5-9C8C-8015E85B9292}">
      <dsp:nvSpPr>
        <dsp:cNvPr id="0" name=""/>
        <dsp:cNvSpPr/>
      </dsp:nvSpPr>
      <dsp:spPr>
        <a:xfrm>
          <a:off x="179998" y="1089212"/>
          <a:ext cx="829390" cy="82939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C3CA55-2C3F-44F0-B484-33CD1FBC32AE}">
      <dsp:nvSpPr>
        <dsp:cNvPr id="0" name=""/>
        <dsp:cNvSpPr/>
      </dsp:nvSpPr>
      <dsp:spPr>
        <a:xfrm rot="10800000">
          <a:off x="342792" y="2155789"/>
          <a:ext cx="7199984" cy="82939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3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Objectivos Estratégicos e Indicadores de Controlo</a:t>
          </a:r>
        </a:p>
      </dsp:txBody>
      <dsp:txXfrm rot="10800000">
        <a:off x="550139" y="2155789"/>
        <a:ext cx="6992637" cy="829390"/>
      </dsp:txXfrm>
    </dsp:sp>
    <dsp:sp modelId="{03B1AD57-8BBE-4DCD-8E57-696C992A387A}">
      <dsp:nvSpPr>
        <dsp:cNvPr id="0" name=""/>
        <dsp:cNvSpPr/>
      </dsp:nvSpPr>
      <dsp:spPr>
        <a:xfrm>
          <a:off x="179998" y="2155789"/>
          <a:ext cx="829390" cy="82939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8F1CCD-6841-4A8D-887A-3CFE038F5D18}">
      <dsp:nvSpPr>
        <dsp:cNvPr id="0" name=""/>
        <dsp:cNvSpPr/>
      </dsp:nvSpPr>
      <dsp:spPr>
        <a:xfrm rot="10800000">
          <a:off x="342792" y="3232758"/>
          <a:ext cx="7199984" cy="82939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3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Orçamento Previsional Triénio 2015-2017</a:t>
          </a:r>
        </a:p>
      </dsp:txBody>
      <dsp:txXfrm rot="10800000">
        <a:off x="550139" y="3232758"/>
        <a:ext cx="6992637" cy="829390"/>
      </dsp:txXfrm>
    </dsp:sp>
    <dsp:sp modelId="{F11B483E-FA45-4EE2-88E9-DFF72698E780}">
      <dsp:nvSpPr>
        <dsp:cNvPr id="0" name=""/>
        <dsp:cNvSpPr/>
      </dsp:nvSpPr>
      <dsp:spPr>
        <a:xfrm>
          <a:off x="179998" y="3232758"/>
          <a:ext cx="829390" cy="82939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A121F-BBB5-48F4-8F38-FE7336603BEA}">
      <dsp:nvSpPr>
        <dsp:cNvPr id="0" name=""/>
        <dsp:cNvSpPr/>
      </dsp:nvSpPr>
      <dsp:spPr>
        <a:xfrm rot="5400000">
          <a:off x="4321759" y="-2134625"/>
          <a:ext cx="951478" cy="5353752"/>
        </a:xfrm>
        <a:prstGeom prst="round2SameRect">
          <a:avLst/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255713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200" b="1" kern="1200" dirty="0" smtClean="0">
              <a:solidFill>
                <a:schemeClr val="bg1"/>
              </a:solidFill>
            </a:rPr>
            <a:t>Ser uma empresa de referência no abastecimento de água e saneamento em Angola e no continente africano, orientando-se pelas melhores práticas internacionais.</a:t>
          </a:r>
          <a:endParaRPr lang="pt-PT" sz="1200" b="1" kern="1200" dirty="0">
            <a:solidFill>
              <a:schemeClr val="bg1"/>
            </a:solidFill>
          </a:endParaRPr>
        </a:p>
      </dsp:txBody>
      <dsp:txXfrm rot="-5400000">
        <a:off x="2120623" y="112958"/>
        <a:ext cx="5307305" cy="858584"/>
      </dsp:txXfrm>
    </dsp:sp>
    <dsp:sp modelId="{B6F2639A-057D-4F7A-B9E3-C977BAD5D46A}">
      <dsp:nvSpPr>
        <dsp:cNvPr id="0" name=""/>
        <dsp:cNvSpPr/>
      </dsp:nvSpPr>
      <dsp:spPr>
        <a:xfrm>
          <a:off x="152498" y="1638"/>
          <a:ext cx="1968123" cy="1081225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/>
            <a:t>Visão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i="1" kern="1200" dirty="0" smtClean="0"/>
            <a:t>“O que ambicionamos ser?”</a:t>
          </a:r>
          <a:endParaRPr lang="pt-PT" sz="1600" b="1" i="1" kern="1200" dirty="0"/>
        </a:p>
      </dsp:txBody>
      <dsp:txXfrm>
        <a:off x="205279" y="54419"/>
        <a:ext cx="1862561" cy="975663"/>
      </dsp:txXfrm>
    </dsp:sp>
    <dsp:sp modelId="{072518D8-7399-433F-BBA3-132C787DD4DF}">
      <dsp:nvSpPr>
        <dsp:cNvPr id="0" name=""/>
        <dsp:cNvSpPr/>
      </dsp:nvSpPr>
      <dsp:spPr>
        <a:xfrm rot="5400000">
          <a:off x="4348053" y="-1025633"/>
          <a:ext cx="951478" cy="5406341"/>
        </a:xfrm>
        <a:prstGeom prst="round2SameRect">
          <a:avLst/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255713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200" b="1" kern="1200" dirty="0" smtClean="0">
              <a:solidFill>
                <a:schemeClr val="bg1"/>
              </a:solidFill>
            </a:rPr>
            <a:t>Promover a qualidade de vida da população da província de Benguela, assegurando continuamente os serviços de abastecimento de água e de saneamento em toda a extensão.</a:t>
          </a:r>
          <a:endParaRPr lang="pt-PT" sz="1200" b="1" kern="1200" dirty="0">
            <a:solidFill>
              <a:schemeClr val="bg1"/>
            </a:solidFill>
          </a:endParaRPr>
        </a:p>
      </dsp:txBody>
      <dsp:txXfrm rot="-5400000">
        <a:off x="2120622" y="1248245"/>
        <a:ext cx="5359894" cy="858584"/>
      </dsp:txXfrm>
    </dsp:sp>
    <dsp:sp modelId="{0D70F662-DB46-4449-86FA-CB33EDCA6858}">
      <dsp:nvSpPr>
        <dsp:cNvPr id="0" name=""/>
        <dsp:cNvSpPr/>
      </dsp:nvSpPr>
      <dsp:spPr>
        <a:xfrm>
          <a:off x="152498" y="1136924"/>
          <a:ext cx="1968123" cy="1081225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/>
            <a:t>Missão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i="1" kern="1200" dirty="0" smtClean="0"/>
            <a:t>“Porque existimos?”</a:t>
          </a:r>
          <a:endParaRPr lang="pt-PT" sz="1600" b="1" i="1" kern="1200" dirty="0"/>
        </a:p>
      </dsp:txBody>
      <dsp:txXfrm>
        <a:off x="205279" y="1189705"/>
        <a:ext cx="1862561" cy="975663"/>
      </dsp:txXfrm>
    </dsp:sp>
    <dsp:sp modelId="{7D3F1B63-1A5A-443E-AC26-D6C88340C247}">
      <dsp:nvSpPr>
        <dsp:cNvPr id="0" name=""/>
        <dsp:cNvSpPr/>
      </dsp:nvSpPr>
      <dsp:spPr>
        <a:xfrm rot="5400000">
          <a:off x="4348053" y="109652"/>
          <a:ext cx="951478" cy="5406341"/>
        </a:xfrm>
        <a:prstGeom prst="round2SameRect">
          <a:avLst/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255713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200" b="1" kern="1200" dirty="0" smtClean="0">
              <a:solidFill>
                <a:schemeClr val="bg1"/>
              </a:solidFill>
            </a:rPr>
            <a:t>Responsabilidade e Ética;</a:t>
          </a:r>
          <a:endParaRPr lang="pt-PT" sz="1200" b="1" kern="1200" dirty="0">
            <a:solidFill>
              <a:schemeClr val="bg1"/>
            </a:solidFill>
          </a:endParaRPr>
        </a:p>
        <a:p>
          <a:pPr marL="1255713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200" b="1" kern="1200" dirty="0" smtClean="0">
              <a:solidFill>
                <a:schemeClr val="bg1"/>
              </a:solidFill>
            </a:rPr>
            <a:t>Orientação para o cliente</a:t>
          </a:r>
          <a:endParaRPr lang="pt-PT" sz="1200" b="1" kern="1200" dirty="0">
            <a:solidFill>
              <a:schemeClr val="bg1"/>
            </a:solidFill>
          </a:endParaRPr>
        </a:p>
        <a:p>
          <a:pPr marL="1255713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200" b="1" kern="1200" dirty="0" smtClean="0">
              <a:solidFill>
                <a:schemeClr val="bg1"/>
              </a:solidFill>
            </a:rPr>
            <a:t>Qualidade de serviços;</a:t>
          </a:r>
          <a:endParaRPr lang="pt-PT" sz="1200" b="1" kern="1200" dirty="0">
            <a:solidFill>
              <a:schemeClr val="bg1"/>
            </a:solidFill>
          </a:endParaRPr>
        </a:p>
        <a:p>
          <a:pPr marL="1255713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200" b="1" kern="1200" dirty="0" smtClean="0">
              <a:solidFill>
                <a:schemeClr val="bg1"/>
              </a:solidFill>
            </a:rPr>
            <a:t>Sustentabilidade (ambiental social e económica);</a:t>
          </a:r>
          <a:endParaRPr lang="pt-PT" sz="1200" b="1" kern="1200" dirty="0">
            <a:solidFill>
              <a:schemeClr val="bg1"/>
            </a:solidFill>
          </a:endParaRPr>
        </a:p>
      </dsp:txBody>
      <dsp:txXfrm rot="-5400000">
        <a:off x="2120622" y="2383531"/>
        <a:ext cx="5359894" cy="858584"/>
      </dsp:txXfrm>
    </dsp:sp>
    <dsp:sp modelId="{E48705B9-4768-4486-83CC-0C8D33513B84}">
      <dsp:nvSpPr>
        <dsp:cNvPr id="0" name=""/>
        <dsp:cNvSpPr/>
      </dsp:nvSpPr>
      <dsp:spPr>
        <a:xfrm>
          <a:off x="152498" y="2272210"/>
          <a:ext cx="1968123" cy="1081225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/>
            <a:t>Valores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i="1" kern="1200" dirty="0" smtClean="0"/>
            <a:t>“Como queremos ser?”</a:t>
          </a:r>
          <a:endParaRPr lang="pt-PT" sz="1600" b="1" i="1" kern="1200" dirty="0"/>
        </a:p>
      </dsp:txBody>
      <dsp:txXfrm>
        <a:off x="205279" y="2324991"/>
        <a:ext cx="1862561" cy="9756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F7184-065C-4D0C-A68A-3A67E62D8D4B}">
      <dsp:nvSpPr>
        <dsp:cNvPr id="0" name=""/>
        <dsp:cNvSpPr/>
      </dsp:nvSpPr>
      <dsp:spPr>
        <a:xfrm>
          <a:off x="313234" y="0"/>
          <a:ext cx="3549994" cy="1382459"/>
        </a:xfrm>
        <a:prstGeom prst="rightArrow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6A40F8-D633-4FCA-B375-69618B0E5D88}">
      <dsp:nvSpPr>
        <dsp:cNvPr id="0" name=""/>
        <dsp:cNvSpPr/>
      </dsp:nvSpPr>
      <dsp:spPr>
        <a:xfrm>
          <a:off x="0" y="404767"/>
          <a:ext cx="1260280" cy="55298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SAP </a:t>
          </a:r>
          <a:r>
            <a:rPr lang="pt-PT" sz="1200" kern="1200" dirty="0" err="1" smtClean="0"/>
            <a:t>Netweaver</a:t>
          </a:r>
          <a:r>
            <a:rPr lang="pt-PT" sz="1200" kern="1200" dirty="0" smtClean="0"/>
            <a:t> BW</a:t>
          </a:r>
        </a:p>
      </dsp:txBody>
      <dsp:txXfrm>
        <a:off x="26994" y="431761"/>
        <a:ext cx="1206292" cy="498995"/>
      </dsp:txXfrm>
    </dsp:sp>
    <dsp:sp modelId="{A96430D8-DEC4-44DF-8B1E-BE6C1F30B205}">
      <dsp:nvSpPr>
        <dsp:cNvPr id="0" name=""/>
        <dsp:cNvSpPr/>
      </dsp:nvSpPr>
      <dsp:spPr>
        <a:xfrm>
          <a:off x="1458091" y="414737"/>
          <a:ext cx="1260280" cy="55298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SAP </a:t>
          </a:r>
          <a:r>
            <a:rPr lang="pt-PT" sz="1200" kern="1200" dirty="0" err="1" smtClean="0"/>
            <a:t>BusinessObjects</a:t>
          </a:r>
          <a:r>
            <a:rPr lang="pt-PT" sz="1200" kern="1200" dirty="0" smtClean="0"/>
            <a:t> BI</a:t>
          </a:r>
          <a:endParaRPr lang="pt-PT" sz="1200" kern="1200" dirty="0"/>
        </a:p>
      </dsp:txBody>
      <dsp:txXfrm>
        <a:off x="1485085" y="441731"/>
        <a:ext cx="1206292" cy="498995"/>
      </dsp:txXfrm>
    </dsp:sp>
    <dsp:sp modelId="{D3DD5F64-823F-4F25-B7E4-38C2F58CA73A}">
      <dsp:nvSpPr>
        <dsp:cNvPr id="0" name=""/>
        <dsp:cNvSpPr/>
      </dsp:nvSpPr>
      <dsp:spPr>
        <a:xfrm>
          <a:off x="2914144" y="414737"/>
          <a:ext cx="1260280" cy="55298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200" kern="1200" dirty="0"/>
        </a:p>
      </dsp:txBody>
      <dsp:txXfrm>
        <a:off x="2941138" y="441731"/>
        <a:ext cx="1206292" cy="4989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0.59027</cdr:x>
      <cdr:y>0.14351</cdr:y>
    </cdr:from>
    <cdr:to>
      <cdr:x>0.98194</cdr:x>
      <cdr:y>0.8321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4661921" y="377085"/>
          <a:ext cx="3093395" cy="18093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PT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55547-CA2B-4F14-83E9-2600F835C0FB}" type="datetimeFigureOut">
              <a:rPr lang="pt-PT" smtClean="0"/>
              <a:pPr/>
              <a:t>28-07-2015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9B428-36D6-46FA-981D-1C883AF5D75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9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4989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0661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418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7811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853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271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3635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852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6149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9275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4663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3773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E11C8-FAE5-484E-B8BB-176BC580C385}" type="slidenum">
              <a:rPr lang="pt-PT" smtClean="0">
                <a:solidFill>
                  <a:prstClr val="black"/>
                </a:solidFill>
              </a:rPr>
              <a:pPr/>
              <a:t>24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75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E11C8-FAE5-484E-B8BB-176BC580C385}" type="slidenum">
              <a:rPr lang="pt-PT" smtClean="0">
                <a:solidFill>
                  <a:prstClr val="black"/>
                </a:solidFill>
              </a:rPr>
              <a:pPr/>
              <a:t>25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379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E11C8-FAE5-484E-B8BB-176BC580C385}" type="slidenum">
              <a:rPr lang="pt-PT" smtClean="0">
                <a:solidFill>
                  <a:prstClr val="black"/>
                </a:solidFill>
              </a:rPr>
              <a:pPr/>
              <a:t>26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376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E11C8-FAE5-484E-B8BB-176BC580C385}" type="slidenum">
              <a:rPr lang="pt-PT" smtClean="0">
                <a:solidFill>
                  <a:prstClr val="black"/>
                </a:solidFill>
              </a:rPr>
              <a:pPr/>
              <a:t>27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278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E11C8-FAE5-484E-B8BB-176BC580C385}" type="slidenum">
              <a:rPr lang="pt-PT" smtClean="0">
                <a:solidFill>
                  <a:prstClr val="black"/>
                </a:solidFill>
              </a:rPr>
              <a:pPr/>
              <a:t>28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276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E11C8-FAE5-484E-B8BB-176BC580C385}" type="slidenum">
              <a:rPr lang="pt-PT" smtClean="0">
                <a:solidFill>
                  <a:prstClr val="black"/>
                </a:solidFill>
              </a:rPr>
              <a:pPr/>
              <a:t>29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355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E11C8-FAE5-484E-B8BB-176BC580C385}" type="slidenum">
              <a:rPr lang="pt-PT" smtClean="0">
                <a:solidFill>
                  <a:prstClr val="black"/>
                </a:solidFill>
              </a:rPr>
              <a:pPr/>
              <a:t>30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437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E11C8-FAE5-484E-B8BB-176BC580C385}" type="slidenum">
              <a:rPr lang="pt-PT" smtClean="0">
                <a:solidFill>
                  <a:prstClr val="black"/>
                </a:solidFill>
              </a:rPr>
              <a:pPr/>
              <a:t>31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863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E11C8-FAE5-484E-B8BB-176BC580C385}" type="slidenum">
              <a:rPr lang="pt-PT" smtClean="0">
                <a:solidFill>
                  <a:prstClr val="black"/>
                </a:solidFill>
              </a:rPr>
              <a:pPr/>
              <a:t>32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219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E11C8-FAE5-484E-B8BB-176BC580C385}" type="slidenum">
              <a:rPr lang="pt-PT" smtClean="0">
                <a:solidFill>
                  <a:prstClr val="black"/>
                </a:solidFill>
              </a:rPr>
              <a:pPr/>
              <a:t>33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0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5323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03552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8143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36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87983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37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3230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38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6685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39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39619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40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60121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41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68867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42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843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43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5994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64534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44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6219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46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77475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47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28929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48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42967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49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99369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50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07113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51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08371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52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43267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53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15208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54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194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94203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55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65915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56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16617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58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884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998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007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0623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B428-36D6-46FA-981D-1C883AF5D759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972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70F2-6FA1-4507-923E-3A714BF5BF58}" type="datetime1">
              <a:rPr lang="en-US" smtClean="0"/>
              <a:pPr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8677-D40E-9544-99C4-8964AAA404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9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15CB-A3F5-48A2-9AFA-D256F76BD756}" type="datetime1">
              <a:rPr lang="en-US" smtClean="0"/>
              <a:pPr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8677-D40E-9544-99C4-8964AAA404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2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3B95-7684-408A-833A-DEF79F813115}" type="datetime1">
              <a:rPr lang="en-US" smtClean="0"/>
              <a:pPr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8677-D40E-9544-99C4-8964AAA404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4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794F-21ED-462A-B232-0C5EF0709A40}" type="datetime1">
              <a:rPr lang="en-US" smtClean="0"/>
              <a:pPr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8677-D40E-9544-99C4-8964AAA404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1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D9E6-B703-4684-80E7-0C5A59207D35}" type="datetime1">
              <a:rPr lang="en-US" smtClean="0"/>
              <a:pPr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8677-D40E-9544-99C4-8964AAA404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8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1CE8-C905-4238-BF61-4992997D3A4F}" type="datetime1">
              <a:rPr lang="en-US" smtClean="0"/>
              <a:pPr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8677-D40E-9544-99C4-8964AAA404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1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E58D-E4C1-46C1-B602-94E4D0E9A65F}" type="datetime1">
              <a:rPr lang="en-US" smtClean="0"/>
              <a:pPr/>
              <a:t>7/28/2015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8677-D40E-9544-99C4-8964AAA404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0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31D0-4F64-445A-912C-95C88B8C8544}" type="datetime1">
              <a:rPr lang="en-US" smtClean="0"/>
              <a:pPr/>
              <a:t>7/28/2015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8677-D40E-9544-99C4-8964AAA404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2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6469-DBA9-42E5-AF4F-F455B813F388}" type="datetime1">
              <a:rPr lang="en-US" smtClean="0"/>
              <a:pPr/>
              <a:t>7/28/2015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8677-D40E-9544-99C4-8964AAA404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69EA-DF3B-4E36-9D8F-1FDC5B36EBC7}" type="datetime1">
              <a:rPr lang="en-US" smtClean="0"/>
              <a:pPr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8677-D40E-9544-99C4-8964AAA404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4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A562-49F9-4CD6-B1C7-51AAA3E2B75A}" type="datetime1">
              <a:rPr lang="en-US" smtClean="0"/>
              <a:pPr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8677-D40E-9544-99C4-8964AAA404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2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6A1EC-9170-4AB3-8143-F8E33F785496}" type="datetime1">
              <a:rPr lang="en-US" smtClean="0"/>
              <a:pPr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8677-D40E-9544-99C4-8964AAA404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0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6.jpeg"/><Relationship Id="rId5" Type="http://schemas.openxmlformats.org/officeDocument/2006/relationships/diagramData" Target="../diagrams/data2.xml"/><Relationship Id="rId10" Type="http://schemas.openxmlformats.org/officeDocument/2006/relationships/image" Target="../media/image15.jpeg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39.png"/><Relationship Id="rId3" Type="http://schemas.openxmlformats.org/officeDocument/2006/relationships/image" Target="../media/image3.jpeg"/><Relationship Id="rId7" Type="http://schemas.openxmlformats.org/officeDocument/2006/relationships/diagramData" Target="../diagrams/data3.xml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microsoft.com/office/2007/relationships/diagramDrawing" Target="../diagrams/drawing3.xml"/><Relationship Id="rId5" Type="http://schemas.openxmlformats.org/officeDocument/2006/relationships/image" Target="../media/image2.png"/><Relationship Id="rId15" Type="http://schemas.openxmlformats.org/officeDocument/2006/relationships/image" Target="../media/image41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36.png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diagramLayout" Target="../diagrams/layout4.xml"/><Relationship Id="rId3" Type="http://schemas.openxmlformats.org/officeDocument/2006/relationships/image" Target="../media/image3.jpeg"/><Relationship Id="rId7" Type="http://schemas.openxmlformats.org/officeDocument/2006/relationships/image" Target="../media/image49.png"/><Relationship Id="rId12" Type="http://schemas.openxmlformats.org/officeDocument/2006/relationships/diagramData" Target="../diagrams/data4.xml"/><Relationship Id="rId2" Type="http://schemas.openxmlformats.org/officeDocument/2006/relationships/notesSlide" Target="../notesSlides/notesSlide29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2.png"/><Relationship Id="rId15" Type="http://schemas.openxmlformats.org/officeDocument/2006/relationships/diagramColors" Target="../diagrams/colors4.xml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Relationship Id="rId1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png"/><Relationship Id="rId9" Type="http://schemas.microsoft.com/office/2007/relationships/diagramDrawing" Target="../diagrams/drawing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.png"/><Relationship Id="rId9" Type="http://schemas.microsoft.com/office/2007/relationships/diagramDrawing" Target="../diagrams/drawing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.png"/><Relationship Id="rId9" Type="http://schemas.microsoft.com/office/2007/relationships/diagramDrawing" Target="../diagrams/drawing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3.jpeg"/><Relationship Id="rId7" Type="http://schemas.openxmlformats.org/officeDocument/2006/relationships/hyperlink" Target="http://www.google.com/imgres?imgurl=http://www.adove.com.br/wp-content/uploads/2013/03/plano-negocios-300x145.jpg&amp;imgrefurl=http://www.adove.com.br/empresas-investem-em-plano-de-negocios-para-obter-recursos-financeiros/&amp;h=145&amp;w=300&amp;tbnid=W_hP5IcabpT8kM:&amp;zoom=1&amp;docid=zi7r_KH-KKOtjM&amp;ei=JqwLVe7bJcfeU7eZhKAE&amp;tbm=isch&amp;ved=0CHgQMyhVMFU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hyperlink" Target="http://www.google.com/imgres?imgurl=http://www.tororadar.com.br/hs-fs/hub/203871/file-1825523302-png/relacao-de-risco-de-bovespa.png&amp;imgrefurl=http://www.tororadar.com.br/blog/topic/analise-fundamentalista&amp;h=239&amp;w=600&amp;tbnid=8R-6qCaVVGg4SM:&amp;zoom=1&amp;docid=DK4b3fT1VCq2rM&amp;ei=kqwLVfGXEILzUuC7gXA&amp;tbm=isch&amp;ved=0CCAQMygYMBg4yAE" TargetMode="External"/><Relationship Id="rId10" Type="http://schemas.openxmlformats.org/officeDocument/2006/relationships/image" Target="../media/image60.emf"/><Relationship Id="rId4" Type="http://schemas.openxmlformats.org/officeDocument/2006/relationships/image" Target="../media/image2.png"/><Relationship Id="rId9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emf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emf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emf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emf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emf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emf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9602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814354"/>
            <a:ext cx="9143999" cy="10369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85" y="5999"/>
            <a:ext cx="9143999" cy="20979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255" y="437134"/>
            <a:ext cx="654756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2060"/>
                </a:solidFill>
              </a:rPr>
              <a:t>5º </a:t>
            </a:r>
            <a:r>
              <a:rPr lang="en-US" sz="3400" b="1" dirty="0" err="1" smtClean="0">
                <a:solidFill>
                  <a:srgbClr val="002060"/>
                </a:solidFill>
              </a:rPr>
              <a:t>Conselho</a:t>
            </a:r>
            <a:r>
              <a:rPr lang="en-US" sz="3400" b="1" dirty="0" smtClean="0">
                <a:solidFill>
                  <a:srgbClr val="002060"/>
                </a:solidFill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</a:rPr>
              <a:t>Consultivo</a:t>
            </a:r>
            <a:r>
              <a:rPr lang="en-US" sz="3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3400" b="1" dirty="0" smtClean="0">
                <a:solidFill>
                  <a:srgbClr val="002060"/>
                </a:solidFill>
              </a:rPr>
              <a:t>do </a:t>
            </a:r>
            <a:r>
              <a:rPr lang="en-US" sz="3400" b="1" dirty="0" err="1" smtClean="0">
                <a:solidFill>
                  <a:srgbClr val="002060"/>
                </a:solidFill>
              </a:rPr>
              <a:t>Ministério</a:t>
            </a:r>
            <a:r>
              <a:rPr lang="en-US" sz="3400" b="1" dirty="0" smtClean="0">
                <a:solidFill>
                  <a:srgbClr val="002060"/>
                </a:solidFill>
              </a:rPr>
              <a:t> da </a:t>
            </a:r>
            <a:r>
              <a:rPr lang="en-US" sz="3400" b="1" dirty="0" err="1" smtClean="0">
                <a:solidFill>
                  <a:srgbClr val="002060"/>
                </a:solidFill>
              </a:rPr>
              <a:t>Energia</a:t>
            </a:r>
            <a:r>
              <a:rPr lang="en-US" sz="3400" b="1" dirty="0" smtClean="0">
                <a:solidFill>
                  <a:srgbClr val="002060"/>
                </a:solidFill>
              </a:rPr>
              <a:t> e </a:t>
            </a:r>
            <a:r>
              <a:rPr lang="en-US" sz="3400" b="1" dirty="0" err="1" smtClean="0">
                <a:solidFill>
                  <a:srgbClr val="002060"/>
                </a:solidFill>
              </a:rPr>
              <a:t>Águas</a:t>
            </a:r>
            <a:endParaRPr lang="en-US" sz="3400" b="1" dirty="0" smtClean="0">
              <a:solidFill>
                <a:srgbClr val="002060"/>
              </a:solidFill>
            </a:endParaRP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520" y="163944"/>
            <a:ext cx="1712779" cy="1712779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373386" y="5992064"/>
            <a:ext cx="8490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Água</a:t>
            </a:r>
            <a:r>
              <a:rPr lang="en-US" b="1" dirty="0" smtClean="0">
                <a:solidFill>
                  <a:srgbClr val="002060"/>
                </a:solidFill>
              </a:rPr>
              <a:t> e </a:t>
            </a:r>
            <a:r>
              <a:rPr lang="en-US" b="1" dirty="0" err="1" smtClean="0">
                <a:solidFill>
                  <a:srgbClr val="002060"/>
                </a:solidFill>
              </a:rPr>
              <a:t>Energia</a:t>
            </a:r>
            <a:r>
              <a:rPr lang="en-US" b="1" dirty="0" smtClean="0">
                <a:solidFill>
                  <a:srgbClr val="002060"/>
                </a:solidFill>
              </a:rPr>
              <a:t> – </a:t>
            </a:r>
            <a:r>
              <a:rPr lang="en-US" b="1" dirty="0" err="1" smtClean="0">
                <a:solidFill>
                  <a:srgbClr val="002060"/>
                </a:solidFill>
              </a:rPr>
              <a:t>Reestruturar</a:t>
            </a:r>
            <a:r>
              <a:rPr lang="en-US" b="1" dirty="0" smtClean="0">
                <a:solidFill>
                  <a:srgbClr val="002060"/>
                </a:solidFill>
              </a:rPr>
              <a:t> para </a:t>
            </a:r>
            <a:r>
              <a:rPr lang="en-US" b="1" dirty="0" err="1" smtClean="0">
                <a:solidFill>
                  <a:srgbClr val="002060"/>
                </a:solidFill>
              </a:rPr>
              <a:t>Melhorar</a:t>
            </a:r>
            <a:r>
              <a:rPr lang="en-US" b="1" dirty="0" smtClean="0">
                <a:solidFill>
                  <a:srgbClr val="002060"/>
                </a:solidFill>
              </a:rPr>
              <a:t> e </a:t>
            </a:r>
            <a:r>
              <a:rPr lang="en-US" b="1" dirty="0" err="1" smtClean="0">
                <a:solidFill>
                  <a:srgbClr val="002060"/>
                </a:solidFill>
              </a:rPr>
              <a:t>Crescer</a:t>
            </a:r>
            <a:r>
              <a:rPr lang="en-US" b="1" dirty="0">
                <a:solidFill>
                  <a:srgbClr val="002060"/>
                </a:solidFill>
              </a:rPr>
              <a:t>		</a:t>
            </a:r>
            <a:r>
              <a:rPr lang="en-US" b="1" dirty="0" err="1">
                <a:solidFill>
                  <a:srgbClr val="002060"/>
                </a:solidFill>
              </a:rPr>
              <a:t>Prelector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en-US" dirty="0">
                <a:solidFill>
                  <a:srgbClr val="002060"/>
                </a:solidFill>
              </a:rPr>
              <a:t>Dias 30 e 31 de </a:t>
            </a:r>
            <a:r>
              <a:rPr lang="en-US" dirty="0" err="1">
                <a:solidFill>
                  <a:srgbClr val="002060"/>
                </a:solidFill>
              </a:rPr>
              <a:t>Julho</a:t>
            </a: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						</a:t>
            </a:r>
            <a:r>
              <a:rPr lang="en-US" b="1" dirty="0" smtClean="0">
                <a:solidFill>
                  <a:srgbClr val="002060"/>
                </a:solidFill>
              </a:rPr>
              <a:t>		</a:t>
            </a:r>
            <a:r>
              <a:rPr lang="en-US" dirty="0" smtClean="0">
                <a:solidFill>
                  <a:srgbClr val="002060"/>
                </a:solidFill>
              </a:rPr>
              <a:t>Eng. Jaime Alberto - PCA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8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344212" y="75047"/>
            <a:ext cx="7969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1. A EASB – E.P. no Sector</a:t>
            </a:r>
          </a:p>
          <a:p>
            <a:pPr marL="0" lvl="1"/>
            <a:r>
              <a:rPr lang="pt-PT" sz="2000" dirty="0" smtClean="0">
                <a:solidFill>
                  <a:srgbClr val="002060"/>
                </a:solidFill>
              </a:rPr>
              <a:t>Estrutura Orgânica</a:t>
            </a:r>
            <a:endParaRPr lang="pt-PT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2" name="Content Placeholder 3"/>
          <p:cNvSpPr txBox="1">
            <a:spLocks/>
          </p:cNvSpPr>
          <p:nvPr/>
        </p:nvSpPr>
        <p:spPr>
          <a:xfrm>
            <a:off x="446311" y="1252193"/>
            <a:ext cx="8190362" cy="1070985"/>
          </a:xfrm>
          <a:prstGeom prst="rect">
            <a:avLst/>
          </a:prstGeom>
        </p:spPr>
        <p:txBody>
          <a:bodyPr vert="horz" lIns="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lang="en-US" sz="1000" b="1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marL="182563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2pPr>
            <a:lvl3pPr marL="357188" indent="-174625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3pPr>
            <a:lvl4pPr marL="539750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4pPr>
            <a:lvl5pPr marL="712788" indent="-173038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GB" sz="1000" kern="1200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5pPr>
            <a:lvl6pPr marL="89535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79500" indent="-18415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52538" indent="-173038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3510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PT" sz="1800" dirty="0" smtClean="0">
                <a:solidFill>
                  <a:schemeClr val="tx2">
                    <a:lumMod val="50000"/>
                  </a:schemeClr>
                </a:solidFill>
              </a:rPr>
              <a:t>Número de Colaboradores por Cargo e Sexo</a:t>
            </a:r>
          </a:p>
          <a:p>
            <a:pPr algn="just">
              <a:lnSpc>
                <a:spcPct val="100000"/>
              </a:lnSpc>
            </a:pP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No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que se refere aos quadros da empresa podemos verificar na tabela abaixo a distribuição do número de funcionários pelos cargos e sexo. Onde, é notório o acréscimo do número de funcionários do sexo feminino ligeiramente mais acentuado do que o crescimento dos quadros do sexo masculino.</a:t>
            </a:r>
          </a:p>
          <a:p>
            <a:pPr algn="just">
              <a:lnSpc>
                <a:spcPct val="100000"/>
              </a:lnSpc>
            </a:pPr>
            <a:endParaRPr lang="pt-PT" sz="1200" b="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93" name="Tabela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330603"/>
              </p:ext>
            </p:extLst>
          </p:nvPr>
        </p:nvGraphicFramePr>
        <p:xfrm>
          <a:off x="511628" y="2419871"/>
          <a:ext cx="7990115" cy="3389901"/>
        </p:xfrm>
        <a:graphic>
          <a:graphicData uri="http://schemas.openxmlformats.org/drawingml/2006/table">
            <a:tbl>
              <a:tblPr/>
              <a:tblGrid>
                <a:gridCol w="469482"/>
                <a:gridCol w="1696777"/>
                <a:gridCol w="771146"/>
                <a:gridCol w="1010542"/>
                <a:gridCol w="1010542"/>
                <a:gridCol w="1010542"/>
                <a:gridCol w="1010542"/>
                <a:gridCol w="1010542"/>
              </a:tblGrid>
              <a:tr h="20835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Nº</a:t>
                      </a:r>
                      <a:endParaRPr lang="pt-P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CARGOS</a:t>
                      </a:r>
                      <a:endParaRPr lang="pt-P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Ano de 2014</a:t>
                      </a:r>
                      <a:endParaRPr lang="pt-PT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Ano de 2013</a:t>
                      </a:r>
                      <a:endParaRPr lang="pt-PT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0835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SEXO</a:t>
                      </a:r>
                      <a:endParaRPr lang="pt-PT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pt-P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SEXO</a:t>
                      </a:r>
                      <a:endParaRPr lang="pt-PT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pt-P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0835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Masc.</a:t>
                      </a:r>
                      <a:endParaRPr lang="pt-PT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Fem</a:t>
                      </a:r>
                      <a:endParaRPr lang="pt-PT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Masc.</a:t>
                      </a:r>
                      <a:endParaRPr lang="pt-PT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Fem</a:t>
                      </a:r>
                      <a:endParaRPr lang="pt-PT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458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CONSELHO</a:t>
                      </a:r>
                      <a:r>
                        <a:rPr lang="pt-BR" sz="1000" b="0" i="0" u="none" strike="noStrike" baseline="0" dirty="0" smtClean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 ADMINISTRAÇÃO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t-PT" sz="10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t-PT" sz="10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pt-PT" sz="10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t-PT" sz="10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PT" sz="10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91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DIRECTORES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PT" sz="10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t-PT" sz="10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pt-PT" sz="10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pt-PT" sz="10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PT" sz="10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91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DIRECTORES DE </a:t>
                      </a:r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GABINETE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t-PT" sz="10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t-PT" sz="10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t-PT" sz="10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PT" sz="10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91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ASSESSORES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t-PT" sz="10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pt-PT" sz="10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PT" sz="10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t-PT" sz="10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91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CHEFES DE </a:t>
                      </a:r>
                      <a:r>
                        <a:rPr lang="pt-BR" sz="10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DEPARTAMENTO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pt-PT" sz="10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pt-PT" sz="10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pt-PT" sz="10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91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CHEFES DE SECÇÃO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pt-PT" sz="10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pt-PT" sz="10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73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RESPONSAVEIS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pt-PT" sz="10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  <a:endParaRPr lang="pt-PT" sz="10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pt-PT" sz="10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48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TRABALHADORES EM GERAL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  <a:endParaRPr lang="pt-PT" sz="10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459</a:t>
                      </a:r>
                      <a:endParaRPr lang="pt-PT" sz="10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462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41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ESTAGIARIO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PT" sz="10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PT" sz="10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PT" sz="10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PT" sz="10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CONTRATUAIS MUNICÍPIO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  <a:endParaRPr lang="pt-PT" sz="10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t-PT" sz="10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  <a:endParaRPr lang="pt-PT" sz="10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  <a:endParaRPr lang="pt-PT" sz="10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t-PT" sz="10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50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CONTRATUAIS CENTRO MÉDICO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PT" sz="10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PT" sz="10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pt-PT" sz="1000" b="1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PT" sz="10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pt-PT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83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GERAL</a:t>
                      </a:r>
                      <a:endParaRPr lang="pt-PT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  <a:endParaRPr lang="pt-PT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  <a:endParaRPr lang="pt-PT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679</a:t>
                      </a:r>
                      <a:endParaRPr lang="pt-PT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  <a:endParaRPr lang="pt-PT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  <a:endParaRPr lang="pt-PT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676</a:t>
                      </a:r>
                      <a:endParaRPr lang="pt-PT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340377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Nota: Acresce ao número de colaboradores os que se encontram no regime de avençados dos quais 37 do sexo masculino e 50 do sexo </a:t>
                      </a:r>
                      <a:r>
                        <a:rPr lang="pt-P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4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11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8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344212" y="75047"/>
            <a:ext cx="7969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1. A EASB – E.P. no Sector</a:t>
            </a:r>
          </a:p>
          <a:p>
            <a:pPr marL="0" lvl="1"/>
            <a:r>
              <a:rPr lang="pt-PT" sz="2000" dirty="0" smtClean="0">
                <a:solidFill>
                  <a:srgbClr val="002060"/>
                </a:solidFill>
              </a:rPr>
              <a:t>Evolução dos Resultados Comerciais de 2010 a 2014</a:t>
            </a:r>
            <a:endParaRPr lang="pt-PT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92" name="Content Placeholder 3"/>
          <p:cNvSpPr txBox="1">
            <a:spLocks/>
          </p:cNvSpPr>
          <p:nvPr/>
        </p:nvSpPr>
        <p:spPr>
          <a:xfrm>
            <a:off x="476819" y="1137222"/>
            <a:ext cx="8190362" cy="1078724"/>
          </a:xfrm>
          <a:prstGeom prst="rect">
            <a:avLst/>
          </a:prstGeom>
        </p:spPr>
        <p:txBody>
          <a:bodyPr vert="horz" lIns="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lang="en-US" sz="1000" b="1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marL="182563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2pPr>
            <a:lvl3pPr marL="357188" indent="-174625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3pPr>
            <a:lvl4pPr marL="539750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4pPr>
            <a:lvl5pPr marL="712788" indent="-173038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GB" sz="1000" kern="1200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5pPr>
            <a:lvl6pPr marL="89535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79500" indent="-18415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52538" indent="-173038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3510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PT" sz="1800" dirty="0" smtClean="0">
                <a:solidFill>
                  <a:schemeClr val="tx2">
                    <a:lumMod val="50000"/>
                  </a:schemeClr>
                </a:solidFill>
              </a:rPr>
              <a:t>Produção, </a:t>
            </a:r>
            <a:r>
              <a:rPr lang="pt-PT" sz="1800" dirty="0">
                <a:solidFill>
                  <a:schemeClr val="tx2">
                    <a:lumMod val="50000"/>
                  </a:schemeClr>
                </a:solidFill>
              </a:rPr>
              <a:t>Distribuição </a:t>
            </a:r>
            <a:r>
              <a:rPr lang="pt-PT" sz="1800" dirty="0" smtClean="0">
                <a:solidFill>
                  <a:schemeClr val="tx2">
                    <a:lumMod val="50000"/>
                  </a:schemeClr>
                </a:solidFill>
              </a:rPr>
              <a:t>e </a:t>
            </a:r>
            <a:r>
              <a:rPr lang="pt-PT" sz="1800" dirty="0" err="1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pt-PT" sz="1800" dirty="0" err="1" smtClean="0">
                <a:solidFill>
                  <a:schemeClr val="tx2">
                    <a:lumMod val="50000"/>
                  </a:schemeClr>
                </a:solidFill>
              </a:rPr>
              <a:t>acturação</a:t>
            </a:r>
            <a:r>
              <a:rPr lang="pt-PT" sz="1800" dirty="0" smtClean="0">
                <a:solidFill>
                  <a:schemeClr val="tx2">
                    <a:lumMod val="50000"/>
                  </a:schemeClr>
                </a:solidFill>
              </a:rPr>
              <a:t> de Água </a:t>
            </a:r>
            <a:endParaRPr lang="pt-PT" sz="1800" b="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A evolução da produção e distribuição de água na EASB-E.P. entre 2010 e 2014, foi de +228% na água produzida, de +169% na água distribuída e um forte aumento da água </a:t>
            </a:r>
            <a:r>
              <a:rPr lang="pt-PT" sz="1400" b="0" dirty="0" err="1" smtClean="0">
                <a:solidFill>
                  <a:schemeClr val="tx2">
                    <a:lumMod val="50000"/>
                  </a:schemeClr>
                </a:solidFill>
              </a:rPr>
              <a:t>facturada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 que teve por base a melhoria de controlo da </a:t>
            </a:r>
            <a:r>
              <a:rPr lang="pt-PT" sz="1400" b="0" dirty="0" err="1" smtClean="0">
                <a:solidFill>
                  <a:schemeClr val="tx2">
                    <a:lumMod val="50000"/>
                  </a:schemeClr>
                </a:solidFill>
              </a:rPr>
              <a:t>actividade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 da área comercial:</a:t>
            </a:r>
            <a:endParaRPr lang="pt-PT" sz="1400" b="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93" name="Tabela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654172"/>
              </p:ext>
            </p:extLst>
          </p:nvPr>
        </p:nvGraphicFramePr>
        <p:xfrm>
          <a:off x="1244600" y="2237038"/>
          <a:ext cx="6255656" cy="1502729"/>
        </p:xfrm>
        <a:graphic>
          <a:graphicData uri="http://schemas.openxmlformats.org/drawingml/2006/table">
            <a:tbl>
              <a:tblPr/>
              <a:tblGrid>
                <a:gridCol w="1563914"/>
                <a:gridCol w="1563914"/>
                <a:gridCol w="1563914"/>
                <a:gridCol w="1563914"/>
              </a:tblGrid>
              <a:tr h="316364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Produção (m³)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Distribuição (m³)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Facturação (m3)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727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10 872 548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10 839 958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727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19 337 498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18 370 623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7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18 288 522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18 288 522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6 733 715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7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35 713 863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35 351 071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8 751 577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7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35 713 863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29 209 783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9 933 253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4" name="Imagem 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957" y="4083308"/>
            <a:ext cx="3171994" cy="2131462"/>
          </a:xfrm>
          <a:prstGeom prst="rect">
            <a:avLst/>
          </a:prstGeom>
        </p:spPr>
      </p:pic>
      <p:pic>
        <p:nvPicPr>
          <p:cNvPr id="95" name="Imagem 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4683" y="4087280"/>
            <a:ext cx="2988527" cy="2063816"/>
          </a:xfrm>
          <a:prstGeom prst="rect">
            <a:avLst/>
          </a:prstGeom>
        </p:spPr>
      </p:pic>
      <p:pic>
        <p:nvPicPr>
          <p:cNvPr id="96" name="Imagem 9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018" y="4083308"/>
            <a:ext cx="3278151" cy="2072495"/>
          </a:xfrm>
          <a:prstGeom prst="rect">
            <a:avLst/>
          </a:prstGeom>
        </p:spPr>
      </p:pic>
      <p:sp>
        <p:nvSpPr>
          <p:cNvPr id="100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12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67916"/>
            <a:ext cx="9144000" cy="88890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353369" y="5769420"/>
            <a:ext cx="5285513" cy="48954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344212" y="75047"/>
            <a:ext cx="7969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1. A EASB – E.P. no Sector</a:t>
            </a:r>
          </a:p>
          <a:p>
            <a:pPr marL="0" lvl="1"/>
            <a:r>
              <a:rPr lang="pt-PT" sz="2000" dirty="0" smtClean="0">
                <a:solidFill>
                  <a:srgbClr val="002060"/>
                </a:solidFill>
              </a:rPr>
              <a:t>Evolução </a:t>
            </a:r>
            <a:r>
              <a:rPr lang="pt-PT" sz="2000" dirty="0">
                <a:solidFill>
                  <a:srgbClr val="002060"/>
                </a:solidFill>
              </a:rPr>
              <a:t>dos Resultados Comerciais de 2010 a </a:t>
            </a:r>
            <a:r>
              <a:rPr lang="pt-PT" sz="2000" dirty="0" smtClean="0">
                <a:solidFill>
                  <a:srgbClr val="002060"/>
                </a:solidFill>
              </a:rPr>
              <a:t>2014</a:t>
            </a:r>
            <a:endParaRPr lang="pt-PT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6311" y="1279893"/>
            <a:ext cx="8357445" cy="1541640"/>
          </a:xfrm>
          <a:prstGeom prst="rect">
            <a:avLst/>
          </a:prstGeom>
        </p:spPr>
        <p:txBody>
          <a:bodyPr vert="horz" lIns="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lang="en-US" sz="1000" b="1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marL="182563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2pPr>
            <a:lvl3pPr marL="357188" indent="-174625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3pPr>
            <a:lvl4pPr marL="539750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4pPr>
            <a:lvl5pPr marL="712788" indent="-173038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GB" sz="1000" kern="1200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5pPr>
            <a:lvl6pPr marL="89535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79500" indent="-18415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52538" indent="-173038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3510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PT" sz="1800" dirty="0" smtClean="0">
                <a:solidFill>
                  <a:schemeClr val="tx2">
                    <a:lumMod val="50000"/>
                  </a:schemeClr>
                </a:solidFill>
              </a:rPr>
              <a:t>Clientes</a:t>
            </a:r>
            <a:endParaRPr lang="pt-PT" sz="180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endParaRPr lang="pt-PT" sz="400" b="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Em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31 de Dezembro de 2014, a empresa tinha sob sua gestão 40.871 clientes, dos quais 38.116 clientes activos, ou seja, numa situação regular de abastecimento de água e 2.755 clientes bloqueados, que significa sem abastecimento de água. As razões para a existência de clientes inactivos estão relacionadas com cortes de abastecimento por de falta de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pagamento. </a:t>
            </a:r>
            <a:endParaRPr lang="pt-PT" sz="14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tângulo 1"/>
          <p:cNvSpPr/>
          <p:nvPr/>
        </p:nvSpPr>
        <p:spPr>
          <a:xfrm>
            <a:off x="1753807" y="2855821"/>
            <a:ext cx="5575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b="1" dirty="0">
                <a:solidFill>
                  <a:srgbClr val="002060"/>
                </a:solidFill>
                <a:cs typeface="Times New Roman" panose="02020603050405020304" pitchFamily="18" charset="0"/>
              </a:rPr>
              <a:t>Evolução da carteira de clientes por Sector de </a:t>
            </a:r>
            <a:r>
              <a:rPr lang="pt-PT" altLang="pt-PT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Actividade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901394"/>
              </p:ext>
            </p:extLst>
          </p:nvPr>
        </p:nvGraphicFramePr>
        <p:xfrm>
          <a:off x="446314" y="3317275"/>
          <a:ext cx="8357442" cy="2186008"/>
        </p:xfrm>
        <a:graphic>
          <a:graphicData uri="http://schemas.openxmlformats.org/drawingml/2006/table">
            <a:tbl>
              <a:tblPr/>
              <a:tblGrid>
                <a:gridCol w="1085382"/>
                <a:gridCol w="727206"/>
                <a:gridCol w="727206"/>
                <a:gridCol w="727206"/>
                <a:gridCol w="727206"/>
                <a:gridCol w="727206"/>
                <a:gridCol w="727206"/>
                <a:gridCol w="727206"/>
                <a:gridCol w="727206"/>
                <a:gridCol w="727206"/>
                <a:gridCol w="727206"/>
              </a:tblGrid>
              <a:tr h="1987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Sector de </a:t>
                      </a:r>
                      <a:r>
                        <a:rPr lang="pt-PT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Actividade</a:t>
                      </a:r>
                      <a:endParaRPr lang="pt-PT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9872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Activos</a:t>
                      </a:r>
                      <a:endParaRPr lang="pt-P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Bloqueados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Activos</a:t>
                      </a:r>
                      <a:endParaRPr lang="pt-P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Bloqueados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Activos</a:t>
                      </a:r>
                      <a:endParaRPr lang="pt-P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Bloqueados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Activos</a:t>
                      </a:r>
                      <a:endParaRPr lang="pt-P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Bloqueados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Activos</a:t>
                      </a:r>
                      <a:endParaRPr lang="pt-P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Bloqueados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198728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Domésticos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20 863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4 040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24 562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3 777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27 869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3 452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33 001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2 425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36 162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2 239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8728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Comerciais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906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923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1 038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1 347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8728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Industriais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8728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Públicos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8728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Chafarizes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8728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Revendedores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8728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Girafas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8728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22 173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4 541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25 939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4 336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29 385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4 058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34 620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2 931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38 116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2 755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98728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Anual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26 714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30 275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33 443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37 551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40 871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1854740" y="5252936"/>
            <a:ext cx="869005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val 10"/>
          <p:cNvSpPr/>
          <p:nvPr/>
        </p:nvSpPr>
        <p:spPr>
          <a:xfrm>
            <a:off x="7638882" y="5252936"/>
            <a:ext cx="869005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2" name="Conexão reta unidirecional 11"/>
          <p:cNvCxnSpPr/>
          <p:nvPr/>
        </p:nvCxnSpPr>
        <p:spPr>
          <a:xfrm>
            <a:off x="2289242" y="5732834"/>
            <a:ext cx="533176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ângulo 1"/>
          <p:cNvSpPr/>
          <p:nvPr/>
        </p:nvSpPr>
        <p:spPr>
          <a:xfrm>
            <a:off x="3032879" y="5846413"/>
            <a:ext cx="418704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Nos últimos 4 anos crescemos 14.157 clientes</a:t>
            </a:r>
          </a:p>
        </p:txBody>
      </p:sp>
      <p:sp>
        <p:nvSpPr>
          <p:cNvPr id="19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13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57741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344212" y="75047"/>
            <a:ext cx="7969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1. A EASB – E.P. no Sector</a:t>
            </a:r>
          </a:p>
          <a:p>
            <a:pPr marL="0" lvl="1"/>
            <a:r>
              <a:rPr lang="pt-PT" sz="2000" dirty="0" smtClean="0">
                <a:solidFill>
                  <a:srgbClr val="002060"/>
                </a:solidFill>
              </a:rPr>
              <a:t>Evolução </a:t>
            </a:r>
            <a:r>
              <a:rPr lang="pt-PT" sz="2000" dirty="0">
                <a:solidFill>
                  <a:srgbClr val="002060"/>
                </a:solidFill>
              </a:rPr>
              <a:t>dos Resultados Comerciais de 2010 a </a:t>
            </a:r>
            <a:r>
              <a:rPr lang="pt-PT" sz="2000" dirty="0" smtClean="0">
                <a:solidFill>
                  <a:srgbClr val="002060"/>
                </a:solidFill>
              </a:rPr>
              <a:t>2014</a:t>
            </a:r>
            <a:endParaRPr lang="pt-PT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33342" y="1172748"/>
            <a:ext cx="8190362" cy="1178083"/>
          </a:xfrm>
          <a:prstGeom prst="rect">
            <a:avLst/>
          </a:prstGeom>
        </p:spPr>
        <p:txBody>
          <a:bodyPr vert="horz" lIns="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lang="en-US" sz="1000" b="1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marL="182563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2pPr>
            <a:lvl3pPr marL="357188" indent="-174625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3pPr>
            <a:lvl4pPr marL="539750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4pPr>
            <a:lvl5pPr marL="712788" indent="-173038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GB" sz="1000" kern="1200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5pPr>
            <a:lvl6pPr marL="89535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79500" indent="-18415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52538" indent="-173038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3510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PT" sz="1800" dirty="0" smtClean="0">
                <a:solidFill>
                  <a:schemeClr val="tx2">
                    <a:lumMod val="50000"/>
                  </a:schemeClr>
                </a:solidFill>
              </a:rPr>
              <a:t>Facturação</a:t>
            </a:r>
            <a:endParaRPr lang="pt-PT" sz="180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endParaRPr lang="pt-PT" sz="400" b="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Conforme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exposto no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gráfico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abaixo,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verificou-se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um aumento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de 171% na </a:t>
            </a:r>
            <a:r>
              <a:rPr lang="pt-PT" sz="1400" b="0" dirty="0" err="1" smtClean="0">
                <a:solidFill>
                  <a:schemeClr val="tx2">
                    <a:lumMod val="50000"/>
                  </a:schemeClr>
                </a:solidFill>
              </a:rPr>
              <a:t>facturação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 de M3 de água aos nossos clientes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a qual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resulta da melhoria nas contagens efectuadas aos consumos de água mensais e do aumento do número de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clientes:</a:t>
            </a:r>
            <a:endParaRPr lang="pt-PT" sz="14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22315" y="5863452"/>
            <a:ext cx="6102485" cy="48954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2060"/>
              </a:solidFill>
            </a:endParaRPr>
          </a:p>
        </p:txBody>
      </p:sp>
      <p:sp>
        <p:nvSpPr>
          <p:cNvPr id="12" name="Retângulo 1"/>
          <p:cNvSpPr/>
          <p:nvPr/>
        </p:nvSpPr>
        <p:spPr>
          <a:xfrm>
            <a:off x="2352543" y="5972870"/>
            <a:ext cx="508081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1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Nos últimos 4 anos crescemos a </a:t>
            </a:r>
            <a:r>
              <a:rPr lang="pt-PT" altLang="pt-PT" sz="12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Facturação</a:t>
            </a:r>
            <a:r>
              <a:rPr lang="pt-PT" altLang="pt-PT" sz="1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em + de 235 Milhões de Kwanzas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2422654"/>
              </p:ext>
            </p:extLst>
          </p:nvPr>
        </p:nvGraphicFramePr>
        <p:xfrm>
          <a:off x="699232" y="2350831"/>
          <a:ext cx="7128292" cy="3002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14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344212" y="75047"/>
            <a:ext cx="7969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1. A EASB – E.P. no Sector</a:t>
            </a:r>
          </a:p>
          <a:p>
            <a:pPr marL="0" lvl="1"/>
            <a:r>
              <a:rPr lang="pt-PT" sz="2000" dirty="0" smtClean="0">
                <a:solidFill>
                  <a:srgbClr val="002060"/>
                </a:solidFill>
              </a:rPr>
              <a:t>Estrutura </a:t>
            </a:r>
            <a:r>
              <a:rPr lang="pt-PT" sz="2000" dirty="0">
                <a:solidFill>
                  <a:srgbClr val="002060"/>
                </a:solidFill>
              </a:rPr>
              <a:t>Orgânica e Evolução dos Resultados Comerciais de 2010 a </a:t>
            </a:r>
            <a:r>
              <a:rPr lang="pt-PT" sz="2000" dirty="0" smtClean="0">
                <a:solidFill>
                  <a:srgbClr val="002060"/>
                </a:solidFill>
              </a:rPr>
              <a:t>2015</a:t>
            </a:r>
            <a:endParaRPr lang="pt-PT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490330"/>
              </p:ext>
            </p:extLst>
          </p:nvPr>
        </p:nvGraphicFramePr>
        <p:xfrm>
          <a:off x="486641" y="2282756"/>
          <a:ext cx="7898602" cy="3333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ontent Placeholder 3"/>
          <p:cNvSpPr txBox="1">
            <a:spLocks/>
          </p:cNvSpPr>
          <p:nvPr/>
        </p:nvSpPr>
        <p:spPr>
          <a:xfrm>
            <a:off x="457364" y="1046842"/>
            <a:ext cx="8394806" cy="1178083"/>
          </a:xfrm>
          <a:prstGeom prst="rect">
            <a:avLst/>
          </a:prstGeom>
        </p:spPr>
        <p:txBody>
          <a:bodyPr vert="horz" lIns="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lang="en-US" sz="1000" b="1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marL="182563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2pPr>
            <a:lvl3pPr marL="357188" indent="-174625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3pPr>
            <a:lvl4pPr marL="539750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4pPr>
            <a:lvl5pPr marL="712788" indent="-173038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GB" sz="1000" kern="1200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5pPr>
            <a:lvl6pPr marL="89535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79500" indent="-18415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52538" indent="-173038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3510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PT" sz="1800" dirty="0" smtClean="0">
                <a:solidFill>
                  <a:schemeClr val="tx2">
                    <a:lumMod val="50000"/>
                  </a:schemeClr>
                </a:solidFill>
              </a:rPr>
              <a:t>Cobranças</a:t>
            </a:r>
            <a:endParaRPr lang="pt-PT" sz="180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No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que se refere ao rácio de cobranças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, excluindo a receita proveniente do aluguer de contadores e novas ligações,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verifica-se claramente uma evolução dos valores cobrados, representando um aumento de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244,82%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no período compreendido entre 2010 e 2014.</a:t>
            </a:r>
          </a:p>
          <a:p>
            <a:pPr algn="just">
              <a:lnSpc>
                <a:spcPct val="100000"/>
              </a:lnSpc>
            </a:pPr>
            <a:endParaRPr lang="pt-PT" sz="12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84757" y="5668897"/>
            <a:ext cx="5285513" cy="48954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2060"/>
              </a:solidFill>
            </a:endParaRPr>
          </a:p>
        </p:txBody>
      </p:sp>
      <p:sp>
        <p:nvSpPr>
          <p:cNvPr id="11" name="Retângulo 1"/>
          <p:cNvSpPr/>
          <p:nvPr/>
        </p:nvSpPr>
        <p:spPr>
          <a:xfrm>
            <a:off x="2343213" y="5778315"/>
            <a:ext cx="509947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1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Nos últimos 4 anos crescemos as Cobranças em + de 264 Milhões de Kwanzas</a:t>
            </a:r>
          </a:p>
        </p:txBody>
      </p:sp>
      <p:sp>
        <p:nvSpPr>
          <p:cNvPr id="1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44696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84" y="74217"/>
            <a:ext cx="1556792" cy="15567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818810"/>
            <a:ext cx="9143999" cy="165567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2"/>
          <p:cNvSpPr txBox="1"/>
          <p:nvPr/>
        </p:nvSpPr>
        <p:spPr>
          <a:xfrm>
            <a:off x="773221" y="5139342"/>
            <a:ext cx="75975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800" b="1" dirty="0" smtClean="0">
                <a:solidFill>
                  <a:srgbClr val="002060"/>
                </a:solidFill>
              </a:rPr>
              <a:t>2. Visão, Missão e Valores</a:t>
            </a:r>
            <a:endParaRPr lang="pt-P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20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16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4213" y="211232"/>
            <a:ext cx="713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2060"/>
                </a:solidFill>
              </a:rPr>
              <a:t>2</a:t>
            </a:r>
            <a:r>
              <a:rPr lang="pt-PT" sz="2400" b="1" dirty="0" smtClean="0">
                <a:solidFill>
                  <a:srgbClr val="002060"/>
                </a:solidFill>
              </a:rPr>
              <a:t>. Visão, Missão e Valores</a:t>
            </a:r>
            <a:endParaRPr lang="pt-PT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Content Placeholder 3"/>
          <p:cNvSpPr txBox="1">
            <a:spLocks/>
          </p:cNvSpPr>
          <p:nvPr/>
        </p:nvSpPr>
        <p:spPr>
          <a:xfrm>
            <a:off x="476819" y="1114710"/>
            <a:ext cx="8190362" cy="4587012"/>
          </a:xfrm>
          <a:prstGeom prst="rect">
            <a:avLst/>
          </a:prstGeom>
        </p:spPr>
        <p:txBody>
          <a:bodyPr vert="horz" lIns="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lang="en-US" sz="1000" b="1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marL="182563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2pPr>
            <a:lvl3pPr marL="357188" indent="-174625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3pPr>
            <a:lvl4pPr marL="539750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4pPr>
            <a:lvl5pPr marL="712788" indent="-173038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GB" sz="1000" kern="1200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5pPr>
            <a:lvl6pPr marL="89535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79500" indent="-18415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52538" indent="-173038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3510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Actualmente, devido à velocidade da mudança das variáveis que determinam o ambiente interno e externo, a empresa tem que possuir bases muito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fortes e sólidas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para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que possa ser ágil e flexível para vencer os desafios constantemente em mutação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,.</a:t>
            </a:r>
            <a:endParaRPr lang="pt-PT" sz="1400" b="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Para reforçar a estratégia da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EASB-E.P.,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foi definida a Visão, Missão e Valores únicos, que deverão servir de bússola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orientadora para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Gestão da Empresa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algn="just">
              <a:lnSpc>
                <a:spcPct val="100000"/>
              </a:lnSpc>
            </a:pPr>
            <a:endParaRPr lang="pt-PT" sz="1400" b="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732268" y="2505686"/>
            <a:ext cx="7679462" cy="3355074"/>
            <a:chOff x="1060283" y="2602532"/>
            <a:chExt cx="7023434" cy="3355074"/>
          </a:xfrm>
        </p:grpSpPr>
        <p:graphicFrame>
          <p:nvGraphicFramePr>
            <p:cNvPr id="23" name="Diagrama 22"/>
            <p:cNvGraphicFramePr/>
            <p:nvPr>
              <p:extLst>
                <p:ext uri="{D42A27DB-BD31-4B8C-83A1-F6EECF244321}">
                  <p14:modId xmlns:p14="http://schemas.microsoft.com/office/powerpoint/2010/main" val="2354709146"/>
                </p:ext>
              </p:extLst>
            </p:nvPr>
          </p:nvGraphicFramePr>
          <p:xfrm>
            <a:off x="1060283" y="2602532"/>
            <a:ext cx="7023434" cy="335507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3617" y="2771278"/>
              <a:ext cx="1069136" cy="68542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3617" y="3927624"/>
              <a:ext cx="1069136" cy="68732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3617" y="5085863"/>
              <a:ext cx="1069136" cy="7295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2681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17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4213" y="76628"/>
            <a:ext cx="71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2060"/>
                </a:solidFill>
              </a:rPr>
              <a:t>2</a:t>
            </a:r>
            <a:r>
              <a:rPr lang="pt-PT" sz="2400" b="1" dirty="0" smtClean="0">
                <a:solidFill>
                  <a:srgbClr val="002060"/>
                </a:solidFill>
              </a:rPr>
              <a:t>. Visão, Missão e Valores</a:t>
            </a:r>
          </a:p>
          <a:p>
            <a:r>
              <a:rPr lang="pt-PT" sz="2000" dirty="0" smtClean="0">
                <a:solidFill>
                  <a:srgbClr val="002060"/>
                </a:solidFill>
              </a:rPr>
              <a:t>2.1. Análise SWOT</a:t>
            </a:r>
            <a:endParaRPr lang="pt-PT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433342" y="1295687"/>
            <a:ext cx="8438284" cy="4587012"/>
          </a:xfrm>
          <a:prstGeom prst="rect">
            <a:avLst/>
          </a:prstGeom>
        </p:spPr>
        <p:txBody>
          <a:bodyPr vert="horz" lIns="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lang="en-US" sz="1000" b="1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marL="182563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2pPr>
            <a:lvl3pPr marL="357188" indent="-174625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3pPr>
            <a:lvl4pPr marL="539750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4pPr>
            <a:lvl5pPr marL="712788" indent="-173038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GB" sz="1000" kern="1200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5pPr>
            <a:lvl6pPr marL="89535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79500" indent="-18415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52538" indent="-173038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3510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análise ao sector das águas e a análise à situação actual da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EASB-E.P.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serviu de base à elaboração da análise SWOT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algn="just">
              <a:lnSpc>
                <a:spcPct val="100000"/>
              </a:lnSpc>
            </a:pP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O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diagnóstico realizado sobre a situação actual da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EASB-E.P.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conduziu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à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identificação dos problemas que actualmente se colocam e devem ser resolvidos ou mitigados através de estratégias e respectivas medidas a implementar no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triénio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2015-2017. </a:t>
            </a:r>
          </a:p>
          <a:p>
            <a:pPr algn="just">
              <a:lnSpc>
                <a:spcPct val="100000"/>
              </a:lnSpc>
            </a:pPr>
            <a:endParaRPr lang="pt-PT" sz="600" b="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Porém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este balanço permitiu ainda avaliar os eventuais riscos decorrentes dos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constrangimentos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existentes, bem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como as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oportunidades que se abrem à Empresa, principalmente ao nível dos principais intervenientes.</a:t>
            </a:r>
          </a:p>
          <a:p>
            <a:pPr algn="just">
              <a:lnSpc>
                <a:spcPct val="100000"/>
              </a:lnSpc>
            </a:pPr>
            <a:endParaRPr lang="pt-PT" sz="600" b="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Neste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contexto, apresenta-se análise SWOT efectuada, que não pretendendo ser exaustiva,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mas permite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enquadrar o desenho das soluções estratégicas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desenvolvidas.</a:t>
            </a:r>
            <a:endParaRPr lang="pt-PT" sz="14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626802" y="4363637"/>
            <a:ext cx="2121854" cy="5943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Forças</a:t>
            </a:r>
            <a:endParaRPr lang="pt-PT" b="1" dirty="0"/>
          </a:p>
        </p:txBody>
      </p:sp>
      <p:sp>
        <p:nvSpPr>
          <p:cNvPr id="18" name="Retângulo 17"/>
          <p:cNvSpPr/>
          <p:nvPr/>
        </p:nvSpPr>
        <p:spPr>
          <a:xfrm>
            <a:off x="3631900" y="5110374"/>
            <a:ext cx="2116032" cy="5943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Oportunidades</a:t>
            </a:r>
            <a:endParaRPr lang="pt-PT" b="1" dirty="0"/>
          </a:p>
        </p:txBody>
      </p:sp>
      <p:sp>
        <p:nvSpPr>
          <p:cNvPr id="19" name="Retângulo 18"/>
          <p:cNvSpPr/>
          <p:nvPr/>
        </p:nvSpPr>
        <p:spPr>
          <a:xfrm>
            <a:off x="5934329" y="5098739"/>
            <a:ext cx="2116028" cy="613344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Ameaças</a:t>
            </a:r>
            <a:endParaRPr lang="pt-PT" b="1" dirty="0"/>
          </a:p>
        </p:txBody>
      </p:sp>
      <p:sp>
        <p:nvSpPr>
          <p:cNvPr id="20" name="Retângulo 19"/>
          <p:cNvSpPr/>
          <p:nvPr/>
        </p:nvSpPr>
        <p:spPr>
          <a:xfrm>
            <a:off x="5934329" y="4376440"/>
            <a:ext cx="2116028" cy="59436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Fraquezas</a:t>
            </a:r>
            <a:endParaRPr lang="pt-PT" b="1" dirty="0"/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784" y="3891062"/>
            <a:ext cx="2662025" cy="228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18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4213" y="103234"/>
            <a:ext cx="71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2060"/>
                </a:solidFill>
              </a:rPr>
              <a:t>2</a:t>
            </a:r>
            <a:r>
              <a:rPr lang="pt-PT" sz="2400" b="1" dirty="0" smtClean="0">
                <a:solidFill>
                  <a:srgbClr val="002060"/>
                </a:solidFill>
              </a:rPr>
              <a:t>. Visão, Missão e Valores</a:t>
            </a:r>
          </a:p>
          <a:p>
            <a:r>
              <a:rPr lang="pt-PT" sz="2000" dirty="0" smtClean="0">
                <a:solidFill>
                  <a:srgbClr val="002060"/>
                </a:solidFill>
              </a:rPr>
              <a:t>2.1. Análise SWOT</a:t>
            </a:r>
            <a:endParaRPr lang="pt-PT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46312" y="1310435"/>
            <a:ext cx="8190362" cy="5458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Forças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446312" y="4040473"/>
            <a:ext cx="8190362" cy="54032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Fraquezas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893" y="4642488"/>
            <a:ext cx="1810781" cy="1556374"/>
          </a:xfrm>
          <a:prstGeom prst="rect">
            <a:avLst/>
          </a:prstGeom>
        </p:spPr>
      </p:pic>
      <p:sp>
        <p:nvSpPr>
          <p:cNvPr id="24" name="Content Placeholder 3"/>
          <p:cNvSpPr txBox="1">
            <a:spLocks/>
          </p:cNvSpPr>
          <p:nvPr/>
        </p:nvSpPr>
        <p:spPr>
          <a:xfrm>
            <a:off x="628217" y="1962362"/>
            <a:ext cx="8190362" cy="2151992"/>
          </a:xfrm>
          <a:prstGeom prst="rect">
            <a:avLst/>
          </a:prstGeom>
        </p:spPr>
        <p:txBody>
          <a:bodyPr vert="horz" lIns="0" tIns="0" rIns="7200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Monopolista do mercado;</a:t>
            </a:r>
          </a:p>
          <a:p>
            <a:pPr marL="171450" indent="-17145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Infraestruturas da rede de distribuição de Água totalmente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renovada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e com boas condições de operação;</a:t>
            </a:r>
          </a:p>
          <a:p>
            <a:pPr marL="171450" indent="-17145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Satisfação de 100% das solicitações de adesão aos serviços disponibilizados pela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EASB-E.P.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nas zonas urbanas;</a:t>
            </a:r>
          </a:p>
          <a:p>
            <a:pPr marL="171450" indent="-17145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Experiência e Capacitação dos Recursos Humanos; </a:t>
            </a:r>
          </a:p>
          <a:p>
            <a:pPr marL="171450" indent="-17145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Comprometimento dos Recursos Humanos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com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o crescimento operacional e financeiro da Empresa;</a:t>
            </a:r>
          </a:p>
          <a:p>
            <a:pPr marL="171450" indent="-17145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Maior autonomia da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EASB-E.P.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face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à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constituição e estatutos aprovados;</a:t>
            </a:r>
          </a:p>
          <a:p>
            <a:pPr marL="171450" indent="-17145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Sistema integrado de gestão empresarial (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ERP SAP);</a:t>
            </a:r>
            <a:endParaRPr lang="pt-PT" sz="1400" b="0" dirty="0">
              <a:solidFill>
                <a:schemeClr val="tx2">
                  <a:lumMod val="50000"/>
                </a:schemeClr>
              </a:solidFill>
            </a:endParaRPr>
          </a:p>
          <a:p>
            <a:pPr marL="171450" indent="-171450" algn="just">
              <a:lnSpc>
                <a:spcPct val="100000"/>
              </a:lnSpc>
              <a:buFont typeface="Arial" pitchFamily="34" charset="0"/>
              <a:buChar char="•"/>
            </a:pPr>
            <a:endParaRPr lang="pt-PT" sz="14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Content Placeholder 3"/>
          <p:cNvSpPr txBox="1">
            <a:spLocks/>
          </p:cNvSpPr>
          <p:nvPr/>
        </p:nvSpPr>
        <p:spPr>
          <a:xfrm>
            <a:off x="628217" y="4765617"/>
            <a:ext cx="8190362" cy="1666472"/>
          </a:xfrm>
          <a:prstGeom prst="rect">
            <a:avLst/>
          </a:prstGeom>
        </p:spPr>
        <p:txBody>
          <a:bodyPr vert="horz" lIns="0" tIns="0" rIns="7200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Rede de saneamento insuficiente para a demanda das necessidades da população;</a:t>
            </a:r>
            <a:endParaRPr lang="pt-PT" sz="1400" b="0" dirty="0">
              <a:solidFill>
                <a:schemeClr val="tx2">
                  <a:lumMod val="50000"/>
                </a:schemeClr>
              </a:solidFill>
            </a:endParaRPr>
          </a:p>
          <a:p>
            <a:pPr marL="171450" indent="-17145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Actual sistema tarifário incapaz de cobrir os custos de exploração;</a:t>
            </a:r>
          </a:p>
          <a:p>
            <a:pPr marL="171450" indent="-17145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Aumento frequente da dívida na carteira de clientes, provocada por ineficiências </a:t>
            </a:r>
          </a:p>
          <a:p>
            <a:pPr algn="just">
              <a:lnSpc>
                <a:spcPct val="100000"/>
              </a:lnSpc>
            </a:pP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internas e hábito de não pagamento dos consumidores. </a:t>
            </a:r>
            <a:endParaRPr lang="pt-PT" sz="1400" b="0" dirty="0">
              <a:solidFill>
                <a:schemeClr val="tx2">
                  <a:lumMod val="50000"/>
                </a:schemeClr>
              </a:solidFill>
            </a:endParaRPr>
          </a:p>
          <a:p>
            <a:pPr marL="171450" indent="-171450" algn="just">
              <a:lnSpc>
                <a:spcPct val="100000"/>
              </a:lnSpc>
              <a:buFont typeface="Arial" pitchFamily="34" charset="0"/>
              <a:buChar char="•"/>
            </a:pPr>
            <a:endParaRPr lang="pt-PT" sz="1400" b="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3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19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4213" y="76628"/>
            <a:ext cx="71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2060"/>
                </a:solidFill>
              </a:rPr>
              <a:t>2</a:t>
            </a:r>
            <a:r>
              <a:rPr lang="pt-PT" sz="2400" b="1" dirty="0" smtClean="0">
                <a:solidFill>
                  <a:srgbClr val="002060"/>
                </a:solidFill>
              </a:rPr>
              <a:t>. Visão, Missão e Valores</a:t>
            </a:r>
          </a:p>
          <a:p>
            <a:r>
              <a:rPr lang="pt-PT" sz="2000" dirty="0" smtClean="0">
                <a:solidFill>
                  <a:srgbClr val="002060"/>
                </a:solidFill>
              </a:rPr>
              <a:t>2.1. Análise SWOT</a:t>
            </a:r>
            <a:endParaRPr lang="pt-PT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893" y="4642488"/>
            <a:ext cx="1810781" cy="15563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404083" y="1274212"/>
            <a:ext cx="8190362" cy="5403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Oportunidades</a:t>
            </a:r>
            <a:endParaRPr lang="pt-PT" b="1" dirty="0"/>
          </a:p>
        </p:txBody>
      </p:sp>
      <p:sp>
        <p:nvSpPr>
          <p:cNvPr id="17" name="Retângulo 16"/>
          <p:cNvSpPr/>
          <p:nvPr/>
        </p:nvSpPr>
        <p:spPr>
          <a:xfrm>
            <a:off x="432835" y="4062346"/>
            <a:ext cx="8190362" cy="557584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Ameaças</a:t>
            </a:r>
            <a:endParaRPr lang="pt-PT" b="1" dirty="0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601263" y="1990531"/>
            <a:ext cx="7993182" cy="1871402"/>
          </a:xfrm>
          <a:prstGeom prst="rect">
            <a:avLst/>
          </a:prstGeom>
        </p:spPr>
        <p:txBody>
          <a:bodyPr vert="horz" lIns="0" tIns="0" rIns="7200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Aumento do rendimento médio da população;</a:t>
            </a:r>
          </a:p>
          <a:p>
            <a:pPr marL="171450" indent="-17145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Aumento das taxas de </a:t>
            </a:r>
            <a:r>
              <a:rPr lang="pt-PT" sz="1400" b="0" dirty="0" err="1">
                <a:solidFill>
                  <a:schemeClr val="tx2">
                    <a:lumMod val="50000"/>
                  </a:schemeClr>
                </a:solidFill>
              </a:rPr>
              <a:t>bancarização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da população, empresas e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sector público;</a:t>
            </a:r>
          </a:p>
          <a:p>
            <a:pPr marL="171450" indent="-17145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Forte investimento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do Estado em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programas de reabilitação e ampliação da rede de abastecimento de água e saneamento;</a:t>
            </a:r>
          </a:p>
          <a:p>
            <a:pPr marL="171450" indent="-17145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Surgimento de novas centralidades e urbanizações;</a:t>
            </a:r>
          </a:p>
          <a:p>
            <a:pPr marL="171450" indent="-17145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Alterações previstas na regulamentação do sector, conferindo maior autonomia às empresas públicas;</a:t>
            </a:r>
          </a:p>
          <a:p>
            <a:pPr marL="171450" indent="-17145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Revisão prevista do sistema de tarifas, tendo em conta a cobertura dos custos de exploração e as necessidades da população.</a:t>
            </a:r>
          </a:p>
          <a:p>
            <a:pPr marL="171450" indent="-171450" algn="just">
              <a:lnSpc>
                <a:spcPct val="100000"/>
              </a:lnSpc>
              <a:buFont typeface="Arial" pitchFamily="34" charset="0"/>
              <a:buChar char="•"/>
            </a:pPr>
            <a:endParaRPr lang="pt-PT" sz="14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601263" y="4855537"/>
            <a:ext cx="8190362" cy="1678661"/>
          </a:xfrm>
          <a:prstGeom prst="rect">
            <a:avLst/>
          </a:prstGeom>
        </p:spPr>
        <p:txBody>
          <a:bodyPr vert="horz" lIns="0" tIns="0" rIns="7200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Aumento da concorrência no segmento do Saneamento;</a:t>
            </a:r>
          </a:p>
          <a:p>
            <a:pPr marL="171450" indent="-17145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Ligações clandestinas efectuadas pela população e empresas;</a:t>
            </a:r>
          </a:p>
          <a:p>
            <a:pPr marL="171450" indent="-17145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Crescimento demográfico acentuado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em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zonas </a:t>
            </a:r>
            <a:r>
              <a:rPr lang="pt-PT" sz="1400" b="0" dirty="0" err="1">
                <a:solidFill>
                  <a:schemeClr val="tx2">
                    <a:lumMod val="50000"/>
                  </a:schemeClr>
                </a:solidFill>
              </a:rPr>
              <a:t>desurbanizadas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marL="171450" indent="-17145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Cultura do não pagamento da água consumida, presente na sociedade angolana.</a:t>
            </a:r>
          </a:p>
          <a:p>
            <a:pPr marL="171450" indent="-171450" algn="just">
              <a:lnSpc>
                <a:spcPct val="100000"/>
              </a:lnSpc>
            </a:pPr>
            <a:endParaRPr lang="pt-PT" sz="1400" b="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4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2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4213" y="75047"/>
            <a:ext cx="71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Linhas de Orientação Estratégicas da EASB – E.P.</a:t>
            </a:r>
          </a:p>
          <a:p>
            <a:r>
              <a:rPr lang="pt-PT" sz="2000" dirty="0" smtClean="0">
                <a:solidFill>
                  <a:srgbClr val="002060"/>
                </a:solidFill>
              </a:rPr>
              <a:t>Plano Estratégico 2015 - 2017</a:t>
            </a:r>
            <a:endParaRPr lang="pt-PT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23965" y="1193423"/>
            <a:ext cx="8536111" cy="4252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pt-PT" sz="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sz="1600" b="1" dirty="0" smtClean="0">
                <a:solidFill>
                  <a:srgbClr val="002060"/>
                </a:solidFill>
              </a:rPr>
              <a:t>A EASB – E.P. no Sector</a:t>
            </a:r>
            <a:endParaRPr lang="pt-PT" sz="1400" b="1" dirty="0" smtClean="0">
              <a:solidFill>
                <a:srgbClr val="002060"/>
              </a:solidFill>
            </a:endParaRPr>
          </a:p>
          <a:p>
            <a:pPr lvl="1">
              <a:spcBef>
                <a:spcPts val="300"/>
              </a:spcBef>
            </a:pP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</a:rPr>
              <a:t>1.1. Enquadramento Geral e Histórico da Empresa</a:t>
            </a:r>
          </a:p>
          <a:p>
            <a:pPr lvl="1">
              <a:spcBef>
                <a:spcPts val="300"/>
              </a:spcBef>
            </a:pP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</a:rPr>
              <a:t>1.2. Principais 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</a:rPr>
              <a:t>dados demográficos da Província de Benguela</a:t>
            </a:r>
          </a:p>
          <a:p>
            <a:pPr lvl="1">
              <a:spcBef>
                <a:spcPts val="300"/>
              </a:spcBef>
            </a:pP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</a:rPr>
              <a:t>1.3. 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</a:rPr>
              <a:t>Estrutura </a:t>
            </a: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</a:rPr>
              <a:t>Orgânica e Evolução dos Resultados Comerciais de 2010 a 2014</a:t>
            </a:r>
          </a:p>
          <a:p>
            <a:pPr lvl="1">
              <a:spcBef>
                <a:spcPts val="300"/>
              </a:spcBef>
            </a:pPr>
            <a:endParaRPr lang="pt-PT" sz="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PT" sz="1600" b="1" dirty="0" smtClean="0">
                <a:solidFill>
                  <a:srgbClr val="002060"/>
                </a:solidFill>
              </a:rPr>
              <a:t>Visão, Missão e Valores</a:t>
            </a:r>
            <a:endParaRPr lang="pt-PT" sz="1400" b="1" dirty="0" smtClean="0">
              <a:solidFill>
                <a:srgbClr val="002060"/>
              </a:solidFill>
            </a:endParaRPr>
          </a:p>
          <a:p>
            <a:pPr lvl="1">
              <a:spcBef>
                <a:spcPts val="300"/>
              </a:spcBef>
            </a:pP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</a:rPr>
              <a:t>2.1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</a:rPr>
              <a:t>Análise 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</a:rPr>
              <a:t>SWOT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endParaRPr lang="pt-PT" sz="600" b="1" dirty="0" smtClean="0">
              <a:solidFill>
                <a:srgbClr val="148BD6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pt-PT" sz="1600" b="1" dirty="0" smtClean="0">
                <a:solidFill>
                  <a:srgbClr val="002060"/>
                </a:solidFill>
              </a:rPr>
              <a:t>Estratégia </a:t>
            </a:r>
            <a:r>
              <a:rPr lang="pt-PT" sz="1600" b="1" dirty="0">
                <a:solidFill>
                  <a:srgbClr val="002060"/>
                </a:solidFill>
              </a:rPr>
              <a:t>de Gestão </a:t>
            </a:r>
            <a:r>
              <a:rPr lang="pt-PT" sz="1600" b="1" dirty="0" smtClean="0">
                <a:solidFill>
                  <a:srgbClr val="002060"/>
                </a:solidFill>
              </a:rPr>
              <a:t>2015 a 2017</a:t>
            </a:r>
            <a:r>
              <a:rPr lang="pt-PT" sz="1600" b="1" dirty="0" smtClean="0">
                <a:solidFill>
                  <a:srgbClr val="148BD6"/>
                </a:solidFill>
              </a:rPr>
              <a:t>											</a:t>
            </a:r>
          </a:p>
          <a:p>
            <a:pPr lvl="1">
              <a:spcBef>
                <a:spcPts val="300"/>
              </a:spcBef>
            </a:pP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</a:rPr>
              <a:t>3.1. </a:t>
            </a:r>
            <a:r>
              <a:rPr lang="pt-PT" sz="1400" dirty="0" err="1" smtClean="0">
                <a:solidFill>
                  <a:schemeClr val="bg1">
                    <a:lumMod val="50000"/>
                  </a:schemeClr>
                </a:solidFill>
              </a:rPr>
              <a:t>Vectores</a:t>
            </a: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</a:rPr>
              <a:t> Estratégicos, Compromissos, Novos Produtos e Serviços</a:t>
            </a:r>
            <a:endParaRPr lang="pt-PT" sz="14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spcBef>
                <a:spcPts val="300"/>
              </a:spcBef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</a:rPr>
              <a:t>.2. </a:t>
            </a:r>
            <a:r>
              <a:rPr lang="pt-PT" sz="1400" dirty="0" err="1" smtClean="0">
                <a:solidFill>
                  <a:schemeClr val="bg1">
                    <a:lumMod val="50000"/>
                  </a:schemeClr>
                </a:solidFill>
              </a:rPr>
              <a:t>Objectivos</a:t>
            </a: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</a:rPr>
              <a:t>Estratégicos por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</a:rPr>
              <a:t>Direcções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pt-PT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spcBef>
                <a:spcPts val="300"/>
              </a:spcBef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</a:rPr>
              <a:t>.3. </a:t>
            </a:r>
            <a:r>
              <a:rPr lang="pt-PT" sz="1400" dirty="0" err="1" smtClean="0">
                <a:solidFill>
                  <a:schemeClr val="bg1">
                    <a:lumMod val="50000"/>
                  </a:schemeClr>
                </a:solidFill>
              </a:rPr>
              <a:t>Balanced</a:t>
            </a: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sz="1400" dirty="0" err="1" smtClean="0">
                <a:solidFill>
                  <a:schemeClr val="bg1">
                    <a:lumMod val="50000"/>
                  </a:schemeClr>
                </a:solidFill>
              </a:rPr>
              <a:t>Scorecard</a:t>
            </a: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</a:rPr>
              <a:t> e Indicadores de Controlo</a:t>
            </a:r>
          </a:p>
          <a:p>
            <a:pPr lvl="1"/>
            <a:endParaRPr lang="pt-PT" sz="6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pt-PT" sz="1600" b="1" dirty="0" smtClean="0">
                <a:solidFill>
                  <a:srgbClr val="002060"/>
                </a:solidFill>
              </a:rPr>
              <a:t>Programa </a:t>
            </a:r>
            <a:r>
              <a:rPr lang="pt-PT" sz="1600" b="1" dirty="0">
                <a:solidFill>
                  <a:srgbClr val="002060"/>
                </a:solidFill>
              </a:rPr>
              <a:t>de Investimentos para o Triénio </a:t>
            </a:r>
            <a:r>
              <a:rPr lang="pt-PT" sz="1600" b="1" dirty="0" smtClean="0">
                <a:solidFill>
                  <a:srgbClr val="002060"/>
                </a:solidFill>
              </a:rPr>
              <a:t>2015-2017</a:t>
            </a:r>
            <a:r>
              <a:rPr lang="pt-PT" sz="1600" b="1" dirty="0" smtClean="0">
                <a:solidFill>
                  <a:srgbClr val="148BD6"/>
                </a:solidFill>
              </a:rPr>
              <a:t>					</a:t>
            </a:r>
            <a:endParaRPr lang="pt-PT" sz="1200" b="1" dirty="0" smtClean="0">
              <a:solidFill>
                <a:srgbClr val="148BD6"/>
              </a:solidFill>
            </a:endParaRPr>
          </a:p>
          <a:p>
            <a:pPr lvl="1">
              <a:spcBef>
                <a:spcPts val="300"/>
              </a:spcBef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</a:rPr>
              <a:t>.1. Necessidades de Investimento 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</a:rPr>
              <a:t>e Custos </a:t>
            </a: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</a:rPr>
              <a:t>de Funcionamento Previstos para 2015 a 2017</a:t>
            </a:r>
            <a:endParaRPr lang="pt-PT" sz="14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spcBef>
                <a:spcPts val="300"/>
              </a:spcBef>
            </a:pP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</a:rPr>
              <a:t>4.2. Orçamento 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</a:rPr>
              <a:t>Previsional da EASB-E.P. </a:t>
            </a:r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</a:rPr>
              <a:t>e Gráficos de Evolução do Negócio</a:t>
            </a:r>
          </a:p>
          <a:p>
            <a:pPr lvl="1"/>
            <a:endParaRPr lang="pt-PT" sz="1000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pt-PT" sz="1600" b="1" dirty="0" smtClean="0">
                <a:solidFill>
                  <a:srgbClr val="002060"/>
                </a:solidFill>
              </a:rPr>
              <a:t>Principais Conclusões</a:t>
            </a:r>
            <a:r>
              <a:rPr lang="pt-PT" sz="1600" b="1" dirty="0" smtClean="0">
                <a:solidFill>
                  <a:srgbClr val="148BD6"/>
                </a:solidFill>
              </a:rPr>
              <a:t>													</a:t>
            </a:r>
            <a:endParaRPr lang="pt-PT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422" y="124743"/>
            <a:ext cx="1556792" cy="15567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818810"/>
            <a:ext cx="9143999" cy="165567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2"/>
          <p:cNvSpPr txBox="1"/>
          <p:nvPr/>
        </p:nvSpPr>
        <p:spPr>
          <a:xfrm>
            <a:off x="773221" y="5139342"/>
            <a:ext cx="75975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800" b="1" dirty="0">
                <a:solidFill>
                  <a:srgbClr val="002060"/>
                </a:solidFill>
              </a:rPr>
              <a:t>3</a:t>
            </a:r>
            <a:r>
              <a:rPr lang="pt-PT" sz="2800" b="1" dirty="0" smtClean="0">
                <a:solidFill>
                  <a:srgbClr val="002060"/>
                </a:solidFill>
              </a:rPr>
              <a:t>. Estratégia de Gestão 2015 a 2017</a:t>
            </a:r>
            <a:endParaRPr lang="pt-P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119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21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4213" y="82192"/>
            <a:ext cx="71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3. Estratégia de Gestão 2015 a 2017</a:t>
            </a:r>
          </a:p>
          <a:p>
            <a:r>
              <a:rPr lang="pt-PT" sz="2000" dirty="0" smtClean="0">
                <a:solidFill>
                  <a:srgbClr val="002060"/>
                </a:solidFill>
              </a:rPr>
              <a:t>3.1. </a:t>
            </a:r>
            <a:r>
              <a:rPr lang="pt-PT" sz="2000" dirty="0" err="1" smtClean="0">
                <a:solidFill>
                  <a:srgbClr val="002060"/>
                </a:solidFill>
              </a:rPr>
              <a:t>Vectores</a:t>
            </a:r>
            <a:r>
              <a:rPr lang="pt-PT" sz="2000" dirty="0" smtClean="0">
                <a:solidFill>
                  <a:srgbClr val="002060"/>
                </a:solidFill>
              </a:rPr>
              <a:t> Estratégicos</a:t>
            </a:r>
            <a:endParaRPr lang="pt-PT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Content Placeholder 3"/>
          <p:cNvSpPr txBox="1">
            <a:spLocks/>
          </p:cNvSpPr>
          <p:nvPr/>
        </p:nvSpPr>
        <p:spPr>
          <a:xfrm>
            <a:off x="434503" y="1755608"/>
            <a:ext cx="8297528" cy="4587012"/>
          </a:xfrm>
          <a:prstGeom prst="rect">
            <a:avLst/>
          </a:prstGeom>
        </p:spPr>
        <p:txBody>
          <a:bodyPr vert="horz" lIns="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lang="en-US" sz="1000" b="1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marL="182563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2pPr>
            <a:lvl3pPr marL="357188" indent="-174625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3pPr>
            <a:lvl4pPr marL="539750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4pPr>
            <a:lvl5pPr marL="712788" indent="-173038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GB" sz="1000" kern="1200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5pPr>
            <a:lvl6pPr marL="89535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79500" indent="-18415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52538" indent="-173038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3510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PT" sz="1400" dirty="0" smtClean="0">
                <a:solidFill>
                  <a:srgbClr val="002060"/>
                </a:solidFill>
              </a:rPr>
              <a:t>Os </a:t>
            </a:r>
            <a:r>
              <a:rPr lang="pt-PT" sz="1400" dirty="0">
                <a:solidFill>
                  <a:srgbClr val="002060"/>
                </a:solidFill>
              </a:rPr>
              <a:t>objectivos estratégicos definidos do Plano da </a:t>
            </a:r>
            <a:r>
              <a:rPr lang="pt-PT" sz="1400" dirty="0" smtClean="0">
                <a:solidFill>
                  <a:srgbClr val="002060"/>
                </a:solidFill>
              </a:rPr>
              <a:t>EASB–E.P. </a:t>
            </a:r>
            <a:r>
              <a:rPr lang="pt-PT" sz="1400" dirty="0">
                <a:solidFill>
                  <a:srgbClr val="002060"/>
                </a:solidFill>
              </a:rPr>
              <a:t>(2015 – </a:t>
            </a:r>
            <a:r>
              <a:rPr lang="pt-PT" sz="1400" dirty="0" smtClean="0">
                <a:solidFill>
                  <a:srgbClr val="002060"/>
                </a:solidFill>
              </a:rPr>
              <a:t>2017) </a:t>
            </a:r>
            <a:r>
              <a:rPr lang="pt-PT" sz="1400" dirty="0">
                <a:solidFill>
                  <a:srgbClr val="002060"/>
                </a:solidFill>
              </a:rPr>
              <a:t>foram alinhados tendo em conta os documentos reitores nomeadamente: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400" b="0" dirty="0">
                <a:solidFill>
                  <a:srgbClr val="002060"/>
                </a:solidFill>
              </a:rPr>
              <a:t>Plano Nacional de Desenvolvimento de Angola (PND) 2013 – 2017;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400" b="0" dirty="0">
                <a:solidFill>
                  <a:srgbClr val="002060"/>
                </a:solidFill>
              </a:rPr>
              <a:t>Programa de Desenvolvimento Provincial de Benguela (PDPB) 2013 – </a:t>
            </a:r>
            <a:r>
              <a:rPr lang="pt-PT" sz="1400" b="0" dirty="0" smtClean="0">
                <a:solidFill>
                  <a:srgbClr val="002060"/>
                </a:solidFill>
              </a:rPr>
              <a:t>2017;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400" b="0" dirty="0" smtClean="0">
                <a:solidFill>
                  <a:srgbClr val="002060"/>
                </a:solidFill>
              </a:rPr>
              <a:t>O Estatuto </a:t>
            </a:r>
            <a:r>
              <a:rPr lang="pt-PT" sz="1400" b="0" dirty="0">
                <a:solidFill>
                  <a:srgbClr val="002060"/>
                </a:solidFill>
              </a:rPr>
              <a:t>S</a:t>
            </a:r>
            <a:r>
              <a:rPr lang="pt-PT" sz="1400" b="0" dirty="0" smtClean="0">
                <a:solidFill>
                  <a:srgbClr val="002060"/>
                </a:solidFill>
              </a:rPr>
              <a:t>ocial e Orgânico da EASB-E.P., conforme consta da Publicação no Diário da República.</a:t>
            </a:r>
          </a:p>
          <a:p>
            <a:pPr algn="just">
              <a:lnSpc>
                <a:spcPct val="100000"/>
              </a:lnSpc>
            </a:pPr>
            <a:endParaRPr lang="pt-PT" sz="1400" b="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pt-PT" sz="1400" b="0" dirty="0">
                <a:solidFill>
                  <a:srgbClr val="002060"/>
                </a:solidFill>
              </a:rPr>
              <a:t>Os quais prevêem, um aumento da taxa de acesso à água potável (TAAP) no país na ordem dos 55% até 2017, através da melhoria da qualidade do serviço de abastecimento de água nas zonas mais populosas</a:t>
            </a:r>
            <a:r>
              <a:rPr lang="pt-PT" sz="1400" b="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00000"/>
              </a:lnSpc>
            </a:pPr>
            <a:endParaRPr lang="pt-PT" sz="1400" b="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pt-PT" sz="1400" dirty="0">
                <a:solidFill>
                  <a:srgbClr val="002060"/>
                </a:solidFill>
              </a:rPr>
              <a:t>Com base nos </a:t>
            </a:r>
            <a:r>
              <a:rPr lang="pt-PT" sz="1400" dirty="0" smtClean="0">
                <a:solidFill>
                  <a:srgbClr val="002060"/>
                </a:solidFill>
              </a:rPr>
              <a:t>referidos </a:t>
            </a:r>
            <a:r>
              <a:rPr lang="pt-PT" sz="1400" dirty="0">
                <a:solidFill>
                  <a:srgbClr val="002060"/>
                </a:solidFill>
              </a:rPr>
              <a:t>diplomas e tendo em atenção as oportunidades e desafios identificados, as competências intrínsecas da </a:t>
            </a:r>
            <a:r>
              <a:rPr lang="pt-PT" sz="1400" dirty="0" smtClean="0">
                <a:solidFill>
                  <a:srgbClr val="002060"/>
                </a:solidFill>
              </a:rPr>
              <a:t>EASB-E.P., </a:t>
            </a:r>
            <a:r>
              <a:rPr lang="pt-PT" sz="1400" dirty="0">
                <a:solidFill>
                  <a:srgbClr val="002060"/>
                </a:solidFill>
              </a:rPr>
              <a:t>foram definidos 3 (três) principais eixos de orientação  estratégica para o médio prazo: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400" b="0" dirty="0">
                <a:solidFill>
                  <a:srgbClr val="002060"/>
                </a:solidFill>
              </a:rPr>
              <a:t>Assegurar a universalidade, continuidade e qualidade do abastecimento de água potável </a:t>
            </a:r>
            <a:r>
              <a:rPr lang="pt-PT" sz="1400" b="0" dirty="0" smtClean="0">
                <a:solidFill>
                  <a:srgbClr val="002060"/>
                </a:solidFill>
              </a:rPr>
              <a:t>à </a:t>
            </a:r>
            <a:r>
              <a:rPr lang="pt-PT" sz="1400" b="0" dirty="0">
                <a:solidFill>
                  <a:srgbClr val="002060"/>
                </a:solidFill>
              </a:rPr>
              <a:t>população e dos serviços de saneamento;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400" b="0" dirty="0">
                <a:solidFill>
                  <a:srgbClr val="002060"/>
                </a:solidFill>
              </a:rPr>
              <a:t>Garantir a sustentabilidade económica e financeira da </a:t>
            </a:r>
            <a:r>
              <a:rPr lang="pt-PT" sz="1400" b="0" dirty="0" smtClean="0">
                <a:solidFill>
                  <a:srgbClr val="002060"/>
                </a:solidFill>
              </a:rPr>
              <a:t>EASB-E.P.;</a:t>
            </a:r>
            <a:endParaRPr lang="pt-PT" sz="1400" b="0" dirty="0">
              <a:solidFill>
                <a:srgbClr val="002060"/>
              </a:solidFill>
            </a:endParaRP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400" b="0" dirty="0">
                <a:solidFill>
                  <a:srgbClr val="002060"/>
                </a:solidFill>
              </a:rPr>
              <a:t>Melhorar a performance interna da </a:t>
            </a:r>
            <a:r>
              <a:rPr lang="pt-PT" sz="1400" b="0" dirty="0" smtClean="0">
                <a:solidFill>
                  <a:srgbClr val="002060"/>
                </a:solidFill>
              </a:rPr>
              <a:t>EASB-E.P.;</a:t>
            </a:r>
            <a:endParaRPr lang="pt-PT" sz="1400" b="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</a:pPr>
            <a:endParaRPr lang="pt-PT" sz="1400" b="0" dirty="0">
              <a:solidFill>
                <a:srgbClr val="00206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26532" y="1222689"/>
            <a:ext cx="2431884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  <a:latin typeface="+mj-lt"/>
              </a:rPr>
              <a:t>Vectores Estratégicos</a:t>
            </a:r>
            <a:endParaRPr lang="pt-PT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99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22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4213" y="76628"/>
            <a:ext cx="71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3. Estratégia de Gestão 2015 a 2017</a:t>
            </a:r>
          </a:p>
          <a:p>
            <a:r>
              <a:rPr lang="pt-PT" sz="2000" dirty="0" smtClean="0">
                <a:solidFill>
                  <a:srgbClr val="002060"/>
                </a:solidFill>
              </a:rPr>
              <a:t>3.1. Compromissos</a:t>
            </a:r>
            <a:endParaRPr lang="pt-PT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31423" y="1773902"/>
            <a:ext cx="8316985" cy="3273850"/>
          </a:xfrm>
          <a:prstGeom prst="rect">
            <a:avLst/>
          </a:prstGeom>
        </p:spPr>
        <p:txBody>
          <a:bodyPr vert="horz" lIns="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lang="en-US" sz="1000" b="1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marL="182563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2pPr>
            <a:lvl3pPr marL="357188" indent="-174625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3pPr>
            <a:lvl4pPr marL="539750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4pPr>
            <a:lvl5pPr marL="712788" indent="-173038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GB" sz="1000" kern="1200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5pPr>
            <a:lvl6pPr marL="89535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79500" indent="-18415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52538" indent="-173038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3510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PT" sz="1400" dirty="0" smtClean="0">
                <a:solidFill>
                  <a:srgbClr val="002060"/>
                </a:solidFill>
              </a:rPr>
              <a:t>Colaboradores </a:t>
            </a:r>
            <a:r>
              <a:rPr lang="pt-PT" sz="1400" dirty="0">
                <a:solidFill>
                  <a:srgbClr val="002060"/>
                </a:solidFill>
              </a:rPr>
              <a:t>envolvidos</a:t>
            </a:r>
          </a:p>
          <a:p>
            <a:pPr algn="just">
              <a:lnSpc>
                <a:spcPct val="100000"/>
              </a:lnSpc>
            </a:pPr>
            <a:r>
              <a:rPr lang="pt-PT" sz="1200" b="0" dirty="0">
                <a:solidFill>
                  <a:srgbClr val="002060"/>
                </a:solidFill>
              </a:rPr>
              <a:t>Desenvolver   relações   internas   eficazes,   orientadas   para  o cliente externo, por via do Marketing Interno, enquanto ferramenta que procura motivar, capacitar e manter os colaboradores informados sobre as políticas e objectivos da organização; fomentar uma cultura organizacional forte, que se paute por elevados padrões éticos, de serviço público, de responsabilidade, civismo, competência e exigência.</a:t>
            </a:r>
          </a:p>
          <a:p>
            <a:pPr algn="just">
              <a:lnSpc>
                <a:spcPct val="100000"/>
              </a:lnSpc>
            </a:pPr>
            <a:r>
              <a:rPr lang="pt-PT" sz="400" b="0" dirty="0">
                <a:solidFill>
                  <a:srgbClr val="002060"/>
                </a:solidFill>
              </a:rPr>
              <a:t> </a:t>
            </a:r>
            <a:endParaRPr lang="pt-PT" sz="400" b="0" dirty="0" smtClean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pt-PT" sz="1400" dirty="0" smtClean="0">
                <a:solidFill>
                  <a:srgbClr val="002060"/>
                </a:solidFill>
              </a:rPr>
              <a:t>Orientação </a:t>
            </a:r>
            <a:r>
              <a:rPr lang="pt-PT" sz="1400" dirty="0">
                <a:solidFill>
                  <a:srgbClr val="002060"/>
                </a:solidFill>
              </a:rPr>
              <a:t>para os resultados</a:t>
            </a:r>
          </a:p>
          <a:p>
            <a:pPr algn="just">
              <a:lnSpc>
                <a:spcPct val="100000"/>
              </a:lnSpc>
            </a:pPr>
            <a:r>
              <a:rPr lang="pt-PT" sz="1200" b="0" dirty="0">
                <a:solidFill>
                  <a:srgbClr val="002060"/>
                </a:solidFill>
              </a:rPr>
              <a:t>Superar desafios cada vez mais exigentes, com vista ao aumento da </a:t>
            </a:r>
            <a:r>
              <a:rPr lang="pt-PT" sz="1200" b="0" dirty="0" smtClean="0">
                <a:solidFill>
                  <a:srgbClr val="002060"/>
                </a:solidFill>
              </a:rPr>
              <a:t>eficiência e  </a:t>
            </a:r>
            <a:r>
              <a:rPr lang="pt-PT" sz="1200" b="0" dirty="0">
                <a:solidFill>
                  <a:srgbClr val="002060"/>
                </a:solidFill>
              </a:rPr>
              <a:t>eficácia  dos serviços  prestados;  adoptar  procedimentos  claros  para  </a:t>
            </a:r>
            <a:r>
              <a:rPr lang="pt-PT" sz="1200" b="0" dirty="0" smtClean="0">
                <a:solidFill>
                  <a:srgbClr val="002060"/>
                </a:solidFill>
              </a:rPr>
              <a:t>uma execução </a:t>
            </a:r>
            <a:r>
              <a:rPr lang="pt-PT" sz="1200" b="0" dirty="0">
                <a:solidFill>
                  <a:srgbClr val="002060"/>
                </a:solidFill>
              </a:rPr>
              <a:t>e controlo rigorosos e efectuar uma revisão periódica dos processos,</a:t>
            </a:r>
          </a:p>
          <a:p>
            <a:pPr algn="just">
              <a:lnSpc>
                <a:spcPct val="100000"/>
              </a:lnSpc>
            </a:pPr>
            <a:r>
              <a:rPr lang="pt-PT" sz="1200" b="0" dirty="0">
                <a:solidFill>
                  <a:srgbClr val="002060"/>
                </a:solidFill>
              </a:rPr>
              <a:t>objectivos e metas no sentido de eliminar o supérfluo e reforçar o que </a:t>
            </a:r>
            <a:r>
              <a:rPr lang="pt-PT" sz="1200" b="0" dirty="0" smtClean="0">
                <a:solidFill>
                  <a:srgbClr val="002060"/>
                </a:solidFill>
              </a:rPr>
              <a:t>for estratégico</a:t>
            </a:r>
            <a:r>
              <a:rPr lang="pt-PT" sz="1200" b="0" dirty="0">
                <a:solidFill>
                  <a:srgbClr val="002060"/>
                </a:solidFill>
              </a:rPr>
              <a:t>; procurar sempre a melhoria contínua do sistema, antevendo </a:t>
            </a:r>
            <a:r>
              <a:rPr lang="pt-PT" sz="1200" b="0" dirty="0" smtClean="0">
                <a:solidFill>
                  <a:srgbClr val="002060"/>
                </a:solidFill>
              </a:rPr>
              <a:t>e ultrapassando </a:t>
            </a:r>
            <a:r>
              <a:rPr lang="pt-PT" sz="1200" b="0" dirty="0">
                <a:solidFill>
                  <a:srgbClr val="002060"/>
                </a:solidFill>
              </a:rPr>
              <a:t>todas as falhas e erros, rumo à excelência e ao aumento </a:t>
            </a:r>
            <a:r>
              <a:rPr lang="pt-PT" sz="1200" b="0" dirty="0" smtClean="0">
                <a:solidFill>
                  <a:srgbClr val="002060"/>
                </a:solidFill>
              </a:rPr>
              <a:t>da qualidade </a:t>
            </a:r>
            <a:r>
              <a:rPr lang="pt-PT" sz="1200" b="0" dirty="0">
                <a:solidFill>
                  <a:srgbClr val="002060"/>
                </a:solidFill>
              </a:rPr>
              <a:t>do serviço. </a:t>
            </a:r>
          </a:p>
          <a:p>
            <a:pPr algn="just">
              <a:lnSpc>
                <a:spcPct val="100000"/>
              </a:lnSpc>
            </a:pPr>
            <a:r>
              <a:rPr lang="pt-PT" sz="400" b="0" dirty="0" smtClean="0">
                <a:solidFill>
                  <a:srgbClr val="002060"/>
                </a:solidFill>
              </a:rPr>
              <a:t> </a:t>
            </a:r>
          </a:p>
          <a:p>
            <a:pPr algn="just">
              <a:lnSpc>
                <a:spcPct val="100000"/>
              </a:lnSpc>
            </a:pPr>
            <a:r>
              <a:rPr lang="pt-PT" sz="1400" dirty="0" smtClean="0">
                <a:solidFill>
                  <a:srgbClr val="002060"/>
                </a:solidFill>
              </a:rPr>
              <a:t>Clientes </a:t>
            </a:r>
            <a:r>
              <a:rPr lang="pt-PT" sz="1400" dirty="0">
                <a:solidFill>
                  <a:srgbClr val="002060"/>
                </a:solidFill>
              </a:rPr>
              <a:t>Satisfeitos</a:t>
            </a:r>
          </a:p>
          <a:p>
            <a:pPr algn="just">
              <a:lnSpc>
                <a:spcPct val="100000"/>
              </a:lnSpc>
            </a:pPr>
            <a:r>
              <a:rPr lang="pt-PT" sz="1200" b="0" dirty="0">
                <a:solidFill>
                  <a:srgbClr val="002060"/>
                </a:solidFill>
              </a:rPr>
              <a:t>Oferecer serviços de qualidade, antecipando as solicitações de forma a superar as expectativas, com forte espírito de equipa e convergência, na procura conjunta das melhores soluções; desenvolver e alcançar requisitos e critérios de excelência, de melhoria contínua, com reconhecimento</a:t>
            </a:r>
            <a:r>
              <a:rPr lang="pt-PT" sz="1200" b="0" dirty="0" smtClean="0">
                <a:solidFill>
                  <a:srgbClr val="002060"/>
                </a:solidFill>
              </a:rPr>
              <a:t>.</a:t>
            </a:r>
            <a:endParaRPr lang="pt-PT" sz="1200" b="0" dirty="0">
              <a:solidFill>
                <a:srgbClr val="00206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31423" y="1246343"/>
            <a:ext cx="1747658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  <a:latin typeface="+mj-lt"/>
              </a:rPr>
              <a:t>Compromissos</a:t>
            </a:r>
            <a:endParaRPr lang="pt-PT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8125" y="5174618"/>
            <a:ext cx="2040555" cy="151836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855" y="5131842"/>
            <a:ext cx="2232526" cy="150470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9168" y="5131842"/>
            <a:ext cx="1630099" cy="150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2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23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34257" y="135315"/>
            <a:ext cx="71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3. Estratégia de Gestão 2015 a 2017</a:t>
            </a:r>
          </a:p>
          <a:p>
            <a:r>
              <a:rPr lang="pt-PT" sz="2000" dirty="0" smtClean="0">
                <a:solidFill>
                  <a:srgbClr val="002060"/>
                </a:solidFill>
              </a:rPr>
              <a:t>3.1. Compromissos</a:t>
            </a:r>
            <a:endParaRPr lang="pt-PT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4394" y="1818420"/>
            <a:ext cx="8362380" cy="4587012"/>
          </a:xfrm>
          <a:prstGeom prst="rect">
            <a:avLst/>
          </a:prstGeom>
        </p:spPr>
        <p:txBody>
          <a:bodyPr vert="horz" lIns="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lang="en-US" sz="1000" b="1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marL="182563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2pPr>
            <a:lvl3pPr marL="357188" indent="-174625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3pPr>
            <a:lvl4pPr marL="539750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4pPr>
            <a:lvl5pPr marL="712788" indent="-173038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GB" sz="1000" kern="1200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5pPr>
            <a:lvl6pPr marL="89535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79500" indent="-18415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52538" indent="-173038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3510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PT" sz="1400" dirty="0" smtClean="0">
                <a:solidFill>
                  <a:srgbClr val="002060"/>
                </a:solidFill>
              </a:rPr>
              <a:t>Responsabilidade </a:t>
            </a:r>
            <a:r>
              <a:rPr lang="pt-PT" sz="1400" dirty="0">
                <a:solidFill>
                  <a:srgbClr val="002060"/>
                </a:solidFill>
              </a:rPr>
              <a:t>social</a:t>
            </a:r>
          </a:p>
          <a:p>
            <a:pPr algn="just">
              <a:lnSpc>
                <a:spcPct val="100000"/>
              </a:lnSpc>
            </a:pPr>
            <a:r>
              <a:rPr lang="pt-PT" sz="1200" b="0" dirty="0">
                <a:solidFill>
                  <a:srgbClr val="002060"/>
                </a:solidFill>
              </a:rPr>
              <a:t>Desenvolver   uma   política   de   responsabilidade   social,   de   valorização   </a:t>
            </a:r>
            <a:r>
              <a:rPr lang="pt-PT" sz="1200" b="0" dirty="0" smtClean="0">
                <a:solidFill>
                  <a:srgbClr val="002060"/>
                </a:solidFill>
              </a:rPr>
              <a:t>e promoção </a:t>
            </a:r>
            <a:r>
              <a:rPr lang="pt-PT" sz="1200" b="0" dirty="0">
                <a:solidFill>
                  <a:srgbClr val="002060"/>
                </a:solidFill>
              </a:rPr>
              <a:t>do bem-estar dos recursos humanos e de gestão responsável </a:t>
            </a:r>
            <a:r>
              <a:rPr lang="pt-PT" sz="1200" b="0" dirty="0" smtClean="0">
                <a:solidFill>
                  <a:srgbClr val="002060"/>
                </a:solidFill>
              </a:rPr>
              <a:t>da utilização  </a:t>
            </a:r>
            <a:r>
              <a:rPr lang="pt-PT" sz="1200" b="0" dirty="0">
                <a:solidFill>
                  <a:srgbClr val="002060"/>
                </a:solidFill>
              </a:rPr>
              <a:t>de  recursos  naturais;  implementar  políticas  de  </a:t>
            </a:r>
            <a:r>
              <a:rPr lang="pt-PT" sz="1200" b="0" dirty="0" smtClean="0">
                <a:solidFill>
                  <a:srgbClr val="002060"/>
                </a:solidFill>
              </a:rPr>
              <a:t>desenvolvimento pessoal  </a:t>
            </a:r>
            <a:r>
              <a:rPr lang="pt-PT" sz="1200" b="0" dirty="0">
                <a:solidFill>
                  <a:srgbClr val="002060"/>
                </a:solidFill>
              </a:rPr>
              <a:t>e  social  dos  profissionais,  entre  as  quais  podem  salientar-se  </a:t>
            </a:r>
            <a:r>
              <a:rPr lang="pt-PT" sz="1200" b="0" dirty="0" smtClean="0">
                <a:solidFill>
                  <a:srgbClr val="002060"/>
                </a:solidFill>
              </a:rPr>
              <a:t>a promoção </a:t>
            </a:r>
            <a:r>
              <a:rPr lang="pt-PT" sz="1200" b="0" dirty="0">
                <a:solidFill>
                  <a:srgbClr val="002060"/>
                </a:solidFill>
              </a:rPr>
              <a:t>da saúde e da segurança, a educação e a formação e uma melhor</a:t>
            </a:r>
          </a:p>
          <a:p>
            <a:pPr algn="just">
              <a:lnSpc>
                <a:spcPct val="100000"/>
              </a:lnSpc>
            </a:pPr>
            <a:r>
              <a:rPr lang="pt-PT" sz="1200" b="0" dirty="0">
                <a:solidFill>
                  <a:srgbClr val="002060"/>
                </a:solidFill>
              </a:rPr>
              <a:t>compatibilização da vida familiar e profissional. </a:t>
            </a:r>
          </a:p>
          <a:p>
            <a:pPr algn="just">
              <a:lnSpc>
                <a:spcPct val="100000"/>
              </a:lnSpc>
            </a:pPr>
            <a:endParaRPr lang="pt-PT" sz="400" dirty="0" smtClean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pt-PT" sz="1400" dirty="0" smtClean="0">
                <a:solidFill>
                  <a:srgbClr val="002060"/>
                </a:solidFill>
              </a:rPr>
              <a:t>Processos </a:t>
            </a:r>
            <a:r>
              <a:rPr lang="pt-PT" sz="1400" dirty="0">
                <a:solidFill>
                  <a:srgbClr val="002060"/>
                </a:solidFill>
              </a:rPr>
              <a:t>inovadores</a:t>
            </a:r>
          </a:p>
          <a:p>
            <a:pPr algn="just">
              <a:lnSpc>
                <a:spcPct val="100000"/>
              </a:lnSpc>
            </a:pPr>
            <a:r>
              <a:rPr lang="pt-PT" sz="1200" b="0" dirty="0">
                <a:solidFill>
                  <a:srgbClr val="002060"/>
                </a:solidFill>
              </a:rPr>
              <a:t>Promover a modernização e a inovação constante através de melhores práticas de gestão e do recurso intensivo às novas tecnologias de informação; estimular a criatividade e o trabalho em equipa para que os serviços prestados sejam de maior qualidade.</a:t>
            </a:r>
          </a:p>
          <a:p>
            <a:pPr algn="just">
              <a:lnSpc>
                <a:spcPct val="100000"/>
              </a:lnSpc>
            </a:pPr>
            <a:endParaRPr lang="pt-PT" sz="400" b="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pt-PT" sz="1400" dirty="0">
                <a:solidFill>
                  <a:srgbClr val="002060"/>
                </a:solidFill>
              </a:rPr>
              <a:t>Comunicação transparente</a:t>
            </a:r>
          </a:p>
          <a:p>
            <a:pPr algn="just">
              <a:lnSpc>
                <a:spcPct val="100000"/>
              </a:lnSpc>
            </a:pPr>
            <a:r>
              <a:rPr lang="pt-PT" sz="1200" b="0" dirty="0">
                <a:solidFill>
                  <a:srgbClr val="002060"/>
                </a:solidFill>
              </a:rPr>
              <a:t>Comunicar  de  forma  célere,  apelativa  e  clara,  a  todos  os  interessados,  </a:t>
            </a:r>
            <a:r>
              <a:rPr lang="pt-PT" sz="1200" b="0" dirty="0" smtClean="0">
                <a:solidFill>
                  <a:srgbClr val="002060"/>
                </a:solidFill>
              </a:rPr>
              <a:t>a informação </a:t>
            </a:r>
            <a:r>
              <a:rPr lang="pt-PT" sz="1200" b="0" dirty="0">
                <a:solidFill>
                  <a:srgbClr val="002060"/>
                </a:solidFill>
              </a:rPr>
              <a:t>necessária e relevante ao exercício da actividade; manter e </a:t>
            </a:r>
            <a:r>
              <a:rPr lang="pt-PT" sz="1200" b="0" dirty="0" smtClean="0">
                <a:solidFill>
                  <a:srgbClr val="002060"/>
                </a:solidFill>
              </a:rPr>
              <a:t>criar novos </a:t>
            </a:r>
            <a:r>
              <a:rPr lang="pt-PT" sz="1200" b="0" dirty="0">
                <a:solidFill>
                  <a:srgbClr val="002060"/>
                </a:solidFill>
              </a:rPr>
              <a:t>canais de partilha de informação, acessíveis a todos, promovendo </a:t>
            </a:r>
            <a:r>
              <a:rPr lang="pt-PT" sz="1200" b="0" dirty="0" smtClean="0">
                <a:solidFill>
                  <a:srgbClr val="002060"/>
                </a:solidFill>
              </a:rPr>
              <a:t>a credibilidade  </a:t>
            </a:r>
            <a:r>
              <a:rPr lang="pt-PT" sz="1200" b="0" dirty="0">
                <a:solidFill>
                  <a:srgbClr val="002060"/>
                </a:solidFill>
              </a:rPr>
              <a:t>interna  e  externa  do  serviço;  usar  a  comunicação  como  </a:t>
            </a:r>
            <a:r>
              <a:rPr lang="pt-PT" sz="1200" b="0" dirty="0" smtClean="0">
                <a:solidFill>
                  <a:srgbClr val="002060"/>
                </a:solidFill>
              </a:rPr>
              <a:t>um instrumento </a:t>
            </a:r>
            <a:r>
              <a:rPr lang="pt-PT" sz="1200" b="0" dirty="0">
                <a:solidFill>
                  <a:srgbClr val="002060"/>
                </a:solidFill>
              </a:rPr>
              <a:t>de negócio para a satisfação do cliente interno e externo</a:t>
            </a:r>
            <a:r>
              <a:rPr lang="pt-PT" sz="1200" b="0" dirty="0" smtClean="0">
                <a:solidFill>
                  <a:srgbClr val="002060"/>
                </a:solidFill>
              </a:rPr>
              <a:t>.</a:t>
            </a:r>
            <a:endParaRPr lang="pt-PT" sz="1200" b="0" dirty="0">
              <a:solidFill>
                <a:srgbClr val="002060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275" y="4961910"/>
            <a:ext cx="1772336" cy="1394051"/>
          </a:xfrm>
          <a:prstGeom prst="rect">
            <a:avLst/>
          </a:prstGeom>
          <a:noFill/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8656" y="5283289"/>
            <a:ext cx="4376055" cy="73466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4281" y="4985913"/>
            <a:ext cx="1829085" cy="137004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31423" y="1194460"/>
            <a:ext cx="1747658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  <a:latin typeface="+mj-lt"/>
              </a:rPr>
              <a:t>Compromissos</a:t>
            </a:r>
            <a:endParaRPr lang="pt-PT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16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735"/>
            <a:ext cx="9144000" cy="982266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692041" y="2329877"/>
            <a:ext cx="8190362" cy="3821143"/>
          </a:xfrm>
          <a:prstGeom prst="rect">
            <a:avLst/>
          </a:prstGeom>
        </p:spPr>
        <p:txBody>
          <a:bodyPr vert="horz" lIns="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lang="en-US" sz="1000" b="1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marL="182563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2pPr>
            <a:lvl3pPr marL="357188" indent="-174625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3pPr>
            <a:lvl4pPr marL="539750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4pPr>
            <a:lvl5pPr marL="712788" indent="-173038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GB" sz="1000" kern="1200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5pPr>
            <a:lvl6pPr marL="89535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79500" indent="-18415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52538" indent="-173038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3510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PT" sz="1400" b="0" dirty="0">
                <a:solidFill>
                  <a:srgbClr val="002060"/>
                </a:solidFill>
              </a:rPr>
              <a:t>O cliente poderá deslocar-se ao </a:t>
            </a:r>
            <a:r>
              <a:rPr lang="pt-PT" sz="1400" b="0" dirty="0" err="1">
                <a:solidFill>
                  <a:srgbClr val="002060"/>
                </a:solidFill>
              </a:rPr>
              <a:t>multicaixa</a:t>
            </a:r>
            <a:r>
              <a:rPr lang="pt-PT" sz="1400" b="0" dirty="0">
                <a:solidFill>
                  <a:srgbClr val="002060"/>
                </a:solidFill>
              </a:rPr>
              <a:t> e efectuar o pagamento da </a:t>
            </a:r>
            <a:r>
              <a:rPr lang="pt-PT" sz="1400" b="0" dirty="0" smtClean="0">
                <a:solidFill>
                  <a:srgbClr val="002060"/>
                </a:solidFill>
              </a:rPr>
              <a:t>sua </a:t>
            </a:r>
            <a:r>
              <a:rPr lang="pt-PT" sz="1400" b="0" dirty="0" err="1" smtClean="0">
                <a:solidFill>
                  <a:srgbClr val="002060"/>
                </a:solidFill>
              </a:rPr>
              <a:t>factura</a:t>
            </a:r>
            <a:r>
              <a:rPr lang="pt-PT" sz="1400" b="0" dirty="0" smtClean="0">
                <a:solidFill>
                  <a:srgbClr val="002060"/>
                </a:solidFill>
              </a:rPr>
              <a:t> </a:t>
            </a:r>
            <a:r>
              <a:rPr lang="pt-PT" sz="1400" b="0" dirty="0">
                <a:solidFill>
                  <a:srgbClr val="002060"/>
                </a:solidFill>
              </a:rPr>
              <a:t>da </a:t>
            </a:r>
            <a:r>
              <a:rPr lang="pt-PT" sz="1400" b="0" dirty="0" smtClean="0">
                <a:solidFill>
                  <a:srgbClr val="002060"/>
                </a:solidFill>
              </a:rPr>
              <a:t>água:</a:t>
            </a:r>
            <a:endParaRPr lang="pt-PT" sz="1400" b="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</a:pPr>
            <a:endParaRPr lang="pt-PT" sz="1400" b="0" dirty="0">
              <a:solidFill>
                <a:srgbClr val="002060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30" y="2688191"/>
            <a:ext cx="7486537" cy="2237426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631374" y="5214016"/>
            <a:ext cx="7894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pt-PT" sz="1400" dirty="0">
                <a:solidFill>
                  <a:srgbClr val="002060"/>
                </a:solidFill>
              </a:rPr>
              <a:t>É um serviço que está disponível 24 horas por dia permitindo, desta forma, que o cliente não fique limitado aos horários das agências comerciais da EASB-E.P. para liquidar a sua factura da água.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87830" y="1312197"/>
            <a:ext cx="8131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dirty="0" smtClean="0">
                <a:solidFill>
                  <a:schemeClr val="tx2">
                    <a:lumMod val="50000"/>
                  </a:schemeClr>
                </a:solidFill>
              </a:rPr>
              <a:t>Pagamento de Facturas no </a:t>
            </a:r>
            <a:r>
              <a:rPr lang="pt-PT" sz="4000" b="1" dirty="0" err="1" smtClean="0">
                <a:solidFill>
                  <a:schemeClr val="tx2">
                    <a:lumMod val="50000"/>
                  </a:schemeClr>
                </a:solidFill>
              </a:rPr>
              <a:t>Multicaixa</a:t>
            </a:r>
            <a:endParaRPr lang="pt-PT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525891" y="6675475"/>
            <a:ext cx="413827" cy="365125"/>
          </a:xfrm>
        </p:spPr>
        <p:txBody>
          <a:bodyPr/>
          <a:lstStyle/>
          <a:p>
            <a:fld id="{F3FDF493-235B-6346-879D-EE785D36B3CD}" type="slidenum">
              <a:rPr lang="en-US" b="1" smtClean="0">
                <a:solidFill>
                  <a:srgbClr val="002060"/>
                </a:solidFill>
              </a:rPr>
              <a:pPr/>
              <a:t>24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6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ixaDeTexto 16"/>
          <p:cNvSpPr txBox="1"/>
          <p:nvPr/>
        </p:nvSpPr>
        <p:spPr>
          <a:xfrm>
            <a:off x="344213" y="91960"/>
            <a:ext cx="71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3. Estratégia de Gestão 2015 a 2017</a:t>
            </a:r>
          </a:p>
          <a:p>
            <a:r>
              <a:rPr lang="pt-PT" sz="2000" dirty="0" smtClean="0">
                <a:solidFill>
                  <a:srgbClr val="002060"/>
                </a:solidFill>
              </a:rPr>
              <a:t>3.1. Novos </a:t>
            </a:r>
            <a:r>
              <a:rPr lang="pt-PT" sz="2000" dirty="0">
                <a:solidFill>
                  <a:srgbClr val="002060"/>
                </a:solidFill>
              </a:rPr>
              <a:t>Produtos e Serviços</a:t>
            </a:r>
          </a:p>
        </p:txBody>
      </p:sp>
      <p:pic>
        <p:nvPicPr>
          <p:cNvPr id="18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9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0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735"/>
            <a:ext cx="9144000" cy="982266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3765346" y="2801158"/>
            <a:ext cx="48684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pt-PT" sz="1600" b="1" dirty="0" smtClean="0">
                <a:solidFill>
                  <a:srgbClr val="002060"/>
                </a:solidFill>
              </a:rPr>
              <a:t>A </a:t>
            </a:r>
            <a:r>
              <a:rPr lang="pt-PT" sz="1600" b="1" dirty="0">
                <a:solidFill>
                  <a:srgbClr val="002060"/>
                </a:solidFill>
              </a:rPr>
              <a:t>implementação de uma nova funcionalidade em SAP vai  permitir aos clientes a adesão ao débito directo em conta bancária, </a:t>
            </a:r>
            <a:r>
              <a:rPr lang="pt-PT" sz="1600" b="1" dirty="0" smtClean="0">
                <a:solidFill>
                  <a:srgbClr val="002060"/>
                </a:solidFill>
              </a:rPr>
              <a:t>promovendo desta </a:t>
            </a:r>
            <a:r>
              <a:rPr lang="pt-PT" sz="1600" b="1" dirty="0">
                <a:solidFill>
                  <a:srgbClr val="002060"/>
                </a:solidFill>
              </a:rPr>
              <a:t>forma</a:t>
            </a:r>
            <a:r>
              <a:rPr lang="pt-PT" sz="1600" b="1" dirty="0" smtClean="0">
                <a:solidFill>
                  <a:srgbClr val="002060"/>
                </a:solidFill>
              </a:rPr>
              <a:t>:</a:t>
            </a:r>
          </a:p>
          <a:p>
            <a:pPr defTabSz="914400"/>
            <a:endParaRPr lang="pt-PT" sz="1400" dirty="0">
              <a:solidFill>
                <a:srgbClr val="002060"/>
              </a:solidFill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srgbClr val="002060"/>
                </a:solidFill>
              </a:rPr>
              <a:t>Maior comodidade no pagamento das </a:t>
            </a:r>
            <a:r>
              <a:rPr lang="pt-PT" sz="1400" dirty="0" smtClean="0">
                <a:solidFill>
                  <a:srgbClr val="002060"/>
                </a:solidFill>
              </a:rPr>
              <a:t>facturas</a:t>
            </a:r>
            <a:r>
              <a:rPr lang="pt-PT" sz="1400" dirty="0">
                <a:solidFill>
                  <a:srgbClr val="002060"/>
                </a:solidFill>
              </a:rPr>
              <a:t>;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srgbClr val="002060"/>
                </a:solidFill>
              </a:rPr>
              <a:t>Pagamento atempado e conta corrente regularizada;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pt-PT" sz="1400" dirty="0" smtClean="0">
                <a:solidFill>
                  <a:srgbClr val="002060"/>
                </a:solidFill>
              </a:rPr>
              <a:t>Evitar a deslocação </a:t>
            </a:r>
            <a:r>
              <a:rPr lang="pt-PT" sz="1400" dirty="0">
                <a:solidFill>
                  <a:srgbClr val="002060"/>
                </a:solidFill>
              </a:rPr>
              <a:t>dos clientes às </a:t>
            </a:r>
            <a:r>
              <a:rPr lang="pt-PT" sz="1400" dirty="0" smtClean="0">
                <a:solidFill>
                  <a:srgbClr val="002060"/>
                </a:solidFill>
              </a:rPr>
              <a:t>agências </a:t>
            </a:r>
            <a:r>
              <a:rPr lang="pt-PT" sz="1400" dirty="0">
                <a:solidFill>
                  <a:srgbClr val="002060"/>
                </a:solidFill>
              </a:rPr>
              <a:t>para efectuar o pagamento das facturas;</a:t>
            </a:r>
          </a:p>
          <a:p>
            <a:pPr defTabSz="914400"/>
            <a:endParaRPr lang="pt-PT" sz="1400" dirty="0">
              <a:solidFill>
                <a:srgbClr val="002060"/>
              </a:solidFill>
            </a:endParaRPr>
          </a:p>
          <a:p>
            <a:pPr defTabSz="914400"/>
            <a:r>
              <a:rPr lang="pt-PT" sz="1400" dirty="0">
                <a:solidFill>
                  <a:srgbClr val="002060"/>
                </a:solidFill>
              </a:rPr>
              <a:t>Para aderir a este serviço, o cliente deverá deslocar-se a uma agência comercial da EASB-E.P.</a:t>
            </a:r>
          </a:p>
        </p:txBody>
      </p:sp>
      <p:grpSp>
        <p:nvGrpSpPr>
          <p:cNvPr id="11" name="Grupo 6"/>
          <p:cNvGrpSpPr/>
          <p:nvPr/>
        </p:nvGrpSpPr>
        <p:grpSpPr>
          <a:xfrm>
            <a:off x="566425" y="2483840"/>
            <a:ext cx="2871275" cy="3654750"/>
            <a:chOff x="642818" y="2593052"/>
            <a:chExt cx="2584022" cy="3071228"/>
          </a:xfrm>
        </p:grpSpPr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818" y="2593052"/>
              <a:ext cx="2584022" cy="307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685" y="2754687"/>
              <a:ext cx="309230" cy="391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CaixaDeTexto 18"/>
          <p:cNvSpPr txBox="1"/>
          <p:nvPr/>
        </p:nvSpPr>
        <p:spPr>
          <a:xfrm>
            <a:off x="415047" y="1250367"/>
            <a:ext cx="8346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 smtClean="0">
                <a:solidFill>
                  <a:srgbClr val="002060"/>
                </a:solidFill>
              </a:rPr>
              <a:t>Pagamento por Débito Direto </a:t>
            </a:r>
          </a:p>
          <a:p>
            <a:pPr algn="ctr"/>
            <a:r>
              <a:rPr lang="pt-PT" sz="4000" b="1" dirty="0" smtClean="0">
                <a:solidFill>
                  <a:srgbClr val="002060"/>
                </a:solidFill>
              </a:rPr>
              <a:t>em Conta Bancária</a:t>
            </a:r>
            <a:endParaRPr lang="pt-PT" sz="4000" b="1" dirty="0">
              <a:solidFill>
                <a:srgbClr val="002060"/>
              </a:solidFill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6786664" y="6675436"/>
            <a:ext cx="2133600" cy="365125"/>
          </a:xfrm>
        </p:spPr>
        <p:txBody>
          <a:bodyPr/>
          <a:lstStyle/>
          <a:p>
            <a:fld id="{F3FDF493-235B-6346-879D-EE785D36B3CD}" type="slidenum">
              <a:rPr lang="en-US" b="1" smtClean="0">
                <a:solidFill>
                  <a:srgbClr val="002060"/>
                </a:solidFill>
              </a:rPr>
              <a:pPr/>
              <a:t>25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0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ixaDeTexto 20"/>
          <p:cNvSpPr txBox="1"/>
          <p:nvPr/>
        </p:nvSpPr>
        <p:spPr>
          <a:xfrm>
            <a:off x="344213" y="65605"/>
            <a:ext cx="71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3. Estratégia de Gestão 2015 a 2017</a:t>
            </a:r>
          </a:p>
          <a:p>
            <a:r>
              <a:rPr lang="pt-PT" sz="2000" dirty="0" smtClean="0">
                <a:solidFill>
                  <a:srgbClr val="002060"/>
                </a:solidFill>
              </a:rPr>
              <a:t>3.1. Novos </a:t>
            </a:r>
            <a:r>
              <a:rPr lang="pt-PT" sz="2000" dirty="0">
                <a:solidFill>
                  <a:srgbClr val="002060"/>
                </a:solidFill>
              </a:rPr>
              <a:t>Produtos e Serviços</a:t>
            </a:r>
          </a:p>
        </p:txBody>
      </p:sp>
      <p:pic>
        <p:nvPicPr>
          <p:cNvPr id="22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23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735"/>
            <a:ext cx="9144000" cy="982266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766293" y="4239708"/>
            <a:ext cx="48875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pt-PT" sz="1400" dirty="0">
                <a:solidFill>
                  <a:srgbClr val="002060"/>
                </a:solidFill>
              </a:rPr>
              <a:t>Desta forma os clientes serão alertados, por mais esta via, que se encontra em pagamento a sua factura de consumo de água e saneamento, o que evita a deslocação  do cliente à agência comercial.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766292" y="2410541"/>
            <a:ext cx="48875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pt-PT" sz="1400" dirty="0">
                <a:solidFill>
                  <a:srgbClr val="002060"/>
                </a:solidFill>
              </a:rPr>
              <a:t>A EASB-E.P. vai poder comunicar com os seus clientes via </a:t>
            </a:r>
            <a:r>
              <a:rPr lang="pt-PT" sz="1400" dirty="0" err="1">
                <a:solidFill>
                  <a:srgbClr val="002060"/>
                </a:solidFill>
              </a:rPr>
              <a:t>SMS’s</a:t>
            </a:r>
            <a:r>
              <a:rPr lang="pt-PT" sz="1400" dirty="0">
                <a:solidFill>
                  <a:srgbClr val="002060"/>
                </a:solidFill>
              </a:rPr>
              <a:t>, para os informar da entidade, referência e montante para efectuarem o pagamento da sua factura da água através do </a:t>
            </a:r>
            <a:r>
              <a:rPr lang="pt-PT" sz="1400" dirty="0" err="1">
                <a:solidFill>
                  <a:srgbClr val="002060"/>
                </a:solidFill>
              </a:rPr>
              <a:t>Multicaixa</a:t>
            </a:r>
            <a:r>
              <a:rPr lang="pt-PT" sz="1400" dirty="0">
                <a:solidFill>
                  <a:srgbClr val="002060"/>
                </a:solidFill>
              </a:rPr>
              <a:t> ou na Agência Comercial mais próxima. </a:t>
            </a:r>
          </a:p>
        </p:txBody>
      </p:sp>
      <p:pic>
        <p:nvPicPr>
          <p:cNvPr id="16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511" y="1971967"/>
            <a:ext cx="2817550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C:\Users\Hélio Franco\Desktop\sms36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986" y="4094874"/>
            <a:ext cx="4225462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766293" y="1234916"/>
            <a:ext cx="7803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dirty="0" smtClean="0">
                <a:solidFill>
                  <a:srgbClr val="002060"/>
                </a:solidFill>
              </a:rPr>
              <a:t>SMS – Aviso de Pagamento Facturas</a:t>
            </a:r>
            <a:endParaRPr lang="pt-PT" sz="4000" b="1" dirty="0">
              <a:solidFill>
                <a:srgbClr val="002060"/>
              </a:solidFill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6806119" y="6701101"/>
            <a:ext cx="2133600" cy="365125"/>
          </a:xfrm>
        </p:spPr>
        <p:txBody>
          <a:bodyPr/>
          <a:lstStyle/>
          <a:p>
            <a:fld id="{F3FDF493-235B-6346-879D-EE785D36B3CD}" type="slidenum">
              <a:rPr lang="en-US" b="1" smtClean="0">
                <a:solidFill>
                  <a:srgbClr val="002060"/>
                </a:solidFill>
              </a:rPr>
              <a:pPr/>
              <a:t>26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ixaDeTexto 19"/>
          <p:cNvSpPr txBox="1"/>
          <p:nvPr/>
        </p:nvSpPr>
        <p:spPr>
          <a:xfrm>
            <a:off x="344213" y="66172"/>
            <a:ext cx="71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3. Estratégia de Gestão 2015 a 2017</a:t>
            </a:r>
          </a:p>
          <a:p>
            <a:r>
              <a:rPr lang="pt-PT" sz="2000" dirty="0" smtClean="0">
                <a:solidFill>
                  <a:srgbClr val="002060"/>
                </a:solidFill>
              </a:rPr>
              <a:t>3.1. Novos </a:t>
            </a:r>
            <a:r>
              <a:rPr lang="pt-PT" sz="2000" dirty="0">
                <a:solidFill>
                  <a:srgbClr val="002060"/>
                </a:solidFill>
              </a:rPr>
              <a:t>Produtos e Serviços</a:t>
            </a:r>
          </a:p>
        </p:txBody>
      </p:sp>
      <p:pic>
        <p:nvPicPr>
          <p:cNvPr id="21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22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735"/>
            <a:ext cx="9144000" cy="982266"/>
          </a:xfrm>
          <a:prstGeom prst="rect">
            <a:avLst/>
          </a:prstGeom>
        </p:spPr>
      </p:pic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446313" y="1208378"/>
            <a:ext cx="8372833" cy="8620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altLang="pt-PT" sz="2400" b="1" dirty="0" smtClean="0">
                <a:solidFill>
                  <a:srgbClr val="002060"/>
                </a:solidFill>
                <a:cs typeface="Times" panose="02020603050405020304" pitchFamily="18" charset="0"/>
              </a:rPr>
              <a:t>Cadastro de Clientes e Emissão </a:t>
            </a:r>
            <a:r>
              <a:rPr lang="pt-PT" altLang="pt-PT" sz="2400" b="1" dirty="0">
                <a:solidFill>
                  <a:srgbClr val="002060"/>
                </a:solidFill>
                <a:cs typeface="Times" panose="02020603050405020304" pitchFamily="18" charset="0"/>
              </a:rPr>
              <a:t>de Contratos de Fornecimento de Água e Instalação de Contador nas Agências Comerciais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496075" y="2628016"/>
            <a:ext cx="330683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pt-PT" b="1" dirty="0">
                <a:solidFill>
                  <a:srgbClr val="002060"/>
                </a:solidFill>
              </a:rPr>
              <a:t>Principais Funcionalidades:</a:t>
            </a:r>
          </a:p>
          <a:p>
            <a:pPr defTabSz="914400"/>
            <a:endParaRPr lang="pt-PT" dirty="0">
              <a:solidFill>
                <a:srgbClr val="002060"/>
              </a:solidFill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srgbClr val="002060"/>
                </a:solidFill>
              </a:rPr>
              <a:t>Pré-Cadastro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srgbClr val="002060"/>
                </a:solidFill>
              </a:rPr>
              <a:t>Integração com o ERP SAP </a:t>
            </a:r>
            <a:r>
              <a:rPr lang="pt-PT" sz="1400" dirty="0" err="1">
                <a:solidFill>
                  <a:srgbClr val="002060"/>
                </a:solidFill>
              </a:rPr>
              <a:t>All</a:t>
            </a:r>
            <a:r>
              <a:rPr lang="pt-PT" sz="1400" dirty="0">
                <a:solidFill>
                  <a:srgbClr val="002060"/>
                </a:solidFill>
              </a:rPr>
              <a:t>-</a:t>
            </a:r>
            <a:r>
              <a:rPr lang="pt-PT" sz="1400" dirty="0" err="1">
                <a:solidFill>
                  <a:srgbClr val="002060"/>
                </a:solidFill>
              </a:rPr>
              <a:t>in-One</a:t>
            </a:r>
            <a:endParaRPr lang="pt-PT" sz="1400" dirty="0">
              <a:solidFill>
                <a:srgbClr val="002060"/>
              </a:solidFill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srgbClr val="002060"/>
                </a:solidFill>
              </a:rPr>
              <a:t>Preenchimento de Campos Obrigatórios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srgbClr val="002060"/>
                </a:solidFill>
              </a:rPr>
              <a:t>Validação de Toponímia</a:t>
            </a:r>
          </a:p>
          <a:p>
            <a:pPr marL="628650" lvl="1" indent="-171450" defTabSz="914400"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srgbClr val="002060"/>
                </a:solidFill>
              </a:rPr>
              <a:t>Ex: Agência – Zona – Bairro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endParaRPr lang="pt-PT" sz="1400" dirty="0">
              <a:solidFill>
                <a:srgbClr val="002060"/>
              </a:solidFill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srgbClr val="002060"/>
                </a:solidFill>
              </a:rPr>
              <a:t>Validações e notificações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srgbClr val="002060"/>
                </a:solidFill>
              </a:rPr>
              <a:t>Impressão do </a:t>
            </a:r>
            <a:r>
              <a:rPr lang="pt-PT" sz="1400" dirty="0" err="1">
                <a:solidFill>
                  <a:srgbClr val="002060"/>
                </a:solidFill>
              </a:rPr>
              <a:t>contrato</a:t>
            </a:r>
            <a:r>
              <a:rPr lang="pt-PT" sz="1400" dirty="0">
                <a:solidFill>
                  <a:srgbClr val="002060"/>
                </a:solidFill>
              </a:rPr>
              <a:t> de água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625" y="2419477"/>
            <a:ext cx="5051737" cy="3295524"/>
          </a:xfrm>
          <a:prstGeom prst="rect">
            <a:avLst/>
          </a:prstGeom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6806119" y="6693876"/>
            <a:ext cx="2133600" cy="365125"/>
          </a:xfrm>
        </p:spPr>
        <p:txBody>
          <a:bodyPr/>
          <a:lstStyle/>
          <a:p>
            <a:fld id="{F3FDF493-235B-6346-879D-EE785D36B3CD}" type="slidenum">
              <a:rPr lang="en-US" b="1" smtClean="0">
                <a:solidFill>
                  <a:srgbClr val="002060"/>
                </a:solidFill>
              </a:rPr>
              <a:pPr/>
              <a:t>27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ixaDeTexto 15"/>
          <p:cNvSpPr txBox="1"/>
          <p:nvPr/>
        </p:nvSpPr>
        <p:spPr>
          <a:xfrm>
            <a:off x="344213" y="106552"/>
            <a:ext cx="71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3. Estratégia de Gestão 2015 a 2017</a:t>
            </a:r>
          </a:p>
          <a:p>
            <a:r>
              <a:rPr lang="pt-PT" sz="2000" dirty="0" smtClean="0">
                <a:solidFill>
                  <a:srgbClr val="002060"/>
                </a:solidFill>
              </a:rPr>
              <a:t>3.1. Novos </a:t>
            </a:r>
            <a:r>
              <a:rPr lang="pt-PT" sz="2000" dirty="0">
                <a:solidFill>
                  <a:srgbClr val="002060"/>
                </a:solidFill>
              </a:rPr>
              <a:t>Produtos e Serviços</a:t>
            </a: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8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2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735"/>
            <a:ext cx="9144000" cy="982266"/>
          </a:xfrm>
          <a:prstGeom prst="rect">
            <a:avLst/>
          </a:prstGeom>
        </p:spPr>
      </p:pic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447251" y="1123578"/>
            <a:ext cx="8095013" cy="7060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altLang="pt-PT" sz="3600" b="1" dirty="0" smtClean="0">
                <a:solidFill>
                  <a:srgbClr val="002060"/>
                </a:solidFill>
                <a:cs typeface="Times" panose="02020603050405020304" pitchFamily="18" charset="0"/>
              </a:rPr>
              <a:t>Normas e Procedimentos Internos</a:t>
            </a:r>
            <a:endParaRPr lang="pt-PT" altLang="pt-PT" sz="3600" b="1" dirty="0">
              <a:solidFill>
                <a:srgbClr val="002060"/>
              </a:solidFill>
              <a:cs typeface="Times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048806" y="1962617"/>
            <a:ext cx="4572000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/>
            <a:r>
              <a:rPr lang="pt-PT" b="1" dirty="0">
                <a:solidFill>
                  <a:srgbClr val="002060"/>
                </a:solidFill>
              </a:rPr>
              <a:t>A normalização dos processos operacionais é fundamental para que as empresas se tornem mais eficazes e eficientes para:</a:t>
            </a:r>
          </a:p>
          <a:p>
            <a:pPr defTabSz="914400"/>
            <a:endParaRPr lang="pt-PT" dirty="0" smtClean="0">
              <a:solidFill>
                <a:srgbClr val="002060"/>
              </a:solidFill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srgbClr val="002060"/>
                </a:solidFill>
              </a:rPr>
              <a:t>Estabelecer indicadores quantitativos de gestão, centrados no conhecimento das funções de cada  colaborador e processo.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srgbClr val="002060"/>
                </a:solidFill>
              </a:rPr>
              <a:t>Fornecer aos seus colaboradores um guia das melhores práticas implementadas na empresa.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srgbClr val="002060"/>
                </a:solidFill>
              </a:rPr>
              <a:t>Arquivar os Manuais de Formação em cada Processo Interno e correspondente legislação de suporte.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srgbClr val="002060"/>
                </a:solidFill>
              </a:rPr>
              <a:t>Plataforma de conhecimento processual interno, que garante um rigoroso conhecimento dos fluxos de trabalho, ao nível dos colaboradores da empresa.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srgbClr val="002060"/>
                </a:solidFill>
              </a:rPr>
              <a:t>Forma de implementar as boas práticas de trabalho e consequente melhoria dos serviços a prestar aos clientes de uma forma consistente e organizada.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74" y="2026559"/>
            <a:ext cx="3212261" cy="400359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6812604" y="6675437"/>
            <a:ext cx="2133600" cy="365125"/>
          </a:xfrm>
        </p:spPr>
        <p:txBody>
          <a:bodyPr/>
          <a:lstStyle/>
          <a:p>
            <a:fld id="{F3FDF493-235B-6346-879D-EE785D36B3CD}" type="slidenum">
              <a:rPr lang="en-US" b="1" smtClean="0">
                <a:solidFill>
                  <a:srgbClr val="002060"/>
                </a:solidFill>
              </a:rPr>
              <a:pPr/>
              <a:t>28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ixaDeTexto 14"/>
          <p:cNvSpPr txBox="1"/>
          <p:nvPr/>
        </p:nvSpPr>
        <p:spPr>
          <a:xfrm>
            <a:off x="344213" y="139897"/>
            <a:ext cx="71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3. Estratégia de Gestão 2015 a 2017</a:t>
            </a:r>
          </a:p>
          <a:p>
            <a:r>
              <a:rPr lang="pt-PT" sz="2000" dirty="0" smtClean="0">
                <a:solidFill>
                  <a:srgbClr val="002060"/>
                </a:solidFill>
              </a:rPr>
              <a:t>3.1. Novos </a:t>
            </a:r>
            <a:r>
              <a:rPr lang="pt-PT" sz="2000" dirty="0">
                <a:solidFill>
                  <a:srgbClr val="002060"/>
                </a:solidFill>
              </a:rPr>
              <a:t>Produtos e Serviços</a:t>
            </a: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7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55" y="2026559"/>
            <a:ext cx="416778" cy="41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735"/>
            <a:ext cx="9144000" cy="98226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46313" y="3119659"/>
            <a:ext cx="368926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pt-PT" sz="1400" dirty="0" smtClean="0">
                <a:solidFill>
                  <a:srgbClr val="002060"/>
                </a:solidFill>
              </a:rPr>
              <a:t>Desmaterialização </a:t>
            </a:r>
            <a:r>
              <a:rPr lang="pt-PT" sz="1400" dirty="0">
                <a:solidFill>
                  <a:srgbClr val="002060"/>
                </a:solidFill>
              </a:rPr>
              <a:t>da documentação e dos processos de tramitação associados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srgbClr val="002060"/>
                </a:solidFill>
              </a:rPr>
              <a:t>Gestão do arquivo da empresa de uma forma centralizada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srgbClr val="002060"/>
                </a:solidFill>
              </a:rPr>
              <a:t>Normalização dos documentos, critérios de arquivo e procedimentos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srgbClr val="002060"/>
                </a:solidFill>
              </a:rPr>
              <a:t>Controlo e segurança da informação e dos fluxos de informação (documentos e processos);  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srgbClr val="002060"/>
                </a:solidFill>
              </a:rPr>
              <a:t>Descentralização electrónica dos processos de aprovação, com definição de hierarquias.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46314" y="2002095"/>
            <a:ext cx="8544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pt-PT" b="1" dirty="0">
                <a:solidFill>
                  <a:srgbClr val="002060"/>
                </a:solidFill>
              </a:rPr>
              <a:t>Implementação de uma solução de gestão documental que irá garantir um </a:t>
            </a:r>
            <a:r>
              <a:rPr lang="pt-PT" b="1" dirty="0" err="1">
                <a:solidFill>
                  <a:srgbClr val="002060"/>
                </a:solidFill>
              </a:rPr>
              <a:t>workflow</a:t>
            </a:r>
            <a:r>
              <a:rPr lang="pt-PT" b="1" dirty="0">
                <a:solidFill>
                  <a:srgbClr val="002060"/>
                </a:solidFill>
              </a:rPr>
              <a:t> de documentos com acesso rápido, organizado e encadeado em cada processo de </a:t>
            </a:r>
            <a:r>
              <a:rPr lang="pt-PT" b="1" dirty="0" smtClean="0">
                <a:solidFill>
                  <a:srgbClr val="002060"/>
                </a:solidFill>
              </a:rPr>
              <a:t>decisão.</a:t>
            </a:r>
            <a:endParaRPr lang="pt-PT" dirty="0" smtClean="0">
              <a:solidFill>
                <a:srgbClr val="00206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488" y="2976896"/>
            <a:ext cx="4460453" cy="3375844"/>
          </a:xfrm>
          <a:prstGeom prst="rect">
            <a:avLst/>
          </a:prstGeom>
        </p:spPr>
      </p:pic>
      <p:sp>
        <p:nvSpPr>
          <p:cNvPr id="15" name="Rectangle 1"/>
          <p:cNvSpPr txBox="1">
            <a:spLocks noChangeArrowheads="1"/>
          </p:cNvSpPr>
          <p:nvPr/>
        </p:nvSpPr>
        <p:spPr>
          <a:xfrm>
            <a:off x="794236" y="1035024"/>
            <a:ext cx="7848872" cy="8620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altLang="pt-PT" sz="4000" b="1" dirty="0" smtClean="0">
                <a:solidFill>
                  <a:srgbClr val="002060"/>
                </a:solidFill>
                <a:cs typeface="Times" panose="02020603050405020304" pitchFamily="18" charset="0"/>
              </a:rPr>
              <a:t>Gestão Documental - SharePoint</a:t>
            </a:r>
            <a:endParaRPr lang="pt-PT" altLang="pt-PT" sz="4000" b="1" dirty="0">
              <a:solidFill>
                <a:srgbClr val="002060"/>
              </a:solidFill>
              <a:cs typeface="Times" panose="02020603050405020304" pitchFamily="18" charset="0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6773694" y="6678546"/>
            <a:ext cx="2133600" cy="365125"/>
          </a:xfrm>
        </p:spPr>
        <p:txBody>
          <a:bodyPr/>
          <a:lstStyle/>
          <a:p>
            <a:fld id="{F3FDF493-235B-6346-879D-EE785D36B3CD}" type="slidenum">
              <a:rPr lang="en-US" b="1" smtClean="0">
                <a:solidFill>
                  <a:srgbClr val="002060"/>
                </a:solidFill>
              </a:rPr>
              <a:pPr/>
              <a:t>29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7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ixaDeTexto 17"/>
          <p:cNvSpPr txBox="1"/>
          <p:nvPr/>
        </p:nvSpPr>
        <p:spPr>
          <a:xfrm>
            <a:off x="344213" y="139897"/>
            <a:ext cx="71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3. Estratégia de Gestão 2015 a 2017</a:t>
            </a:r>
          </a:p>
          <a:p>
            <a:r>
              <a:rPr lang="pt-PT" sz="2000" dirty="0" smtClean="0">
                <a:solidFill>
                  <a:srgbClr val="002060"/>
                </a:solidFill>
              </a:rPr>
              <a:t>3.1. Novos </a:t>
            </a:r>
            <a:r>
              <a:rPr lang="pt-PT" sz="2000" dirty="0">
                <a:solidFill>
                  <a:srgbClr val="002060"/>
                </a:solidFill>
              </a:rPr>
              <a:t>Produtos e Serviços</a:t>
            </a: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20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0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07" y="0"/>
            <a:ext cx="1556792" cy="15567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818810"/>
            <a:ext cx="9143999" cy="165567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2"/>
          <p:cNvSpPr txBox="1"/>
          <p:nvPr/>
        </p:nvSpPr>
        <p:spPr>
          <a:xfrm>
            <a:off x="773221" y="5294985"/>
            <a:ext cx="7597557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pt-PT" sz="2800" b="1" dirty="0">
                <a:solidFill>
                  <a:srgbClr val="002060"/>
                </a:solidFill>
              </a:rPr>
              <a:t>A EASB – E.P. no Sector</a:t>
            </a:r>
            <a:endParaRPr lang="pt-P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7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735"/>
            <a:ext cx="9144000" cy="982266"/>
          </a:xfrm>
          <a:prstGeom prst="rect">
            <a:avLst/>
          </a:prstGeom>
        </p:spPr>
      </p:pic>
      <p:sp>
        <p:nvSpPr>
          <p:cNvPr id="14" name="Rectangle 1"/>
          <p:cNvSpPr txBox="1">
            <a:spLocks noChangeArrowheads="1"/>
          </p:cNvSpPr>
          <p:nvPr/>
        </p:nvSpPr>
        <p:spPr>
          <a:xfrm>
            <a:off x="539552" y="1188810"/>
            <a:ext cx="7596187" cy="8620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PT" altLang="pt-PT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Implementação SAP HCM</a:t>
            </a:r>
            <a:br>
              <a:rPr lang="pt-PT" altLang="pt-PT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endParaRPr lang="pt-PT" altLang="pt-PT" sz="20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67544" y="2544313"/>
            <a:ext cx="7776864" cy="3396580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Times New Roman" pitchFamily="16" charset="0"/>
              <a:buNone/>
              <a:defRPr/>
            </a:pPr>
            <a:r>
              <a:rPr lang="pt-PT" altLang="pt-PT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implementação do SAP HCM </a:t>
            </a:r>
            <a:r>
              <a:rPr lang="pt-PT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combina as características estratégicas da Gestão de Capital Humano, com a análise da força de trabalho para demonstrar a contribuição dos recursos humanos no exercício da actividade da EASB-E.P..</a:t>
            </a:r>
          </a:p>
          <a:p>
            <a:pPr marL="0" indent="0"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Times New Roman" pitchFamily="16" charset="0"/>
              <a:buNone/>
              <a:defRPr/>
            </a:pPr>
            <a:endParaRPr lang="pt-PT" altLang="pt-PT" sz="1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 algn="just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PT" altLang="pt-PT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Avaliação de Competências e Desempenho</a:t>
            </a:r>
          </a:p>
          <a:p>
            <a:pPr lvl="1" algn="just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PT" altLang="pt-PT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Gestão de Carreiras</a:t>
            </a:r>
          </a:p>
          <a:p>
            <a:pPr lvl="1" algn="just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PT" altLang="pt-PT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Gestão da Formação</a:t>
            </a:r>
          </a:p>
          <a:p>
            <a:pPr lvl="1" algn="just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PT" altLang="pt-PT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Planeamento de Custos</a:t>
            </a:r>
          </a:p>
          <a:p>
            <a:pPr lvl="1" algn="just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PT" altLang="pt-PT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Gestão de viagens</a:t>
            </a:r>
          </a:p>
          <a:p>
            <a:pPr lvl="1" algn="just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PT" altLang="pt-PT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Controlo da assiduidade</a:t>
            </a:r>
          </a:p>
          <a:p>
            <a:pPr lvl="1" algn="just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PT" altLang="pt-PT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Processamento de Salários e Cálculo de Impostos </a:t>
            </a:r>
          </a:p>
          <a:p>
            <a:pPr lvl="1" algn="just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PT" altLang="pt-PT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Cadastro Integral do Funcionário e de </a:t>
            </a:r>
            <a:r>
              <a:rPr lang="pt-PT" altLang="pt-PT" sz="1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Prest</a:t>
            </a:r>
            <a:r>
              <a:rPr lang="pt-PT" altLang="pt-PT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 Serviços</a:t>
            </a:r>
          </a:p>
          <a:p>
            <a:pPr lvl="1" algn="just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PT" altLang="pt-PT" sz="1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Reporting</a:t>
            </a:r>
            <a:r>
              <a:rPr lang="pt-PT" altLang="pt-PT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da Informação de Gestão</a:t>
            </a:r>
          </a:p>
          <a:p>
            <a:pPr marL="457200" lvl="1" indent="0" algn="just" fontAlgn="auto">
              <a:spcBef>
                <a:spcPts val="3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endParaRPr lang="pt-PT" altLang="pt-PT" sz="1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pt-PT" altLang="pt-PT" sz="1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58409"/>
            <a:ext cx="4752528" cy="598107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250" y="3383271"/>
            <a:ext cx="3763627" cy="2527399"/>
          </a:xfrm>
          <a:prstGeom prst="rect">
            <a:avLst/>
          </a:prstGeom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6809068" y="6688337"/>
            <a:ext cx="2133600" cy="365125"/>
          </a:xfrm>
        </p:spPr>
        <p:txBody>
          <a:bodyPr/>
          <a:lstStyle/>
          <a:p>
            <a:fld id="{F3FDF493-235B-6346-879D-EE785D36B3CD}" type="slidenum">
              <a:rPr lang="en-US" b="1" smtClean="0">
                <a:solidFill>
                  <a:srgbClr val="002060"/>
                </a:solidFill>
              </a:rPr>
              <a:pPr/>
              <a:t>30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ixaDeTexto 16"/>
          <p:cNvSpPr txBox="1"/>
          <p:nvPr/>
        </p:nvSpPr>
        <p:spPr>
          <a:xfrm>
            <a:off x="344213" y="139897"/>
            <a:ext cx="71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3. Estratégia de Gestão 2015 a 2017</a:t>
            </a:r>
          </a:p>
          <a:p>
            <a:r>
              <a:rPr lang="pt-PT" sz="2000" dirty="0" smtClean="0">
                <a:solidFill>
                  <a:srgbClr val="002060"/>
                </a:solidFill>
              </a:rPr>
              <a:t>3.1. Novos </a:t>
            </a:r>
            <a:r>
              <a:rPr lang="pt-PT" sz="2000" dirty="0">
                <a:solidFill>
                  <a:srgbClr val="002060"/>
                </a:solidFill>
              </a:rPr>
              <a:t>Produtos e Serviços</a:t>
            </a:r>
          </a:p>
        </p:txBody>
      </p:sp>
      <p:pic>
        <p:nvPicPr>
          <p:cNvPr id="22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23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6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735"/>
            <a:ext cx="9144000" cy="982266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539551" y="3181467"/>
            <a:ext cx="3312369" cy="2988833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pt-PT" altLang="pt-PT" sz="1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A solução de Business </a:t>
            </a:r>
            <a:r>
              <a:rPr lang="pt-PT" altLang="pt-PT" sz="1400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Intelligence</a:t>
            </a:r>
            <a:r>
              <a:rPr lang="pt-PT" altLang="pt-PT" sz="1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irá disponibilizar aos Quadros&lt;&lt;&lt;&lt; de Gestão da EASB-E.P., informação de gestão comercial, técnica, financeira, logística e de Recursos humanos em tempo real.</a:t>
            </a:r>
          </a:p>
          <a:p>
            <a:pPr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pt-PT" altLang="pt-PT" sz="14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pt-PT" altLang="pt-PT" sz="1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O Business </a:t>
            </a:r>
            <a:r>
              <a:rPr lang="pt-PT" altLang="pt-PT" sz="1400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Intelligence</a:t>
            </a:r>
            <a:r>
              <a:rPr lang="pt-PT" altLang="pt-PT" sz="1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permite também que os Gestores usufruam da informação de gestão </a:t>
            </a:r>
            <a:r>
              <a:rPr lang="pt-PT" altLang="pt-PT" sz="1400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actualizada</a:t>
            </a:r>
            <a:r>
              <a:rPr lang="pt-PT" altLang="pt-PT" sz="1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com total mobilidade, seja no seu </a:t>
            </a:r>
            <a:r>
              <a:rPr lang="pt-PT" altLang="pt-PT" sz="1400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smartphone</a:t>
            </a:r>
            <a:r>
              <a:rPr lang="pt-PT" altLang="pt-PT" sz="1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, Tablet ou Portátil. </a:t>
            </a:r>
          </a:p>
          <a:p>
            <a:pPr marL="0" indent="0"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pt-PT" altLang="pt-PT" sz="14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pt-PT" altLang="pt-PT" sz="14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1"/>
          <p:cNvSpPr txBox="1">
            <a:spLocks noChangeArrowheads="1"/>
          </p:cNvSpPr>
          <p:nvPr/>
        </p:nvSpPr>
        <p:spPr>
          <a:xfrm>
            <a:off x="539552" y="1071440"/>
            <a:ext cx="7596187" cy="8620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PT" altLang="pt-PT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SAP Business </a:t>
            </a:r>
            <a:r>
              <a:rPr lang="pt-PT" altLang="pt-PT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Intelligence</a:t>
            </a:r>
            <a:endParaRPr lang="pt-PT" altLang="pt-PT" sz="20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076599"/>
            <a:ext cx="2503165" cy="623010"/>
          </a:xfrm>
          <a:prstGeom prst="rect">
            <a:avLst/>
          </a:prstGeom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6750556" y="6675436"/>
            <a:ext cx="2133600" cy="365125"/>
          </a:xfrm>
        </p:spPr>
        <p:txBody>
          <a:bodyPr/>
          <a:lstStyle/>
          <a:p>
            <a:fld id="{F3FDF493-235B-6346-879D-EE785D36B3CD}" type="slidenum">
              <a:rPr lang="en-US" b="1" smtClean="0">
                <a:solidFill>
                  <a:srgbClr val="002060"/>
                </a:solidFill>
              </a:rPr>
              <a:pPr/>
              <a:t>31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ixaDeTexto 24"/>
          <p:cNvSpPr txBox="1"/>
          <p:nvPr/>
        </p:nvSpPr>
        <p:spPr>
          <a:xfrm>
            <a:off x="344213" y="139897"/>
            <a:ext cx="71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3. Estratégia de Gestão 2015 a 2017</a:t>
            </a:r>
          </a:p>
          <a:p>
            <a:r>
              <a:rPr lang="pt-PT" sz="2000" dirty="0" smtClean="0">
                <a:solidFill>
                  <a:srgbClr val="002060"/>
                </a:solidFill>
              </a:rPr>
              <a:t>3.1. Novos </a:t>
            </a:r>
            <a:r>
              <a:rPr lang="pt-PT" sz="2000" dirty="0">
                <a:solidFill>
                  <a:srgbClr val="002060"/>
                </a:solidFill>
              </a:rPr>
              <a:t>Produtos e Serviços</a:t>
            </a:r>
          </a:p>
        </p:txBody>
      </p:sp>
      <p:pic>
        <p:nvPicPr>
          <p:cNvPr id="2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27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392" y="3428073"/>
            <a:ext cx="4196329" cy="288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upo 33"/>
          <p:cNvGrpSpPr/>
          <p:nvPr/>
        </p:nvGrpSpPr>
        <p:grpSpPr>
          <a:xfrm>
            <a:off x="4672257" y="1924530"/>
            <a:ext cx="4176464" cy="1382459"/>
            <a:chOff x="2310659" y="2436250"/>
            <a:chExt cx="6581821" cy="3152990"/>
          </a:xfrm>
        </p:grpSpPr>
        <p:graphicFrame>
          <p:nvGraphicFramePr>
            <p:cNvPr id="35" name="Diagrama 34"/>
            <p:cNvGraphicFramePr/>
            <p:nvPr>
              <p:extLst>
                <p:ext uri="{D42A27DB-BD31-4B8C-83A1-F6EECF244321}">
                  <p14:modId xmlns:p14="http://schemas.microsoft.com/office/powerpoint/2010/main" val="3407068220"/>
                </p:ext>
              </p:extLst>
            </p:nvPr>
          </p:nvGraphicFramePr>
          <p:xfrm>
            <a:off x="2310659" y="2436250"/>
            <a:ext cx="6581821" cy="31529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7477" y="3450055"/>
              <a:ext cx="736594" cy="39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6368" y="3484768"/>
              <a:ext cx="943769" cy="48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8817" y="4070450"/>
              <a:ext cx="417896" cy="355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2192" y="3513984"/>
              <a:ext cx="502019" cy="449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1822" y="4054251"/>
              <a:ext cx="522971" cy="492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762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735"/>
            <a:ext cx="9144000" cy="98226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66" y="1630877"/>
            <a:ext cx="7370216" cy="1757338"/>
          </a:xfrm>
          <a:prstGeom prst="rect">
            <a:avLst/>
          </a:prstGeom>
        </p:spPr>
      </p:pic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837658" y="997797"/>
            <a:ext cx="7488238" cy="8636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pt-PT" altLang="pt-PT" sz="3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Geocadastramento</a:t>
            </a:r>
            <a:r>
              <a:rPr lang="pt-PT" altLang="pt-PT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de </a:t>
            </a:r>
            <a:r>
              <a:rPr lang="pt-PT" altLang="pt-PT" sz="3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Infra-estruturas</a:t>
            </a:r>
            <a:endParaRPr lang="pt-PT" altLang="pt-PT" sz="3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081" y="3214623"/>
            <a:ext cx="2838450" cy="3162300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4941333" y="3420501"/>
            <a:ext cx="3126567" cy="3018249"/>
            <a:chOff x="4788024" y="3398965"/>
            <a:chExt cx="3126567" cy="3018249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8024" y="3398965"/>
              <a:ext cx="2952328" cy="3018249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57416" y="6111243"/>
              <a:ext cx="257175" cy="295275"/>
            </a:xfrm>
            <a:prstGeom prst="rect">
              <a:avLst/>
            </a:prstGeom>
          </p:spPr>
        </p:pic>
      </p:grp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6743925" y="6675436"/>
            <a:ext cx="2133600" cy="365125"/>
          </a:xfrm>
        </p:spPr>
        <p:txBody>
          <a:bodyPr/>
          <a:lstStyle/>
          <a:p>
            <a:fld id="{F3FDF493-235B-6346-879D-EE785D36B3CD}" type="slidenum">
              <a:rPr lang="en-US" b="1" smtClean="0">
                <a:solidFill>
                  <a:srgbClr val="002060"/>
                </a:solidFill>
              </a:rPr>
              <a:pPr/>
              <a:t>32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7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ixaDeTexto 18"/>
          <p:cNvSpPr txBox="1"/>
          <p:nvPr/>
        </p:nvSpPr>
        <p:spPr>
          <a:xfrm>
            <a:off x="344213" y="139897"/>
            <a:ext cx="71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3. Estratégia de Gestão 2015 a 2017</a:t>
            </a:r>
          </a:p>
          <a:p>
            <a:r>
              <a:rPr lang="pt-PT" sz="2000" dirty="0" smtClean="0">
                <a:solidFill>
                  <a:srgbClr val="002060"/>
                </a:solidFill>
              </a:rPr>
              <a:t>3.1. Novos </a:t>
            </a:r>
            <a:r>
              <a:rPr lang="pt-PT" sz="2000" dirty="0">
                <a:solidFill>
                  <a:srgbClr val="002060"/>
                </a:solidFill>
              </a:rPr>
              <a:t>Produtos e Serviços</a:t>
            </a:r>
          </a:p>
        </p:txBody>
      </p:sp>
      <p:pic>
        <p:nvPicPr>
          <p:cNvPr id="20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21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735"/>
            <a:ext cx="9144000" cy="982266"/>
          </a:xfrm>
          <a:prstGeom prst="rect">
            <a:avLst/>
          </a:prstGeom>
        </p:spPr>
      </p:pic>
      <p:sp>
        <p:nvSpPr>
          <p:cNvPr id="10" name="Rectangle 1"/>
          <p:cNvSpPr txBox="1">
            <a:spLocks noChangeArrowheads="1"/>
          </p:cNvSpPr>
          <p:nvPr/>
        </p:nvSpPr>
        <p:spPr>
          <a:xfrm>
            <a:off x="588727" y="1038627"/>
            <a:ext cx="7632848" cy="8636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PT" altLang="pt-PT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SAP </a:t>
            </a:r>
            <a:r>
              <a:rPr lang="pt-PT" altLang="pt-PT" sz="3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Plant</a:t>
            </a:r>
            <a:r>
              <a:rPr lang="pt-PT" altLang="pt-PT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pt-PT" altLang="pt-PT" sz="3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Maintenance</a:t>
            </a:r>
            <a:r>
              <a:rPr lang="pt-PT" altLang="pt-PT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- Área Técnica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147244" y="2643108"/>
            <a:ext cx="2592030" cy="2805733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pt-PT" altLang="pt-PT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Implementação da solução SAP na área técnica, em especial na interligação com a área comercial, permite a gestão de reclamações e de pedidos de novas ligações, assim como a  manutenção das infraestruturas hidráulicas, sistemas de abastecimento de água e saneamento, equipamentos e gestão da frota automóvel.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pt-PT" altLang="pt-PT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2070573" y="3330160"/>
            <a:ext cx="1840638" cy="1805427"/>
            <a:chOff x="1906226" y="4686950"/>
            <a:chExt cx="1945693" cy="1778559"/>
          </a:xfrm>
          <a:solidFill>
            <a:srgbClr val="FFC000"/>
          </a:solidFill>
        </p:grpSpPr>
        <p:sp>
          <p:nvSpPr>
            <p:cNvPr id="21" name="Oval 20"/>
            <p:cNvSpPr/>
            <p:nvPr/>
          </p:nvSpPr>
          <p:spPr>
            <a:xfrm>
              <a:off x="1906226" y="4686950"/>
              <a:ext cx="1945693" cy="1778559"/>
            </a:xfrm>
            <a:prstGeom prst="ellips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2152989" y="5717096"/>
              <a:ext cx="1503949" cy="3183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500" b="1" dirty="0" smtClean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MANUTENÇÃO</a:t>
              </a:r>
              <a:endParaRPr lang="pt-PT" sz="1500" b="1" dirty="0">
                <a:solidFill>
                  <a:schemeClr val="tx2">
                    <a:lumMod val="50000"/>
                  </a:schemeClr>
                </a:solidFill>
                <a:latin typeface="+mj-lt"/>
              </a:endParaRPr>
            </a:p>
          </p:txBody>
        </p:sp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8357" y="5102264"/>
              <a:ext cx="900737" cy="504412"/>
            </a:xfrm>
            <a:prstGeom prst="rect">
              <a:avLst/>
            </a:prstGeom>
            <a:grpFill/>
          </p:spPr>
        </p:pic>
      </p:grp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6768469" y="6693876"/>
            <a:ext cx="2133600" cy="365125"/>
          </a:xfrm>
        </p:spPr>
        <p:txBody>
          <a:bodyPr/>
          <a:lstStyle/>
          <a:p>
            <a:fld id="{F3FDF493-235B-6346-879D-EE785D36B3CD}" type="slidenum">
              <a:rPr lang="en-US" b="1" smtClean="0">
                <a:solidFill>
                  <a:srgbClr val="002060"/>
                </a:solidFill>
              </a:rPr>
              <a:pPr/>
              <a:t>33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6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ixaDeTexto 26"/>
          <p:cNvSpPr txBox="1"/>
          <p:nvPr/>
        </p:nvSpPr>
        <p:spPr>
          <a:xfrm>
            <a:off x="344213" y="139897"/>
            <a:ext cx="71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3. Estratégia de Gestão 2015 a 2017</a:t>
            </a:r>
          </a:p>
          <a:p>
            <a:r>
              <a:rPr lang="pt-PT" sz="2000" dirty="0" smtClean="0">
                <a:solidFill>
                  <a:srgbClr val="002060"/>
                </a:solidFill>
              </a:rPr>
              <a:t>3.1. Novos </a:t>
            </a:r>
            <a:r>
              <a:rPr lang="pt-PT" sz="2000" dirty="0">
                <a:solidFill>
                  <a:srgbClr val="002060"/>
                </a:solidFill>
              </a:rPr>
              <a:t>Produtos e Serviços</a:t>
            </a:r>
          </a:p>
        </p:txBody>
      </p:sp>
      <p:pic>
        <p:nvPicPr>
          <p:cNvPr id="28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29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EASB - E.P. | </a:t>
            </a:r>
            <a:r>
              <a:rPr lang="en-US" sz="1400" dirty="0" smtClean="0">
                <a:solidFill>
                  <a:srgbClr val="002060"/>
                </a:solidFill>
              </a:rPr>
              <a:t>Plano </a:t>
            </a:r>
            <a:r>
              <a:rPr lang="en-US" sz="1400" dirty="0" err="1" smtClean="0">
                <a:solidFill>
                  <a:srgbClr val="002060"/>
                </a:solidFill>
              </a:rPr>
              <a:t>Estratégico</a:t>
            </a:r>
            <a:r>
              <a:rPr lang="en-US" sz="1400" dirty="0" smtClean="0">
                <a:solidFill>
                  <a:srgbClr val="002060"/>
                </a:solidFill>
              </a:rPr>
              <a:t> 2015-2017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4230" y="2680514"/>
            <a:ext cx="1193422" cy="76022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347" y="2511010"/>
            <a:ext cx="1247775" cy="819150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47" y="5292912"/>
            <a:ext cx="1004869" cy="97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164" y="5798193"/>
            <a:ext cx="1113201" cy="7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524" y="4951345"/>
            <a:ext cx="1296402" cy="69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297" y="1803667"/>
            <a:ext cx="748147" cy="95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1116905307"/>
              </p:ext>
            </p:extLst>
          </p:nvPr>
        </p:nvGraphicFramePr>
        <p:xfrm>
          <a:off x="424544" y="2250330"/>
          <a:ext cx="5263108" cy="4013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035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34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7227" y="76628"/>
            <a:ext cx="71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3. Estratégia de Gestão 2015 a 2017</a:t>
            </a:r>
          </a:p>
          <a:p>
            <a:r>
              <a:rPr lang="pt-PT" sz="2000" dirty="0" smtClean="0">
                <a:solidFill>
                  <a:srgbClr val="002060"/>
                </a:solidFill>
              </a:rPr>
              <a:t>3.2. </a:t>
            </a:r>
            <a:r>
              <a:rPr lang="pt-PT" sz="2000" dirty="0" err="1" smtClean="0">
                <a:solidFill>
                  <a:srgbClr val="002060"/>
                </a:solidFill>
              </a:rPr>
              <a:t>Objectivos</a:t>
            </a:r>
            <a:r>
              <a:rPr lang="pt-PT" sz="2000" dirty="0" smtClean="0">
                <a:solidFill>
                  <a:srgbClr val="002060"/>
                </a:solidFill>
              </a:rPr>
              <a:t> Estratégicos por </a:t>
            </a:r>
            <a:r>
              <a:rPr lang="pt-PT" sz="2000" dirty="0" err="1" smtClean="0">
                <a:solidFill>
                  <a:srgbClr val="002060"/>
                </a:solidFill>
              </a:rPr>
              <a:t>Direcção</a:t>
            </a:r>
            <a:endParaRPr lang="pt-PT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70114" y="1354229"/>
            <a:ext cx="8361954" cy="1402867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pt-PT" altLang="pt-PT" sz="1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definição dos </a:t>
            </a:r>
            <a:r>
              <a:rPr lang="pt-PT" altLang="pt-PT" sz="14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objectivos</a:t>
            </a:r>
            <a:r>
              <a:rPr lang="pt-PT" altLang="pt-PT" sz="1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estratégicos da EASB – E.P. teve como base a participação dos responsáveis de cada área da empresa, com vista a salvaguardar os contributos e o comprometimento na implementação da estratégia assumida pelo Conselho de Administração.</a:t>
            </a:r>
          </a:p>
          <a:p>
            <a:pPr marL="0" indent="0"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pt-PT" altLang="pt-PT" sz="6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pt-PT" altLang="pt-PT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 quadro abaixo resume os 7 </a:t>
            </a:r>
            <a:r>
              <a:rPr lang="pt-PT" altLang="pt-PT" sz="1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objectivos</a:t>
            </a:r>
            <a:r>
              <a:rPr lang="pt-PT" altLang="pt-PT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estratégicos a seguir no triénio de 2015 a 2017, os quais são subdivididos por </a:t>
            </a:r>
            <a:r>
              <a:rPr lang="pt-PT" altLang="pt-PT" sz="1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projectos</a:t>
            </a:r>
            <a:r>
              <a:rPr lang="pt-PT" altLang="pt-PT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e correspondente plano de </a:t>
            </a:r>
            <a:r>
              <a:rPr lang="pt-PT" altLang="pt-PT" sz="1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acção</a:t>
            </a:r>
            <a:r>
              <a:rPr lang="pt-PT" altLang="pt-PT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para que seja  possível a sua boa execução: </a:t>
            </a:r>
            <a:endParaRPr lang="pt-PT" altLang="pt-PT" sz="1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pt-PT" altLang="pt-PT" sz="1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72809"/>
              </p:ext>
            </p:extLst>
          </p:nvPr>
        </p:nvGraphicFramePr>
        <p:xfrm>
          <a:off x="447934" y="2736341"/>
          <a:ext cx="8361954" cy="3252919"/>
        </p:xfrm>
        <a:graphic>
          <a:graphicData uri="http://schemas.openxmlformats.org/drawingml/2006/table">
            <a:tbl>
              <a:tblPr/>
              <a:tblGrid>
                <a:gridCol w="542397"/>
                <a:gridCol w="1096094"/>
                <a:gridCol w="6723463"/>
              </a:tblGrid>
              <a:tr h="33363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OE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Direcção</a:t>
                      </a:r>
                      <a:endParaRPr lang="pt-PT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Objectivos Estratégicos EASB - E.P.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1704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OE1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EASB-E.P</a:t>
                      </a:r>
                      <a:r>
                        <a:rPr lang="pt-PT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Reforço das competências técnicas por via de um plano de formação adequado à melhoria do desempenho e enquadramento profissional de cada trabalhador.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04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OE2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EASB-E.P</a:t>
                      </a:r>
                      <a:r>
                        <a:rPr lang="pt-PT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Melhoria das condições de trabalho, </a:t>
                      </a:r>
                      <a:r>
                        <a:rPr lang="pt-PT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instalações, equipamentos </a:t>
                      </a:r>
                      <a:r>
                        <a:rPr lang="pt-PT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 meios de transporte.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04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OE3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Técnica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Reforço da capacidade de abastecimento e distribuição de água, melhoria da qualidade e ampliação da rede de abastecimento de água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04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OE4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Comercial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Aumento de </a:t>
                      </a:r>
                      <a:r>
                        <a:rPr lang="pt-PT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55.000 novas ligações </a:t>
                      </a:r>
                      <a:r>
                        <a:rPr lang="pt-PT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cadastradas e consequente evolução</a:t>
                      </a:r>
                      <a:r>
                        <a:rPr lang="pt-PT" sz="1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da </a:t>
                      </a:r>
                      <a:r>
                        <a:rPr lang="pt-PT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facturação</a:t>
                      </a:r>
                      <a:r>
                        <a:rPr lang="pt-PT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e cobrança através </a:t>
                      </a:r>
                      <a:r>
                        <a:rPr lang="pt-PT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do </a:t>
                      </a:r>
                      <a:r>
                        <a:rPr lang="pt-PT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controlo da carteira de clientes e consumos.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04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OE5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Comercial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Aumento e melhoria da prestação de serviço aos clientes através da abertura de novas agências comerciais e descentralização dos serviços comerciais.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04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OE6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Comercial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Reforço da notoriedade da EASB-E.P. junto da população, orientando a comunicação para a sensibilização dos consumidores no pagamento da </a:t>
                      </a:r>
                      <a:r>
                        <a:rPr lang="pt-PT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factura</a:t>
                      </a:r>
                      <a:r>
                        <a:rPr lang="pt-PT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da água e saneamento.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04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OE7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Administrativa e Financeira</a:t>
                      </a: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Melhoria da produtividade interna e índices organizacionais através da melhoria dos </a:t>
                      </a:r>
                      <a:r>
                        <a:rPr lang="pt-PT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processos, procedimentos</a:t>
                      </a:r>
                      <a:r>
                        <a:rPr lang="pt-PT" sz="1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e inovação tecnológica</a:t>
                      </a:r>
                      <a:endParaRPr lang="pt-PT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1" marR="8341" marT="834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1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35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4213" y="76628"/>
            <a:ext cx="71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3. Estratégia de Gestão 2015 a 2017</a:t>
            </a:r>
          </a:p>
          <a:p>
            <a:r>
              <a:rPr lang="pt-PT" sz="2000" dirty="0">
                <a:solidFill>
                  <a:srgbClr val="002060"/>
                </a:solidFill>
              </a:rPr>
              <a:t>3.2. </a:t>
            </a:r>
            <a:r>
              <a:rPr lang="pt-PT" sz="2000" dirty="0" err="1">
                <a:solidFill>
                  <a:srgbClr val="002060"/>
                </a:solidFill>
              </a:rPr>
              <a:t>Objectivos</a:t>
            </a:r>
            <a:r>
              <a:rPr lang="pt-PT" sz="2000" dirty="0">
                <a:solidFill>
                  <a:srgbClr val="002060"/>
                </a:solidFill>
              </a:rPr>
              <a:t> Estratégicos por </a:t>
            </a:r>
            <a:r>
              <a:rPr lang="pt-PT" sz="2000" dirty="0" err="1">
                <a:solidFill>
                  <a:srgbClr val="002060"/>
                </a:solidFill>
              </a:rPr>
              <a:t>Direcção</a:t>
            </a:r>
            <a:endParaRPr lang="pt-PT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152819464"/>
              </p:ext>
            </p:extLst>
          </p:nvPr>
        </p:nvGraphicFramePr>
        <p:xfrm>
          <a:off x="449366" y="1053596"/>
          <a:ext cx="8482941" cy="5536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CaixaDeTexto 4"/>
          <p:cNvSpPr txBox="1"/>
          <p:nvPr/>
        </p:nvSpPr>
        <p:spPr>
          <a:xfrm rot="2106974">
            <a:off x="8133976" y="1677993"/>
            <a:ext cx="101784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PT" sz="1200" b="1" dirty="0" smtClean="0">
                <a:solidFill>
                  <a:srgbClr val="002060"/>
                </a:solidFill>
              </a:rPr>
              <a:t>Estruturante </a:t>
            </a:r>
          </a:p>
          <a:p>
            <a:pPr algn="ctr"/>
            <a:r>
              <a:rPr lang="pt-PT" sz="1200" b="1" dirty="0" smtClean="0">
                <a:solidFill>
                  <a:srgbClr val="002060"/>
                </a:solidFill>
              </a:rPr>
              <a:t>EASB – E.P.</a:t>
            </a:r>
            <a:endParaRPr lang="pt-PT" sz="1200" b="1" dirty="0">
              <a:solidFill>
                <a:srgbClr val="00206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 rot="2106974">
            <a:off x="8133976" y="4427434"/>
            <a:ext cx="101784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PT" sz="1200" b="1" dirty="0" smtClean="0">
                <a:solidFill>
                  <a:srgbClr val="002060"/>
                </a:solidFill>
              </a:rPr>
              <a:t>Estruturante </a:t>
            </a:r>
          </a:p>
          <a:p>
            <a:pPr algn="ctr"/>
            <a:r>
              <a:rPr lang="pt-PT" sz="1200" b="1" dirty="0" smtClean="0">
                <a:solidFill>
                  <a:srgbClr val="002060"/>
                </a:solidFill>
              </a:rPr>
              <a:t>EASB – E.P.</a:t>
            </a:r>
            <a:endParaRPr lang="pt-PT" sz="1200" b="1" dirty="0">
              <a:solidFill>
                <a:srgbClr val="00206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 rot="2106974">
            <a:off x="8136515" y="5723477"/>
            <a:ext cx="10127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err="1" smtClean="0">
                <a:solidFill>
                  <a:srgbClr val="002060"/>
                </a:solidFill>
              </a:rPr>
              <a:t>Direcção</a:t>
            </a:r>
            <a:r>
              <a:rPr lang="pt-PT" sz="12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pt-PT" sz="1200" b="1" dirty="0" smtClean="0">
                <a:solidFill>
                  <a:srgbClr val="002060"/>
                </a:solidFill>
              </a:rPr>
              <a:t>Técnica</a:t>
            </a:r>
            <a:endParaRPr lang="pt-PT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36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0784" y="76628"/>
            <a:ext cx="71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3. Estratégia de Gestão 2015 a 2017</a:t>
            </a:r>
          </a:p>
          <a:p>
            <a:r>
              <a:rPr lang="pt-PT" sz="2000" dirty="0">
                <a:solidFill>
                  <a:srgbClr val="002060"/>
                </a:solidFill>
              </a:rPr>
              <a:t>3.2. </a:t>
            </a:r>
            <a:r>
              <a:rPr lang="pt-PT" sz="2000" dirty="0" err="1">
                <a:solidFill>
                  <a:srgbClr val="002060"/>
                </a:solidFill>
              </a:rPr>
              <a:t>Objectivos</a:t>
            </a:r>
            <a:r>
              <a:rPr lang="pt-PT" sz="2000" dirty="0">
                <a:solidFill>
                  <a:srgbClr val="002060"/>
                </a:solidFill>
              </a:rPr>
              <a:t> Estratégicos por </a:t>
            </a:r>
            <a:r>
              <a:rPr lang="pt-PT" sz="2000" dirty="0" err="1">
                <a:solidFill>
                  <a:srgbClr val="002060"/>
                </a:solidFill>
              </a:rPr>
              <a:t>Direcção</a:t>
            </a:r>
            <a:endParaRPr lang="pt-PT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200715899"/>
              </p:ext>
            </p:extLst>
          </p:nvPr>
        </p:nvGraphicFramePr>
        <p:xfrm>
          <a:off x="708871" y="1055914"/>
          <a:ext cx="7727558" cy="5116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CaixaDeTexto 10"/>
          <p:cNvSpPr txBox="1"/>
          <p:nvPr/>
        </p:nvSpPr>
        <p:spPr>
          <a:xfrm rot="2106974">
            <a:off x="7719404" y="1371969"/>
            <a:ext cx="10127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err="1" smtClean="0">
                <a:solidFill>
                  <a:srgbClr val="002060"/>
                </a:solidFill>
              </a:rPr>
              <a:t>Direcção</a:t>
            </a:r>
            <a:r>
              <a:rPr lang="pt-PT" sz="12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pt-PT" sz="1200" b="1" dirty="0" smtClean="0">
                <a:solidFill>
                  <a:srgbClr val="002060"/>
                </a:solidFill>
              </a:rPr>
              <a:t>Comercial</a:t>
            </a:r>
            <a:endParaRPr lang="pt-PT" sz="1200" b="1" dirty="0">
              <a:solidFill>
                <a:srgbClr val="00206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 rot="2106974">
            <a:off x="7719401" y="4179258"/>
            <a:ext cx="10127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err="1" smtClean="0">
                <a:solidFill>
                  <a:srgbClr val="002060"/>
                </a:solidFill>
              </a:rPr>
              <a:t>Direcção</a:t>
            </a:r>
            <a:r>
              <a:rPr lang="pt-PT" sz="12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pt-PT" sz="1200" b="1" dirty="0" smtClean="0">
                <a:solidFill>
                  <a:srgbClr val="002060"/>
                </a:solidFill>
              </a:rPr>
              <a:t>Comercial</a:t>
            </a:r>
            <a:endParaRPr lang="pt-PT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37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4715" y="50970"/>
            <a:ext cx="713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3. Estratégia de Gestão 2015 a 2017</a:t>
            </a:r>
          </a:p>
          <a:p>
            <a:r>
              <a:rPr lang="pt-PT" sz="2000" dirty="0">
                <a:solidFill>
                  <a:srgbClr val="002060"/>
                </a:solidFill>
              </a:rPr>
              <a:t>3.2. </a:t>
            </a:r>
            <a:r>
              <a:rPr lang="pt-PT" sz="2000" dirty="0" err="1">
                <a:solidFill>
                  <a:srgbClr val="002060"/>
                </a:solidFill>
              </a:rPr>
              <a:t>Objectivos</a:t>
            </a:r>
            <a:r>
              <a:rPr lang="pt-PT" sz="2000" dirty="0">
                <a:solidFill>
                  <a:srgbClr val="002060"/>
                </a:solidFill>
              </a:rPr>
              <a:t> Estratégicos por </a:t>
            </a:r>
            <a:r>
              <a:rPr lang="pt-PT" sz="2000" dirty="0" err="1">
                <a:solidFill>
                  <a:srgbClr val="002060"/>
                </a:solidFill>
              </a:rPr>
              <a:t>Direcção</a:t>
            </a:r>
            <a:endParaRPr lang="pt-PT" sz="2000" dirty="0">
              <a:solidFill>
                <a:srgbClr val="002060"/>
              </a:solidFill>
            </a:endParaRPr>
          </a:p>
          <a:p>
            <a:endParaRPr lang="pt-PT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984069097"/>
              </p:ext>
            </p:extLst>
          </p:nvPr>
        </p:nvGraphicFramePr>
        <p:xfrm>
          <a:off x="642256" y="1128188"/>
          <a:ext cx="7887195" cy="493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aixaDeTexto 8"/>
          <p:cNvSpPr txBox="1"/>
          <p:nvPr/>
        </p:nvSpPr>
        <p:spPr>
          <a:xfrm rot="18892171">
            <a:off x="7695765" y="2640172"/>
            <a:ext cx="10127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err="1" smtClean="0">
                <a:solidFill>
                  <a:srgbClr val="002060"/>
                </a:solidFill>
              </a:rPr>
              <a:t>Direcção</a:t>
            </a:r>
            <a:r>
              <a:rPr lang="pt-PT" sz="12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pt-PT" sz="1200" b="1" dirty="0" smtClean="0">
                <a:solidFill>
                  <a:srgbClr val="002060"/>
                </a:solidFill>
              </a:rPr>
              <a:t>Comercial</a:t>
            </a:r>
            <a:endParaRPr lang="pt-PT" sz="1200" b="1" dirty="0">
              <a:solidFill>
                <a:srgbClr val="00206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 rot="18613533">
            <a:off x="7018401" y="5472521"/>
            <a:ext cx="218981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err="1" smtClean="0">
                <a:solidFill>
                  <a:srgbClr val="002060"/>
                </a:solidFill>
              </a:rPr>
              <a:t>Direcção</a:t>
            </a:r>
            <a:r>
              <a:rPr lang="pt-PT" sz="12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pt-PT" sz="1200" b="1" dirty="0" smtClean="0">
                <a:solidFill>
                  <a:srgbClr val="002060"/>
                </a:solidFill>
              </a:rPr>
              <a:t>Administrativa e Financeira</a:t>
            </a:r>
            <a:endParaRPr lang="pt-PT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9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38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4213" y="86077"/>
            <a:ext cx="71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3. Estratégia de Gestão 2015 a 2017</a:t>
            </a:r>
          </a:p>
          <a:p>
            <a:r>
              <a:rPr lang="pt-PT" sz="2000" dirty="0" smtClean="0">
                <a:solidFill>
                  <a:srgbClr val="002060"/>
                </a:solidFill>
              </a:rPr>
              <a:t>3.3. </a:t>
            </a:r>
            <a:r>
              <a:rPr lang="pt-PT" sz="2000" dirty="0" err="1" smtClean="0">
                <a:solidFill>
                  <a:srgbClr val="002060"/>
                </a:solidFill>
              </a:rPr>
              <a:t>Balanced</a:t>
            </a:r>
            <a:r>
              <a:rPr lang="pt-PT" sz="2000" dirty="0" smtClean="0">
                <a:solidFill>
                  <a:srgbClr val="002060"/>
                </a:solidFill>
              </a:rPr>
              <a:t> </a:t>
            </a:r>
            <a:r>
              <a:rPr lang="pt-PT" sz="2000" dirty="0" err="1" smtClean="0">
                <a:solidFill>
                  <a:srgbClr val="002060"/>
                </a:solidFill>
              </a:rPr>
              <a:t>Scorecard</a:t>
            </a:r>
            <a:r>
              <a:rPr lang="pt-PT" sz="2000" dirty="0" smtClean="0">
                <a:solidFill>
                  <a:srgbClr val="002060"/>
                </a:solidFill>
              </a:rPr>
              <a:t> e Indicadores de Controlo</a:t>
            </a:r>
            <a:endParaRPr lang="pt-PT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Imagem 3" descr="http://sicoraconsulting.com/wp-content/uploads/2012/05/shutterstock_46696993-BS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72" y="1609963"/>
            <a:ext cx="3966365" cy="378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547107" y="2556920"/>
            <a:ext cx="36160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000" b="1" dirty="0" err="1" smtClean="0">
                <a:solidFill>
                  <a:schemeClr val="tx2">
                    <a:lumMod val="50000"/>
                  </a:schemeClr>
                </a:solidFill>
              </a:rPr>
              <a:t>Balanced</a:t>
            </a:r>
            <a:r>
              <a:rPr lang="pt-PT" sz="3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PT" sz="3000" b="1" dirty="0" err="1" smtClean="0">
                <a:solidFill>
                  <a:schemeClr val="tx2">
                    <a:lumMod val="50000"/>
                  </a:schemeClr>
                </a:solidFill>
              </a:rPr>
              <a:t>Scorecard</a:t>
            </a:r>
            <a:endParaRPr lang="pt-PT" sz="3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pt-PT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PT" dirty="0" smtClean="0">
                <a:solidFill>
                  <a:schemeClr val="tx2">
                    <a:lumMod val="50000"/>
                  </a:schemeClr>
                </a:solidFill>
              </a:rPr>
              <a:t>Apresentação de Perspectivas, Fatores Críticos de Sucesso e  Indicadores associados aos Objectivos Estratégicos</a:t>
            </a:r>
            <a:endParaRPr lang="pt-PT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2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3250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39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4407" y="103990"/>
            <a:ext cx="71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3. Estratégia de Gestão 2015 a 2017</a:t>
            </a:r>
          </a:p>
          <a:p>
            <a:r>
              <a:rPr lang="pt-PT" sz="2000" dirty="0" smtClean="0">
                <a:solidFill>
                  <a:srgbClr val="002060"/>
                </a:solidFill>
              </a:rPr>
              <a:t>3.3. </a:t>
            </a:r>
            <a:r>
              <a:rPr lang="pt-PT" sz="2000" dirty="0" err="1" smtClean="0">
                <a:solidFill>
                  <a:srgbClr val="002060"/>
                </a:solidFill>
              </a:rPr>
              <a:t>Balanced</a:t>
            </a:r>
            <a:r>
              <a:rPr lang="pt-PT" sz="2000" dirty="0" smtClean="0">
                <a:solidFill>
                  <a:srgbClr val="002060"/>
                </a:solidFill>
              </a:rPr>
              <a:t> </a:t>
            </a:r>
            <a:r>
              <a:rPr lang="pt-PT" sz="2000" dirty="0" err="1" smtClean="0">
                <a:solidFill>
                  <a:srgbClr val="002060"/>
                </a:solidFill>
              </a:rPr>
              <a:t>Scorecard</a:t>
            </a:r>
            <a:r>
              <a:rPr lang="pt-PT" sz="2000" dirty="0" smtClean="0">
                <a:solidFill>
                  <a:srgbClr val="002060"/>
                </a:solidFill>
              </a:rPr>
              <a:t> e Indicadores de Controlo</a:t>
            </a:r>
            <a:endParaRPr lang="pt-PT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64407" y="1105305"/>
            <a:ext cx="8587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b="1" dirty="0" smtClean="0">
                <a:solidFill>
                  <a:srgbClr val="002060"/>
                </a:solidFill>
                <a:latin typeface="+mn-lt"/>
              </a:rPr>
              <a:t>O </a:t>
            </a:r>
            <a:r>
              <a:rPr lang="pt-PT" sz="1400" b="1" dirty="0" err="1" smtClean="0">
                <a:solidFill>
                  <a:srgbClr val="002060"/>
                </a:solidFill>
                <a:latin typeface="+mn-lt"/>
              </a:rPr>
              <a:t>Balanced</a:t>
            </a:r>
            <a:r>
              <a:rPr lang="pt-PT" sz="1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pt-PT" sz="1400" b="1" dirty="0" err="1" smtClean="0">
                <a:solidFill>
                  <a:srgbClr val="002060"/>
                </a:solidFill>
                <a:latin typeface="+mn-lt"/>
              </a:rPr>
              <a:t>Scorecard</a:t>
            </a:r>
            <a:r>
              <a:rPr lang="pt-PT" sz="1400" b="1" dirty="0" smtClean="0">
                <a:solidFill>
                  <a:srgbClr val="002060"/>
                </a:solidFill>
                <a:latin typeface="+mn-lt"/>
              </a:rPr>
              <a:t> é uma ferramenta que traduz a visão e a estratégia da empresa num conjunto coerente de objectivos e medidas de desempenho, organizado em quatro </a:t>
            </a:r>
            <a:r>
              <a:rPr lang="pt-PT" sz="1400" b="1" dirty="0" err="1" smtClean="0">
                <a:solidFill>
                  <a:srgbClr val="002060"/>
                </a:solidFill>
                <a:latin typeface="+mn-lt"/>
              </a:rPr>
              <a:t>perspectivas</a:t>
            </a:r>
            <a:r>
              <a:rPr lang="pt-PT" sz="1400" b="1" dirty="0" smtClean="0">
                <a:solidFill>
                  <a:srgbClr val="002060"/>
                </a:solidFill>
                <a:latin typeface="+mn-lt"/>
              </a:rPr>
              <a:t> diferentes.</a:t>
            </a:r>
          </a:p>
          <a:p>
            <a:pPr algn="just"/>
            <a:endParaRPr lang="pt-PT" sz="400" dirty="0" smtClean="0">
              <a:solidFill>
                <a:srgbClr val="002060"/>
              </a:solidFill>
            </a:endParaRPr>
          </a:p>
          <a:p>
            <a:pPr algn="just"/>
            <a:r>
              <a:rPr lang="pt-PT" sz="1400" dirty="0" smtClean="0">
                <a:solidFill>
                  <a:srgbClr val="002060"/>
                </a:solidFill>
              </a:rPr>
              <a:t>O quadro abaixo identifica os indicadores de controlo e as metas a atingir com a implementação do Plano Estratégico da EASB-E.P, para o triénio 2015 a 2017</a:t>
            </a:r>
            <a:r>
              <a:rPr lang="pt-PT" sz="1400" dirty="0" smtClean="0">
                <a:solidFill>
                  <a:srgbClr val="002060"/>
                </a:solidFill>
                <a:latin typeface="+mn-lt"/>
              </a:rPr>
              <a:t>:</a:t>
            </a:r>
            <a:endParaRPr lang="pt-PT" sz="14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118756"/>
              </p:ext>
            </p:extLst>
          </p:nvPr>
        </p:nvGraphicFramePr>
        <p:xfrm>
          <a:off x="-1" y="2124479"/>
          <a:ext cx="9143998" cy="4509783"/>
        </p:xfrm>
        <a:graphic>
          <a:graphicData uri="http://schemas.openxmlformats.org/drawingml/2006/table">
            <a:tbl>
              <a:tblPr/>
              <a:tblGrid>
                <a:gridCol w="1087319"/>
                <a:gridCol w="2282541"/>
                <a:gridCol w="2180173"/>
                <a:gridCol w="929617"/>
                <a:gridCol w="888116"/>
                <a:gridCol w="888116"/>
                <a:gridCol w="888116"/>
              </a:tblGrid>
              <a:tr h="37407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Perspectiva</a:t>
                      </a:r>
                      <a:endParaRPr lang="pt-P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Objectivo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Unidade medida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Meta 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Meta 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Meta 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4888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Financeira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Melhorar os Resultados de Exploração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Rentabilidade dos capitais próprios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20,00%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25,00%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25,00%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4888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Financeira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Aumentar a Facturação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Volume de negócios - Var. Ano Anterior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65,00%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25,00%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3,00%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4888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Financeira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Aumentar Rácio de Cobranças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Cobranças / Facturação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5436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Financeira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Reforçar a solidez financeira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Rácio de solvabilidade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30,00%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60,00%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4888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Cliente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Fornecer Água Segura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Índice Qualidade da Água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95,00%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97,50%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4888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Cliente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Melhorar o Serviço ao Cliente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Índice de Atendimento Reclamações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80,00%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85,00%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90,00%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4888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Cliente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Aumentar Eficácia e Rigor de Facturação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Índice de Leituras Efectuadas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50,00%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60,00%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75,00%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4888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Cliente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Cadastrar Novos Clientes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Clientes Registados ERP SAP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Quantidade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15.620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21.120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21.120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911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Processos Internos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Reduzir Perdas de Água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Índice de Fugas por Km de Rede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Índice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2,93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5911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Processos Internos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Aumentar a População Servida com Abastecimento de Água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Índice de Clientes Cadastrados com Água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50,00%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75,00%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93,42%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5911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Processos Internos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Aumentar População Servida com Colecta de Águas Residuais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Índice de Atendimento de Águas Residuais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6,00%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8,00%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10,00%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1628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Aprendizagem e Crescimento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Aumentar a qualificação dos nossos colaboradores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Horas de formação anuais por colaborador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Horas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40,00</a:t>
                      </a:r>
                      <a:endParaRPr lang="pt-PT" sz="900" b="0" i="0" u="none" strike="noStrike" dirty="0">
                        <a:solidFill>
                          <a:srgbClr val="24406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60,00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5911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Aprendizagem e Crescimento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Aumentar a qualificação dos nossos colaboradores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Taxa de rotação de colaboradores-chave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5,00%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5109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Aprendizagem e Crescimento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Reforço das competências técnicas e profissionais dos colaboradores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Investimento em formação Certificada / Volume Negócios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1,00%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0,90%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 dirty="0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0,80%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9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4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4213" y="75047"/>
            <a:ext cx="71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1. A EASB – E.P. no Sector</a:t>
            </a:r>
          </a:p>
          <a:p>
            <a:r>
              <a:rPr lang="pt-PT" sz="2000" dirty="0" smtClean="0">
                <a:solidFill>
                  <a:srgbClr val="002060"/>
                </a:solidFill>
              </a:rPr>
              <a:t>Enquadramento</a:t>
            </a:r>
            <a:endParaRPr lang="pt-PT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46311" y="1035890"/>
            <a:ext cx="8406743" cy="5271614"/>
          </a:xfrm>
          <a:prstGeom prst="rect">
            <a:avLst/>
          </a:prstGeom>
        </p:spPr>
        <p:txBody>
          <a:bodyPr vert="horz" lIns="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lang="en-US" sz="1000" b="1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marL="182563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2pPr>
            <a:lvl3pPr marL="357188" indent="-174625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3pPr>
            <a:lvl4pPr marL="539750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4pPr>
            <a:lvl5pPr marL="712788" indent="-173038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GB" sz="1000" kern="1200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5pPr>
            <a:lvl6pPr marL="89535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79500" indent="-18415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52538" indent="-173038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3510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endParaRPr lang="pt-PT" sz="1500" b="0" dirty="0" smtClean="0">
              <a:solidFill>
                <a:srgbClr val="002060"/>
              </a:solidFill>
              <a:ea typeface="+mn-ea"/>
              <a:cs typeface="+mn-cs"/>
            </a:endParaRPr>
          </a:p>
          <a:p>
            <a:pPr algn="just">
              <a:lnSpc>
                <a:spcPct val="100000"/>
              </a:lnSpc>
            </a:pPr>
            <a:r>
              <a:rPr lang="pt-PT" sz="1500" b="0" dirty="0" smtClean="0">
                <a:solidFill>
                  <a:srgbClr val="002060"/>
                </a:solidFill>
                <a:ea typeface="+mn-ea"/>
                <a:cs typeface="+mn-cs"/>
              </a:rPr>
              <a:t>A </a:t>
            </a:r>
            <a:r>
              <a:rPr lang="pt-PT" sz="1500" b="0" dirty="0">
                <a:solidFill>
                  <a:srgbClr val="002060"/>
                </a:solidFill>
                <a:ea typeface="+mn-ea"/>
                <a:cs typeface="+mn-cs"/>
              </a:rPr>
              <a:t>Empresa de Águas e Saneamento de Benguela tem vindo a assumir-se como uma organização orientada para a satisfação dos </a:t>
            </a:r>
            <a:r>
              <a:rPr lang="pt-PT" sz="1500" b="0" dirty="0" smtClean="0">
                <a:solidFill>
                  <a:srgbClr val="002060"/>
                </a:solidFill>
                <a:ea typeface="+mn-ea"/>
                <a:cs typeface="+mn-cs"/>
              </a:rPr>
              <a:t>seus clientes, </a:t>
            </a:r>
            <a:r>
              <a:rPr lang="pt-PT" sz="1500" b="0" dirty="0">
                <a:solidFill>
                  <a:srgbClr val="002060"/>
                </a:solidFill>
                <a:ea typeface="+mn-ea"/>
                <a:cs typeface="+mn-cs"/>
              </a:rPr>
              <a:t>ao mesmo tempo que procura não negligenciar as questões associadas ao seu contributo para o desenvolvimento económico e social do País.</a:t>
            </a:r>
          </a:p>
          <a:p>
            <a:pPr algn="just">
              <a:lnSpc>
                <a:spcPct val="100000"/>
              </a:lnSpc>
            </a:pPr>
            <a:endParaRPr lang="pt-PT" sz="1500" b="0" dirty="0" smtClean="0">
              <a:solidFill>
                <a:srgbClr val="002060"/>
              </a:solidFill>
              <a:ea typeface="+mn-ea"/>
              <a:cs typeface="+mn-cs"/>
            </a:endParaRPr>
          </a:p>
          <a:p>
            <a:pPr algn="just">
              <a:lnSpc>
                <a:spcPct val="100000"/>
              </a:lnSpc>
            </a:pPr>
            <a:r>
              <a:rPr lang="pt-PT" sz="1500" b="0" dirty="0" smtClean="0">
                <a:solidFill>
                  <a:srgbClr val="002060"/>
                </a:solidFill>
                <a:ea typeface="+mn-ea"/>
                <a:cs typeface="+mn-cs"/>
              </a:rPr>
              <a:t>Com </a:t>
            </a:r>
            <a:r>
              <a:rPr lang="pt-PT" sz="1500" b="0" dirty="0">
                <a:solidFill>
                  <a:srgbClr val="002060"/>
                </a:solidFill>
                <a:ea typeface="+mn-ea"/>
                <a:cs typeface="+mn-cs"/>
              </a:rPr>
              <a:t>a criação da EASB – EP, e aprovação dos estatutos através do Decreto Executivo Conjunto Nº 394/13 de 13 de Novembro dos Ministérios da Economia e da Energia e Águas,  e a instituição do figurino do Conselho de Administração pelo Despacho Nº 3159/14, datado de 7 de Outubro de 2014 a EASB </a:t>
            </a:r>
            <a:r>
              <a:rPr lang="pt-PT" sz="1500" b="0" dirty="0" smtClean="0">
                <a:solidFill>
                  <a:srgbClr val="002060"/>
                </a:solidFill>
                <a:ea typeface="+mn-ea"/>
                <a:cs typeface="+mn-cs"/>
              </a:rPr>
              <a:t>ganhou </a:t>
            </a:r>
            <a:r>
              <a:rPr lang="pt-PT" sz="1500" b="0" dirty="0">
                <a:solidFill>
                  <a:srgbClr val="002060"/>
                </a:solidFill>
                <a:ea typeface="+mn-ea"/>
                <a:cs typeface="+mn-cs"/>
              </a:rPr>
              <a:t>maior autonomia administrativa, financeira, patrimonial e de gestão.</a:t>
            </a:r>
          </a:p>
          <a:p>
            <a:pPr algn="just">
              <a:lnSpc>
                <a:spcPct val="100000"/>
              </a:lnSpc>
            </a:pPr>
            <a:endParaRPr lang="pt-PT" sz="1500" b="0" dirty="0" smtClean="0">
              <a:solidFill>
                <a:srgbClr val="002060"/>
              </a:solidFill>
              <a:ea typeface="+mn-ea"/>
              <a:cs typeface="+mn-cs"/>
            </a:endParaRPr>
          </a:p>
          <a:p>
            <a:pPr algn="just">
              <a:lnSpc>
                <a:spcPct val="100000"/>
              </a:lnSpc>
            </a:pPr>
            <a:r>
              <a:rPr lang="pt-PT" sz="1500" b="0" dirty="0" smtClean="0">
                <a:solidFill>
                  <a:srgbClr val="002060"/>
                </a:solidFill>
                <a:ea typeface="+mn-ea"/>
                <a:cs typeface="+mn-cs"/>
              </a:rPr>
              <a:t>Neste </a:t>
            </a:r>
            <a:r>
              <a:rPr lang="pt-PT" sz="1500" b="0" dirty="0">
                <a:solidFill>
                  <a:srgbClr val="002060"/>
                </a:solidFill>
                <a:ea typeface="+mn-ea"/>
                <a:cs typeface="+mn-cs"/>
              </a:rPr>
              <a:t>sentido, </a:t>
            </a:r>
            <a:r>
              <a:rPr lang="pt-PT" sz="1500" b="0" dirty="0" smtClean="0">
                <a:solidFill>
                  <a:srgbClr val="002060"/>
                </a:solidFill>
                <a:ea typeface="+mn-ea"/>
                <a:cs typeface="+mn-cs"/>
              </a:rPr>
              <a:t>tornou-se </a:t>
            </a:r>
            <a:r>
              <a:rPr lang="pt-PT" sz="1500" b="0" dirty="0">
                <a:solidFill>
                  <a:srgbClr val="002060"/>
                </a:solidFill>
                <a:ea typeface="+mn-ea"/>
                <a:cs typeface="+mn-cs"/>
              </a:rPr>
              <a:t>fundamental desenvolver um plano estratégico, actualizado e adaptado ao actual contexto da Empresa e </a:t>
            </a:r>
            <a:r>
              <a:rPr lang="pt-PT" sz="1500" b="0" dirty="0" smtClean="0">
                <a:solidFill>
                  <a:srgbClr val="002060"/>
                </a:solidFill>
                <a:ea typeface="+mn-ea"/>
                <a:cs typeface="+mn-cs"/>
              </a:rPr>
              <a:t>à realidade </a:t>
            </a:r>
            <a:r>
              <a:rPr lang="pt-PT" sz="1500" b="0" dirty="0">
                <a:solidFill>
                  <a:srgbClr val="002060"/>
                </a:solidFill>
                <a:ea typeface="+mn-ea"/>
                <a:cs typeface="+mn-cs"/>
              </a:rPr>
              <a:t>do País, e para que se evite desperdícios, em momentos de mudanças, torna-se particularmente importante a actualização do planeamento e a coordenação das acções empresariais com </a:t>
            </a:r>
            <a:r>
              <a:rPr lang="pt-PT" sz="1500" b="0" dirty="0" smtClean="0">
                <a:solidFill>
                  <a:srgbClr val="002060"/>
                </a:solidFill>
                <a:ea typeface="+mn-ea"/>
                <a:cs typeface="+mn-cs"/>
              </a:rPr>
              <a:t>os </a:t>
            </a:r>
            <a:r>
              <a:rPr lang="pt-PT" sz="1500" b="0" dirty="0" err="1" smtClean="0">
                <a:solidFill>
                  <a:srgbClr val="002060"/>
                </a:solidFill>
                <a:ea typeface="+mn-ea"/>
                <a:cs typeface="+mn-cs"/>
              </a:rPr>
              <a:t>objectivos</a:t>
            </a:r>
            <a:r>
              <a:rPr lang="pt-PT" sz="1500" b="0" dirty="0" smtClean="0">
                <a:solidFill>
                  <a:srgbClr val="002060"/>
                </a:solidFill>
                <a:ea typeface="+mn-ea"/>
                <a:cs typeface="+mn-cs"/>
              </a:rPr>
              <a:t> estratégicos.</a:t>
            </a:r>
          </a:p>
          <a:p>
            <a:pPr algn="just">
              <a:lnSpc>
                <a:spcPct val="100000"/>
              </a:lnSpc>
            </a:pPr>
            <a:endParaRPr lang="pt-PT" sz="1500" b="0" dirty="0">
              <a:solidFill>
                <a:srgbClr val="002060"/>
              </a:solidFill>
              <a:ea typeface="+mn-ea"/>
              <a:cs typeface="+mn-cs"/>
            </a:endParaRPr>
          </a:p>
          <a:p>
            <a:pPr algn="just">
              <a:lnSpc>
                <a:spcPct val="100000"/>
              </a:lnSpc>
            </a:pPr>
            <a:r>
              <a:rPr lang="pt-PT" sz="1600" b="0" dirty="0">
                <a:solidFill>
                  <a:schemeClr val="tx2">
                    <a:lumMod val="50000"/>
                  </a:schemeClr>
                </a:solidFill>
              </a:rPr>
              <a:t>O principal </a:t>
            </a:r>
            <a:r>
              <a:rPr lang="pt-PT" sz="1600" b="0" dirty="0" err="1">
                <a:solidFill>
                  <a:schemeClr val="tx2">
                    <a:lumMod val="50000"/>
                  </a:schemeClr>
                </a:solidFill>
              </a:rPr>
              <a:t>objectivo</a:t>
            </a:r>
            <a:r>
              <a:rPr lang="pt-PT" sz="1600" b="0" dirty="0">
                <a:solidFill>
                  <a:schemeClr val="tx2">
                    <a:lumMod val="50000"/>
                  </a:schemeClr>
                </a:solidFill>
              </a:rPr>
              <a:t> do Concelho de Administração é de </a:t>
            </a:r>
            <a:r>
              <a:rPr lang="pt-PT" sz="1600" dirty="0">
                <a:solidFill>
                  <a:schemeClr val="tx2">
                    <a:lumMod val="50000"/>
                  </a:schemeClr>
                </a:solidFill>
              </a:rPr>
              <a:t>“garantir a sustentabilidade futura da empresa, através do aumento da </a:t>
            </a:r>
            <a:r>
              <a:rPr lang="pt-PT" sz="1600" dirty="0" smtClean="0">
                <a:solidFill>
                  <a:schemeClr val="tx2">
                    <a:lumMod val="50000"/>
                  </a:schemeClr>
                </a:solidFill>
              </a:rPr>
              <a:t>carteira </a:t>
            </a:r>
            <a:r>
              <a:rPr lang="pt-PT" sz="1600" dirty="0">
                <a:solidFill>
                  <a:schemeClr val="tx2">
                    <a:lumMod val="50000"/>
                  </a:schemeClr>
                </a:solidFill>
              </a:rPr>
              <a:t>de clientes e consequente crescimento da </a:t>
            </a:r>
            <a:r>
              <a:rPr lang="pt-PT" sz="1600" dirty="0" err="1">
                <a:solidFill>
                  <a:schemeClr val="tx2">
                    <a:lumMod val="50000"/>
                  </a:schemeClr>
                </a:solidFill>
              </a:rPr>
              <a:t>facturação</a:t>
            </a:r>
            <a:r>
              <a:rPr lang="pt-PT" sz="1600" dirty="0">
                <a:solidFill>
                  <a:schemeClr val="tx2">
                    <a:lumMod val="50000"/>
                  </a:schemeClr>
                </a:solidFill>
              </a:rPr>
              <a:t> e arrecadação de receitas próprias, dinamização de </a:t>
            </a:r>
            <a:r>
              <a:rPr lang="pt-PT" sz="1600" dirty="0" smtClean="0">
                <a:solidFill>
                  <a:schemeClr val="tx2">
                    <a:lumMod val="50000"/>
                  </a:schemeClr>
                </a:solidFill>
              </a:rPr>
              <a:t>novos serviços</a:t>
            </a:r>
            <a:r>
              <a:rPr lang="pt-PT" sz="1600" dirty="0">
                <a:solidFill>
                  <a:schemeClr val="tx2">
                    <a:lumMod val="50000"/>
                  </a:schemeClr>
                </a:solidFill>
              </a:rPr>
              <a:t>, redução de custos, culminando com a necessária diminuição da dependência das subvenções ao preço da </a:t>
            </a:r>
            <a:r>
              <a:rPr lang="pt-PT" sz="1600" dirty="0" smtClean="0">
                <a:solidFill>
                  <a:schemeClr val="tx2">
                    <a:lumMod val="50000"/>
                  </a:schemeClr>
                </a:solidFill>
              </a:rPr>
              <a:t>água”</a:t>
            </a:r>
            <a:r>
              <a:rPr lang="pt-PT" sz="1600" b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pt-PT" sz="1600" b="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endParaRPr lang="pt-PT" sz="1500" b="0" dirty="0" smtClean="0">
              <a:solidFill>
                <a:srgbClr val="002060"/>
              </a:solidFill>
              <a:ea typeface="+mn-ea"/>
              <a:cs typeface="+mn-cs"/>
            </a:endParaRPr>
          </a:p>
          <a:p>
            <a:pPr algn="just">
              <a:lnSpc>
                <a:spcPct val="100000"/>
              </a:lnSpc>
            </a:pPr>
            <a:endParaRPr lang="pt-PT" sz="1500" b="0" dirty="0" smtClean="0">
              <a:solidFill>
                <a:srgbClr val="00206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7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40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4213" y="76628"/>
            <a:ext cx="71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3. Estratégia de Gestão 2015 a 2017</a:t>
            </a:r>
          </a:p>
          <a:p>
            <a:r>
              <a:rPr lang="pt-PT" sz="2000" dirty="0" smtClean="0">
                <a:solidFill>
                  <a:srgbClr val="002060"/>
                </a:solidFill>
              </a:rPr>
              <a:t>3.3. </a:t>
            </a:r>
            <a:r>
              <a:rPr lang="pt-PT" sz="2000" dirty="0" err="1" smtClean="0">
                <a:solidFill>
                  <a:srgbClr val="002060"/>
                </a:solidFill>
              </a:rPr>
              <a:t>Balanced</a:t>
            </a:r>
            <a:r>
              <a:rPr lang="pt-PT" sz="2000" dirty="0" smtClean="0">
                <a:solidFill>
                  <a:srgbClr val="002060"/>
                </a:solidFill>
              </a:rPr>
              <a:t> </a:t>
            </a:r>
            <a:r>
              <a:rPr lang="pt-PT" sz="2000" dirty="0" err="1" smtClean="0">
                <a:solidFill>
                  <a:srgbClr val="002060"/>
                </a:solidFill>
              </a:rPr>
              <a:t>Scorecard</a:t>
            </a:r>
            <a:r>
              <a:rPr lang="pt-PT" sz="2000" dirty="0" smtClean="0">
                <a:solidFill>
                  <a:srgbClr val="002060"/>
                </a:solidFill>
              </a:rPr>
              <a:t> e Indicadores de Controlo</a:t>
            </a:r>
            <a:endParaRPr lang="pt-PT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286667"/>
              </p:ext>
            </p:extLst>
          </p:nvPr>
        </p:nvGraphicFramePr>
        <p:xfrm>
          <a:off x="-51881" y="1100836"/>
          <a:ext cx="9195879" cy="5744192"/>
        </p:xfrm>
        <a:graphic>
          <a:graphicData uri="http://schemas.openxmlformats.org/drawingml/2006/table">
            <a:tbl>
              <a:tblPr/>
              <a:tblGrid>
                <a:gridCol w="2918397"/>
                <a:gridCol w="2662890"/>
                <a:gridCol w="639937"/>
                <a:gridCol w="2974655"/>
              </a:tblGrid>
              <a:tr h="36944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ÁREA TÉCNICA - Indicador ou Índice a 31.12.2014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Metas para 2015 a 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  <a:tr h="18704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Índice de Abastecimento de Água População = IAAP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população atendida com água distribuída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800" b="0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A população atendida corresponde </a:t>
                      </a:r>
                      <a:r>
                        <a:rPr lang="pt-PT" sz="800" b="0" i="0" u="none" strike="noStrike" dirty="0" smtClean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à </a:t>
                      </a:r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quantidade de água distribuída per capita de consumo de água da zona urbana e </a:t>
                      </a:r>
                      <a:r>
                        <a:rPr lang="pt-PT" sz="800" b="0" i="0" u="none" strike="noStrike" dirty="0" err="1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sub-urbana</a:t>
                      </a:r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(média 100 litros por habitante)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27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população total da área considerada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8704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Índice de Clientes Cadastrados com Água = ICCA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população atendida cadastrada com abastecimento de água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800" b="0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39,78%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A previsão para 2017 é este indicador passar para 93,42%, o que representa um adequado número de clientes cadastrados com abastecimento de água na zona urbana de Benguela e Baía Farta.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27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população total da área considerada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8704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Índice de Atendimento de Águas Residuais = IAR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população atendida com </a:t>
                      </a:r>
                      <a:r>
                        <a:rPr lang="pt-PT" sz="800" b="0" i="0" u="none" strike="noStrike" dirty="0" err="1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colecta</a:t>
                      </a:r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de águas residuais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800" b="0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A previsão para 2017 é este indicador passar para 10%, o que representa 61.643 pessoas atendidas com </a:t>
                      </a:r>
                      <a:r>
                        <a:rPr lang="pt-PT" sz="800" b="0" i="0" u="none" strike="noStrike" dirty="0" err="1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Colecta</a:t>
                      </a:r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de Águas Residuais em 616.430 pessoas residentes na zona urbana de Benguela e Baía Farta.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939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População Total da área considerada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6989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Índice de Qualidade de Água = IQA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número de análises dentro do padrão de potabilidade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800" b="0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92,00%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Em 2014 fizeram-se 140 análises de qualidade da água, das quais 129 dentro dos padrões de potabilidade necessários.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704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Índice de Fugas por Km de Rede = IFK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número de fugas na rede de água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800" b="0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2,98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A previsão para os anos de 2015, 2016 e 2017 é a diminuição do número de fugas por km de rede dado ao esforço de renovação da rede que tem vindo a ser realizado, para 1 fuga por Km de Rede Água.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27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extensão em </a:t>
                      </a:r>
                      <a:r>
                        <a:rPr lang="pt-PT" sz="800" b="0" i="0" u="none" strike="noStrike" dirty="0" err="1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quilometros</a:t>
                      </a:r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da rede de água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10784">
                <a:tc>
                  <a:txBody>
                    <a:bodyPr/>
                    <a:lstStyle/>
                    <a:p>
                      <a:pPr algn="l" fontAlgn="b"/>
                      <a:endParaRPr lang="pt-PT" sz="700" b="0" i="0" u="none" strike="noStrike" dirty="0">
                        <a:solidFill>
                          <a:srgbClr val="0F243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700" b="0" i="0" u="none" strike="noStrike" dirty="0">
                        <a:solidFill>
                          <a:srgbClr val="0F243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700" b="0" i="0" u="none" strike="noStrike" dirty="0">
                        <a:solidFill>
                          <a:srgbClr val="0F243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700" b="0" i="0" u="none" strike="noStrike" dirty="0">
                        <a:solidFill>
                          <a:srgbClr val="0F243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610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ÁREA COMERCIAL - Indicador ou Índice a 31.12.2014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Metas para 2015 a 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  <a:tr h="24427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Tarifa Média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Valor </a:t>
                      </a:r>
                      <a:r>
                        <a:rPr lang="pt-PT" sz="800" b="0" i="0" u="none" strike="noStrike" dirty="0" err="1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facturado</a:t>
                      </a:r>
                      <a:endParaRPr lang="pt-PT" sz="800" b="0" i="0" u="none" strike="noStrike" dirty="0">
                        <a:solidFill>
                          <a:srgbClr val="0F243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56,77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A Tarifa Média do M3 de Água em 2014 foi de 56,77 </a:t>
                      </a:r>
                      <a:r>
                        <a:rPr lang="pt-PT" sz="800" b="0" i="0" u="none" strike="noStrike" dirty="0" err="1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Akz</a:t>
                      </a:r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, sendo considerada a totalidade da </a:t>
                      </a:r>
                      <a:r>
                        <a:rPr lang="pt-PT" sz="800" b="0" i="0" u="none" strike="noStrike" dirty="0" err="1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facturação</a:t>
                      </a:r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de água e os 9. 933.253 M3 de água </a:t>
                      </a:r>
                      <a:r>
                        <a:rPr lang="pt-PT" sz="800" b="0" i="0" u="none" strike="noStrike" dirty="0" err="1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facturada</a:t>
                      </a:r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. Em 2017, este indicador passará para 69,48 </a:t>
                      </a:r>
                      <a:r>
                        <a:rPr lang="pt-PT" sz="800" b="0" i="0" u="none" strike="noStrike" dirty="0" err="1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akz</a:t>
                      </a:r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, caso não se verifique a alteração tarifária do preço do M3 da água pelo Estado.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8877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Total de M3 </a:t>
                      </a:r>
                      <a:r>
                        <a:rPr lang="pt-PT" sz="800" b="0" i="0" u="none" strike="noStrike" dirty="0" err="1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facturados</a:t>
                      </a:r>
                      <a:endParaRPr lang="pt-PT" sz="800" b="0" i="0" u="none" strike="noStrike" dirty="0">
                        <a:solidFill>
                          <a:srgbClr val="0F243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8704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Rácio de Cobranças = RC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Valor Cobrado ou Arrecadado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800" b="0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62,41%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O Rácio de Cobrança da </a:t>
                      </a:r>
                      <a:r>
                        <a:rPr lang="pt-PT" sz="800" b="0" i="0" u="none" strike="noStrike" dirty="0" smtClean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EASB-EP </a:t>
                      </a:r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em 2014 foi de </a:t>
                      </a:r>
                      <a:r>
                        <a:rPr lang="pt-PT" sz="800" b="0" i="0" u="none" strike="noStrike" dirty="0" smtClean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62,41% </a:t>
                      </a:r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do valor total </a:t>
                      </a:r>
                      <a:r>
                        <a:rPr lang="pt-PT" sz="800" b="0" i="0" u="none" strike="noStrike" dirty="0" err="1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facturado</a:t>
                      </a:r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, sendo a previsão do rácio de cobrança para o triénio de 2015 a 2017 de 75%, 80% e 85%, </a:t>
                      </a:r>
                      <a:r>
                        <a:rPr lang="pt-PT" sz="800" b="0" i="0" u="none" strike="noStrike" dirty="0" err="1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respectivamente</a:t>
                      </a:r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27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Valor </a:t>
                      </a:r>
                      <a:r>
                        <a:rPr lang="pt-PT" sz="800" b="0" i="0" u="none" strike="noStrike" dirty="0" err="1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Facturado</a:t>
                      </a:r>
                      <a:endParaRPr lang="pt-PT" sz="800" b="0" i="0" u="none" strike="noStrike" dirty="0">
                        <a:solidFill>
                          <a:srgbClr val="0F243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8704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Rácio de número de funcionários por cada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número de funcionários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800" b="0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16,54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Pretende-se que em 2017 o rácio de trabalhadores por cada 1.000 clientes/ligações seja de 5 trabalhadores, o que implicará na contínua melhoria dos processos internos e aumento da produtividade da </a:t>
                      </a:r>
                      <a:r>
                        <a:rPr lang="pt-PT" sz="800" b="0" i="0" u="none" strike="noStrike" dirty="0" smtClean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EASB-E.P</a:t>
                      </a:r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. no triénio 2015 a 2017.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1939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Ligações = NFL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1000 ligações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8704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Índice de Leituras Efectuadas = ILE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número de contadores lidos por mês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800" b="0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31,35%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É fundamental que em 2017 este rácio passe para 100% nos Grandes Clientes e de pelo menos 75% nos clientes residenciais, o que implicará no investimento em telemetria, na inovação de serviços e processos de recolha de leituras.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1939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número total de clientes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8704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Índice de Água não Facturada = IAF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volume de água </a:t>
                      </a:r>
                      <a:r>
                        <a:rPr lang="pt-PT" sz="800" b="0" i="0" u="none" strike="noStrike" dirty="0" err="1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facturada</a:t>
                      </a:r>
                      <a:endParaRPr lang="pt-PT" sz="800" b="0" i="0" u="none" strike="noStrike" dirty="0">
                        <a:solidFill>
                          <a:srgbClr val="0F243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800" b="0" i="0" u="none" strike="noStrike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65,99%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Estão em curso um conjunto de </a:t>
                      </a:r>
                      <a:r>
                        <a:rPr lang="pt-PT" sz="800" b="0" i="0" u="none" strike="noStrike" dirty="0" err="1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acções</a:t>
                      </a:r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que nos vão permitir obter uma importante melhoria deste indicador, o que  originará a sua alteração para 15% de água não </a:t>
                      </a:r>
                      <a:r>
                        <a:rPr lang="pt-PT" sz="800" b="0" i="0" u="none" strike="noStrike" dirty="0" err="1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facturada</a:t>
                      </a:r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27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volume de água distribuída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8704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Índice de Atendimento às Reclamações = IAR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número de reclamações atendidas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71,43%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Este indicador deve em 2015 representar um nível de desempenho acima de 90%, contudo, existe a necessidade de reforçar </a:t>
                      </a:r>
                      <a:r>
                        <a:rPr lang="pt-PT" sz="800" b="0" i="0" u="none" strike="noStrike" dirty="0" err="1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tecnológicamente</a:t>
                      </a:r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 os processos de cadastro das reclamações de clientes e o grau de resolução.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1939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800" b="0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número total de reclamações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41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4213" y="86077"/>
            <a:ext cx="71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3. Estratégia de Gestão 2015 a 2017</a:t>
            </a:r>
          </a:p>
          <a:p>
            <a:r>
              <a:rPr lang="pt-PT" sz="2000" dirty="0" smtClean="0">
                <a:solidFill>
                  <a:srgbClr val="002060"/>
                </a:solidFill>
              </a:rPr>
              <a:t>3.3. </a:t>
            </a:r>
            <a:r>
              <a:rPr lang="pt-PT" sz="2000" dirty="0" err="1" smtClean="0">
                <a:solidFill>
                  <a:srgbClr val="002060"/>
                </a:solidFill>
              </a:rPr>
              <a:t>Balanced</a:t>
            </a:r>
            <a:r>
              <a:rPr lang="pt-PT" sz="2000" dirty="0" smtClean="0">
                <a:solidFill>
                  <a:srgbClr val="002060"/>
                </a:solidFill>
              </a:rPr>
              <a:t> </a:t>
            </a:r>
            <a:r>
              <a:rPr lang="pt-PT" sz="2000" dirty="0" err="1" smtClean="0">
                <a:solidFill>
                  <a:srgbClr val="002060"/>
                </a:solidFill>
              </a:rPr>
              <a:t>Scorecard</a:t>
            </a:r>
            <a:r>
              <a:rPr lang="pt-PT" sz="2000" dirty="0" smtClean="0">
                <a:solidFill>
                  <a:srgbClr val="002060"/>
                </a:solidFill>
              </a:rPr>
              <a:t> e Indicadores de Controlo</a:t>
            </a:r>
            <a:endParaRPr lang="pt-PT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430444" y="1371489"/>
            <a:ext cx="8190362" cy="612954"/>
          </a:xfrm>
          <a:prstGeom prst="rect">
            <a:avLst/>
          </a:prstGeom>
        </p:spPr>
        <p:txBody>
          <a:bodyPr vert="horz" lIns="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lang="en-US" sz="1000" b="1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marL="182563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2pPr>
            <a:lvl3pPr marL="357188" indent="-174625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3pPr>
            <a:lvl4pPr marL="539750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4pPr>
            <a:lvl5pPr marL="712788" indent="-173038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GB" sz="1000" kern="1200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5pPr>
            <a:lvl6pPr marL="89535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79500" indent="-18415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52538" indent="-173038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3510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PT" sz="1800" dirty="0" smtClean="0">
                <a:solidFill>
                  <a:schemeClr val="tx2">
                    <a:lumMod val="50000"/>
                  </a:schemeClr>
                </a:solidFill>
              </a:rPr>
              <a:t>Indicadores de cálculo que suportam o plano estratégico e a simulação de resultados para 2015 a 2017</a:t>
            </a:r>
            <a:endParaRPr lang="pt-PT" sz="1400" b="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079364"/>
              </p:ext>
            </p:extLst>
          </p:nvPr>
        </p:nvGraphicFramePr>
        <p:xfrm>
          <a:off x="457200" y="2601621"/>
          <a:ext cx="8229601" cy="2358806"/>
        </p:xfrm>
        <a:graphic>
          <a:graphicData uri="http://schemas.openxmlformats.org/drawingml/2006/table">
            <a:tbl>
              <a:tblPr/>
              <a:tblGrid>
                <a:gridCol w="2255870"/>
                <a:gridCol w="3112628"/>
                <a:gridCol w="953701"/>
                <a:gridCol w="953701"/>
                <a:gridCol w="953701"/>
              </a:tblGrid>
              <a:tr h="251606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CAPACIDADE INSTALADA PRODUÇÃO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INDICADOR DE CÁLCULO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2015 (M³)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2016 (M³)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2017 (M³)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072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ETA </a:t>
                      </a:r>
                      <a:r>
                        <a:rPr lang="pt-PT" sz="900" b="1" i="0" u="none" strike="noStrike" dirty="0" err="1" smtClean="0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Luongo</a:t>
                      </a:r>
                      <a:endParaRPr lang="pt-PT" sz="900" b="1" i="0" u="none" strike="noStrike" dirty="0">
                        <a:solidFill>
                          <a:srgbClr val="24406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64.800 m3/dia x 365 dias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23 652 000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23 652 000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23 652 000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2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Novo Campo de Furos de Benguela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7.920 m3/dia x 365 dias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2 890 800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2 890 800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2 890 800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2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Antigo Campo de Furos de Benguela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13.080 m3/dia x 365 dias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4 739 160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4 739 160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4 739 160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2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Sistema de Produção Benguela Interior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4.356 m3/dia x 365 dias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1 589 940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1 589 940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1 589 940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2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Sistema de produção da Baía Farta Interior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4.240/m3dia x 365 dias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2 277 600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2 277 600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2 277 600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2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Sistema de Produção do Cubal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4.248 m3/dia x 365 dias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1 550 520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1 550 520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1 550 520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2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Sistema de Produção do Caimbambo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1.344 m3/dia x 365 dias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490 560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490 560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490 560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2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Sistema de Produção do Chongoroi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1.49 m3/m3 x 365 dias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382 812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382 812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382 812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2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Margem Técnica de Segurança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Redução de produção por paragens técnicas - 5%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-1 859 529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-1 859 529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244062"/>
                          </a:solidFill>
                          <a:effectLst/>
                          <a:latin typeface="Calibri" panose="020F0502020204030204" pitchFamily="34" charset="0"/>
                        </a:rPr>
                        <a:t>-1 859 529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- Capacidade Instalada Anual M³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35 713 863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35 713 863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35 713 863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430444" y="2233344"/>
            <a:ext cx="59954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PT" sz="1600" b="1" dirty="0">
                <a:solidFill>
                  <a:srgbClr val="002060"/>
                </a:solidFill>
              </a:rPr>
              <a:t>Capacidade Instalada por local de Captação e Produção: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30444" y="5207941"/>
            <a:ext cx="8256356" cy="646331"/>
          </a:xfrm>
          <a:prstGeom prst="rect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A capacidade instalada dos equipamentos foi calculada com base nos equipamentos em uso nos sistemas, com uma tolerância de 5% para paragens técnicas. </a:t>
            </a:r>
          </a:p>
        </p:txBody>
      </p:sp>
    </p:spTree>
    <p:extLst>
      <p:ext uri="{BB962C8B-B14F-4D97-AF65-F5344CB8AC3E}">
        <p14:creationId xmlns:p14="http://schemas.microsoft.com/office/powerpoint/2010/main" val="9266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42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4213" y="86077"/>
            <a:ext cx="71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3. Estratégia de Gestão 2015 a 2017</a:t>
            </a:r>
          </a:p>
          <a:p>
            <a:r>
              <a:rPr lang="pt-PT" sz="2000" dirty="0" smtClean="0">
                <a:solidFill>
                  <a:srgbClr val="002060"/>
                </a:solidFill>
              </a:rPr>
              <a:t>3.3. </a:t>
            </a:r>
            <a:r>
              <a:rPr lang="pt-PT" sz="2000" dirty="0" err="1" smtClean="0">
                <a:solidFill>
                  <a:srgbClr val="002060"/>
                </a:solidFill>
              </a:rPr>
              <a:t>Balanced</a:t>
            </a:r>
            <a:r>
              <a:rPr lang="pt-PT" sz="2000" dirty="0" smtClean="0">
                <a:solidFill>
                  <a:srgbClr val="002060"/>
                </a:solidFill>
              </a:rPr>
              <a:t> </a:t>
            </a:r>
            <a:r>
              <a:rPr lang="pt-PT" sz="2000" dirty="0" err="1" smtClean="0">
                <a:solidFill>
                  <a:srgbClr val="002060"/>
                </a:solidFill>
              </a:rPr>
              <a:t>Scorecard</a:t>
            </a:r>
            <a:r>
              <a:rPr lang="pt-PT" sz="2000" dirty="0" smtClean="0">
                <a:solidFill>
                  <a:srgbClr val="002060"/>
                </a:solidFill>
              </a:rPr>
              <a:t> e Indicadores de Controlo</a:t>
            </a:r>
            <a:endParaRPr lang="pt-PT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30444" y="1310463"/>
            <a:ext cx="8190362" cy="638957"/>
          </a:xfrm>
          <a:prstGeom prst="rect">
            <a:avLst/>
          </a:prstGeom>
        </p:spPr>
        <p:txBody>
          <a:bodyPr vert="horz" lIns="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lang="en-US" sz="1000" b="1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marL="182563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2pPr>
            <a:lvl3pPr marL="357188" indent="-174625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3pPr>
            <a:lvl4pPr marL="539750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4pPr>
            <a:lvl5pPr marL="712788" indent="-173038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GB" sz="1000" kern="1200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5pPr>
            <a:lvl6pPr marL="89535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79500" indent="-18415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52538" indent="-173038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3510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PT" sz="1800" dirty="0" smtClean="0">
                <a:solidFill>
                  <a:schemeClr val="tx2">
                    <a:lumMod val="50000"/>
                  </a:schemeClr>
                </a:solidFill>
              </a:rPr>
              <a:t>Indicadores de cálculo que suportam o plano estratégico e a simulação de resultados para </a:t>
            </a:r>
            <a:r>
              <a:rPr lang="pt-PT" sz="1800" dirty="0">
                <a:solidFill>
                  <a:schemeClr val="tx2">
                    <a:lumMod val="50000"/>
                  </a:schemeClr>
                </a:solidFill>
              </a:rPr>
              <a:t>2015 </a:t>
            </a:r>
            <a:r>
              <a:rPr lang="pt-PT" sz="1800" dirty="0" smtClean="0">
                <a:solidFill>
                  <a:schemeClr val="tx2">
                    <a:lumMod val="50000"/>
                  </a:schemeClr>
                </a:solidFill>
              </a:rPr>
              <a:t>a 2017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95667"/>
              </p:ext>
            </p:extLst>
          </p:nvPr>
        </p:nvGraphicFramePr>
        <p:xfrm>
          <a:off x="430444" y="2570836"/>
          <a:ext cx="8256356" cy="2052159"/>
        </p:xfrm>
        <a:graphic>
          <a:graphicData uri="http://schemas.openxmlformats.org/drawingml/2006/table">
            <a:tbl>
              <a:tblPr/>
              <a:tblGrid>
                <a:gridCol w="2828302"/>
                <a:gridCol w="2828302"/>
                <a:gridCol w="866584"/>
                <a:gridCol w="866584"/>
                <a:gridCol w="866584"/>
              </a:tblGrid>
              <a:tr h="26733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ÁGUA - PROD., DIST. E FACT.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DE CÁLCULO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 (M³)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 (M³)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 (M³)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229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Água Produzida M³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Mais 5% que a Água Distribuída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24 834 600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24 834 600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24 834 600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4507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Água Distribuída M³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Água Distribuída disponível em 2015, com base em dados históricos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23 652 000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23 652 000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23 652 000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72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Água Facturada M³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Global de Água </a:t>
                      </a:r>
                      <a:r>
                        <a:rPr lang="pt-PT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Facturada</a:t>
                      </a:r>
                      <a:r>
                        <a:rPr lang="pt-P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Previsão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11 094 713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15 569 463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20 194 743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7176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Água Facturada nos clientes activos em 01.01.2015 - Consumo registado em SAP (Jan, Fev e Mar) e projectado pela média para os restantes meses de 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9 637 783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13 074 135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17 699 415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014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Água Facturada do Consumo estimado das novas ligações efectuadas pelas agências comerciais e área técnica, com base em 600 litros x nº dias do mês / 1000 (média mensal do consumo por cliente = 18,6 m³)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1 456 930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2 495 328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2 495 328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333789" y="2217130"/>
            <a:ext cx="82563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PT" sz="1600" b="1" dirty="0">
                <a:solidFill>
                  <a:srgbClr val="002060"/>
                </a:solidFill>
              </a:rPr>
              <a:t>Necessidade de produção, distribuição e estimativa de </a:t>
            </a:r>
            <a:r>
              <a:rPr lang="pt-PT" sz="1600" b="1" dirty="0" err="1">
                <a:solidFill>
                  <a:srgbClr val="002060"/>
                </a:solidFill>
              </a:rPr>
              <a:t>facturação</a:t>
            </a:r>
            <a:r>
              <a:rPr lang="pt-PT" sz="1600" b="1" dirty="0">
                <a:solidFill>
                  <a:srgbClr val="002060"/>
                </a:solidFill>
              </a:rPr>
              <a:t> ou consumo dos clientes:</a:t>
            </a:r>
          </a:p>
        </p:txBody>
      </p:sp>
      <p:sp>
        <p:nvSpPr>
          <p:cNvPr id="8" name="Retângulo 7"/>
          <p:cNvSpPr/>
          <p:nvPr/>
        </p:nvSpPr>
        <p:spPr>
          <a:xfrm>
            <a:off x="430444" y="4910329"/>
            <a:ext cx="8256356" cy="800219"/>
          </a:xfrm>
          <a:prstGeom prst="rect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O consumo estimado de água por local de consumo teve por base: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Clientes Domésticos: </a:t>
            </a:r>
            <a:r>
              <a:rPr lang="pt-PT" sz="1400" dirty="0" smtClean="0">
                <a:solidFill>
                  <a:schemeClr val="bg1"/>
                </a:solidFill>
              </a:rPr>
              <a:t>100 litros dia x 6 consumidores por local de consumo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b="1" dirty="0" smtClean="0">
                <a:solidFill>
                  <a:schemeClr val="bg1"/>
                </a:solidFill>
              </a:rPr>
              <a:t>Clientes Industriais, Comércio e Públicos: </a:t>
            </a:r>
            <a:r>
              <a:rPr lang="pt-PT" sz="1400" dirty="0" smtClean="0">
                <a:solidFill>
                  <a:schemeClr val="bg1"/>
                </a:solidFill>
              </a:rPr>
              <a:t>Consumo médio histórico de leituras</a:t>
            </a:r>
            <a:endParaRPr lang="pt-P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3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43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4213" y="86077"/>
            <a:ext cx="71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3. Estratégia de Gestão 2015 a 2017</a:t>
            </a:r>
          </a:p>
          <a:p>
            <a:r>
              <a:rPr lang="pt-PT" sz="2000" dirty="0" smtClean="0">
                <a:solidFill>
                  <a:srgbClr val="002060"/>
                </a:solidFill>
              </a:rPr>
              <a:t>3.3. </a:t>
            </a:r>
            <a:r>
              <a:rPr lang="pt-PT" sz="2000" dirty="0" err="1" smtClean="0">
                <a:solidFill>
                  <a:srgbClr val="002060"/>
                </a:solidFill>
              </a:rPr>
              <a:t>Balanced</a:t>
            </a:r>
            <a:r>
              <a:rPr lang="pt-PT" sz="2000" dirty="0" smtClean="0">
                <a:solidFill>
                  <a:srgbClr val="002060"/>
                </a:solidFill>
              </a:rPr>
              <a:t> </a:t>
            </a:r>
            <a:r>
              <a:rPr lang="pt-PT" sz="2000" dirty="0" err="1" smtClean="0">
                <a:solidFill>
                  <a:srgbClr val="002060"/>
                </a:solidFill>
              </a:rPr>
              <a:t>Scorecard</a:t>
            </a:r>
            <a:r>
              <a:rPr lang="pt-PT" sz="2000" dirty="0" smtClean="0">
                <a:solidFill>
                  <a:srgbClr val="002060"/>
                </a:solidFill>
              </a:rPr>
              <a:t> e Indicadores de Controlo</a:t>
            </a:r>
            <a:endParaRPr lang="pt-PT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06159" y="1291521"/>
            <a:ext cx="8190362" cy="615096"/>
          </a:xfrm>
          <a:prstGeom prst="rect">
            <a:avLst/>
          </a:prstGeom>
        </p:spPr>
        <p:txBody>
          <a:bodyPr vert="horz" lIns="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lang="en-US" sz="1000" b="1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marL="182563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2pPr>
            <a:lvl3pPr marL="357188" indent="-174625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3pPr>
            <a:lvl4pPr marL="539750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4pPr>
            <a:lvl5pPr marL="712788" indent="-173038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GB" sz="1000" kern="1200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5pPr>
            <a:lvl6pPr marL="89535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79500" indent="-18415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52538" indent="-173038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3510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PT" sz="1800" dirty="0" smtClean="0">
                <a:solidFill>
                  <a:schemeClr val="tx2">
                    <a:lumMod val="50000"/>
                  </a:schemeClr>
                </a:solidFill>
              </a:rPr>
              <a:t>Indicadores de cálculo que suportam o plano estratégico e a simulação de resultados para 2015 a 2017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143394"/>
              </p:ext>
            </p:extLst>
          </p:nvPr>
        </p:nvGraphicFramePr>
        <p:xfrm>
          <a:off x="406159" y="2613488"/>
          <a:ext cx="8280641" cy="1454360"/>
        </p:xfrm>
        <a:graphic>
          <a:graphicData uri="http://schemas.openxmlformats.org/drawingml/2006/table">
            <a:tbl>
              <a:tblPr/>
              <a:tblGrid>
                <a:gridCol w="2317073"/>
                <a:gridCol w="3024843"/>
                <a:gridCol w="979575"/>
                <a:gridCol w="979575"/>
                <a:gridCol w="979575"/>
              </a:tblGrid>
              <a:tr h="27289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CLIENTES ACTUAIS E NOVOS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DE CÁLCULO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5104"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Clientes Activos - Total no Início de cada ano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 clientes activos em 01.01.2015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38 116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53 736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74 856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5104"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 Novas Ligações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 Ligações da Área Comercial + Área Técnica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15 620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21051"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Novas Ligações - Equipas nas Agências Comerciais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Início em Maio de 2015 com 2 ligações/ dia x 4 equipas por agência x 22 dias x 7 agências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104"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Novas Ligações - Equipas da Área Técnica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ligações/ dia x 6 equipas x 22 dias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1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 Clientes no Fim de cada ano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53 736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74 856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95 976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334824" y="2204404"/>
            <a:ext cx="75380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PT" sz="1600" b="1" dirty="0">
                <a:solidFill>
                  <a:srgbClr val="002060"/>
                </a:solidFill>
              </a:rPr>
              <a:t>Evolução da carteira de clientes com a implementação dos </a:t>
            </a:r>
            <a:r>
              <a:rPr lang="pt-PT" sz="1600" b="1" dirty="0" err="1">
                <a:solidFill>
                  <a:srgbClr val="002060"/>
                </a:solidFill>
              </a:rPr>
              <a:t>projectos</a:t>
            </a:r>
            <a:r>
              <a:rPr lang="pt-PT" sz="1600" b="1" dirty="0">
                <a:solidFill>
                  <a:srgbClr val="002060"/>
                </a:solidFill>
              </a:rPr>
              <a:t> em curso: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06159" y="4573925"/>
            <a:ext cx="8316833" cy="892552"/>
          </a:xfrm>
          <a:prstGeom prst="rect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A evolução da carteira de clientes da EASB será determinante na concretização das metas do Plano Estratégico 2015 a 2017.</a:t>
            </a:r>
          </a:p>
          <a:p>
            <a:endParaRPr lang="pt-PT" sz="400" b="1" dirty="0">
              <a:solidFill>
                <a:schemeClr val="bg1"/>
              </a:solidFill>
            </a:endParaRPr>
          </a:p>
          <a:p>
            <a:r>
              <a:rPr lang="pt-PT" sz="1600" dirty="0" smtClean="0">
                <a:solidFill>
                  <a:schemeClr val="bg1"/>
                </a:solidFill>
              </a:rPr>
              <a:t>Iniciamos 2015 com 40.817 e até 31.12.2017, pretendemos chegar próximo dos 100.000 clientes</a:t>
            </a:r>
          </a:p>
        </p:txBody>
      </p:sp>
    </p:spTree>
    <p:extLst>
      <p:ext uri="{BB962C8B-B14F-4D97-AF65-F5344CB8AC3E}">
        <p14:creationId xmlns:p14="http://schemas.microsoft.com/office/powerpoint/2010/main" val="5154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44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4213" y="86077"/>
            <a:ext cx="71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3. Estratégia de Gestão 2015 a 2017</a:t>
            </a:r>
          </a:p>
          <a:p>
            <a:r>
              <a:rPr lang="pt-PT" sz="2000" dirty="0" smtClean="0">
                <a:solidFill>
                  <a:srgbClr val="002060"/>
                </a:solidFill>
              </a:rPr>
              <a:t>3.3. </a:t>
            </a:r>
            <a:r>
              <a:rPr lang="pt-PT" sz="2000" dirty="0" err="1" smtClean="0">
                <a:solidFill>
                  <a:srgbClr val="002060"/>
                </a:solidFill>
              </a:rPr>
              <a:t>Balanced</a:t>
            </a:r>
            <a:r>
              <a:rPr lang="pt-PT" sz="2000" dirty="0" smtClean="0">
                <a:solidFill>
                  <a:srgbClr val="002060"/>
                </a:solidFill>
              </a:rPr>
              <a:t> </a:t>
            </a:r>
            <a:r>
              <a:rPr lang="pt-PT" sz="2000" dirty="0" err="1" smtClean="0">
                <a:solidFill>
                  <a:srgbClr val="002060"/>
                </a:solidFill>
              </a:rPr>
              <a:t>Scorecard</a:t>
            </a:r>
            <a:r>
              <a:rPr lang="pt-PT" sz="2000" dirty="0" smtClean="0">
                <a:solidFill>
                  <a:srgbClr val="002060"/>
                </a:solidFill>
              </a:rPr>
              <a:t> e Indicadores de Controlo</a:t>
            </a:r>
            <a:endParaRPr lang="pt-PT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38584" y="1030871"/>
            <a:ext cx="8190362" cy="863840"/>
          </a:xfrm>
          <a:prstGeom prst="rect">
            <a:avLst/>
          </a:prstGeom>
        </p:spPr>
        <p:txBody>
          <a:bodyPr vert="horz" lIns="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lang="en-US" sz="1000" b="1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marL="182563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2pPr>
            <a:lvl3pPr marL="357188" indent="-174625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3pPr>
            <a:lvl4pPr marL="539750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4pPr>
            <a:lvl5pPr marL="712788" indent="-173038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GB" sz="1000" kern="1200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5pPr>
            <a:lvl6pPr marL="89535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79500" indent="-18415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52538" indent="-173038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3510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PT" sz="1800" dirty="0" smtClean="0">
                <a:solidFill>
                  <a:schemeClr val="tx2">
                    <a:lumMod val="50000"/>
                  </a:schemeClr>
                </a:solidFill>
              </a:rPr>
              <a:t>Indicadores de cálculo que suportam o plano estratégico e a simulação de resultados para 2015 a 2017</a:t>
            </a:r>
          </a:p>
          <a:p>
            <a:pPr algn="just">
              <a:lnSpc>
                <a:spcPct val="100000"/>
              </a:lnSpc>
            </a:pPr>
            <a:r>
              <a:rPr lang="pt-PT" sz="1600" dirty="0" smtClean="0">
                <a:solidFill>
                  <a:schemeClr val="tx2">
                    <a:lumMod val="50000"/>
                  </a:schemeClr>
                </a:solidFill>
              </a:rPr>
              <a:t>Origem e evolução da facturação: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816186"/>
              </p:ext>
            </p:extLst>
          </p:nvPr>
        </p:nvGraphicFramePr>
        <p:xfrm>
          <a:off x="438584" y="1873730"/>
          <a:ext cx="8190362" cy="4757059"/>
        </p:xfrm>
        <a:graphic>
          <a:graphicData uri="http://schemas.openxmlformats.org/drawingml/2006/table">
            <a:tbl>
              <a:tblPr/>
              <a:tblGrid>
                <a:gridCol w="2805694"/>
                <a:gridCol w="2805694"/>
                <a:gridCol w="859658"/>
                <a:gridCol w="859658"/>
                <a:gridCol w="859658"/>
              </a:tblGrid>
              <a:tr h="263678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FACTURAÇÃO ÁGUA e SERVIÇOS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DE CÁLCULO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 (Akz)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 (Akz)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 (Akz)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0209"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Facturação prevista - Clientes Activos 01.01.2015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Facturação anual 2014 menos Aluguer de Contador + 10% Melhoria de Leituras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648 062 042,43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802 697 846,43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1 119 992 054,43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91"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Facturação prevista - Novas Ligações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65 561 832,00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171 179 500,80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171 179 500,80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09"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Facturação da Taxa de serviço, corte, religação, saneamento e outros serviços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Mais 5% da facturação água dos clientes actuais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32 403 102,12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80 269 784,64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111 999 205,44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628"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Facturação de activação das novas ligações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Clientes Residenciais - 33.600,00Akz por nova ligação. Paga 29,50% na instalação e 70,50% em 12 prestações mensais, com a factura da água.</a:t>
                      </a:r>
                      <a:b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Clientes comerciais, industriais e públicos pagam 100% com a instalação da nova ligação, no valor unitário de 64.800,00Akz.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243 595 123,20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681 826 464,00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716 221 440,00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31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Facturação do aluguer de contador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 da carteira de clientes activos tem contador residencial e 5% da carteira de clientes activos tem contador comercial, industrial ou público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171 923 540,00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314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 da carteira de clientes activos tem contador residencial e 5% da carteira de clientes activos tem contador comercial, industrial ou público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338 348 299,15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314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da carteira de clientes activos tem contador residencial e 5% da carteira de clientes activos tem contador comercial, industrial ou público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454 649 362,58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9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Sub-total de Facturação ao Cliente Final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1 161 545 639,76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2 074 321 895,03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2 574 041 563,26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20419"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Subvenção ao preço da água facturada ao estado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 de 196,00 Akz/m³ da água menos facturação clientes iniciais no início de cada ano menos facturação das novas ligações menos taxa de serviço, corte, religação, saneamento e outros serviços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2 775 434 614,98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3 013 996 868,13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2 664 973 239,33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9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Sub-total de Facturação ao Estado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2 775 434 614,98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3 013 996 868,13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2 664 973 239,33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780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de </a:t>
                      </a:r>
                      <a:r>
                        <a:rPr lang="pt-P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Facturação</a:t>
                      </a:r>
                      <a:r>
                        <a:rPr lang="pt-P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Cliente + Estado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3 936 980 254,73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5 088 318 763,15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5 239 014 802,58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998723" y="5309579"/>
            <a:ext cx="953311" cy="2051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val 11"/>
          <p:cNvSpPr/>
          <p:nvPr/>
        </p:nvSpPr>
        <p:spPr>
          <a:xfrm>
            <a:off x="6884202" y="5297940"/>
            <a:ext cx="953311" cy="2051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Oval 12"/>
          <p:cNvSpPr/>
          <p:nvPr/>
        </p:nvSpPr>
        <p:spPr>
          <a:xfrm>
            <a:off x="7769681" y="5309578"/>
            <a:ext cx="953311" cy="2051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129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easb-log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3" y="124743"/>
            <a:ext cx="1556792" cy="15567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818810"/>
            <a:ext cx="9143999" cy="165567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3221" y="5151163"/>
            <a:ext cx="7597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rgbClr val="002060"/>
                </a:solidFill>
              </a:rPr>
              <a:t>4. Programa </a:t>
            </a:r>
            <a:r>
              <a:rPr lang="pt-PT" sz="2800" b="1" dirty="0">
                <a:solidFill>
                  <a:srgbClr val="002060"/>
                </a:solidFill>
              </a:rPr>
              <a:t>de Investimentos para o </a:t>
            </a:r>
            <a:endParaRPr lang="pt-PT" sz="2800" b="1" dirty="0" smtClean="0">
              <a:solidFill>
                <a:srgbClr val="002060"/>
              </a:solidFill>
            </a:endParaRPr>
          </a:p>
          <a:p>
            <a:pPr algn="ctr"/>
            <a:r>
              <a:rPr lang="pt-PT" sz="2800" b="1" dirty="0" smtClean="0">
                <a:solidFill>
                  <a:srgbClr val="002060"/>
                </a:solidFill>
              </a:rPr>
              <a:t>Triénio </a:t>
            </a:r>
            <a:r>
              <a:rPr lang="pt-PT" sz="2800" b="1" dirty="0">
                <a:solidFill>
                  <a:srgbClr val="002060"/>
                </a:solidFill>
              </a:rPr>
              <a:t>2015-2017 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8677-D40E-9544-99C4-8964AAA4049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166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46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4212" y="86077"/>
            <a:ext cx="77291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2060"/>
                </a:solidFill>
              </a:rPr>
              <a:t>4</a:t>
            </a:r>
            <a:r>
              <a:rPr lang="pt-PT" sz="2400" b="1" dirty="0" smtClean="0">
                <a:solidFill>
                  <a:srgbClr val="002060"/>
                </a:solidFill>
              </a:rPr>
              <a:t>. Programa de Investimentos para o Triénio 2015 a 2017 </a:t>
            </a:r>
            <a:r>
              <a:rPr lang="pt-PT" dirty="0" smtClean="0">
                <a:solidFill>
                  <a:srgbClr val="002060"/>
                </a:solidFill>
              </a:rPr>
              <a:t>4.1. </a:t>
            </a:r>
            <a:r>
              <a:rPr lang="pt-PT" dirty="0">
                <a:solidFill>
                  <a:srgbClr val="002060"/>
                </a:solidFill>
              </a:rPr>
              <a:t>Necessidades de Investimento e Custos de Funcionamento Previstos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20785" y="1318713"/>
            <a:ext cx="83798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Os Custos de Funcionamento e o Plano de Investimentos mencionados no quadro abaixo, representam o resultado global do orçamento do custo de funcionamento e Investimentos da EASB-E.P., para o triénio 2015 a 2017</a:t>
            </a:r>
            <a:r>
              <a:rPr lang="pt-PT" sz="1400" dirty="0" smtClean="0">
                <a:solidFill>
                  <a:schemeClr val="tx2">
                    <a:lumMod val="50000"/>
                  </a:schemeClr>
                </a:solidFill>
              </a:rPr>
              <a:t>, ao qual foi acrescida uma margem de 5% sobre o Plano de Investimentos previsto.</a:t>
            </a:r>
            <a:endParaRPr lang="pt-PT" sz="14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" name="Imagem 12" descr="Resultado de imagem para plano de investimentos e retorno financeiro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975" y="4491334"/>
            <a:ext cx="2800185" cy="1229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 descr="Resultado de imagem para plano de investimentos e retorno financeiro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64" y="4491766"/>
            <a:ext cx="2741210" cy="12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4518853"/>
            <a:ext cx="2304256" cy="1177059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615" y="2805015"/>
            <a:ext cx="8642998" cy="115912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61615" y="2401706"/>
            <a:ext cx="3568413" cy="338554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algn="just"/>
            <a:r>
              <a:rPr lang="pt-PT" sz="1600" b="1" dirty="0">
                <a:solidFill>
                  <a:schemeClr val="bg1"/>
                </a:solidFill>
              </a:rPr>
              <a:t>Quadro Investimentos e Custos Globais:</a:t>
            </a:r>
          </a:p>
        </p:txBody>
      </p:sp>
    </p:spTree>
    <p:extLst>
      <p:ext uri="{BB962C8B-B14F-4D97-AF65-F5344CB8AC3E}">
        <p14:creationId xmlns:p14="http://schemas.microsoft.com/office/powerpoint/2010/main" val="40512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47</a:t>
            </a:fld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46220" y="2235575"/>
            <a:ext cx="3242491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  <a:latin typeface="+mn-lt"/>
              </a:rPr>
              <a:t>I - ENCARGOS DE FUNCIONAMENTO</a:t>
            </a:r>
          </a:p>
        </p:txBody>
      </p:sp>
      <p:sp>
        <p:nvSpPr>
          <p:cNvPr id="9" name="Retângulo 8"/>
          <p:cNvSpPr/>
          <p:nvPr/>
        </p:nvSpPr>
        <p:spPr>
          <a:xfrm>
            <a:off x="361682" y="1043719"/>
            <a:ext cx="8633434" cy="1149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CUSTOS DE FUNCIONAMENTO GLOBAIS - 2015 a 2017</a:t>
            </a:r>
            <a:endParaRPr lang="pt-PT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pt-PT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Custos de Funcionamento mencionados no quadro abaixo, representam um detalhado estudo aos custos históricos e aos custos necessários para suportar o crescimento e desenvolvimento da </a:t>
            </a:r>
            <a:r>
              <a:rPr lang="pt-PT" sz="1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EASB-E.P., para os exercícios mencionados no quadro abaixo:</a:t>
            </a:r>
            <a:endParaRPr lang="pt-PT" sz="1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880" y="2606223"/>
            <a:ext cx="8516841" cy="401853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44212" y="86077"/>
            <a:ext cx="77291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2060"/>
                </a:solidFill>
              </a:rPr>
              <a:t>4</a:t>
            </a:r>
            <a:r>
              <a:rPr lang="pt-PT" sz="2400" b="1" dirty="0" smtClean="0">
                <a:solidFill>
                  <a:srgbClr val="002060"/>
                </a:solidFill>
              </a:rPr>
              <a:t>. Programa de Investimentos para o Triénio 2015 a 2017 </a:t>
            </a:r>
            <a:r>
              <a:rPr lang="pt-PT" dirty="0" smtClean="0">
                <a:solidFill>
                  <a:srgbClr val="002060"/>
                </a:solidFill>
              </a:rPr>
              <a:t>4.1. </a:t>
            </a:r>
            <a:r>
              <a:rPr lang="pt-PT" dirty="0">
                <a:solidFill>
                  <a:srgbClr val="002060"/>
                </a:solidFill>
              </a:rPr>
              <a:t>Necessidades de Investimento e Custos de Funcionamento Previstos </a:t>
            </a:r>
          </a:p>
        </p:txBody>
      </p:sp>
    </p:spTree>
    <p:extLst>
      <p:ext uri="{BB962C8B-B14F-4D97-AF65-F5344CB8AC3E}">
        <p14:creationId xmlns:p14="http://schemas.microsoft.com/office/powerpoint/2010/main" val="29750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48</a:t>
            </a:fld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7961" y="2185197"/>
            <a:ext cx="3035086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  <a:latin typeface="+mn-lt"/>
              </a:rPr>
              <a:t>II- PLANO DE </a:t>
            </a:r>
            <a:r>
              <a:rPr lang="pt-PT" sz="1600" b="1" dirty="0" smtClean="0">
                <a:solidFill>
                  <a:schemeClr val="bg1"/>
                </a:solidFill>
                <a:latin typeface="+mn-lt"/>
              </a:rPr>
              <a:t>INVESTIMENTOS                                                                                </a:t>
            </a:r>
            <a:endParaRPr lang="pt-PT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5953" y="963324"/>
            <a:ext cx="840112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PLANO DE INVESTIMENTOS GLOBAIS - 2015 a 2017</a:t>
            </a:r>
            <a:endParaRPr lang="pt-PT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PT" sz="1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O Plano de Investimentos mencionados nos quadros seguintes, representam um rigoroso trabalho </a:t>
            </a:r>
            <a:r>
              <a:rPr lang="pt-PT" sz="14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efectuado</a:t>
            </a:r>
            <a:r>
              <a:rPr lang="pt-PT" sz="1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com as </a:t>
            </a:r>
            <a:r>
              <a:rPr lang="pt-PT" sz="14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Direcções</a:t>
            </a:r>
            <a:r>
              <a:rPr lang="pt-PT" sz="1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e principais Responsáveis da </a:t>
            </a:r>
            <a:r>
              <a:rPr lang="pt-PT" sz="1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EASB-E.P</a:t>
            </a:r>
            <a:r>
              <a:rPr lang="pt-PT" sz="1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., onde foram debatidos com o </a:t>
            </a:r>
            <a:r>
              <a:rPr lang="pt-PT" sz="14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objectivo</a:t>
            </a:r>
            <a:r>
              <a:rPr lang="pt-PT" sz="1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pt-PT" sz="1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de garantir as melhores decisões de gestão financeira, patrimonial e estratégica para suportar o crescimento e desenvolvimento sustentável da empresa</a:t>
            </a:r>
            <a:r>
              <a:rPr lang="pt-PT" sz="14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:</a:t>
            </a:r>
            <a:endParaRPr lang="pt-PT" sz="1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61" y="2544063"/>
            <a:ext cx="8329118" cy="3870631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7961245" y="2246136"/>
            <a:ext cx="7617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Pág. 1</a:t>
            </a:r>
            <a:r>
              <a:rPr lang="pt-PT" sz="1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pt-PT" sz="1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de 3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44212" y="86077"/>
            <a:ext cx="77291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2060"/>
                </a:solidFill>
              </a:rPr>
              <a:t>4</a:t>
            </a:r>
            <a:r>
              <a:rPr lang="pt-PT" sz="2400" b="1" dirty="0" smtClean="0">
                <a:solidFill>
                  <a:srgbClr val="002060"/>
                </a:solidFill>
              </a:rPr>
              <a:t>. Programa de Investimentos para o Triénio 2015 a 2017 </a:t>
            </a:r>
            <a:r>
              <a:rPr lang="pt-PT" dirty="0" smtClean="0">
                <a:solidFill>
                  <a:srgbClr val="002060"/>
                </a:solidFill>
              </a:rPr>
              <a:t>4.1. </a:t>
            </a:r>
            <a:r>
              <a:rPr lang="pt-PT" dirty="0">
                <a:solidFill>
                  <a:srgbClr val="002060"/>
                </a:solidFill>
              </a:rPr>
              <a:t>Necessidades de Investimento e Custos de Funcionamento Previstos </a:t>
            </a:r>
          </a:p>
        </p:txBody>
      </p:sp>
    </p:spTree>
    <p:extLst>
      <p:ext uri="{BB962C8B-B14F-4D97-AF65-F5344CB8AC3E}">
        <p14:creationId xmlns:p14="http://schemas.microsoft.com/office/powerpoint/2010/main" val="40729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49</a:t>
            </a:fld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47955" y="1450315"/>
            <a:ext cx="3094123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  <a:latin typeface="+mn-lt"/>
              </a:rPr>
              <a:t>II- PLANO DE </a:t>
            </a:r>
            <a:r>
              <a:rPr lang="pt-PT" sz="1600" b="1" dirty="0" smtClean="0">
                <a:solidFill>
                  <a:schemeClr val="bg1"/>
                </a:solidFill>
                <a:latin typeface="+mn-lt"/>
              </a:rPr>
              <a:t>INVESTIMENTOS                                                                                </a:t>
            </a:r>
            <a:endParaRPr lang="pt-PT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9468" y="1008719"/>
            <a:ext cx="8297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PLANO DE INVESTIMENTOS GLOBAIS - 2015 a </a:t>
            </a:r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2017</a:t>
            </a:r>
            <a:endParaRPr lang="pt-PT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027067" y="1528031"/>
            <a:ext cx="7617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Pág. </a:t>
            </a:r>
            <a:r>
              <a:rPr lang="pt-PT" sz="1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 </a:t>
            </a:r>
            <a:r>
              <a:rPr lang="pt-PT" sz="1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de 3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955" y="1827899"/>
            <a:ext cx="8423835" cy="462130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44212" y="86077"/>
            <a:ext cx="77291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2060"/>
                </a:solidFill>
              </a:rPr>
              <a:t>4</a:t>
            </a:r>
            <a:r>
              <a:rPr lang="pt-PT" sz="2400" b="1" dirty="0" smtClean="0">
                <a:solidFill>
                  <a:srgbClr val="002060"/>
                </a:solidFill>
              </a:rPr>
              <a:t>. Programa de Investimentos para o Triénio 2015 a 2017 </a:t>
            </a:r>
            <a:r>
              <a:rPr lang="pt-PT" dirty="0" smtClean="0">
                <a:solidFill>
                  <a:srgbClr val="002060"/>
                </a:solidFill>
              </a:rPr>
              <a:t>4.1. </a:t>
            </a:r>
            <a:r>
              <a:rPr lang="pt-PT" dirty="0">
                <a:solidFill>
                  <a:srgbClr val="002060"/>
                </a:solidFill>
              </a:rPr>
              <a:t>Necessidades de Investimento e Custos de Funcionamento Previstos </a:t>
            </a:r>
          </a:p>
        </p:txBody>
      </p:sp>
    </p:spTree>
    <p:extLst>
      <p:ext uri="{BB962C8B-B14F-4D97-AF65-F5344CB8AC3E}">
        <p14:creationId xmlns:p14="http://schemas.microsoft.com/office/powerpoint/2010/main" val="2822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5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4213" y="75047"/>
            <a:ext cx="71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1. A EASB – E.P. no Sector</a:t>
            </a:r>
          </a:p>
          <a:p>
            <a:r>
              <a:rPr lang="pt-PT" sz="2000" dirty="0" smtClean="0">
                <a:solidFill>
                  <a:srgbClr val="002060"/>
                </a:solidFill>
              </a:rPr>
              <a:t>Enquadramento</a:t>
            </a:r>
            <a:endParaRPr lang="pt-PT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46312" y="1272557"/>
            <a:ext cx="8190362" cy="3720979"/>
          </a:xfrm>
          <a:prstGeom prst="rect">
            <a:avLst/>
          </a:prstGeom>
        </p:spPr>
        <p:txBody>
          <a:bodyPr vert="horz" lIns="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lang="en-US" sz="1000" b="1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marL="182563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2pPr>
            <a:lvl3pPr marL="357188" indent="-174625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3pPr>
            <a:lvl4pPr marL="539750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4pPr>
            <a:lvl5pPr marL="712788" indent="-173038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GB" sz="1000" kern="1200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5pPr>
            <a:lvl6pPr marL="89535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79500" indent="-18415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52538" indent="-173038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3510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PT" sz="1800" dirty="0" smtClean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Objectivos do Plano Estratégico da EASB – E.P.</a:t>
            </a:r>
            <a:endParaRPr lang="pt-PT" sz="1800" dirty="0">
              <a:solidFill>
                <a:schemeClr val="tx2">
                  <a:lumMod val="50000"/>
                </a:schemeClr>
              </a:solidFill>
              <a:ea typeface="+mn-ea"/>
              <a:cs typeface="+mn-cs"/>
            </a:endParaRPr>
          </a:p>
          <a:p>
            <a:pPr algn="just">
              <a:lnSpc>
                <a:spcPct val="100000"/>
              </a:lnSpc>
            </a:pPr>
            <a:endParaRPr lang="pt-PT" sz="1400" b="0" dirty="0">
              <a:solidFill>
                <a:schemeClr val="tx2">
                  <a:lumMod val="50000"/>
                </a:schemeClr>
              </a:solidFill>
              <a:ea typeface="+mn-ea"/>
              <a:cs typeface="+mn-cs"/>
            </a:endParaRPr>
          </a:p>
          <a:p>
            <a:pPr algn="just">
              <a:lnSpc>
                <a:spcPct val="100000"/>
              </a:lnSpc>
            </a:pPr>
            <a:r>
              <a:rPr lang="pt-PT" sz="1400" b="0" dirty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O presente documento integra o resumo das principais linhas de orientação estratégica para a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EASB-E.P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. no prazo temporal de 3 anos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pt-PT" sz="400" b="0" dirty="0">
              <a:solidFill>
                <a:schemeClr val="tx2">
                  <a:lumMod val="50000"/>
                </a:schemeClr>
              </a:solidFill>
              <a:ea typeface="+mn-ea"/>
              <a:cs typeface="+mn-cs"/>
            </a:endParaRPr>
          </a:p>
          <a:p>
            <a:pPr algn="just">
              <a:lnSpc>
                <a:spcPct val="100000"/>
              </a:lnSpc>
            </a:pPr>
            <a:r>
              <a:rPr lang="pt-PT" sz="1400" b="0" dirty="0">
                <a:solidFill>
                  <a:schemeClr val="tx2">
                    <a:lumMod val="50000"/>
                  </a:schemeClr>
                </a:solidFill>
              </a:rPr>
              <a:t>As orientações estratégicas apresentadas têm como base a análise da envolvente macroeconómica de Angola, a situação actual do mercado e as perspectivas de evolução do sector das Águas e Saneamento, com enfoque na província de Benguela e a situação actual da EASB-E.P. Pretende-se assim dar resposta às oportunidades e ameaças existentes neste sector de actividade, aproveitando os pontos fortes identificados na organização e orientando as acções e estratégias para tratar e resolver os principais  pontos fracos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100000"/>
              </a:lnSpc>
            </a:pPr>
            <a:endParaRPr lang="pt-PT" sz="400" b="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A Visão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, Missão e Valores definidos para a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EASB-E.P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., suportadas por um plano de acção previamente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aprovado vão permitir:</a:t>
            </a:r>
            <a:endParaRPr lang="pt-PT" sz="1400" b="0" dirty="0">
              <a:solidFill>
                <a:schemeClr val="tx2">
                  <a:lumMod val="50000"/>
                </a:schemeClr>
              </a:solidFill>
              <a:ea typeface="+mn-ea"/>
              <a:cs typeface="+mn-cs"/>
            </a:endParaRPr>
          </a:p>
          <a:p>
            <a:pPr marL="468313" lvl="1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Identificar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as prioridades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estratégicas;</a:t>
            </a:r>
          </a:p>
          <a:p>
            <a:pPr marL="468313" lvl="1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Melhorar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a qualidade dos serviços administrativos, operacionais e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comerciais;</a:t>
            </a:r>
          </a:p>
          <a:p>
            <a:pPr marL="468313" lvl="1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Incrementar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a capacidade de gerar facturação e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cobranças;</a:t>
            </a:r>
          </a:p>
          <a:p>
            <a:pPr marL="468313" lvl="1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Melhorar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o desempenho interno dos Recursos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Humanos e aumentar as suas competências técnicas e comerciais;</a:t>
            </a:r>
          </a:p>
          <a:p>
            <a:pPr marL="468313" lvl="1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Projectar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o investimento necessário para o cumprimento do plano de </a:t>
            </a:r>
            <a:r>
              <a:rPr lang="pt-PT" sz="1400" b="0" dirty="0" smtClean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actividades </a:t>
            </a:r>
            <a:r>
              <a:rPr lang="pt-PT" sz="1400" b="0" dirty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da empresa, alicerçado num plano de retorno do investimento para os accionistas. </a:t>
            </a:r>
            <a:endParaRPr lang="pt-PT" sz="1400" b="0" dirty="0" smtClean="0">
              <a:solidFill>
                <a:schemeClr val="tx2">
                  <a:lumMod val="50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1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50</a:t>
            </a:fld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2226" y="1267250"/>
            <a:ext cx="3282191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  <a:latin typeface="+mn-lt"/>
              </a:rPr>
              <a:t>II- PLANO DE </a:t>
            </a:r>
            <a:r>
              <a:rPr lang="pt-PT" sz="1600" b="1" dirty="0" smtClean="0">
                <a:solidFill>
                  <a:schemeClr val="bg1"/>
                </a:solidFill>
                <a:latin typeface="+mn-lt"/>
              </a:rPr>
              <a:t>INVESTIMENTOS                                                                                </a:t>
            </a:r>
            <a:endParaRPr lang="pt-PT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2983" y="937384"/>
            <a:ext cx="8297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PLANO DE INVESTIMENTOS GLOBAIS - 2015 a </a:t>
            </a:r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2017</a:t>
            </a:r>
            <a:endParaRPr lang="pt-PT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911172" y="1373985"/>
            <a:ext cx="7617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Pág. 3</a:t>
            </a:r>
            <a:r>
              <a:rPr lang="pt-PT" sz="1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pt-PT" sz="1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de 3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26" y="1623930"/>
            <a:ext cx="8338458" cy="4983229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44212" y="86077"/>
            <a:ext cx="77291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2060"/>
                </a:solidFill>
              </a:rPr>
              <a:t>4</a:t>
            </a:r>
            <a:r>
              <a:rPr lang="pt-PT" sz="2400" b="1" dirty="0" smtClean="0">
                <a:solidFill>
                  <a:srgbClr val="002060"/>
                </a:solidFill>
              </a:rPr>
              <a:t>. Programa de Investimentos para o Triénio 2015 a 2017 </a:t>
            </a:r>
            <a:r>
              <a:rPr lang="pt-PT" dirty="0" smtClean="0">
                <a:solidFill>
                  <a:srgbClr val="002060"/>
                </a:solidFill>
              </a:rPr>
              <a:t>4.1. </a:t>
            </a:r>
            <a:r>
              <a:rPr lang="pt-PT" dirty="0">
                <a:solidFill>
                  <a:srgbClr val="002060"/>
                </a:solidFill>
              </a:rPr>
              <a:t>Necessidades de Investimento e Custos de Funcionamento Previstos </a:t>
            </a:r>
          </a:p>
        </p:txBody>
      </p:sp>
    </p:spTree>
    <p:extLst>
      <p:ext uri="{BB962C8B-B14F-4D97-AF65-F5344CB8AC3E}">
        <p14:creationId xmlns:p14="http://schemas.microsoft.com/office/powerpoint/2010/main" val="325859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51</a:t>
            </a:fld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81139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1520" y="1936188"/>
            <a:ext cx="2049633" cy="415498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pt-PT" sz="1400" b="1" u="sng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pt-PT" sz="14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Critérios:</a:t>
            </a:r>
            <a:r>
              <a:rPr lang="pt-PT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  <a:p>
            <a:endParaRPr lang="pt-PT" sz="6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PT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 decomposição da previsão dos proveitos operacionais, são o resultado das </a:t>
            </a:r>
            <a:r>
              <a:rPr lang="pt-PT" sz="1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projecções</a:t>
            </a:r>
            <a:r>
              <a:rPr lang="pt-PT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de Vendas e das Subvenções ao Preço da Água do Estado.</a:t>
            </a:r>
          </a:p>
          <a:p>
            <a:pPr algn="just"/>
            <a:endParaRPr lang="pt-PT" sz="5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PT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 CMVMC estimou-se com base nos custos históricos e considerando que os novos investimentos vão ser contabilizados como imobilizado.</a:t>
            </a:r>
          </a:p>
          <a:p>
            <a:pPr algn="just"/>
            <a:endParaRPr lang="pt-PT" sz="5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PT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Os Custos com o Pessoal foram ajustados às reais necessidades do funcionamento futuro da empresa.</a:t>
            </a:r>
          </a:p>
          <a:p>
            <a:pPr algn="just"/>
            <a:endParaRPr lang="pt-PT" sz="5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PT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As amortizações estão suportadas pelos investimentos globais previstos e com o enquadramento das correspondentes taxas de amortização.</a:t>
            </a:r>
          </a:p>
          <a:p>
            <a:pPr algn="just"/>
            <a:endParaRPr lang="pt-PT" sz="5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PT" sz="1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Os outros Custos e Perdas Operacionais representam na sua maioria FST.</a:t>
            </a:r>
            <a:endParaRPr lang="pt-PT" sz="4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1153" y="1671363"/>
            <a:ext cx="6707658" cy="4585433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755280" y="2389525"/>
            <a:ext cx="79791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pt-PT" sz="800" dirty="0" smtClean="0">
                <a:solidFill>
                  <a:schemeClr val="tx2">
                    <a:lumMod val="75000"/>
                  </a:schemeClr>
                </a:solidFill>
              </a:rPr>
              <a:t>-295 973 637</a:t>
            </a:r>
            <a:endParaRPr lang="pt-PT" sz="8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3" name="Conexão reta 12"/>
          <p:cNvCxnSpPr/>
          <p:nvPr/>
        </p:nvCxnSpPr>
        <p:spPr>
          <a:xfrm>
            <a:off x="6539944" y="2381975"/>
            <a:ext cx="0" cy="26261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xão reta 14"/>
          <p:cNvCxnSpPr/>
          <p:nvPr/>
        </p:nvCxnSpPr>
        <p:spPr>
          <a:xfrm>
            <a:off x="5747069" y="2334105"/>
            <a:ext cx="0" cy="26261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xão reta 16"/>
          <p:cNvCxnSpPr/>
          <p:nvPr/>
        </p:nvCxnSpPr>
        <p:spPr>
          <a:xfrm>
            <a:off x="5704786" y="2603203"/>
            <a:ext cx="99094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xão reta 11"/>
          <p:cNvCxnSpPr/>
          <p:nvPr/>
        </p:nvCxnSpPr>
        <p:spPr>
          <a:xfrm>
            <a:off x="5642437" y="2388460"/>
            <a:ext cx="99094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51519" y="1622031"/>
            <a:ext cx="8757291" cy="338554"/>
          </a:xfrm>
          <a:prstGeom prst="rect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Demonstração de Resultados Previsional</a:t>
            </a:r>
            <a:endParaRPr lang="pt-PT" sz="1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539944" y="5594526"/>
            <a:ext cx="801193" cy="2314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Oval 18"/>
          <p:cNvSpPr/>
          <p:nvPr/>
        </p:nvSpPr>
        <p:spPr>
          <a:xfrm>
            <a:off x="7364095" y="5605514"/>
            <a:ext cx="845055" cy="224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Oval 19"/>
          <p:cNvSpPr/>
          <p:nvPr/>
        </p:nvSpPr>
        <p:spPr>
          <a:xfrm>
            <a:off x="8215636" y="5601403"/>
            <a:ext cx="809648" cy="211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CaixaDeTexto 20"/>
          <p:cNvSpPr txBox="1"/>
          <p:nvPr/>
        </p:nvSpPr>
        <p:spPr>
          <a:xfrm>
            <a:off x="251520" y="86077"/>
            <a:ext cx="7821865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Bef>
                <a:spcPts val="300"/>
              </a:spcBef>
            </a:pPr>
            <a:r>
              <a:rPr lang="pt-PT" sz="2400" b="1" dirty="0">
                <a:solidFill>
                  <a:srgbClr val="002060"/>
                </a:solidFill>
              </a:rPr>
              <a:t>4</a:t>
            </a:r>
            <a:r>
              <a:rPr lang="pt-PT" sz="2400" b="1" dirty="0" smtClean="0">
                <a:solidFill>
                  <a:srgbClr val="002060"/>
                </a:solidFill>
              </a:rPr>
              <a:t>. Programa de Investimentos para o Triénio 2015 a 2017 </a:t>
            </a:r>
          </a:p>
          <a:p>
            <a:pPr lvl="1" indent="-457200">
              <a:spcBef>
                <a:spcPts val="300"/>
              </a:spcBef>
            </a:pPr>
            <a:r>
              <a:rPr lang="pt-PT" dirty="0" smtClean="0">
                <a:solidFill>
                  <a:srgbClr val="002060"/>
                </a:solidFill>
              </a:rPr>
              <a:t>4.2. </a:t>
            </a:r>
            <a:r>
              <a:rPr lang="pt-PT" dirty="0">
                <a:solidFill>
                  <a:srgbClr val="002060"/>
                </a:solidFill>
              </a:rPr>
              <a:t>Orçamento Previsional da EASB-E.P. e Gráficos de Evolução do Negócio</a:t>
            </a:r>
          </a:p>
          <a:p>
            <a:pPr lvl="1"/>
            <a:endParaRPr lang="pt-PT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7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52</a:t>
            </a:fld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81139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983723"/>
              </p:ext>
            </p:extLst>
          </p:nvPr>
        </p:nvGraphicFramePr>
        <p:xfrm>
          <a:off x="1055739" y="2493246"/>
          <a:ext cx="7216548" cy="2634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3" name="Imagem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280" y="5233481"/>
            <a:ext cx="5635557" cy="83121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34502" y="1330174"/>
            <a:ext cx="8346332" cy="784830"/>
          </a:xfrm>
          <a:prstGeom prst="rect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1500" b="1" dirty="0" smtClean="0">
                <a:solidFill>
                  <a:schemeClr val="bg1"/>
                </a:solidFill>
              </a:rPr>
              <a:t>Os índices de água Faturada vão passar de 27,81% da água Produzida em 2014 para 81,32% em 2017, com base nas iniciativas e investimentos previstos no Plano Estratégico em vigor da EASB – E.P. para </a:t>
            </a:r>
          </a:p>
          <a:p>
            <a:pPr algn="ctr"/>
            <a:r>
              <a:rPr lang="pt-PT" sz="1500" b="1" dirty="0" smtClean="0">
                <a:solidFill>
                  <a:schemeClr val="bg1"/>
                </a:solidFill>
              </a:rPr>
              <a:t>o Triénio 2015 a 2017.</a:t>
            </a:r>
            <a:endParaRPr lang="pt-PT" sz="1500" b="1" dirty="0">
              <a:solidFill>
                <a:schemeClr val="bg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51520" y="86077"/>
            <a:ext cx="7821865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Bef>
                <a:spcPts val="300"/>
              </a:spcBef>
            </a:pPr>
            <a:r>
              <a:rPr lang="pt-PT" sz="2400" b="1" dirty="0">
                <a:solidFill>
                  <a:srgbClr val="002060"/>
                </a:solidFill>
              </a:rPr>
              <a:t>4</a:t>
            </a:r>
            <a:r>
              <a:rPr lang="pt-PT" sz="2400" b="1" dirty="0" smtClean="0">
                <a:solidFill>
                  <a:srgbClr val="002060"/>
                </a:solidFill>
              </a:rPr>
              <a:t>. Programa de Investimentos para o Triénio 2015 a 2017 </a:t>
            </a:r>
          </a:p>
          <a:p>
            <a:pPr lvl="1" indent="-457200">
              <a:spcBef>
                <a:spcPts val="300"/>
              </a:spcBef>
            </a:pPr>
            <a:r>
              <a:rPr lang="pt-PT" dirty="0" smtClean="0">
                <a:solidFill>
                  <a:srgbClr val="002060"/>
                </a:solidFill>
              </a:rPr>
              <a:t>4.2. </a:t>
            </a:r>
            <a:r>
              <a:rPr lang="pt-PT" dirty="0">
                <a:solidFill>
                  <a:srgbClr val="002060"/>
                </a:solidFill>
              </a:rPr>
              <a:t>Orçamento Previsional da EASB-E.P. e Gráficos de Evolução do Negócio</a:t>
            </a:r>
          </a:p>
          <a:p>
            <a:pPr lvl="1"/>
            <a:endParaRPr lang="pt-PT" sz="1000" dirty="0">
              <a:solidFill>
                <a:srgbClr val="002060"/>
              </a:solidFill>
            </a:endParaRPr>
          </a:p>
        </p:txBody>
      </p:sp>
      <p:sp>
        <p:nvSpPr>
          <p:cNvPr id="89" name="CaixaDeTexto 88"/>
          <p:cNvSpPr txBox="1"/>
          <p:nvPr/>
        </p:nvSpPr>
        <p:spPr>
          <a:xfrm>
            <a:off x="2888246" y="4124479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 smtClean="0"/>
              <a:t>27,81%</a:t>
            </a:r>
            <a:endParaRPr lang="pt-PT" sz="1200" b="1" dirty="0"/>
          </a:p>
        </p:txBody>
      </p:sp>
      <p:sp>
        <p:nvSpPr>
          <p:cNvPr id="90" name="CaixaDeTexto 89"/>
          <p:cNvSpPr txBox="1"/>
          <p:nvPr/>
        </p:nvSpPr>
        <p:spPr>
          <a:xfrm>
            <a:off x="7146591" y="3767154"/>
            <a:ext cx="65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 smtClean="0"/>
              <a:t>81,32%</a:t>
            </a:r>
            <a:endParaRPr lang="pt-PT" sz="1200" b="1" dirty="0"/>
          </a:p>
        </p:txBody>
      </p:sp>
      <p:sp>
        <p:nvSpPr>
          <p:cNvPr id="91" name="CaixaDeTexto 90"/>
          <p:cNvSpPr txBox="1"/>
          <p:nvPr/>
        </p:nvSpPr>
        <p:spPr>
          <a:xfrm>
            <a:off x="4246429" y="4102217"/>
            <a:ext cx="65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 smtClean="0"/>
              <a:t>44,67%</a:t>
            </a:r>
            <a:endParaRPr lang="pt-PT" sz="1200" b="1" dirty="0"/>
          </a:p>
        </p:txBody>
      </p:sp>
      <p:sp>
        <p:nvSpPr>
          <p:cNvPr id="92" name="CaixaDeTexto 91"/>
          <p:cNvSpPr txBox="1"/>
          <p:nvPr/>
        </p:nvSpPr>
        <p:spPr>
          <a:xfrm>
            <a:off x="5758779" y="3947018"/>
            <a:ext cx="65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 smtClean="0"/>
              <a:t>62,69%</a:t>
            </a:r>
            <a:endParaRPr lang="pt-PT" sz="1200" b="1" dirty="0"/>
          </a:p>
        </p:txBody>
      </p:sp>
    </p:spTree>
    <p:extLst>
      <p:ext uri="{BB962C8B-B14F-4D97-AF65-F5344CB8AC3E}">
        <p14:creationId xmlns:p14="http://schemas.microsoft.com/office/powerpoint/2010/main" val="27421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53</a:t>
            </a:fld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81139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34502" y="1156714"/>
            <a:ext cx="8346332" cy="784830"/>
          </a:xfrm>
          <a:prstGeom prst="rect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1500" b="1" dirty="0" smtClean="0">
                <a:solidFill>
                  <a:schemeClr val="bg1"/>
                </a:solidFill>
              </a:rPr>
              <a:t>Os índices de Água </a:t>
            </a:r>
            <a:r>
              <a:rPr lang="pt-PT" sz="1500" b="1" dirty="0" err="1" smtClean="0">
                <a:solidFill>
                  <a:schemeClr val="bg1"/>
                </a:solidFill>
              </a:rPr>
              <a:t>Facturada</a:t>
            </a:r>
            <a:r>
              <a:rPr lang="pt-PT" sz="1500" b="1" dirty="0" smtClean="0">
                <a:solidFill>
                  <a:schemeClr val="bg1"/>
                </a:solidFill>
              </a:rPr>
              <a:t> face à Água Distribuída vão passar de perdas em torno dos 65% em 2014 para cerca de 15% de perdas comerciais em 2017, com base nas iniciativas e investimentos previstos no Plano Estratégico em vigor da EASB – E.P. para o Triénio 2015 a 2017.</a:t>
            </a:r>
            <a:endParaRPr lang="pt-PT" sz="1500" b="1" dirty="0">
              <a:solidFill>
                <a:schemeClr val="bg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51520" y="86077"/>
            <a:ext cx="7821865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Bef>
                <a:spcPts val="300"/>
              </a:spcBef>
            </a:pPr>
            <a:r>
              <a:rPr lang="pt-PT" sz="2400" b="1" dirty="0">
                <a:solidFill>
                  <a:srgbClr val="002060"/>
                </a:solidFill>
              </a:rPr>
              <a:t>4</a:t>
            </a:r>
            <a:r>
              <a:rPr lang="pt-PT" sz="2400" b="1" dirty="0" smtClean="0">
                <a:solidFill>
                  <a:srgbClr val="002060"/>
                </a:solidFill>
              </a:rPr>
              <a:t>. Programa de Investimentos para o Triénio 2015 a 2017 </a:t>
            </a:r>
          </a:p>
          <a:p>
            <a:pPr lvl="1" indent="-457200">
              <a:spcBef>
                <a:spcPts val="300"/>
              </a:spcBef>
            </a:pPr>
            <a:r>
              <a:rPr lang="pt-PT" dirty="0" smtClean="0">
                <a:solidFill>
                  <a:srgbClr val="002060"/>
                </a:solidFill>
              </a:rPr>
              <a:t>4.2. </a:t>
            </a:r>
            <a:r>
              <a:rPr lang="pt-PT" dirty="0">
                <a:solidFill>
                  <a:srgbClr val="002060"/>
                </a:solidFill>
              </a:rPr>
              <a:t>Orçamento Previsional da EASB-E.P. e Gráficos de Evolução do Negócio</a:t>
            </a:r>
          </a:p>
          <a:p>
            <a:pPr lvl="1"/>
            <a:endParaRPr lang="pt-PT" sz="1000" dirty="0">
              <a:solidFill>
                <a:srgbClr val="002060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9387" y="5554380"/>
            <a:ext cx="4637474" cy="84125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7515" y="2126918"/>
            <a:ext cx="5999346" cy="334207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0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54</a:t>
            </a:fld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81139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8833" y="1340163"/>
            <a:ext cx="8346332" cy="861774"/>
          </a:xfrm>
          <a:prstGeom prst="rect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pt-PT" sz="1000" b="1" dirty="0" smtClean="0">
              <a:solidFill>
                <a:schemeClr val="bg1"/>
              </a:solidFill>
            </a:endParaRPr>
          </a:p>
          <a:p>
            <a:pPr algn="ctr"/>
            <a:r>
              <a:rPr lang="pt-PT" sz="1500" b="1" dirty="0" smtClean="0">
                <a:solidFill>
                  <a:schemeClr val="bg1"/>
                </a:solidFill>
              </a:rPr>
              <a:t>Os índices de água Cobrada vão passar de 62% em 2014 para 85% em 2017, com base nas iniciativas e investimentos previstos no Plano Estratégico em vigor da EASB – E.P. para o Triénio 2015 a 2017.</a:t>
            </a:r>
          </a:p>
          <a:p>
            <a:pPr algn="ctr"/>
            <a:endParaRPr lang="pt-PT" sz="1000" b="1" dirty="0">
              <a:solidFill>
                <a:schemeClr val="bg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51520" y="86077"/>
            <a:ext cx="7821865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Bef>
                <a:spcPts val="300"/>
              </a:spcBef>
            </a:pPr>
            <a:r>
              <a:rPr lang="pt-PT" sz="2400" b="1" dirty="0">
                <a:solidFill>
                  <a:srgbClr val="002060"/>
                </a:solidFill>
              </a:rPr>
              <a:t>4</a:t>
            </a:r>
            <a:r>
              <a:rPr lang="pt-PT" sz="2400" b="1" dirty="0" smtClean="0">
                <a:solidFill>
                  <a:srgbClr val="002060"/>
                </a:solidFill>
              </a:rPr>
              <a:t>. Programa de Investimentos para o Triénio 2015 a 2017 </a:t>
            </a:r>
          </a:p>
          <a:p>
            <a:pPr lvl="1" indent="-457200">
              <a:spcBef>
                <a:spcPts val="300"/>
              </a:spcBef>
            </a:pPr>
            <a:r>
              <a:rPr lang="pt-PT" dirty="0" smtClean="0">
                <a:solidFill>
                  <a:srgbClr val="002060"/>
                </a:solidFill>
              </a:rPr>
              <a:t>4.2. </a:t>
            </a:r>
            <a:r>
              <a:rPr lang="pt-PT" dirty="0">
                <a:solidFill>
                  <a:srgbClr val="002060"/>
                </a:solidFill>
              </a:rPr>
              <a:t>Orçamento Previsional da EASB-E.P. e Gráficos de Evolução do Negócio</a:t>
            </a:r>
          </a:p>
          <a:p>
            <a:pPr lvl="1"/>
            <a:endParaRPr lang="pt-PT" sz="1000" dirty="0">
              <a:solidFill>
                <a:srgbClr val="002060"/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628920"/>
              </p:ext>
            </p:extLst>
          </p:nvPr>
        </p:nvGraphicFramePr>
        <p:xfrm>
          <a:off x="2613499" y="5389122"/>
          <a:ext cx="5577190" cy="832224"/>
        </p:xfrm>
        <a:graphic>
          <a:graphicData uri="http://schemas.openxmlformats.org/drawingml/2006/table">
            <a:tbl>
              <a:tblPr/>
              <a:tblGrid>
                <a:gridCol w="876052"/>
                <a:gridCol w="1898892"/>
                <a:gridCol w="1880454"/>
                <a:gridCol w="921792"/>
              </a:tblGrid>
              <a:tr h="222624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Valor </a:t>
                      </a:r>
                      <a:r>
                        <a:rPr lang="pt-P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pt-PT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facturação</a:t>
                      </a:r>
                      <a:r>
                        <a:rPr lang="pt-P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pt-PT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akz</a:t>
                      </a:r>
                      <a:r>
                        <a:rPr lang="pt-P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Valor de cobranças (</a:t>
                      </a:r>
                      <a:r>
                        <a:rPr lang="pt-PT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akz</a:t>
                      </a:r>
                      <a:r>
                        <a:rPr lang="pt-P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Rácio 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  <a:tr h="13079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596 368 371,30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372 215 708,54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3079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746 026 976,55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522 218 883,59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3079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1 054 147 131,87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843 317 705,50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3079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1 403 170 760,67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1 192 695 146,57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015686"/>
              </p:ext>
            </p:extLst>
          </p:nvPr>
        </p:nvGraphicFramePr>
        <p:xfrm>
          <a:off x="1240870" y="2242327"/>
          <a:ext cx="7064256" cy="30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932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55</a:t>
            </a:fld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81139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34502" y="1330174"/>
            <a:ext cx="8346332" cy="1015663"/>
          </a:xfrm>
          <a:prstGeom prst="rect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1500" b="1" dirty="0" smtClean="0">
                <a:solidFill>
                  <a:schemeClr val="bg1"/>
                </a:solidFill>
              </a:rPr>
              <a:t>A sustentação do crescimento dos resultados da EASB – E.P. centra-se na captação de novos clientes, o que demonstramos ser possível pelo índices de população urbana sob gestão da EASB – E.P.</a:t>
            </a:r>
          </a:p>
          <a:p>
            <a:pPr algn="ctr"/>
            <a:r>
              <a:rPr lang="pt-PT" sz="1500" b="1" dirty="0" smtClean="0">
                <a:solidFill>
                  <a:schemeClr val="bg1"/>
                </a:solidFill>
              </a:rPr>
              <a:t>Pretendemos entre 2015 e 2017 garantir o número de clientes com abastecimento regular de água, que nos permitam tornar a empresa sustentável ao nível económico como social.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51520" y="86077"/>
            <a:ext cx="7821865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Bef>
                <a:spcPts val="300"/>
              </a:spcBef>
            </a:pPr>
            <a:r>
              <a:rPr lang="pt-PT" sz="2400" b="1" dirty="0">
                <a:solidFill>
                  <a:srgbClr val="002060"/>
                </a:solidFill>
              </a:rPr>
              <a:t>4</a:t>
            </a:r>
            <a:r>
              <a:rPr lang="pt-PT" sz="2400" b="1" dirty="0" smtClean="0">
                <a:solidFill>
                  <a:srgbClr val="002060"/>
                </a:solidFill>
              </a:rPr>
              <a:t>. Programa de Investimentos para o Triénio 2015 a 2017 </a:t>
            </a:r>
          </a:p>
          <a:p>
            <a:pPr lvl="1" indent="-457200">
              <a:spcBef>
                <a:spcPts val="300"/>
              </a:spcBef>
            </a:pPr>
            <a:r>
              <a:rPr lang="pt-PT" dirty="0" smtClean="0">
                <a:solidFill>
                  <a:srgbClr val="002060"/>
                </a:solidFill>
              </a:rPr>
              <a:t>4.2. </a:t>
            </a:r>
            <a:r>
              <a:rPr lang="pt-PT" dirty="0">
                <a:solidFill>
                  <a:srgbClr val="002060"/>
                </a:solidFill>
              </a:rPr>
              <a:t>Orçamento Previsional da EASB-E.P. e Gráficos de Evolução do Negócio</a:t>
            </a:r>
          </a:p>
          <a:p>
            <a:pPr lvl="1"/>
            <a:endParaRPr lang="pt-PT" sz="1000" dirty="0">
              <a:solidFill>
                <a:srgbClr val="002060"/>
              </a:solidFill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939689"/>
              </p:ext>
            </p:extLst>
          </p:nvPr>
        </p:nvGraphicFramePr>
        <p:xfrm>
          <a:off x="934726" y="2788596"/>
          <a:ext cx="7897975" cy="2996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4204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56</a:t>
            </a:fld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81139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485047"/>
              </p:ext>
            </p:extLst>
          </p:nvPr>
        </p:nvGraphicFramePr>
        <p:xfrm>
          <a:off x="530802" y="2760355"/>
          <a:ext cx="8228187" cy="317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tângulo 8"/>
          <p:cNvSpPr/>
          <p:nvPr/>
        </p:nvSpPr>
        <p:spPr>
          <a:xfrm>
            <a:off x="5800929" y="3216613"/>
            <a:ext cx="2804807" cy="23241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/>
          </a:p>
        </p:txBody>
      </p:sp>
      <p:sp>
        <p:nvSpPr>
          <p:cNvPr id="10" name="CaixaDeTexto 9"/>
          <p:cNvSpPr txBox="1"/>
          <p:nvPr/>
        </p:nvSpPr>
        <p:spPr>
          <a:xfrm>
            <a:off x="434502" y="1330174"/>
            <a:ext cx="8346332" cy="1015663"/>
          </a:xfrm>
          <a:prstGeom prst="rect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1500" b="1" dirty="0" smtClean="0">
                <a:solidFill>
                  <a:schemeClr val="bg1"/>
                </a:solidFill>
              </a:rPr>
              <a:t>A carteira de CLIENTES ACTIVOS vai multiplicar-se em 2,5 face ao número de clientes existentes em  31.12.2014. A evolução do número de clientes nos exercícios de 2015 a 2017, será determinante para o sucesso do Plano Estratégico em vigor, o que implica na necessidade de garantir as condições de financiamento de curto e médio prazo que garantam os inerentes investimentos.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51520" y="86077"/>
            <a:ext cx="7821865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Bef>
                <a:spcPts val="300"/>
              </a:spcBef>
            </a:pPr>
            <a:r>
              <a:rPr lang="pt-PT" sz="2400" b="1" dirty="0">
                <a:solidFill>
                  <a:srgbClr val="002060"/>
                </a:solidFill>
              </a:rPr>
              <a:t>4</a:t>
            </a:r>
            <a:r>
              <a:rPr lang="pt-PT" sz="2400" b="1" dirty="0" smtClean="0">
                <a:solidFill>
                  <a:srgbClr val="002060"/>
                </a:solidFill>
              </a:rPr>
              <a:t>. Programa de Investimentos para o Triénio 2015 a 2017 </a:t>
            </a:r>
          </a:p>
          <a:p>
            <a:pPr lvl="1" indent="-457200">
              <a:spcBef>
                <a:spcPts val="300"/>
              </a:spcBef>
            </a:pPr>
            <a:r>
              <a:rPr lang="pt-PT" dirty="0" smtClean="0">
                <a:solidFill>
                  <a:srgbClr val="002060"/>
                </a:solidFill>
              </a:rPr>
              <a:t>4.2. </a:t>
            </a:r>
            <a:r>
              <a:rPr lang="pt-PT" dirty="0">
                <a:solidFill>
                  <a:srgbClr val="002060"/>
                </a:solidFill>
              </a:rPr>
              <a:t>Orçamento Previsional da EASB-E.P. e Gráficos de Evolução do Negócio</a:t>
            </a:r>
          </a:p>
          <a:p>
            <a:pPr lvl="1"/>
            <a:endParaRPr lang="pt-PT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818810"/>
            <a:ext cx="9143999" cy="165567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422" y="124743"/>
            <a:ext cx="1556792" cy="1556792"/>
          </a:xfrm>
          <a:prstGeom prst="rect">
            <a:avLst/>
          </a:prstGeom>
        </p:spPr>
      </p:pic>
      <p:sp>
        <p:nvSpPr>
          <p:cNvPr id="7" name="TextBox 8"/>
          <p:cNvSpPr txBox="1"/>
          <p:nvPr/>
        </p:nvSpPr>
        <p:spPr>
          <a:xfrm>
            <a:off x="773221" y="5151163"/>
            <a:ext cx="7597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rgbClr val="002060"/>
                </a:solidFill>
              </a:rPr>
              <a:t>5. Conclusão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628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58</a:t>
            </a:fld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81139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95510" y="249790"/>
            <a:ext cx="7821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Bef>
                <a:spcPts val="300"/>
              </a:spcBef>
            </a:pPr>
            <a:r>
              <a:rPr lang="pt-PT" sz="2400" b="1" dirty="0">
                <a:solidFill>
                  <a:srgbClr val="002060"/>
                </a:solidFill>
              </a:rPr>
              <a:t>5</a:t>
            </a:r>
            <a:r>
              <a:rPr lang="pt-PT" sz="2400" b="1" dirty="0" smtClean="0">
                <a:solidFill>
                  <a:srgbClr val="002060"/>
                </a:solidFill>
              </a:rPr>
              <a:t>. Conclusão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510" y="1091785"/>
            <a:ext cx="8515026" cy="5533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400" dirty="0">
                <a:solidFill>
                  <a:schemeClr val="accent1">
                    <a:lumMod val="50000"/>
                  </a:schemeClr>
                </a:solidFill>
              </a:rPr>
              <a:t>O abastecimento de água às populações e prestação de serviços de esgotos e saneamento das águas residuais urbanas constituem uma constante preocupação às esferas governativas nacionais. Neste âmbito, a EASB.E.P. desempenha um papel fundamental na prestação destes serviços que são essenciais ao bem-estar, à saúde pública, à segurança </a:t>
            </a:r>
            <a:r>
              <a:rPr lang="pt-PT" sz="1400" dirty="0" err="1">
                <a:solidFill>
                  <a:schemeClr val="accent1">
                    <a:lumMod val="50000"/>
                  </a:schemeClr>
                </a:solidFill>
              </a:rPr>
              <a:t>colectiva</a:t>
            </a:r>
            <a:r>
              <a:rPr lang="pt-PT" sz="1400" dirty="0">
                <a:solidFill>
                  <a:schemeClr val="accent1">
                    <a:lumMod val="50000"/>
                  </a:schemeClr>
                </a:solidFill>
              </a:rPr>
              <a:t> das populações, às </a:t>
            </a:r>
            <a:r>
              <a:rPr lang="pt-PT" sz="1400" dirty="0" err="1">
                <a:solidFill>
                  <a:schemeClr val="accent1">
                    <a:lumMod val="50000"/>
                  </a:schemeClr>
                </a:solidFill>
              </a:rPr>
              <a:t>actividades</a:t>
            </a:r>
            <a:r>
              <a:rPr lang="pt-PT" sz="1400" dirty="0">
                <a:solidFill>
                  <a:schemeClr val="accent1">
                    <a:lumMod val="50000"/>
                  </a:schemeClr>
                </a:solidFill>
              </a:rPr>
              <a:t> económicas e à prossecução de práticas que têm em vista a preservação ambiental</a:t>
            </a:r>
            <a:r>
              <a:rPr lang="pt-PT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endParaRPr lang="pt-PT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t-PT" sz="1400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pt-PT" sz="1400" dirty="0" err="1">
                <a:solidFill>
                  <a:schemeClr val="accent1">
                    <a:lumMod val="50000"/>
                  </a:schemeClr>
                </a:solidFill>
              </a:rPr>
              <a:t>actual</a:t>
            </a:r>
            <a:r>
              <a:rPr lang="pt-PT" sz="1400" dirty="0">
                <a:solidFill>
                  <a:schemeClr val="accent1">
                    <a:lumMod val="50000"/>
                  </a:schemeClr>
                </a:solidFill>
              </a:rPr>
              <a:t> dimensão que a empresa está a ter, implica na continuidade de crescer a sua </a:t>
            </a:r>
            <a:r>
              <a:rPr lang="pt-PT" sz="1400" dirty="0" err="1">
                <a:solidFill>
                  <a:schemeClr val="accent1">
                    <a:lumMod val="50000"/>
                  </a:schemeClr>
                </a:solidFill>
              </a:rPr>
              <a:t>facturação</a:t>
            </a:r>
            <a:r>
              <a:rPr lang="pt-PT" sz="1400" dirty="0">
                <a:solidFill>
                  <a:schemeClr val="accent1">
                    <a:lumMod val="50000"/>
                  </a:schemeClr>
                </a:solidFill>
              </a:rPr>
              <a:t> e cobrança mensal, reduzir significativamente a estrutura de custos com o pessoal, renegociar os </a:t>
            </a:r>
            <a:r>
              <a:rPr lang="pt-PT" sz="1400" dirty="0" err="1">
                <a:solidFill>
                  <a:schemeClr val="accent1">
                    <a:lumMod val="50000"/>
                  </a:schemeClr>
                </a:solidFill>
              </a:rPr>
              <a:t>sub-contratos</a:t>
            </a:r>
            <a:r>
              <a:rPr lang="pt-PT" sz="1400" dirty="0">
                <a:solidFill>
                  <a:schemeClr val="accent1">
                    <a:lumMod val="50000"/>
                  </a:schemeClr>
                </a:solidFill>
              </a:rPr>
              <a:t> em vigor e ser exemplar na contratação dos serviços que visam a modernização da empresa e o seu desenvolvimento </a:t>
            </a:r>
            <a:r>
              <a:rPr lang="pt-PT" sz="1400" dirty="0" err="1">
                <a:solidFill>
                  <a:schemeClr val="accent1">
                    <a:lumMod val="50000"/>
                  </a:schemeClr>
                </a:solidFill>
              </a:rPr>
              <a:t>auto-sustentável</a:t>
            </a:r>
            <a:r>
              <a:rPr lang="pt-PT" sz="1400" dirty="0">
                <a:solidFill>
                  <a:schemeClr val="accent1">
                    <a:lumMod val="50000"/>
                  </a:schemeClr>
                </a:solidFill>
              </a:rPr>
              <a:t> ao nível económico, administrativo, comercial e operacional.</a:t>
            </a:r>
          </a:p>
          <a:p>
            <a:pPr algn="just"/>
            <a:endParaRPr lang="pt-PT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t-PT" sz="1400" dirty="0" smtClean="0">
                <a:solidFill>
                  <a:schemeClr val="accent1">
                    <a:lumMod val="50000"/>
                  </a:schemeClr>
                </a:solidFill>
              </a:rPr>
              <a:t>Temos </a:t>
            </a:r>
            <a:r>
              <a:rPr lang="pt-PT" sz="1400" dirty="0">
                <a:solidFill>
                  <a:schemeClr val="accent1">
                    <a:lumMod val="50000"/>
                  </a:schemeClr>
                </a:solidFill>
              </a:rPr>
              <a:t>que salientar a importância de a 31.12.2014 a EASB-E.P ser uma empresa pública de referência em Angola, </a:t>
            </a:r>
            <a:r>
              <a:rPr lang="pt-PT" sz="1400" dirty="0" smtClean="0">
                <a:solidFill>
                  <a:schemeClr val="accent1">
                    <a:lumMod val="50000"/>
                  </a:schemeClr>
                </a:solidFill>
              </a:rPr>
              <a:t>mas </a:t>
            </a:r>
            <a:r>
              <a:rPr lang="pt-PT" sz="1400" dirty="0">
                <a:solidFill>
                  <a:schemeClr val="accent1">
                    <a:lumMod val="50000"/>
                  </a:schemeClr>
                </a:solidFill>
              </a:rPr>
              <a:t>que agora o CA vai proceder aos ajustes que se mostrem necessários e sejam possíveis de concretizar para obter a estabilidade económica e financeira pretendida. O caminho percorrido até 31.12.2014 foi importante, mas o ano de 2015 vai ser determinante para o futuro da empresa, queremos ser fortes e auto sustentáveis, precisamos de investir e de garantir que a intervenção do Estado pode diminuir a curto prazo.</a:t>
            </a:r>
          </a:p>
          <a:p>
            <a:pPr algn="just"/>
            <a:r>
              <a:rPr lang="pt-PT" sz="14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algn="just"/>
            <a:r>
              <a:rPr lang="pt-PT" sz="1500" b="1" dirty="0">
                <a:solidFill>
                  <a:schemeClr val="accent1">
                    <a:lumMod val="50000"/>
                  </a:schemeClr>
                </a:solidFill>
              </a:rPr>
              <a:t>Orientação a resultados, vai ser a nossa forma de encarar o novo modelo de administração da EASB-E.P.</a:t>
            </a:r>
          </a:p>
          <a:p>
            <a:pPr algn="just"/>
            <a:endParaRPr lang="pt-PT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Conselho de Administração da EASB-E.P., encontra-se disponível para apresentar em detalhe todas as iniciativas que constam do presente Plano </a:t>
            </a:r>
            <a:r>
              <a:rPr lang="pt-PT" sz="1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Estratégico para os exercícios 2015 a 2017, </a:t>
            </a:r>
            <a:r>
              <a:rPr lang="pt-PT" sz="1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tendo por certo que todas as orientações que o Governo Provincial, Ministério da Economia e o Ministério de Energia e Água considerarem necessários vão ser devidamente articulados com o Plano Estratégico em curso.</a:t>
            </a:r>
          </a:p>
          <a:p>
            <a:pPr algn="ctr"/>
            <a:r>
              <a:rPr lang="pt-PT" sz="2000" b="1" dirty="0" smtClean="0">
                <a:solidFill>
                  <a:schemeClr val="accent1">
                    <a:lumMod val="50000"/>
                  </a:schemeClr>
                </a:solidFill>
              </a:rPr>
              <a:t>MUITO OBRIGADO!</a:t>
            </a:r>
            <a:endParaRPr lang="pt-PT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1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6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4212" y="75047"/>
            <a:ext cx="75676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Linhas de Orientação Estratégicas da EASB – E.P.</a:t>
            </a:r>
          </a:p>
          <a:p>
            <a:r>
              <a:rPr lang="pt-PT" dirty="0" smtClean="0">
                <a:solidFill>
                  <a:srgbClr val="002060"/>
                </a:solidFill>
              </a:rPr>
              <a:t>Enquadramento e abordagem na elaboração do Plano Estratégico 2015 - 2017</a:t>
            </a:r>
            <a:endParaRPr lang="pt-PT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5" name="Content Placeholder 3"/>
          <p:cNvSpPr txBox="1">
            <a:spLocks/>
          </p:cNvSpPr>
          <p:nvPr/>
        </p:nvSpPr>
        <p:spPr>
          <a:xfrm>
            <a:off x="430444" y="1143158"/>
            <a:ext cx="8190362" cy="666978"/>
          </a:xfrm>
          <a:prstGeom prst="rect">
            <a:avLst/>
          </a:prstGeom>
        </p:spPr>
        <p:txBody>
          <a:bodyPr vert="horz" lIns="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lang="en-US" sz="1000" b="1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marL="182563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2pPr>
            <a:lvl3pPr marL="357188" indent="-174625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3pPr>
            <a:lvl4pPr marL="539750" indent="-182563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lang="en-US" sz="1000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4pPr>
            <a:lvl5pPr marL="712788" indent="-173038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‒"/>
              <a:defRPr lang="en-GB" sz="1000" kern="1200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5pPr>
            <a:lvl6pPr marL="89535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79500" indent="-18415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52538" indent="-173038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3510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PT" sz="1400" b="0" dirty="0" smtClean="0">
                <a:solidFill>
                  <a:srgbClr val="002060"/>
                </a:solidFill>
                <a:ea typeface="+mn-ea"/>
                <a:cs typeface="+mn-cs"/>
              </a:rPr>
              <a:t>A </a:t>
            </a:r>
            <a:r>
              <a:rPr lang="pt-PT" sz="1400" b="0" dirty="0">
                <a:solidFill>
                  <a:srgbClr val="002060"/>
                </a:solidFill>
                <a:ea typeface="+mn-ea"/>
                <a:cs typeface="+mn-cs"/>
              </a:rPr>
              <a:t>abordagem na elaboração do Plano Estratégico da </a:t>
            </a:r>
            <a:r>
              <a:rPr lang="pt-PT" sz="1400" b="0" dirty="0" smtClean="0">
                <a:solidFill>
                  <a:srgbClr val="002060"/>
                </a:solidFill>
                <a:ea typeface="+mn-ea"/>
                <a:cs typeface="+mn-cs"/>
              </a:rPr>
              <a:t>EASB-E.P</a:t>
            </a:r>
            <a:r>
              <a:rPr lang="pt-PT" sz="1400" b="0" dirty="0">
                <a:solidFill>
                  <a:srgbClr val="002060"/>
                </a:solidFill>
                <a:ea typeface="+mn-ea"/>
                <a:cs typeface="+mn-cs"/>
              </a:rPr>
              <a:t>., para o período de 2015 a 2017, é suportado em </a:t>
            </a:r>
            <a:r>
              <a:rPr lang="pt-PT" sz="1400" b="0" dirty="0" smtClean="0">
                <a:solidFill>
                  <a:srgbClr val="002060"/>
                </a:solidFill>
                <a:ea typeface="+mn-ea"/>
                <a:cs typeface="+mn-cs"/>
              </a:rPr>
              <a:t>4 </a:t>
            </a:r>
            <a:r>
              <a:rPr lang="pt-PT" sz="1400" b="0" dirty="0">
                <a:solidFill>
                  <a:srgbClr val="002060"/>
                </a:solidFill>
                <a:ea typeface="+mn-ea"/>
                <a:cs typeface="+mn-cs"/>
              </a:rPr>
              <a:t>componentes, todos eles orientados ao enquadramento, planeamento e concretização das metas pretendidas pelo Conselho de </a:t>
            </a:r>
            <a:r>
              <a:rPr lang="pt-PT" sz="1400" b="0" dirty="0" smtClean="0">
                <a:solidFill>
                  <a:srgbClr val="002060"/>
                </a:solidFill>
                <a:ea typeface="+mn-ea"/>
                <a:cs typeface="+mn-cs"/>
              </a:rPr>
              <a:t>Administração:</a:t>
            </a:r>
          </a:p>
        </p:txBody>
      </p:sp>
      <p:sp>
        <p:nvSpPr>
          <p:cNvPr id="16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1084262823"/>
              </p:ext>
            </p:extLst>
          </p:nvPr>
        </p:nvGraphicFramePr>
        <p:xfrm>
          <a:off x="957095" y="1961280"/>
          <a:ext cx="788556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4979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7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4213" y="75047"/>
            <a:ext cx="71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1. A EASB – E.P. no Sector</a:t>
            </a:r>
          </a:p>
          <a:p>
            <a:r>
              <a:rPr lang="pt-PT" sz="2000" dirty="0" smtClean="0">
                <a:solidFill>
                  <a:srgbClr val="002060"/>
                </a:solidFill>
              </a:rPr>
              <a:t>Principais Dados Demográficos da Província de Benguela</a:t>
            </a:r>
            <a:endParaRPr lang="pt-PT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06" y="1400403"/>
            <a:ext cx="5369338" cy="475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ângulo 6"/>
          <p:cNvSpPr>
            <a:spLocks noChangeArrowheads="1"/>
          </p:cNvSpPr>
          <p:nvPr/>
        </p:nvSpPr>
        <p:spPr bwMode="auto">
          <a:xfrm>
            <a:off x="408316" y="993222"/>
            <a:ext cx="8118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pt-PT" altLang="pt-PT" sz="1600" b="1" dirty="0">
                <a:solidFill>
                  <a:srgbClr val="002060"/>
                </a:solidFill>
                <a:latin typeface="Calibri" pitchFamily="34" charset="0"/>
              </a:rPr>
              <a:t>Angola -</a:t>
            </a:r>
            <a:r>
              <a:rPr lang="pt-PT" altLang="pt-PT" sz="12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PT" altLang="pt-PT" sz="1200" dirty="0">
                <a:solidFill>
                  <a:srgbClr val="002060"/>
                </a:solidFill>
                <a:latin typeface="Calibri" pitchFamily="34" charset="0"/>
              </a:rPr>
              <a:t>População residente por província e área de residência, segundo o sexo e índice de masculinidade, 2014: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97777" y="4038597"/>
            <a:ext cx="5747657" cy="1741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6188324" y="1421470"/>
            <a:ext cx="2771752" cy="224676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PT" altLang="pt-PT" sz="1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Os resultados preliminares do Censo 2014, indicam que em 16 de Maio, residiam na província de Benguela, 2.036.662 pessoas, sendo 961.484 do sexo masculino e 1.075.178 do sexo feminino</a:t>
            </a:r>
            <a:r>
              <a:rPr lang="pt-PT" altLang="pt-PT" sz="1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  <a:p>
            <a:pPr algn="just"/>
            <a:endParaRPr lang="pt-PT" altLang="pt-PT" sz="1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just"/>
            <a:r>
              <a:rPr lang="pt-PT" altLang="pt-PT" sz="1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 população da Província de Benguela representa 8,4% da população nacional</a:t>
            </a:r>
            <a:endParaRPr lang="pt-PT" altLang="pt-PT" sz="1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5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fld id="{A8548677-D40E-9544-99C4-8964AAA40492}" type="slidenum">
              <a:rPr lang="en-US" b="1" smtClean="0">
                <a:solidFill>
                  <a:srgbClr val="002060"/>
                </a:solidFill>
              </a:rPr>
              <a:pPr/>
              <a:t>8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4213" y="75047"/>
            <a:ext cx="71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1. A EASB – E.P. no Sector</a:t>
            </a:r>
          </a:p>
          <a:p>
            <a:r>
              <a:rPr lang="pt-PT" sz="2000" dirty="0" smtClean="0">
                <a:solidFill>
                  <a:srgbClr val="002060"/>
                </a:solidFill>
              </a:rPr>
              <a:t>Principais Dados Demográficos da Província de Benguela</a:t>
            </a:r>
            <a:endParaRPr lang="pt-PT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ectângulo 6"/>
          <p:cNvSpPr>
            <a:spLocks noChangeArrowheads="1"/>
          </p:cNvSpPr>
          <p:nvPr/>
        </p:nvSpPr>
        <p:spPr bwMode="auto">
          <a:xfrm>
            <a:off x="411163" y="954295"/>
            <a:ext cx="84089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pt-PT" altLang="pt-PT" sz="1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Benguela - </a:t>
            </a:r>
            <a:r>
              <a:rPr lang="pt-PT" altLang="pt-PT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População residente por município e área de residência, segundo o sexo e índice de masculinidade, 2014: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134" y="1298534"/>
            <a:ext cx="5485556" cy="379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ângulo 2"/>
          <p:cNvSpPr>
            <a:spLocks noChangeArrowheads="1"/>
          </p:cNvSpPr>
          <p:nvPr/>
        </p:nvSpPr>
        <p:spPr bwMode="auto">
          <a:xfrm>
            <a:off x="411163" y="5061072"/>
            <a:ext cx="8408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just"/>
            <a:r>
              <a:rPr lang="pt-PT" altLang="pt-PT" sz="1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Os municípios </a:t>
            </a:r>
            <a:r>
              <a:rPr lang="pt-PT" altLang="pt-PT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de Benguela </a:t>
            </a:r>
            <a:r>
              <a:rPr lang="pt-PT" altLang="pt-PT" sz="1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 Baía Farta concentram uma população superior a 715 mil habitantes, cerca de 30% da população da Província de Benguela, Seguem-se os </a:t>
            </a:r>
            <a:r>
              <a:rPr lang="pt-PT" altLang="pt-PT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municípios </a:t>
            </a:r>
            <a:r>
              <a:rPr lang="pt-PT" altLang="pt-PT" sz="1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do interior que agregam cerca de 670 mil habitantes, dos quais o </a:t>
            </a:r>
            <a:r>
              <a:rPr lang="pt-PT" altLang="pt-PT" sz="12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Cubal</a:t>
            </a:r>
            <a:r>
              <a:rPr lang="pt-PT" altLang="pt-PT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pt-PT" altLang="pt-PT" sz="1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representa 14%, </a:t>
            </a:r>
            <a:r>
              <a:rPr lang="pt-PT" altLang="pt-PT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Ganda 11</a:t>
            </a:r>
            <a:r>
              <a:rPr lang="pt-PT" altLang="pt-PT" sz="1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% e </a:t>
            </a:r>
            <a:r>
              <a:rPr lang="pt-PT" altLang="pt-PT" sz="12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Chongoroi</a:t>
            </a:r>
            <a:r>
              <a:rPr lang="pt-PT" altLang="pt-PT" sz="1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pt-PT" altLang="pt-PT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 </a:t>
            </a:r>
            <a:r>
              <a:rPr lang="pt-PT" altLang="pt-PT" sz="12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Caimbambo</a:t>
            </a:r>
            <a:r>
              <a:rPr lang="pt-PT" altLang="pt-PT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pt-PT" altLang="pt-PT" sz="1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4% cada um. </a:t>
            </a:r>
            <a:endParaRPr lang="pt-PT" altLang="pt-PT" sz="12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338943" y="2780025"/>
            <a:ext cx="6596743" cy="4312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Retângulo 18"/>
          <p:cNvSpPr/>
          <p:nvPr/>
        </p:nvSpPr>
        <p:spPr>
          <a:xfrm>
            <a:off x="1353784" y="3378742"/>
            <a:ext cx="6596743" cy="4312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Retângulo 19"/>
          <p:cNvSpPr/>
          <p:nvPr/>
        </p:nvSpPr>
        <p:spPr>
          <a:xfrm>
            <a:off x="1362689" y="4227834"/>
            <a:ext cx="6596743" cy="4312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67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798"/>
            <a:ext cx="9144000" cy="888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0612"/>
            <a:ext cx="9143999" cy="9839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344212" y="75047"/>
            <a:ext cx="7969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2060"/>
                </a:solidFill>
              </a:rPr>
              <a:t>1. A EASB – E.P. no Sector</a:t>
            </a:r>
          </a:p>
          <a:p>
            <a:pPr marL="0" lvl="1"/>
            <a:r>
              <a:rPr lang="pt-PT" sz="2000" dirty="0" smtClean="0">
                <a:solidFill>
                  <a:srgbClr val="002060"/>
                </a:solidFill>
              </a:rPr>
              <a:t>Estrutura Orgânica</a:t>
            </a:r>
            <a:endParaRPr lang="pt-PT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85" y="-52658"/>
            <a:ext cx="1005969" cy="100596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 rot="16200000">
            <a:off x="-2785450" y="3751766"/>
            <a:ext cx="590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EASB - E.P. |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Plano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Estratégico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2015-2017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322772" y="1052343"/>
            <a:ext cx="8640602" cy="5183016"/>
            <a:chOff x="248044" y="417118"/>
            <a:chExt cx="12273236" cy="6725657"/>
          </a:xfrm>
        </p:grpSpPr>
        <p:sp>
          <p:nvSpPr>
            <p:cNvPr id="22" name="Rectângulo 86"/>
            <p:cNvSpPr/>
            <p:nvPr/>
          </p:nvSpPr>
          <p:spPr bwMode="auto">
            <a:xfrm>
              <a:off x="10721280" y="5059546"/>
              <a:ext cx="1800000" cy="700722"/>
            </a:xfrm>
            <a:prstGeom prst="rect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128016" tIns="64008" rIns="128016" bIns="6400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DEPARTAMENTO DE COMUNICAÇÃO INSTITUCIONAL E APOIO AO CLIENTE</a:t>
              </a:r>
              <a:endParaRPr kumimoji="0" lang="pt-PT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ângulo 162"/>
            <p:cNvSpPr/>
            <p:nvPr/>
          </p:nvSpPr>
          <p:spPr bwMode="auto">
            <a:xfrm>
              <a:off x="8833106" y="5059546"/>
              <a:ext cx="1800000" cy="700722"/>
            </a:xfrm>
            <a:prstGeom prst="rect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128016" tIns="64008" rIns="128016" bIns="6400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800" b="1" kern="0" dirty="0" smtClean="0">
                  <a:solidFill>
                    <a:prstClr val="white"/>
                  </a:solidFill>
                  <a:latin typeface="Calibri"/>
                </a:rPr>
                <a:t>DEPA</a:t>
              </a:r>
              <a:r>
                <a:rPr kumimoji="0" lang="pt-PT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RTAMENTO </a:t>
              </a:r>
              <a:r>
                <a:rPr kumimoji="0" lang="pt-PT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 </a:t>
              </a:r>
              <a:r>
                <a:rPr kumimoji="0" lang="pt-PT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FACTURAÇÃO, COBRANÇA E ORÇAMENTO</a:t>
              </a:r>
              <a:endParaRPr kumimoji="0" lang="pt-PT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4" name="Conexão recta 199"/>
            <p:cNvCxnSpPr/>
            <p:nvPr/>
          </p:nvCxnSpPr>
          <p:spPr bwMode="auto">
            <a:xfrm>
              <a:off x="5470814" y="4957446"/>
              <a:ext cx="1825385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grpSp>
          <p:nvGrpSpPr>
            <p:cNvPr id="25" name="Grupo 24"/>
            <p:cNvGrpSpPr/>
            <p:nvPr/>
          </p:nvGrpSpPr>
          <p:grpSpPr>
            <a:xfrm>
              <a:off x="10807006" y="5716619"/>
              <a:ext cx="1618168" cy="1387330"/>
              <a:chOff x="10822783" y="5727673"/>
              <a:chExt cx="1618168" cy="1387330"/>
            </a:xfrm>
          </p:grpSpPr>
          <p:sp>
            <p:nvSpPr>
              <p:cNvPr id="88" name="Rectângulo 130"/>
              <p:cNvSpPr/>
              <p:nvPr/>
            </p:nvSpPr>
            <p:spPr bwMode="auto">
              <a:xfrm>
                <a:off x="11000951" y="5827032"/>
                <a:ext cx="1440000" cy="540000"/>
              </a:xfrm>
              <a:prstGeom prst="rect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128016" tIns="64008" rIns="128016" bIns="64008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RELAÇÕES PÚBLICAS</a:t>
                </a:r>
                <a:endParaRPr kumimoji="0" lang="pt-PT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Rectângulo 131"/>
              <p:cNvSpPr/>
              <p:nvPr/>
            </p:nvSpPr>
            <p:spPr bwMode="auto">
              <a:xfrm>
                <a:off x="11000951" y="6575003"/>
                <a:ext cx="1440000" cy="540000"/>
              </a:xfrm>
              <a:prstGeom prst="rect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128016" tIns="64008" rIns="128016" bIns="64008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ATENÇÃO DO CLIENTE</a:t>
                </a:r>
                <a:endParaRPr kumimoji="0" lang="pt-PT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Chaveta à esquerda 89"/>
              <p:cNvSpPr/>
              <p:nvPr/>
            </p:nvSpPr>
            <p:spPr bwMode="auto">
              <a:xfrm>
                <a:off x="10822783" y="6016597"/>
                <a:ext cx="178168" cy="872235"/>
              </a:xfrm>
              <a:prstGeom prst="leftBrac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1" name="Conexão recta 324"/>
              <p:cNvCxnSpPr>
                <a:stCxn id="90" idx="1"/>
              </p:cNvCxnSpPr>
              <p:nvPr/>
            </p:nvCxnSpPr>
            <p:spPr bwMode="auto">
              <a:xfrm flipV="1">
                <a:off x="10822783" y="5727673"/>
                <a:ext cx="0" cy="72504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cxnSp>
          <p:nvCxnSpPr>
            <p:cNvPr id="26" name="Conexão recta 174"/>
            <p:cNvCxnSpPr>
              <a:endCxn id="32" idx="0"/>
            </p:cNvCxnSpPr>
            <p:nvPr/>
          </p:nvCxnSpPr>
          <p:spPr bwMode="auto">
            <a:xfrm>
              <a:off x="7296199" y="4957445"/>
              <a:ext cx="0" cy="10210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7" name="Conexão recta 176"/>
            <p:cNvCxnSpPr>
              <a:endCxn id="22" idx="0"/>
            </p:cNvCxnSpPr>
            <p:nvPr/>
          </p:nvCxnSpPr>
          <p:spPr bwMode="auto">
            <a:xfrm>
              <a:off x="11621280" y="4970269"/>
              <a:ext cx="0" cy="89277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8" name="Conexão recta 179"/>
            <p:cNvCxnSpPr>
              <a:stCxn id="37" idx="2"/>
            </p:cNvCxnSpPr>
            <p:nvPr/>
          </p:nvCxnSpPr>
          <p:spPr bwMode="auto">
            <a:xfrm>
              <a:off x="10532547" y="4568403"/>
              <a:ext cx="0" cy="401866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29" name="Rectângulo 83"/>
            <p:cNvSpPr/>
            <p:nvPr/>
          </p:nvSpPr>
          <p:spPr bwMode="auto">
            <a:xfrm>
              <a:off x="248044" y="5059546"/>
              <a:ext cx="1800000" cy="700722"/>
            </a:xfrm>
            <a:prstGeom prst="rect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128016" tIns="64008" rIns="128016" bIns="6400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DEPARTAMENTO DE  PRODUÇÃO E CONTROLO DE QUALIDADE</a:t>
              </a:r>
            </a:p>
          </p:txBody>
        </p:sp>
        <p:sp>
          <p:nvSpPr>
            <p:cNvPr id="30" name="Rectângulo 142"/>
            <p:cNvSpPr/>
            <p:nvPr/>
          </p:nvSpPr>
          <p:spPr bwMode="auto">
            <a:xfrm>
              <a:off x="2136218" y="5059546"/>
              <a:ext cx="1800000" cy="700722"/>
            </a:xfrm>
            <a:prstGeom prst="rect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128016" tIns="64008" rIns="128016" bIns="6400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DEPARTAMENTO DE DISTRIBUIÇÃO E MANUTENÇÃO</a:t>
              </a:r>
            </a:p>
          </p:txBody>
        </p:sp>
        <p:cxnSp>
          <p:nvCxnSpPr>
            <p:cNvPr id="31" name="Conexão recta 168"/>
            <p:cNvCxnSpPr>
              <a:stCxn id="39" idx="2"/>
            </p:cNvCxnSpPr>
            <p:nvPr/>
          </p:nvCxnSpPr>
          <p:spPr bwMode="auto">
            <a:xfrm>
              <a:off x="2171677" y="4568403"/>
              <a:ext cx="0" cy="35999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32" name="Rectângulo 87"/>
            <p:cNvSpPr/>
            <p:nvPr/>
          </p:nvSpPr>
          <p:spPr bwMode="auto">
            <a:xfrm>
              <a:off x="6396199" y="5059546"/>
              <a:ext cx="1800000" cy="700722"/>
            </a:xfrm>
            <a:prstGeom prst="rect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128016" tIns="64008" rIns="128016" bIns="6400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DEPARTAMENTO  FINANÇAS E CONTABILIDADE</a:t>
              </a:r>
            </a:p>
          </p:txBody>
        </p:sp>
        <p:sp>
          <p:nvSpPr>
            <p:cNvPr id="33" name="Rectângulo 88"/>
            <p:cNvSpPr/>
            <p:nvPr/>
          </p:nvSpPr>
          <p:spPr bwMode="auto">
            <a:xfrm>
              <a:off x="4508025" y="5059546"/>
              <a:ext cx="1800000" cy="700722"/>
            </a:xfrm>
            <a:prstGeom prst="rect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128016" tIns="64008" rIns="128016" bIns="6400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DEPARTAMENTO DE  ADMINISTRAÇÃO</a:t>
              </a:r>
            </a:p>
          </p:txBody>
        </p:sp>
        <p:cxnSp>
          <p:nvCxnSpPr>
            <p:cNvPr id="34" name="Conexão recta 197"/>
            <p:cNvCxnSpPr/>
            <p:nvPr/>
          </p:nvCxnSpPr>
          <p:spPr bwMode="auto">
            <a:xfrm>
              <a:off x="9733106" y="4970269"/>
              <a:ext cx="1888174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5" name="Conexão recta 225"/>
            <p:cNvCxnSpPr>
              <a:stCxn id="23" idx="0"/>
              <a:endCxn id="23" idx="0"/>
            </p:cNvCxnSpPr>
            <p:nvPr/>
          </p:nvCxnSpPr>
          <p:spPr bwMode="auto">
            <a:xfrm>
              <a:off x="9733106" y="5059546"/>
              <a:ext cx="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6" name="Conexão recta 171"/>
            <p:cNvCxnSpPr>
              <a:stCxn id="41" idx="2"/>
            </p:cNvCxnSpPr>
            <p:nvPr/>
          </p:nvCxnSpPr>
          <p:spPr bwMode="auto">
            <a:xfrm flipH="1">
              <a:off x="6361769" y="4568403"/>
              <a:ext cx="2608" cy="376221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37" name="Rectângulo 143"/>
            <p:cNvSpPr/>
            <p:nvPr/>
          </p:nvSpPr>
          <p:spPr bwMode="auto">
            <a:xfrm>
              <a:off x="9092547" y="4028403"/>
              <a:ext cx="2880000" cy="540000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128016" tIns="64008" rIns="128016" bIns="6400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DIRECÇÃO COMERCIAL</a:t>
              </a:r>
            </a:p>
          </p:txBody>
        </p:sp>
        <p:cxnSp>
          <p:nvCxnSpPr>
            <p:cNvPr id="38" name="Conexão recta 138"/>
            <p:cNvCxnSpPr>
              <a:stCxn id="37" idx="0"/>
            </p:cNvCxnSpPr>
            <p:nvPr/>
          </p:nvCxnSpPr>
          <p:spPr bwMode="auto">
            <a:xfrm flipV="1">
              <a:off x="10532547" y="3762373"/>
              <a:ext cx="0" cy="26603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39" name="Rectângulo 77"/>
            <p:cNvSpPr/>
            <p:nvPr/>
          </p:nvSpPr>
          <p:spPr bwMode="auto">
            <a:xfrm>
              <a:off x="731677" y="4028403"/>
              <a:ext cx="2880000" cy="540000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128016" tIns="64008" rIns="128016" bIns="6400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DIRECÇÃO  TÉCNICA</a:t>
              </a:r>
            </a:p>
          </p:txBody>
        </p:sp>
        <p:cxnSp>
          <p:nvCxnSpPr>
            <p:cNvPr id="40" name="Conexão recta 134"/>
            <p:cNvCxnSpPr>
              <a:stCxn id="39" idx="0"/>
            </p:cNvCxnSpPr>
            <p:nvPr/>
          </p:nvCxnSpPr>
          <p:spPr bwMode="auto">
            <a:xfrm flipV="1">
              <a:off x="2171677" y="3762373"/>
              <a:ext cx="0" cy="26603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41" name="Rectângulo 140"/>
            <p:cNvSpPr/>
            <p:nvPr/>
          </p:nvSpPr>
          <p:spPr bwMode="auto">
            <a:xfrm>
              <a:off x="4924377" y="4028403"/>
              <a:ext cx="2880000" cy="540000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128016" tIns="64008" rIns="128016" bIns="6400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DIRECÇÃO ADMINISTRATIVA E FINANCEIRA </a:t>
              </a:r>
            </a:p>
          </p:txBody>
        </p:sp>
        <p:cxnSp>
          <p:nvCxnSpPr>
            <p:cNvPr id="42" name="Conexão recta 137"/>
            <p:cNvCxnSpPr>
              <a:stCxn id="41" idx="0"/>
            </p:cNvCxnSpPr>
            <p:nvPr/>
          </p:nvCxnSpPr>
          <p:spPr bwMode="auto">
            <a:xfrm flipH="1" flipV="1">
              <a:off x="6361769" y="3676324"/>
              <a:ext cx="2608" cy="35207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grpSp>
          <p:nvGrpSpPr>
            <p:cNvPr id="43" name="Grupo 42"/>
            <p:cNvGrpSpPr/>
            <p:nvPr/>
          </p:nvGrpSpPr>
          <p:grpSpPr>
            <a:xfrm>
              <a:off x="2171677" y="417118"/>
              <a:ext cx="8360870" cy="3345255"/>
              <a:chOff x="2085502" y="946401"/>
              <a:chExt cx="8360870" cy="3345255"/>
            </a:xfrm>
          </p:grpSpPr>
          <p:cxnSp>
            <p:nvCxnSpPr>
              <p:cNvPr id="76" name="Conexão recta 186"/>
              <p:cNvCxnSpPr/>
              <p:nvPr/>
            </p:nvCxnSpPr>
            <p:spPr bwMode="auto">
              <a:xfrm>
                <a:off x="2085502" y="4291656"/>
                <a:ext cx="836087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grpSp>
            <p:nvGrpSpPr>
              <p:cNvPr id="77" name="Grupo 76"/>
              <p:cNvGrpSpPr/>
              <p:nvPr/>
            </p:nvGrpSpPr>
            <p:grpSpPr>
              <a:xfrm>
                <a:off x="2298557" y="946401"/>
                <a:ext cx="7976388" cy="3345255"/>
                <a:chOff x="2620161" y="1125789"/>
                <a:chExt cx="7976388" cy="3345255"/>
              </a:xfrm>
            </p:grpSpPr>
            <p:sp>
              <p:nvSpPr>
                <p:cNvPr id="78" name="Rectângulo 5"/>
                <p:cNvSpPr/>
                <p:nvPr/>
              </p:nvSpPr>
              <p:spPr bwMode="auto">
                <a:xfrm>
                  <a:off x="5159806" y="1125789"/>
                  <a:ext cx="2880000" cy="604838"/>
                </a:xfrm>
                <a:prstGeom prst="rect">
                  <a:avLst/>
                </a:prstGeom>
                <a:solidFill>
                  <a:srgbClr val="00206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128016" tIns="64008" rIns="128016" bIns="64008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PT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CONSELHO </a:t>
                  </a:r>
                  <a:r>
                    <a:rPr kumimoji="0" lang="pt-PT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DE ADMINISTRAÇÃO</a:t>
                  </a:r>
                </a:p>
              </p:txBody>
            </p:sp>
            <p:sp>
              <p:nvSpPr>
                <p:cNvPr id="79" name="Rectângulo 64"/>
                <p:cNvSpPr/>
                <p:nvPr/>
              </p:nvSpPr>
              <p:spPr bwMode="auto">
                <a:xfrm>
                  <a:off x="2620162" y="2448992"/>
                  <a:ext cx="2539644" cy="540000"/>
                </a:xfrm>
                <a:prstGeom prst="rect">
                  <a:avLst/>
                </a:prstGeom>
                <a:solidFill>
                  <a:srgbClr val="F79646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128016" tIns="64008" rIns="128016" bIns="64008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PT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GABINETE DE INFORMÁTICA E TELECOMUNICAÇÕES</a:t>
                  </a:r>
                  <a:endParaRPr kumimoji="0" lang="pt-PT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ângulo 68"/>
                <p:cNvSpPr/>
                <p:nvPr/>
              </p:nvSpPr>
              <p:spPr bwMode="auto">
                <a:xfrm>
                  <a:off x="8039804" y="2448992"/>
                  <a:ext cx="2556744" cy="540000"/>
                </a:xfrm>
                <a:prstGeom prst="rect">
                  <a:avLst/>
                </a:prstGeom>
                <a:solidFill>
                  <a:srgbClr val="F79646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128016" tIns="64008" rIns="128016" bIns="64008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PT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GABINETE </a:t>
                  </a:r>
                  <a:r>
                    <a:rPr kumimoji="0" lang="pt-PT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DE  </a:t>
                  </a:r>
                  <a:r>
                    <a:rPr kumimoji="0" lang="pt-PT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ESTUDOS E  </a:t>
                  </a:r>
                  <a:r>
                    <a:rPr kumimoji="0" lang="pt-PT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PLANEAMENTO </a:t>
                  </a:r>
                  <a:r>
                    <a:rPr kumimoji="0" lang="pt-PT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ESTRATÉGICO</a:t>
                  </a:r>
                  <a:endParaRPr kumimoji="0" lang="pt-PT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ângulo 218"/>
                <p:cNvSpPr/>
                <p:nvPr/>
              </p:nvSpPr>
              <p:spPr bwMode="auto">
                <a:xfrm>
                  <a:off x="2620161" y="1855077"/>
                  <a:ext cx="2539643" cy="540000"/>
                </a:xfrm>
                <a:prstGeom prst="rect">
                  <a:avLst/>
                </a:prstGeom>
                <a:solidFill>
                  <a:srgbClr val="F79646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128016" tIns="64008" rIns="128016" bIns="64008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PT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GABINETE DO </a:t>
                  </a:r>
                  <a:r>
                    <a:rPr kumimoji="0" lang="pt-PT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PCA 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pt-PT" sz="900" b="1" kern="0" dirty="0">
                      <a:solidFill>
                        <a:prstClr val="white"/>
                      </a:solidFill>
                      <a:latin typeface="Calibri"/>
                    </a:rPr>
                    <a:t>E</a:t>
                  </a:r>
                  <a:r>
                    <a:rPr lang="pt-PT" sz="900" b="1" kern="0" dirty="0" smtClean="0">
                      <a:solidFill>
                        <a:prstClr val="white"/>
                      </a:solidFill>
                      <a:latin typeface="Calibri"/>
                    </a:rPr>
                    <a:t> SECRETARIADO DO CA</a:t>
                  </a:r>
                  <a:endParaRPr kumimoji="0" lang="pt-PT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82" name="Conexão recta 245"/>
                <p:cNvCxnSpPr/>
                <p:nvPr/>
              </p:nvCxnSpPr>
              <p:spPr bwMode="auto">
                <a:xfrm>
                  <a:off x="6599806" y="1734194"/>
                  <a:ext cx="3175" cy="273685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83" name="Conexão recta 256"/>
                <p:cNvCxnSpPr>
                  <a:stCxn id="79" idx="3"/>
                  <a:endCxn id="80" idx="1"/>
                </p:cNvCxnSpPr>
                <p:nvPr/>
              </p:nvCxnSpPr>
              <p:spPr bwMode="auto">
                <a:xfrm>
                  <a:off x="5159806" y="2718992"/>
                  <a:ext cx="28799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84" name="Conexão recta 264"/>
                <p:cNvCxnSpPr>
                  <a:endCxn id="81" idx="3"/>
                </p:cNvCxnSpPr>
                <p:nvPr/>
              </p:nvCxnSpPr>
              <p:spPr bwMode="auto">
                <a:xfrm flipH="1">
                  <a:off x="5159804" y="2125077"/>
                  <a:ext cx="2880001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85" name="Rectângulo 64"/>
                <p:cNvSpPr/>
                <p:nvPr/>
              </p:nvSpPr>
              <p:spPr bwMode="auto">
                <a:xfrm>
                  <a:off x="2620162" y="3042089"/>
                  <a:ext cx="2539644" cy="540000"/>
                </a:xfrm>
                <a:prstGeom prst="rect">
                  <a:avLst/>
                </a:prstGeom>
                <a:solidFill>
                  <a:srgbClr val="F79646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128016" tIns="64008" rIns="128016" bIns="64008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PT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GABINETE DE AUDITORIA, ORGANIZAÇÃO E QUALIDADE</a:t>
                  </a:r>
                  <a:endParaRPr kumimoji="0" lang="pt-PT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ângulo 68"/>
                <p:cNvSpPr/>
                <p:nvPr/>
              </p:nvSpPr>
              <p:spPr bwMode="auto">
                <a:xfrm>
                  <a:off x="8039806" y="3042089"/>
                  <a:ext cx="2556743" cy="540000"/>
                </a:xfrm>
                <a:prstGeom prst="rect">
                  <a:avLst/>
                </a:prstGeom>
                <a:solidFill>
                  <a:srgbClr val="F79646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128016" tIns="64008" rIns="128016" bIns="64008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PT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GABINETE </a:t>
                  </a:r>
                  <a:r>
                    <a:rPr kumimoji="0" lang="pt-PT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J</a:t>
                  </a:r>
                  <a:r>
                    <a:rPr kumimoji="0" lang="pt-PT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URÍDICO</a:t>
                  </a:r>
                  <a:endParaRPr kumimoji="0" lang="pt-PT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87" name="Conexão recta 256"/>
                <p:cNvCxnSpPr>
                  <a:stCxn id="85" idx="3"/>
                  <a:endCxn id="86" idx="1"/>
                </p:cNvCxnSpPr>
                <p:nvPr/>
              </p:nvCxnSpPr>
              <p:spPr bwMode="auto">
                <a:xfrm>
                  <a:off x="5159806" y="3312089"/>
                  <a:ext cx="2879999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</p:grpSp>
        <p:cxnSp>
          <p:nvCxnSpPr>
            <p:cNvPr id="44" name="Conexão recta 174"/>
            <p:cNvCxnSpPr/>
            <p:nvPr/>
          </p:nvCxnSpPr>
          <p:spPr bwMode="auto">
            <a:xfrm>
              <a:off x="5478007" y="4957446"/>
              <a:ext cx="0" cy="241541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5" name="Conexão recta 199"/>
            <p:cNvCxnSpPr/>
            <p:nvPr/>
          </p:nvCxnSpPr>
          <p:spPr bwMode="auto">
            <a:xfrm>
              <a:off x="1168655" y="4928402"/>
              <a:ext cx="1825385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6" name="Conexão recta 174"/>
            <p:cNvCxnSpPr/>
            <p:nvPr/>
          </p:nvCxnSpPr>
          <p:spPr bwMode="auto">
            <a:xfrm>
              <a:off x="2994040" y="4928402"/>
              <a:ext cx="0" cy="241541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7" name="Conexão recta 174"/>
            <p:cNvCxnSpPr/>
            <p:nvPr/>
          </p:nvCxnSpPr>
          <p:spPr bwMode="auto">
            <a:xfrm>
              <a:off x="1175848" y="4928402"/>
              <a:ext cx="0" cy="241541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grpSp>
          <p:nvGrpSpPr>
            <p:cNvPr id="48" name="Grupo 47"/>
            <p:cNvGrpSpPr/>
            <p:nvPr/>
          </p:nvGrpSpPr>
          <p:grpSpPr>
            <a:xfrm>
              <a:off x="8914379" y="5738987"/>
              <a:ext cx="1618168" cy="1387330"/>
              <a:chOff x="10822783" y="5727673"/>
              <a:chExt cx="1618168" cy="1387330"/>
            </a:xfrm>
          </p:grpSpPr>
          <p:sp>
            <p:nvSpPr>
              <p:cNvPr id="72" name="Rectângulo 130"/>
              <p:cNvSpPr/>
              <p:nvPr/>
            </p:nvSpPr>
            <p:spPr bwMode="auto">
              <a:xfrm>
                <a:off x="11000951" y="5827032"/>
                <a:ext cx="1440000" cy="540000"/>
              </a:xfrm>
              <a:prstGeom prst="rect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128016" tIns="64008" rIns="128016" bIns="64008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MEDIÇÃO E </a:t>
                </a:r>
                <a:r>
                  <a:rPr kumimoji="0" lang="pt-PT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ORÇAMENTAÇÃO</a:t>
                </a:r>
                <a:endParaRPr kumimoji="0" lang="pt-PT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Rectângulo 131"/>
              <p:cNvSpPr/>
              <p:nvPr/>
            </p:nvSpPr>
            <p:spPr bwMode="auto">
              <a:xfrm>
                <a:off x="11000951" y="6575003"/>
                <a:ext cx="1440000" cy="540000"/>
              </a:xfrm>
              <a:prstGeom prst="rect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128016" tIns="64008" rIns="128016" bIns="64008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FACTURAÇÃO E COBRANÇA</a:t>
                </a:r>
                <a:endParaRPr kumimoji="0" lang="pt-PT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Chaveta à esquerda 73"/>
              <p:cNvSpPr/>
              <p:nvPr/>
            </p:nvSpPr>
            <p:spPr bwMode="auto">
              <a:xfrm>
                <a:off x="10822783" y="6016597"/>
                <a:ext cx="178168" cy="872235"/>
              </a:xfrm>
              <a:prstGeom prst="leftBrac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5" name="Conexão recta 324"/>
              <p:cNvCxnSpPr>
                <a:stCxn id="74" idx="1"/>
              </p:cNvCxnSpPr>
              <p:nvPr/>
            </p:nvCxnSpPr>
            <p:spPr bwMode="auto">
              <a:xfrm flipV="1">
                <a:off x="10822783" y="5727673"/>
                <a:ext cx="0" cy="72504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49" name="Grupo 48"/>
            <p:cNvGrpSpPr/>
            <p:nvPr/>
          </p:nvGrpSpPr>
          <p:grpSpPr>
            <a:xfrm>
              <a:off x="4568883" y="5721510"/>
              <a:ext cx="3510795" cy="1409698"/>
              <a:chOff x="8828653" y="7494861"/>
              <a:chExt cx="3510795" cy="1409698"/>
            </a:xfrm>
          </p:grpSpPr>
          <p:grpSp>
            <p:nvGrpSpPr>
              <p:cNvPr id="62" name="Grupo 61"/>
              <p:cNvGrpSpPr/>
              <p:nvPr/>
            </p:nvGrpSpPr>
            <p:grpSpPr>
              <a:xfrm>
                <a:off x="10721280" y="7494861"/>
                <a:ext cx="1618168" cy="1387330"/>
                <a:chOff x="10822783" y="5727673"/>
                <a:chExt cx="1618168" cy="1387330"/>
              </a:xfrm>
            </p:grpSpPr>
            <p:sp>
              <p:nvSpPr>
                <p:cNvPr id="68" name="Rectângulo 130"/>
                <p:cNvSpPr/>
                <p:nvPr/>
              </p:nvSpPr>
              <p:spPr bwMode="auto">
                <a:xfrm>
                  <a:off x="11000951" y="5827032"/>
                  <a:ext cx="1440000" cy="540000"/>
                </a:xfrm>
                <a:prstGeom prst="rect">
                  <a:avLst/>
                </a:prstGeom>
                <a:solidFill>
                  <a:sysClr val="windowText" lastClr="000000">
                    <a:lumMod val="65000"/>
                    <a:lumOff val="3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128016" tIns="64008" rIns="128016" bIns="64008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PT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FINANÇAS E TESOURARIA</a:t>
                  </a:r>
                </a:p>
              </p:txBody>
            </p:sp>
            <p:sp>
              <p:nvSpPr>
                <p:cNvPr id="69" name="Rectângulo 131"/>
                <p:cNvSpPr/>
                <p:nvPr/>
              </p:nvSpPr>
              <p:spPr bwMode="auto">
                <a:xfrm>
                  <a:off x="11000951" y="6575003"/>
                  <a:ext cx="1440000" cy="540000"/>
                </a:xfrm>
                <a:prstGeom prst="rect">
                  <a:avLst/>
                </a:prstGeom>
                <a:solidFill>
                  <a:sysClr val="windowText" lastClr="000000">
                    <a:lumMod val="65000"/>
                    <a:lumOff val="3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128016" tIns="64008" rIns="128016" bIns="64008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PT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CONTABILIDADE GERAL ANALÍTICA</a:t>
                  </a:r>
                  <a:endParaRPr kumimoji="0" lang="pt-PT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Chaveta à esquerda 69"/>
                <p:cNvSpPr/>
                <p:nvPr/>
              </p:nvSpPr>
              <p:spPr bwMode="auto">
                <a:xfrm>
                  <a:off x="10822783" y="6016597"/>
                  <a:ext cx="178168" cy="872235"/>
                </a:xfrm>
                <a:prstGeom prst="leftBrac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71" name="Conexão recta 324"/>
                <p:cNvCxnSpPr>
                  <a:stCxn id="70" idx="1"/>
                </p:cNvCxnSpPr>
                <p:nvPr/>
              </p:nvCxnSpPr>
              <p:spPr bwMode="auto">
                <a:xfrm flipV="1">
                  <a:off x="10822783" y="5727673"/>
                  <a:ext cx="0" cy="7250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63" name="Grupo 62"/>
              <p:cNvGrpSpPr/>
              <p:nvPr/>
            </p:nvGrpSpPr>
            <p:grpSpPr>
              <a:xfrm>
                <a:off x="8828653" y="7517229"/>
                <a:ext cx="1618168" cy="1387330"/>
                <a:chOff x="10822783" y="5727673"/>
                <a:chExt cx="1618168" cy="1387330"/>
              </a:xfrm>
            </p:grpSpPr>
            <p:sp>
              <p:nvSpPr>
                <p:cNvPr id="64" name="Rectângulo 130"/>
                <p:cNvSpPr/>
                <p:nvPr/>
              </p:nvSpPr>
              <p:spPr bwMode="auto">
                <a:xfrm>
                  <a:off x="11000951" y="5827032"/>
                  <a:ext cx="1440000" cy="540000"/>
                </a:xfrm>
                <a:prstGeom prst="rect">
                  <a:avLst/>
                </a:prstGeom>
                <a:solidFill>
                  <a:sysClr val="windowText" lastClr="000000">
                    <a:lumMod val="65000"/>
                    <a:lumOff val="3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128016" tIns="64008" rIns="128016" bIns="64008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PT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PATRIMONIO, ECONOMATO E EXPEDIENTE</a:t>
                  </a:r>
                  <a:endParaRPr kumimoji="0" lang="pt-PT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Rectângulo 131"/>
                <p:cNvSpPr/>
                <p:nvPr/>
              </p:nvSpPr>
              <p:spPr bwMode="auto">
                <a:xfrm>
                  <a:off x="11000951" y="6575003"/>
                  <a:ext cx="1440000" cy="540000"/>
                </a:xfrm>
                <a:prstGeom prst="rect">
                  <a:avLst/>
                </a:prstGeom>
                <a:solidFill>
                  <a:sysClr val="windowText" lastClr="000000">
                    <a:lumMod val="65000"/>
                    <a:lumOff val="3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128016" tIns="64008" rIns="128016" bIns="64008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PT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RECURSOS HUMANOS</a:t>
                  </a:r>
                  <a:endParaRPr kumimoji="0" lang="pt-PT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Chaveta à esquerda 65"/>
                <p:cNvSpPr/>
                <p:nvPr/>
              </p:nvSpPr>
              <p:spPr bwMode="auto">
                <a:xfrm>
                  <a:off x="10822783" y="6016597"/>
                  <a:ext cx="178168" cy="872235"/>
                </a:xfrm>
                <a:prstGeom prst="leftBrac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67" name="Conexão recta 324"/>
                <p:cNvCxnSpPr>
                  <a:stCxn id="66" idx="1"/>
                </p:cNvCxnSpPr>
                <p:nvPr/>
              </p:nvCxnSpPr>
              <p:spPr bwMode="auto">
                <a:xfrm flipV="1">
                  <a:off x="10822783" y="5727673"/>
                  <a:ext cx="0" cy="7250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50" name="Grupo 49"/>
            <p:cNvGrpSpPr/>
            <p:nvPr/>
          </p:nvGrpSpPr>
          <p:grpSpPr>
            <a:xfrm>
              <a:off x="313939" y="5733077"/>
              <a:ext cx="3510795" cy="1409698"/>
              <a:chOff x="8828653" y="7494861"/>
              <a:chExt cx="3510795" cy="1409698"/>
            </a:xfrm>
          </p:grpSpPr>
          <p:grpSp>
            <p:nvGrpSpPr>
              <p:cNvPr id="52" name="Grupo 51"/>
              <p:cNvGrpSpPr/>
              <p:nvPr/>
            </p:nvGrpSpPr>
            <p:grpSpPr>
              <a:xfrm>
                <a:off x="10721280" y="7494861"/>
                <a:ext cx="1618168" cy="1387330"/>
                <a:chOff x="10822783" y="5727673"/>
                <a:chExt cx="1618168" cy="1387330"/>
              </a:xfrm>
            </p:grpSpPr>
            <p:sp>
              <p:nvSpPr>
                <p:cNvPr id="58" name="Rectângulo 130"/>
                <p:cNvSpPr/>
                <p:nvPr/>
              </p:nvSpPr>
              <p:spPr bwMode="auto">
                <a:xfrm>
                  <a:off x="11000951" y="5827032"/>
                  <a:ext cx="1440000" cy="540000"/>
                </a:xfrm>
                <a:prstGeom prst="rect">
                  <a:avLst/>
                </a:prstGeom>
                <a:solidFill>
                  <a:sysClr val="windowText" lastClr="000000">
                    <a:lumMod val="65000"/>
                    <a:lumOff val="3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128016" tIns="64008" rIns="128016" bIns="64008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PT" sz="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MANUTENÇÃO E LOGÍSTICA</a:t>
                  </a:r>
                  <a:endParaRPr kumimoji="0" lang="pt-PT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ângulo 131"/>
                <p:cNvSpPr/>
                <p:nvPr/>
              </p:nvSpPr>
              <p:spPr bwMode="auto">
                <a:xfrm>
                  <a:off x="11000951" y="6575003"/>
                  <a:ext cx="1440000" cy="540000"/>
                </a:xfrm>
                <a:prstGeom prst="rect">
                  <a:avLst/>
                </a:prstGeom>
                <a:solidFill>
                  <a:sysClr val="windowText" lastClr="000000">
                    <a:lumMod val="65000"/>
                    <a:lumOff val="3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128016" tIns="64008" rIns="128016" bIns="64008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PT" sz="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MANUTENÇÃO REDE DE DISTRIBUÍÇÃO</a:t>
                  </a:r>
                  <a:endParaRPr kumimoji="0" lang="pt-PT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Chaveta à esquerda 59"/>
                <p:cNvSpPr/>
                <p:nvPr/>
              </p:nvSpPr>
              <p:spPr bwMode="auto">
                <a:xfrm>
                  <a:off x="10822783" y="6016597"/>
                  <a:ext cx="178168" cy="872235"/>
                </a:xfrm>
                <a:prstGeom prst="leftBrac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61" name="Conexão recta 324"/>
                <p:cNvCxnSpPr>
                  <a:stCxn id="60" idx="1"/>
                </p:cNvCxnSpPr>
                <p:nvPr/>
              </p:nvCxnSpPr>
              <p:spPr bwMode="auto">
                <a:xfrm flipV="1">
                  <a:off x="10822783" y="5727673"/>
                  <a:ext cx="0" cy="7250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53" name="Grupo 52"/>
              <p:cNvGrpSpPr/>
              <p:nvPr/>
            </p:nvGrpSpPr>
            <p:grpSpPr>
              <a:xfrm>
                <a:off x="8828653" y="7517229"/>
                <a:ext cx="1618168" cy="1387330"/>
                <a:chOff x="10822783" y="5727673"/>
                <a:chExt cx="1618168" cy="1387330"/>
              </a:xfrm>
            </p:grpSpPr>
            <p:sp>
              <p:nvSpPr>
                <p:cNvPr id="54" name="Rectângulo 130"/>
                <p:cNvSpPr/>
                <p:nvPr/>
              </p:nvSpPr>
              <p:spPr bwMode="auto">
                <a:xfrm>
                  <a:off x="11000951" y="5827032"/>
                  <a:ext cx="1440000" cy="540000"/>
                </a:xfrm>
                <a:prstGeom prst="rect">
                  <a:avLst/>
                </a:prstGeom>
                <a:solidFill>
                  <a:sysClr val="windowText" lastClr="000000">
                    <a:lumMod val="65000"/>
                    <a:lumOff val="3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128016" tIns="64008" rIns="128016" bIns="64008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PT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CAPTAÇÃO E BOMBAGEM</a:t>
                  </a:r>
                </a:p>
              </p:txBody>
            </p:sp>
            <p:sp>
              <p:nvSpPr>
                <p:cNvPr id="55" name="Rectângulo 131"/>
                <p:cNvSpPr/>
                <p:nvPr/>
              </p:nvSpPr>
              <p:spPr bwMode="auto">
                <a:xfrm>
                  <a:off x="11000951" y="6575003"/>
                  <a:ext cx="1440000" cy="540000"/>
                </a:xfrm>
                <a:prstGeom prst="rect">
                  <a:avLst/>
                </a:prstGeom>
                <a:solidFill>
                  <a:sysClr val="windowText" lastClr="000000">
                    <a:lumMod val="65000"/>
                    <a:lumOff val="3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128016" tIns="64008" rIns="128016" bIns="64008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PT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TRATAMENTO DE ÁGUA</a:t>
                  </a:r>
                </a:p>
              </p:txBody>
            </p:sp>
            <p:sp>
              <p:nvSpPr>
                <p:cNvPr id="56" name="Chaveta à esquerda 55"/>
                <p:cNvSpPr/>
                <p:nvPr/>
              </p:nvSpPr>
              <p:spPr bwMode="auto">
                <a:xfrm>
                  <a:off x="10822783" y="6016597"/>
                  <a:ext cx="178168" cy="872235"/>
                </a:xfrm>
                <a:prstGeom prst="leftBrac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7" name="Conexão recta 324"/>
                <p:cNvCxnSpPr>
                  <a:stCxn id="56" idx="1"/>
                </p:cNvCxnSpPr>
                <p:nvPr/>
              </p:nvCxnSpPr>
              <p:spPr bwMode="auto">
                <a:xfrm flipV="1">
                  <a:off x="10822783" y="5727673"/>
                  <a:ext cx="0" cy="72504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51" name="Rectângulo 68"/>
            <p:cNvSpPr/>
            <p:nvPr/>
          </p:nvSpPr>
          <p:spPr bwMode="auto">
            <a:xfrm>
              <a:off x="7787276" y="1104870"/>
              <a:ext cx="2556743" cy="540000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128016" tIns="64008" rIns="128016" bIns="64008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GABINETE DE COMUNICAÇÃO E MARKETING</a:t>
              </a:r>
              <a:endParaRPr kumimoji="0" lang="pt-PT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8485909" y="6555218"/>
            <a:ext cx="474167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10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6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8420</Words>
  <Application>Microsoft Office PowerPoint</Application>
  <PresentationFormat>Apresentação no Ecrã (4:3)</PresentationFormat>
  <Paragraphs>1265</Paragraphs>
  <Slides>58</Slides>
  <Notes>52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58</vt:i4>
      </vt:variant>
    </vt:vector>
  </HeadingPairs>
  <TitlesOfParts>
    <vt:vector size="59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Ideias Dinâmicas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Ideias Dinâmicas</dc:creator>
  <cp:lastModifiedBy>Sandra Cristovão</cp:lastModifiedBy>
  <cp:revision>60</cp:revision>
  <dcterms:created xsi:type="dcterms:W3CDTF">2015-07-22T16:14:47Z</dcterms:created>
  <dcterms:modified xsi:type="dcterms:W3CDTF">2015-07-28T16:09:20Z</dcterms:modified>
</cp:coreProperties>
</file>