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62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0D17-D1DB-4E66-AA47-49032464BC47}" type="datetimeFigureOut">
              <a:rPr lang="pt-PT" smtClean="0"/>
              <a:pPr/>
              <a:t>07-08-2015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F8F0-DC5F-44CC-A16B-75224B803C6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0D17-D1DB-4E66-AA47-49032464BC47}" type="datetimeFigureOut">
              <a:rPr lang="pt-PT" smtClean="0"/>
              <a:pPr/>
              <a:t>07-08-2015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F8F0-DC5F-44CC-A16B-75224B803C6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0D17-D1DB-4E66-AA47-49032464BC47}" type="datetimeFigureOut">
              <a:rPr lang="pt-PT" smtClean="0"/>
              <a:pPr/>
              <a:t>07-08-2015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F8F0-DC5F-44CC-A16B-75224B803C6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0D17-D1DB-4E66-AA47-49032464BC47}" type="datetimeFigureOut">
              <a:rPr lang="pt-PT" smtClean="0"/>
              <a:pPr/>
              <a:t>07-08-2015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F8F0-DC5F-44CC-A16B-75224B803C6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0D17-D1DB-4E66-AA47-49032464BC47}" type="datetimeFigureOut">
              <a:rPr lang="pt-PT" smtClean="0"/>
              <a:pPr/>
              <a:t>07-08-2015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F8F0-DC5F-44CC-A16B-75224B803C6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0D17-D1DB-4E66-AA47-49032464BC47}" type="datetimeFigureOut">
              <a:rPr lang="pt-PT" smtClean="0"/>
              <a:pPr/>
              <a:t>07-08-2015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F8F0-DC5F-44CC-A16B-75224B803C6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0D17-D1DB-4E66-AA47-49032464BC47}" type="datetimeFigureOut">
              <a:rPr lang="pt-PT" smtClean="0"/>
              <a:pPr/>
              <a:t>07-08-2015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F8F0-DC5F-44CC-A16B-75224B803C6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0D17-D1DB-4E66-AA47-49032464BC47}" type="datetimeFigureOut">
              <a:rPr lang="pt-PT" smtClean="0"/>
              <a:pPr/>
              <a:t>07-08-2015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F8F0-DC5F-44CC-A16B-75224B803C6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0D17-D1DB-4E66-AA47-49032464BC47}" type="datetimeFigureOut">
              <a:rPr lang="pt-PT" smtClean="0"/>
              <a:pPr/>
              <a:t>07-08-2015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F8F0-DC5F-44CC-A16B-75224B803C6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0D17-D1DB-4E66-AA47-49032464BC47}" type="datetimeFigureOut">
              <a:rPr lang="pt-PT" smtClean="0"/>
              <a:pPr/>
              <a:t>07-08-2015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F8F0-DC5F-44CC-A16B-75224B803C6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0D17-D1DB-4E66-AA47-49032464BC47}" type="datetimeFigureOut">
              <a:rPr lang="pt-PT" smtClean="0"/>
              <a:pPr/>
              <a:t>07-08-2015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F8F0-DC5F-44CC-A16B-75224B803C6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C0D17-D1DB-4E66-AA47-49032464BC47}" type="datetimeFigureOut">
              <a:rPr lang="pt-PT" smtClean="0"/>
              <a:pPr/>
              <a:t>07-08-2015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F8F0-DC5F-44CC-A16B-75224B803C6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Iefi565_cYCFYK4FAodbwgNBw&amp;url=http://www.prcasacivil.com/pt/insignia/&amp;ei=lUK3VceAM4LxUu-QtDg&amp;bvm=bv.98717601,d.ZGU&amp;psig=AFQjCNEabKiLrgqGc-Efb1bgQ583zgc7GA&amp;ust=143815987944672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DEPART-DE ENERGIA\Downloads\FOTOS DO DEPARTAMENTO DE ÁGUA\FOTOS ETA DA BARRA DO DANDE\SAM_006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CaixaDeTexto 4"/>
          <p:cNvSpPr txBox="1"/>
          <p:nvPr/>
        </p:nvSpPr>
        <p:spPr>
          <a:xfrm>
            <a:off x="4214810" y="1214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  <p:pic>
        <p:nvPicPr>
          <p:cNvPr id="6" name="Picture 2" descr="http://www.prcasacivil.com/images/insignia_larg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57166"/>
            <a:ext cx="857256" cy="857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ângulo 6"/>
          <p:cNvSpPr/>
          <p:nvPr/>
        </p:nvSpPr>
        <p:spPr>
          <a:xfrm>
            <a:off x="2357422" y="11429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dirty="0" smtClean="0"/>
              <a:t>REPÚBLICA DE ANGOLA</a:t>
            </a:r>
          </a:p>
          <a:p>
            <a:pPr algn="ctr"/>
            <a:r>
              <a:rPr lang="pt-PT" dirty="0" smtClean="0"/>
              <a:t>GOVERNO DA PROVÍNCIA DO BENGO</a:t>
            </a:r>
          </a:p>
          <a:p>
            <a:pPr algn="ctr"/>
            <a:r>
              <a:rPr lang="pt-PT" b="1" dirty="0" smtClean="0"/>
              <a:t>DIRECÇÃO PROVINCIAL DE ENERGIA E ÁGUAS </a:t>
            </a:r>
            <a:endParaRPr lang="pt-PT" b="1" dirty="0"/>
          </a:p>
        </p:txBody>
      </p:sp>
      <p:sp>
        <p:nvSpPr>
          <p:cNvPr id="8" name="Rectângulo 7"/>
          <p:cNvSpPr/>
          <p:nvPr/>
        </p:nvSpPr>
        <p:spPr>
          <a:xfrm>
            <a:off x="928662" y="3105834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CARACTERIZAÇÃO DO ESTADO DE ABASTECIMENTO DE ÁGUA NA PROVÍNCIA</a:t>
            </a:r>
            <a:endParaRPr lang="pt-PT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8245821" y="6499704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00" b="1" dirty="0" smtClean="0"/>
              <a:t>CAXITO/2015</a:t>
            </a:r>
            <a:endParaRPr lang="pt-PT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28596" y="214290"/>
            <a:ext cx="3691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/>
              <a:t>10 – BREVE REPORTAGEM FOTOGRÁFICA</a:t>
            </a:r>
            <a:r>
              <a:rPr lang="pt-PT" sz="1600" dirty="0" smtClean="0"/>
              <a:t> </a:t>
            </a:r>
            <a:endParaRPr lang="pt-PT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00034" y="559338"/>
            <a:ext cx="332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a) </a:t>
            </a:r>
            <a:r>
              <a:rPr lang="pt-PT" sz="1600" b="1" dirty="0" smtClean="0"/>
              <a:t>– GOMBE – ESTAÇÃO ELEVATÓRIA </a:t>
            </a:r>
            <a:endParaRPr lang="pt-PT" sz="1600" b="1" dirty="0"/>
          </a:p>
        </p:txBody>
      </p:sp>
      <p:pic>
        <p:nvPicPr>
          <p:cNvPr id="8" name="Picture 2" descr="C:\Users\DEPART-DE ENERGIA\Pictures\Nova pasta\IMG_2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94"/>
            <a:ext cx="4357718" cy="48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DEPART-DE ENERGIA\Pictures\Nova pasta\IMG_22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00108"/>
            <a:ext cx="442915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ixaDeTexto 9"/>
          <p:cNvSpPr txBox="1"/>
          <p:nvPr/>
        </p:nvSpPr>
        <p:spPr>
          <a:xfrm>
            <a:off x="1214414" y="5715016"/>
            <a:ext cx="740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/>
              <a:t>ANTES</a:t>
            </a:r>
            <a:endParaRPr lang="pt-PT" sz="16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357950" y="5643578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/>
              <a:t>DEPOIS</a:t>
            </a:r>
            <a:endParaRPr lang="pt-PT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0034" y="559338"/>
            <a:ext cx="758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b) </a:t>
            </a:r>
            <a:r>
              <a:rPr lang="pt-PT" sz="1600" b="1" dirty="0" smtClean="0"/>
              <a:t>– QUICUNZO – INAUGURAÇÃO CHAFARIZES POR S. EXCIA VICE GOVERNADOR P/STI</a:t>
            </a:r>
            <a:endParaRPr lang="pt-PT" sz="1600" b="1" dirty="0"/>
          </a:p>
        </p:txBody>
      </p:sp>
      <p:pic>
        <p:nvPicPr>
          <p:cNvPr id="5" name="Picture 2" descr="C:\Users\DEPART-DE ENERGIA\Pictures\Nova pasta\IMG_23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4500594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DEPART-DE ENERGIA\Pictures\Nova pasta\IMG_23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71546"/>
            <a:ext cx="4500562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4525963"/>
          </a:xfrm>
        </p:spPr>
        <p:txBody>
          <a:bodyPr>
            <a:normAutofit/>
          </a:bodyPr>
          <a:lstStyle/>
          <a:p>
            <a:pPr lvl="3">
              <a:buNone/>
            </a:pPr>
            <a:endParaRPr lang="pt-PT" b="1" dirty="0" smtClean="0"/>
          </a:p>
          <a:p>
            <a:pPr marL="0" lvl="3" indent="0">
              <a:buNone/>
            </a:pPr>
            <a:r>
              <a:rPr lang="pt-PT" sz="2400" b="1" dirty="0" smtClean="0"/>
              <a:t>1 - INTRODUÇÃO </a:t>
            </a:r>
          </a:p>
          <a:p>
            <a:pPr marL="0" lvl="3" indent="0" algn="just">
              <a:buNone/>
            </a:pPr>
            <a:r>
              <a:rPr lang="pt-PT" dirty="0" smtClean="0"/>
              <a:t>Com </a:t>
            </a:r>
            <a:r>
              <a:rPr lang="pt-PT" dirty="0"/>
              <a:t>o presente informe procura-se uma caracterização do estado de abastecimento de água na Província. Com efeito, o abastecimento de água tem tido como fonte natural principal os mananciais de superfície, rios, riachos, lagoas e nascentes, nas zonas urbanas, </a:t>
            </a:r>
            <a:r>
              <a:rPr lang="pt-PT" dirty="0" err="1"/>
              <a:t>periurbanas</a:t>
            </a:r>
            <a:r>
              <a:rPr lang="pt-PT" dirty="0"/>
              <a:t> e rurais. Embora em pouca escala, ocorre também o recurso à água de subsolo, em aglomerados rurais sem acesso à água de superfície, mediante o uso de bombas por motricidade humana e, há dois anos, bombas </a:t>
            </a:r>
            <a:r>
              <a:rPr lang="pt-PT" dirty="0" err="1"/>
              <a:t>acionadas</a:t>
            </a:r>
            <a:r>
              <a:rPr lang="pt-PT" dirty="0"/>
              <a:t> por energia solar. Os investimentos feitos até ao momento, permitem uma cobertura média de pouco mais de 50%, havendo até a data sido cobertura todas as sedes comunais e abrangidas várias aldeias rurais.      </a:t>
            </a:r>
            <a:endParaRPr lang="pt-PT" sz="2800" dirty="0"/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28662" y="571480"/>
            <a:ext cx="778674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/>
              <a:t> </a:t>
            </a:r>
            <a:r>
              <a:rPr lang="pt-PT" sz="2400" b="1" dirty="0" smtClean="0"/>
              <a:t>2 - </a:t>
            </a:r>
            <a:r>
              <a:rPr lang="pt-PT" sz="2000" b="1" dirty="0" smtClean="0"/>
              <a:t>BREVE </a:t>
            </a:r>
            <a:r>
              <a:rPr lang="pt-PT" sz="2000" b="1" dirty="0"/>
              <a:t>RESUMO DAS ACÇÕES CONCRETIZADAS </a:t>
            </a:r>
            <a:r>
              <a:rPr lang="pt-PT" sz="2000" b="1" dirty="0" smtClean="0"/>
              <a:t>EM 2015</a:t>
            </a:r>
            <a:r>
              <a:rPr lang="pt-PT" sz="2000" dirty="0" smtClean="0"/>
              <a:t>:</a:t>
            </a:r>
          </a:p>
          <a:p>
            <a:pPr algn="just"/>
            <a:endParaRPr lang="pt-PT" sz="2000" dirty="0" smtClean="0"/>
          </a:p>
          <a:p>
            <a:pPr algn="just"/>
            <a:r>
              <a:rPr lang="pt-PT" sz="2000" dirty="0" smtClean="0"/>
              <a:t>b) Acompanhamento </a:t>
            </a:r>
            <a:r>
              <a:rPr lang="pt-PT" sz="2000" dirty="0"/>
              <a:t>dos trabalhos de implantação dos sistemas de abastecimento de Água de:</a:t>
            </a:r>
          </a:p>
          <a:p>
            <a:pPr lvl="0" indent="177800" algn="just">
              <a:buFont typeface="Arial" pitchFamily="34" charset="0"/>
              <a:buChar char="•"/>
            </a:pPr>
            <a:r>
              <a:rPr lang="pt-PT" sz="2000" dirty="0" smtClean="0"/>
              <a:t> Caxito </a:t>
            </a:r>
            <a:r>
              <a:rPr lang="pt-PT" sz="2000" dirty="0"/>
              <a:t>e Porto </a:t>
            </a:r>
            <a:r>
              <a:rPr lang="pt-PT" sz="2000" dirty="0" smtClean="0"/>
              <a:t>Quipiri; </a:t>
            </a:r>
          </a:p>
          <a:p>
            <a:pPr lvl="0" indent="177800" algn="just">
              <a:buFont typeface="Arial" pitchFamily="34" charset="0"/>
              <a:buChar char="•"/>
            </a:pPr>
            <a:r>
              <a:rPr lang="pt-PT" sz="2000" dirty="0" smtClean="0"/>
              <a:t> Quibaxe</a:t>
            </a:r>
          </a:p>
          <a:p>
            <a:pPr lvl="0" indent="177800" algn="just"/>
            <a:endParaRPr lang="pt-PT" sz="2000" dirty="0" smtClean="0"/>
          </a:p>
          <a:p>
            <a:pPr lvl="0" algn="just"/>
            <a:r>
              <a:rPr lang="pt-PT" sz="2000" dirty="0" smtClean="0"/>
              <a:t>c) Participação </a:t>
            </a:r>
            <a:r>
              <a:rPr lang="pt-PT" sz="2000" dirty="0"/>
              <a:t>nos simpósios sobre:</a:t>
            </a:r>
          </a:p>
          <a:p>
            <a:pPr lvl="0" indent="177800" algn="just">
              <a:buFont typeface="Arial" pitchFamily="34" charset="0"/>
              <a:buChar char="•"/>
            </a:pPr>
            <a:r>
              <a:rPr lang="pt-PT" sz="2000" dirty="0"/>
              <a:t>Cálculo de perdas de volumes em sistemas de Agua.</a:t>
            </a:r>
          </a:p>
          <a:p>
            <a:pPr lvl="0" indent="177800" algn="just">
              <a:buFont typeface="Arial" pitchFamily="34" charset="0"/>
              <a:buChar char="•"/>
            </a:pPr>
            <a:r>
              <a:rPr lang="pt-PT" sz="2000" dirty="0"/>
              <a:t>Ante - Projecto da Lei da Agencia Reguladora do Sector de Abastecimento de Agua e Saneamento de Aguas </a:t>
            </a:r>
            <a:r>
              <a:rPr lang="pt-PT" sz="2000" dirty="0" smtClean="0"/>
              <a:t>Residuais.</a:t>
            </a:r>
          </a:p>
          <a:p>
            <a:pPr lvl="0" indent="177800" algn="just"/>
            <a:endParaRPr lang="pt-PT" sz="2000" dirty="0" smtClean="0"/>
          </a:p>
          <a:p>
            <a:pPr lvl="0" algn="just"/>
            <a:r>
              <a:rPr lang="pt-PT" sz="2000" dirty="0" smtClean="0"/>
              <a:t>d) Recepção Provisórias </a:t>
            </a:r>
            <a:r>
              <a:rPr lang="pt-PT" sz="2000" dirty="0"/>
              <a:t>de dois (2) Pequenos Sistemas de Abastecimento de Água (PSA), todos no Município do </a:t>
            </a:r>
            <a:r>
              <a:rPr lang="pt-PT" sz="2000" dirty="0" smtClean="0"/>
              <a:t>Nambuangongo.</a:t>
            </a:r>
            <a:endParaRPr lang="pt-PT" sz="2000" dirty="0"/>
          </a:p>
          <a:p>
            <a:pPr lvl="1" algn="just"/>
            <a:r>
              <a:rPr lang="pt-PT" sz="2000" dirty="0"/>
              <a:t> </a:t>
            </a:r>
          </a:p>
          <a:p>
            <a:pPr lvl="0" algn="just"/>
            <a:r>
              <a:rPr lang="pt-PT" sz="2000" b="1" dirty="0"/>
              <a:t> </a:t>
            </a:r>
            <a:r>
              <a:rPr lang="pt-PT" sz="2000" b="1" dirty="0" smtClean="0"/>
              <a:t>3 - INDICADORES </a:t>
            </a:r>
            <a:r>
              <a:rPr lang="pt-PT" sz="2000" b="1" dirty="0"/>
              <a:t>DE OPERACIONALIDADE DO SISTEMA DE ABASTECIMENTO DE ÁGUA DA CIDADE </a:t>
            </a:r>
            <a:r>
              <a:rPr lang="pt-PT" sz="2000" b="1" dirty="0" smtClean="0"/>
              <a:t>CAPITAL.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71538" y="428604"/>
          <a:ext cx="6858048" cy="5887120"/>
        </p:xfrm>
        <a:graphic>
          <a:graphicData uri="http://schemas.openxmlformats.org/drawingml/2006/table">
            <a:tbl>
              <a:tblPr/>
              <a:tblGrid>
                <a:gridCol w="2879208"/>
                <a:gridCol w="2879208"/>
                <a:gridCol w="1099632"/>
              </a:tblGrid>
              <a:tr h="393236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Parâmetro indicador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PROVINCIA BENGO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8">
                <a:tc gridSpan="2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CAXITO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Estimativa da População a Servir (Pessoas)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65.905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Estimativa da Capacidade de Produção Nominal (</a:t>
                      </a:r>
                      <a:r>
                        <a:rPr lang="pt-PT" sz="1200" dirty="0" err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m³</a:t>
                      </a: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/dia)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1.910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Tempo Nominal de Funcionamento (</a:t>
                      </a:r>
                      <a:r>
                        <a:rPr lang="pt-PT" sz="1200" dirty="0" err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Hrs</a:t>
                      </a: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/dia)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12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Capacidade de Produção Nominal do Sistema Principal (</a:t>
                      </a:r>
                      <a:r>
                        <a:rPr lang="pt-PT" sz="1200" dirty="0" err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m³</a:t>
                      </a: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/dia)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1.350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Capacidade de Produção Nominal de Sistemas Complementares (</a:t>
                      </a:r>
                      <a:r>
                        <a:rPr lang="pt-PT" sz="1200" dirty="0" err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m³</a:t>
                      </a: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/dia)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60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Estimativa da Capacidade de Produção Efectiva (m³/dia)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1.750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Condição de Operação dos Sistemas de Abastecimento de Água (*)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IN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Capacidade de Armazenamento (m³)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300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Dimensão da Rede (km)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18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Estimativa da População com Rede Domiciliária (%)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40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Estimativa das Perdas Volumétricas (%)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15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ABASTECIMENTO EM ZONA URBANA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Zona regularmente abastecida (%)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50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8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Zona com abastecimento irregular (%)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8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Zona com abastecimento precário (%)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10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Zona não abastecida (%)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ABASTECIMENTO EM ZONA PERIURBANA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Zona regularmente abastecida (%)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40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8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Zona com abastecimento irregular (%)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8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Zona com abastecimento precário (%)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15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Zona não abastecida (%)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25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Capacidade Técnica de Operação do Sistema (**)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IN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Capacidade de Reparação de </a:t>
                      </a:r>
                      <a:r>
                        <a:rPr lang="pt-PT" sz="1200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Avarias </a:t>
                      </a: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(**)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Técnica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IN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Financeira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IN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Obras em Perspectiva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NÂO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6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Obras em Curso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SIM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28596" y="785794"/>
            <a:ext cx="8501122" cy="5000660"/>
          </a:xfrm>
        </p:spPr>
        <p:txBody>
          <a:bodyPr>
            <a:normAutofit fontScale="55000" lnSpcReduction="20000"/>
          </a:bodyPr>
          <a:lstStyle/>
          <a:p>
            <a:pPr lvl="0" algn="just">
              <a:buNone/>
            </a:pPr>
            <a:r>
              <a:rPr lang="pt-PT" b="1" dirty="0" smtClean="0"/>
              <a:t>4 - BALANÇO </a:t>
            </a:r>
            <a:r>
              <a:rPr lang="pt-PT" b="1" dirty="0"/>
              <a:t>BREVE DO DESENVOLVIMENTO DOS PROJECTOS DO PROGRAMA ÁGUA PARA TODOS (PAT</a:t>
            </a:r>
            <a:r>
              <a:rPr lang="pt-PT" b="1" dirty="0" smtClean="0"/>
              <a:t>)</a:t>
            </a:r>
            <a:r>
              <a:rPr lang="pt-PT" dirty="0" smtClean="0"/>
              <a:t>:</a:t>
            </a:r>
          </a:p>
          <a:p>
            <a:pPr lvl="0" algn="just">
              <a:buNone/>
            </a:pPr>
            <a:endParaRPr lang="pt-PT" dirty="0"/>
          </a:p>
          <a:p>
            <a:pPr lvl="2" algn="just"/>
            <a:r>
              <a:rPr lang="pt-PT" sz="3800" dirty="0"/>
              <a:t>Pagamento inicial dos Projectos de </a:t>
            </a:r>
            <a:r>
              <a:rPr lang="pt-PT" sz="3800" dirty="0" err="1"/>
              <a:t>quaro</a:t>
            </a:r>
            <a:r>
              <a:rPr lang="pt-PT" sz="3800" dirty="0"/>
              <a:t> (4) Pontos de Agua (PA) e três (3) Sistemas de Aproveitamento Gravítico de Água de Nascente, com os quais se espera abastecer cerca de 6.500 habitantes, distribuídos em 4.500 no </a:t>
            </a:r>
            <a:r>
              <a:rPr lang="pt-PT" sz="3800" dirty="0" err="1"/>
              <a:t>Nambuangono</a:t>
            </a:r>
            <a:r>
              <a:rPr lang="pt-PT" sz="3800" dirty="0"/>
              <a:t> e 2000 Dembos e em cinco e quatro aldeias respectivamente. </a:t>
            </a:r>
          </a:p>
          <a:p>
            <a:pPr lvl="2" algn="just"/>
            <a:r>
              <a:rPr lang="pt-PT" sz="3800" dirty="0"/>
              <a:t>Encontro com técnicos das Repartições Municipais, visando a capacitação sobre a nova metodologia de desenvolvimento dos Projectos do PAT;</a:t>
            </a:r>
          </a:p>
          <a:p>
            <a:pPr lvl="2" algn="just"/>
            <a:r>
              <a:rPr lang="pt-PT" sz="3800" dirty="0"/>
              <a:t>Apresentação do Relatório de Implementação do PAT, relativo ao ano 2014. </a:t>
            </a:r>
          </a:p>
          <a:p>
            <a:pPr lvl="2" algn="just"/>
            <a:r>
              <a:rPr lang="pt-PT" sz="3800" dirty="0"/>
              <a:t>Recepção dos dois (2) Pequenos Sistemas de Abastecimento de Água no Município do Nambuangongo, nas sedes Comunais de</a:t>
            </a:r>
            <a:r>
              <a:rPr lang="pt-PT" sz="3800" dirty="0" smtClean="0"/>
              <a:t>:</a:t>
            </a:r>
          </a:p>
          <a:p>
            <a:pPr lvl="2" algn="just">
              <a:buNone/>
            </a:pPr>
            <a:endParaRPr lang="pt-PT" sz="3100" dirty="0"/>
          </a:p>
          <a:p>
            <a:pPr lvl="0" algn="just"/>
            <a:r>
              <a:rPr lang="pt-PT" dirty="0"/>
              <a:t>Gombe</a:t>
            </a:r>
          </a:p>
          <a:p>
            <a:pPr lvl="0" algn="just"/>
            <a:r>
              <a:rPr lang="pt-PT" dirty="0" err="1"/>
              <a:t>Quicunzo</a:t>
            </a:r>
            <a:endParaRPr lang="pt-PT" dirty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DAS\SCANNER NELSON\002.jpg"/>
          <p:cNvPicPr>
            <a:picLocks noChangeAspect="1" noChangeArrowheads="1"/>
          </p:cNvPicPr>
          <p:nvPr/>
        </p:nvPicPr>
        <p:blipFill>
          <a:blip r:embed="rId2"/>
          <a:srcRect l="10870" t="8294" r="4348" b="13507"/>
          <a:stretch>
            <a:fillRect/>
          </a:stretch>
        </p:blipFill>
        <p:spPr bwMode="auto">
          <a:xfrm>
            <a:off x="214282" y="71438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DAS\SCANNER NELSON\001.jpg"/>
          <p:cNvPicPr>
            <a:picLocks noChangeAspect="1" noChangeArrowheads="1"/>
          </p:cNvPicPr>
          <p:nvPr/>
        </p:nvPicPr>
        <p:blipFill>
          <a:blip r:embed="rId2"/>
          <a:srcRect l="3257" t="12920" r="6351" b="16020"/>
          <a:stretch>
            <a:fillRect/>
          </a:stretch>
        </p:blipFill>
        <p:spPr bwMode="auto">
          <a:xfrm>
            <a:off x="71438" y="214314"/>
            <a:ext cx="8929718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6215106"/>
          </a:xfrm>
        </p:spPr>
        <p:txBody>
          <a:bodyPr>
            <a:normAutofit fontScale="62500" lnSpcReduction="20000"/>
          </a:bodyPr>
          <a:lstStyle/>
          <a:p>
            <a:pPr lvl="1">
              <a:buNone/>
            </a:pPr>
            <a:endParaRPr lang="pt-PT" b="1" dirty="0" smtClean="0"/>
          </a:p>
          <a:p>
            <a:pPr lvl="1">
              <a:buNone/>
            </a:pPr>
            <a:r>
              <a:rPr lang="pt-PT" b="1" dirty="0" smtClean="0"/>
              <a:t>7 - INDICAÇÕES </a:t>
            </a:r>
            <a:r>
              <a:rPr lang="pt-PT" b="1" dirty="0"/>
              <a:t>SOBRE IMPLEMENTAÇÃO DO MOGECA DA BASE DE DADOS DA QUALIDADE DE ÁGUA NA PROVÍNCIA</a:t>
            </a:r>
            <a:endParaRPr lang="pt-PT" sz="2400" dirty="0"/>
          </a:p>
          <a:p>
            <a:pPr algn="just"/>
            <a:r>
              <a:rPr lang="pt-PT" dirty="0" smtClean="0"/>
              <a:t>No </a:t>
            </a:r>
            <a:r>
              <a:rPr lang="pt-PT" dirty="0"/>
              <a:t>inicio do presente ano, foi distribuído à cada um dos seis Municípios, um exemplar do MOGECA, na </a:t>
            </a:r>
            <a:r>
              <a:rPr lang="pt-PT" dirty="0" err="1"/>
              <a:t>perspetiva</a:t>
            </a:r>
            <a:r>
              <a:rPr lang="pt-PT" dirty="0"/>
              <a:t> da sua aplicação progressiva</a:t>
            </a:r>
            <a:r>
              <a:rPr lang="pt-PT" dirty="0" smtClean="0"/>
              <a:t>.</a:t>
            </a:r>
          </a:p>
          <a:p>
            <a:pPr algn="just"/>
            <a:r>
              <a:rPr lang="pt-PT" dirty="0" smtClean="0"/>
              <a:t> </a:t>
            </a:r>
            <a:r>
              <a:rPr lang="pt-PT" dirty="0"/>
              <a:t>Quanto ao trabalho de recolha da informação para a Base de Dados do SISAS, foi basicamente realizado em todos os Municípios e terá continuação logo que esteja disponível os novos meios técnicos, conforme estabelecido no Programa do referido trabalho. </a:t>
            </a:r>
            <a:endParaRPr lang="pt-PT" sz="2800" dirty="0"/>
          </a:p>
          <a:p>
            <a:pPr algn="just">
              <a:buNone/>
            </a:pPr>
            <a:r>
              <a:rPr lang="pt-PT" dirty="0"/>
              <a:t> </a:t>
            </a:r>
            <a:endParaRPr lang="pt-PT" sz="2800" dirty="0"/>
          </a:p>
          <a:p>
            <a:pPr lvl="0" algn="just"/>
            <a:r>
              <a:rPr lang="pt-PT" b="1" dirty="0" smtClean="0"/>
              <a:t>8 - CARACTERIZAÇÃO </a:t>
            </a:r>
            <a:r>
              <a:rPr lang="pt-PT" b="1" dirty="0"/>
              <a:t>ESTATÍSTICA DOS RECURSOS HUMANOS AFECTOS AO SERVIÇO DE ABASTECIMENTO DE ÁGUA NA PROVÍNCIA</a:t>
            </a:r>
            <a:endParaRPr lang="pt-PT" sz="2800" dirty="0"/>
          </a:p>
          <a:p>
            <a:pPr algn="just">
              <a:buNone/>
            </a:pPr>
            <a:r>
              <a:rPr lang="pt-PT" b="1" dirty="0"/>
              <a:t> </a:t>
            </a:r>
            <a:endParaRPr lang="pt-PT" sz="2800" dirty="0"/>
          </a:p>
          <a:p>
            <a:pPr algn="just"/>
            <a:r>
              <a:rPr lang="pt-PT" dirty="0"/>
              <a:t>Decorre o levantamento dos Recursos Humanos que, fundamentalmente, nas Administrações Municipais, estão adstritos ao abastecimento de água. Importa referir, que o pessoal já identificado, quer nos Municípios como mesmo na Direcção Provincial, foi admitido nos concursos públicos gerais, ocorridos até 2011, e que foram integrados no serviço de abastecimento de água, sem que portanto tenham, necessariamente, formação académica nem profissional afim.</a:t>
            </a:r>
            <a:endParaRPr lang="pt-PT" sz="2800" dirty="0"/>
          </a:p>
          <a:p>
            <a:pPr>
              <a:buNone/>
            </a:pPr>
            <a:endParaRPr lang="pt-PT" sz="2800" dirty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786478"/>
          </a:xfrm>
        </p:spPr>
        <p:txBody>
          <a:bodyPr/>
          <a:lstStyle/>
          <a:p>
            <a:pPr>
              <a:buNone/>
            </a:pPr>
            <a:endParaRPr lang="pt-PT" sz="2800" dirty="0"/>
          </a:p>
          <a:p>
            <a:pPr lvl="0" algn="just">
              <a:spcBef>
                <a:spcPts val="0"/>
              </a:spcBef>
              <a:buNone/>
            </a:pPr>
            <a:r>
              <a:rPr lang="pt-PT" sz="2000" b="1" dirty="0" smtClean="0"/>
              <a:t>9 - PRINCIPAIS CONSTRANGIMENTOS.</a:t>
            </a:r>
          </a:p>
          <a:p>
            <a:pPr lvl="0" algn="just">
              <a:spcBef>
                <a:spcPts val="0"/>
              </a:spcBef>
              <a:buNone/>
            </a:pPr>
            <a:endParaRPr lang="pt-PT" sz="2000" b="1" dirty="0" smtClean="0"/>
          </a:p>
          <a:p>
            <a:pPr lvl="0" algn="just">
              <a:spcBef>
                <a:spcPts val="0"/>
              </a:spcBef>
              <a:buNone/>
            </a:pPr>
            <a:r>
              <a:rPr lang="pt-PT" sz="2000" b="1" dirty="0" smtClean="0"/>
              <a:t>Os </a:t>
            </a:r>
            <a:r>
              <a:rPr lang="pt-PT" sz="2000" b="1" dirty="0"/>
              <a:t>constrangimentos principais residem em:</a:t>
            </a:r>
          </a:p>
          <a:p>
            <a:pPr lvl="2" algn="just"/>
            <a:r>
              <a:rPr lang="pt-PT" smtClean="0"/>
              <a:t>Escassez </a:t>
            </a:r>
            <a:r>
              <a:rPr lang="pt-PT" dirty="0"/>
              <a:t>de pessoal qualificado;</a:t>
            </a:r>
            <a:endParaRPr lang="pt-PT" sz="2000" dirty="0"/>
          </a:p>
          <a:p>
            <a:pPr lvl="2" algn="just"/>
            <a:r>
              <a:rPr lang="pt-PT" dirty="0"/>
              <a:t>Pequenez das instalações em que funciona a Direcção;</a:t>
            </a:r>
            <a:endParaRPr lang="pt-PT" sz="2000" dirty="0"/>
          </a:p>
          <a:p>
            <a:pPr lvl="2" algn="just"/>
            <a:r>
              <a:rPr lang="pt-PT" dirty="0"/>
              <a:t>Exiguidade dos recursos financeiros </a:t>
            </a:r>
            <a:r>
              <a:rPr lang="pt-PT" dirty="0" smtClean="0"/>
              <a:t>disponíveis;   </a:t>
            </a:r>
            <a:endParaRPr lang="pt-PT" sz="2000" dirty="0"/>
          </a:p>
          <a:p>
            <a:pPr algn="just"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706</Words>
  <Application>Microsoft Office PowerPoint</Application>
  <PresentationFormat>Apresentação no Ecrã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DEPART-DE ENERGIA</dc:creator>
  <cp:lastModifiedBy>Angelica Cristovao</cp:lastModifiedBy>
  <cp:revision>11</cp:revision>
  <dcterms:created xsi:type="dcterms:W3CDTF">2015-07-28T16:57:25Z</dcterms:created>
  <dcterms:modified xsi:type="dcterms:W3CDTF">2015-08-07T06:22:31Z</dcterms:modified>
</cp:coreProperties>
</file>