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sldIdLst>
    <p:sldId id="263" r:id="rId2"/>
    <p:sldId id="262" r:id="rId3"/>
    <p:sldId id="264" r:id="rId4"/>
    <p:sldId id="258" r:id="rId5"/>
    <p:sldId id="260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50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303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1F518-4AEE-439C-B7F9-6B18CC09CBEB}" type="datetimeFigureOut">
              <a:rPr lang="pt-PT" smtClean="0"/>
              <a:pPr/>
              <a:t>31/07/2015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52375-B7D1-4AF8-A191-3D2590ED2000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87803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52375-B7D1-4AF8-A191-3D2590ED2000}" type="slidenum">
              <a:rPr lang="pt-PT" smtClean="0"/>
              <a:pPr/>
              <a:t>4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ângulo arredondado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38B4-7DBC-4EC1-8408-3965E1F2B40A}" type="datetimeFigureOut">
              <a:rPr lang="pt-PT" smtClean="0"/>
              <a:pPr/>
              <a:t>31/07/2015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3804A3C-DE90-417D-853A-CCC6AFE6BA56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7" name="Rec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38B4-7DBC-4EC1-8408-3965E1F2B40A}" type="datetimeFigureOut">
              <a:rPr lang="pt-PT" smtClean="0"/>
              <a:pPr/>
              <a:t>31/07/2015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4A3C-DE90-417D-853A-CCC6AFE6BA5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38B4-7DBC-4EC1-8408-3965E1F2B40A}" type="datetimeFigureOut">
              <a:rPr lang="pt-PT" smtClean="0"/>
              <a:pPr/>
              <a:t>31/07/2015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4A3C-DE90-417D-853A-CCC6AFE6BA5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38B4-7DBC-4EC1-8408-3965E1F2B40A}" type="datetimeFigureOut">
              <a:rPr lang="pt-PT" smtClean="0"/>
              <a:pPr/>
              <a:t>31/07/2015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4A3C-DE90-417D-853A-CCC6AFE6BA56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ângulo arredondado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38B4-7DBC-4EC1-8408-3965E1F2B40A}" type="datetimeFigureOut">
              <a:rPr lang="pt-PT" smtClean="0"/>
              <a:pPr/>
              <a:t>31/07/2015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PT"/>
          </a:p>
        </p:txBody>
      </p:sp>
      <p:sp>
        <p:nvSpPr>
          <p:cNvPr id="7" name="Rec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3804A3C-DE90-417D-853A-CCC6AFE6BA5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38B4-7DBC-4EC1-8408-3965E1F2B40A}" type="datetimeFigureOut">
              <a:rPr lang="pt-PT" smtClean="0"/>
              <a:pPr/>
              <a:t>31/07/2015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4A3C-DE90-417D-853A-CCC6AFE6BA56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38B4-7DBC-4EC1-8408-3965E1F2B40A}" type="datetimeFigureOut">
              <a:rPr lang="pt-PT" smtClean="0"/>
              <a:pPr/>
              <a:t>31/07/2015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4A3C-DE90-417D-853A-CCC6AFE6BA56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38B4-7DBC-4EC1-8408-3965E1F2B40A}" type="datetimeFigureOut">
              <a:rPr lang="pt-PT" smtClean="0"/>
              <a:pPr/>
              <a:t>31/07/2015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4A3C-DE90-417D-853A-CCC6AFE6BA5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38B4-7DBC-4EC1-8408-3965E1F2B40A}" type="datetimeFigureOut">
              <a:rPr lang="pt-PT" smtClean="0"/>
              <a:pPr/>
              <a:t>31/07/2015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4A3C-DE90-417D-853A-CCC6AFE6BA5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ângulo arredondado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38B4-7DBC-4EC1-8408-3965E1F2B40A}" type="datetimeFigureOut">
              <a:rPr lang="pt-PT" smtClean="0"/>
              <a:pPr/>
              <a:t>31/07/2015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4A3C-DE90-417D-853A-CCC6AFE6BA56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38B4-7DBC-4EC1-8408-3965E1F2B40A}" type="datetimeFigureOut">
              <a:rPr lang="pt-PT" smtClean="0"/>
              <a:pPr/>
              <a:t>31/07/2015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3804A3C-DE90-417D-853A-CCC6AFE6BA56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1" name="Rec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ângulo arredondado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F2738B4-7DBC-4EC1-8408-3965E1F2B40A}" type="datetimeFigureOut">
              <a:rPr lang="pt-PT" smtClean="0"/>
              <a:pPr/>
              <a:t>31/07/2015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3804A3C-DE90-417D-853A-CCC6AFE6BA5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1714480" y="2551837"/>
            <a:ext cx="621510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dirty="0" smtClean="0"/>
          </a:p>
          <a:p>
            <a:pPr algn="ctr"/>
            <a:endParaRPr lang="pt-PT" dirty="0"/>
          </a:p>
          <a:p>
            <a:pPr algn="ctr"/>
            <a:endParaRPr lang="pt-PT" dirty="0" smtClean="0"/>
          </a:p>
          <a:p>
            <a:pPr algn="ctr"/>
            <a:r>
              <a:rPr lang="pt-PT" dirty="0" smtClean="0"/>
              <a:t>REPÚBLICA DE ANGOLA</a:t>
            </a:r>
          </a:p>
          <a:p>
            <a:pPr algn="ctr"/>
            <a:r>
              <a:rPr lang="pt-PT" dirty="0" smtClean="0"/>
              <a:t>GOVERNO DA PROVÍNCIA DO CUANDO CUBANGO</a:t>
            </a:r>
          </a:p>
          <a:p>
            <a:pPr algn="ctr"/>
            <a:r>
              <a:rPr lang="pt-PT" dirty="0" smtClean="0"/>
              <a:t> DIRECÇÃO PROVINCIAL DA ENERGIA E ÁGUAS	</a:t>
            </a:r>
            <a:endParaRPr lang="pt-PT" b="1" dirty="0" smtClean="0"/>
          </a:p>
          <a:p>
            <a:pPr algn="ctr"/>
            <a:endParaRPr lang="pt-PT" sz="1400" dirty="0" smtClean="0"/>
          </a:p>
        </p:txBody>
      </p:sp>
      <p:pic>
        <p:nvPicPr>
          <p:cNvPr id="4" name="Imagem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4534" y="1482287"/>
            <a:ext cx="1296144" cy="106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642910" y="-772150"/>
            <a:ext cx="7929618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PT" dirty="0" smtClean="0"/>
          </a:p>
          <a:p>
            <a:pPr algn="just"/>
            <a:endParaRPr lang="pt-PT" dirty="0" smtClean="0"/>
          </a:p>
          <a:p>
            <a:pPr algn="just"/>
            <a:endParaRPr lang="pt-PT" dirty="0" smtClean="0"/>
          </a:p>
          <a:p>
            <a:pPr algn="just"/>
            <a:endParaRPr lang="pt-PT" dirty="0" smtClean="0"/>
          </a:p>
          <a:p>
            <a:pPr algn="just"/>
            <a:endParaRPr lang="pt-PT" dirty="0" smtClean="0"/>
          </a:p>
          <a:p>
            <a:pPr algn="just"/>
            <a:endParaRPr lang="pt-PT" sz="1600" dirty="0" smtClean="0"/>
          </a:p>
          <a:p>
            <a:pPr algn="ctr"/>
            <a:r>
              <a:rPr lang="pt-PT" sz="1600" dirty="0" smtClean="0"/>
              <a:t>INTRODUÇÃO</a:t>
            </a:r>
          </a:p>
          <a:p>
            <a:pPr algn="just"/>
            <a:endParaRPr lang="pt-PT" sz="1600" dirty="0" smtClean="0"/>
          </a:p>
          <a:p>
            <a:pPr algn="just"/>
            <a:r>
              <a:rPr lang="pt-PT" sz="1600" dirty="0" smtClean="0"/>
              <a:t>A Província do Cuando Cubango com uma superfície de 199.335 km2, situada no sudeste de Angola, é constituída por 9 municípios e 30 comunas, quanto ao fornecimento de Energia Eléctrica podemos dizer que depende de uma única fonte de Produção de energia Isso é através de Geração Térmicas salvo os três Municípios e uma Comuna nomeadamente: Cuangar, Calai, </a:t>
            </a:r>
            <a:r>
              <a:rPr lang="pt-PT" sz="1600" dirty="0" err="1" smtClean="0"/>
              <a:t>Dirico</a:t>
            </a:r>
            <a:r>
              <a:rPr lang="pt-PT" sz="1600" dirty="0" smtClean="0"/>
              <a:t> e a Comuna do </a:t>
            </a:r>
            <a:r>
              <a:rPr lang="pt-PT" sz="1600" dirty="0" err="1" smtClean="0"/>
              <a:t>Mucusso</a:t>
            </a:r>
            <a:r>
              <a:rPr lang="pt-PT" sz="1600" dirty="0" smtClean="0"/>
              <a:t> que depende da fonte de produção da Vizinha República da Namíbia.</a:t>
            </a:r>
          </a:p>
          <a:p>
            <a:pPr algn="just"/>
            <a:endParaRPr lang="pt-PT" sz="1600" dirty="0" smtClean="0"/>
          </a:p>
          <a:p>
            <a:pPr algn="just"/>
            <a:r>
              <a:rPr lang="pt-PT" sz="1600" dirty="0" smtClean="0"/>
              <a:t>Neste momento a província conta com duas Centrais Térmica uma de 11,9 MW localizada no Município de Menongue e a outra de 7,5 que esta na fase conclusiva e a mesma esta localizada no Município do Cuito Cuanavale. </a:t>
            </a:r>
          </a:p>
          <a:p>
            <a:pPr algn="just"/>
            <a:r>
              <a:rPr lang="pt-PT" sz="1600" dirty="0" smtClean="0"/>
              <a:t>  </a:t>
            </a:r>
            <a:endParaRPr lang="pt-PT" sz="1600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214282" y="357166"/>
            <a:ext cx="8343904" cy="4572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pt-PT" sz="1600" dirty="0" smtClean="0"/>
              <a:t>Breve caracterização da Rede Eléctrica de MT e BT em cada Município. </a:t>
            </a:r>
          </a:p>
          <a:p>
            <a:pPr>
              <a:buNone/>
            </a:pPr>
            <a:r>
              <a:rPr lang="pt-PT" sz="1600" dirty="0" smtClean="0"/>
              <a:t> </a:t>
            </a:r>
            <a:endParaRPr lang="pt-PT" sz="16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785786" y="1142984"/>
          <a:ext cx="25003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</a:tblGrid>
              <a:tr h="370840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Município</a:t>
                      </a:r>
                      <a:endParaRPr lang="pt-PT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3286116" y="1142984"/>
          <a:ext cx="25003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</a:tblGrid>
              <a:tr h="370840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Estado da Rede MT</a:t>
                      </a:r>
                      <a:endParaRPr lang="pt-PT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786446" y="1142984"/>
          <a:ext cx="25003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</a:tblGrid>
              <a:tr h="370840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Estado da Rede BT</a:t>
                      </a:r>
                      <a:endParaRPr lang="pt-PT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1500174"/>
          <a:ext cx="7500990" cy="3783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  <a:gridCol w="2500330"/>
                <a:gridCol w="2500330"/>
              </a:tblGrid>
              <a:tr h="370840">
                <a:tc>
                  <a:txBody>
                    <a:bodyPr/>
                    <a:lstStyle/>
                    <a:p>
                      <a:r>
                        <a:rPr lang="pt-PT" sz="1600" dirty="0" smtClean="0"/>
                        <a:t>Menongue</a:t>
                      </a:r>
                      <a:endParaRPr lang="pt-P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600" dirty="0" smtClean="0"/>
                        <a:t>Boas Condições</a:t>
                      </a:r>
                      <a:endParaRPr lang="pt-P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600" dirty="0" smtClean="0"/>
                        <a:t>Regular</a:t>
                      </a:r>
                      <a:endParaRPr lang="pt-P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sz="1600" dirty="0" err="1" smtClean="0"/>
                        <a:t>Cuchi</a:t>
                      </a:r>
                      <a:endParaRPr lang="pt-P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600" dirty="0" smtClean="0"/>
                        <a:t>Regular</a:t>
                      </a:r>
                      <a:endParaRPr lang="pt-P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sz="1600" dirty="0" smtClean="0"/>
                        <a:t>Cuito</a:t>
                      </a:r>
                      <a:r>
                        <a:rPr lang="pt-PT" sz="1600" baseline="0" dirty="0" smtClean="0"/>
                        <a:t> Cuanavale</a:t>
                      </a:r>
                      <a:endParaRPr lang="pt-P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600" dirty="0" smtClean="0"/>
                        <a:t>Em Curso</a:t>
                      </a:r>
                      <a:endParaRPr lang="pt-P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sz="1600" dirty="0" err="1" smtClean="0"/>
                        <a:t>Nankova</a:t>
                      </a:r>
                      <a:endParaRPr lang="pt-P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600" dirty="0"/>
                    </a:p>
                  </a:txBody>
                  <a:tcPr/>
                </a:tc>
              </a:tr>
              <a:tr h="445466">
                <a:tc>
                  <a:txBody>
                    <a:bodyPr/>
                    <a:lstStyle/>
                    <a:p>
                      <a:r>
                        <a:rPr lang="pt-PT" sz="1600" dirty="0" err="1" smtClean="0"/>
                        <a:t>Mavinga</a:t>
                      </a:r>
                      <a:endParaRPr lang="pt-P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sz="1600" dirty="0" err="1" smtClean="0"/>
                        <a:t>Rivungo</a:t>
                      </a:r>
                      <a:endParaRPr lang="pt-P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sz="1600" dirty="0" smtClean="0"/>
                        <a:t>Cuangar</a:t>
                      </a:r>
                      <a:endParaRPr lang="pt-P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600" dirty="0" smtClean="0"/>
                        <a:t>Regular</a:t>
                      </a:r>
                      <a:endParaRPr lang="pt-P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600" dirty="0" smtClean="0"/>
                        <a:t>Regular</a:t>
                      </a:r>
                      <a:endParaRPr lang="pt-P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sz="1600" dirty="0" err="1" smtClean="0"/>
                        <a:t>Kalai</a:t>
                      </a:r>
                      <a:endParaRPr lang="pt-P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600" dirty="0" smtClean="0"/>
                        <a:t>Regular</a:t>
                      </a:r>
                      <a:endParaRPr lang="pt-P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600" dirty="0" smtClean="0"/>
                        <a:t>Regular</a:t>
                      </a:r>
                      <a:endParaRPr lang="pt-P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sz="1600" dirty="0" err="1" smtClean="0"/>
                        <a:t>Dirico</a:t>
                      </a:r>
                      <a:endParaRPr lang="pt-P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600" dirty="0" smtClean="0"/>
                        <a:t>Regular</a:t>
                      </a:r>
                      <a:endParaRPr lang="pt-P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600" dirty="0" smtClean="0"/>
                        <a:t>Regular</a:t>
                      </a:r>
                      <a:endParaRPr lang="pt-P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262759" y="420414"/>
          <a:ext cx="8738397" cy="365379"/>
        </p:xfrm>
        <a:graphic>
          <a:graphicData uri="http://schemas.openxmlformats.org/drawingml/2006/table">
            <a:tbl>
              <a:tblPr/>
              <a:tblGrid>
                <a:gridCol w="8738397"/>
              </a:tblGrid>
              <a:tr h="365379">
                <a:tc>
                  <a:txBody>
                    <a:bodyPr/>
                    <a:lstStyle/>
                    <a:p>
                      <a:pPr algn="ctr"/>
                      <a:r>
                        <a:rPr lang="pt-PT" sz="1600" b="1" dirty="0" smtClean="0"/>
                        <a:t>PRODUÇÃO DE ENERGIA ELÉCTRICA</a:t>
                      </a:r>
                      <a:endParaRPr lang="pt-PT" sz="16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262759" y="785794"/>
          <a:ext cx="8738397" cy="1143009"/>
        </p:xfrm>
        <a:graphic>
          <a:graphicData uri="http://schemas.openxmlformats.org/drawingml/2006/table">
            <a:tbl>
              <a:tblPr/>
              <a:tblGrid>
                <a:gridCol w="8738397"/>
              </a:tblGrid>
              <a:tr h="1143009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262759" y="785795"/>
          <a:ext cx="1237407" cy="1143007"/>
        </p:xfrm>
        <a:graphic>
          <a:graphicData uri="http://schemas.openxmlformats.org/drawingml/2006/table">
            <a:tbl>
              <a:tblPr/>
              <a:tblGrid>
                <a:gridCol w="1237407"/>
              </a:tblGrid>
              <a:tr h="1143007">
                <a:tc>
                  <a:txBody>
                    <a:bodyPr/>
                    <a:lstStyle/>
                    <a:p>
                      <a:endParaRPr lang="pt-PT" dirty="0" smtClean="0"/>
                    </a:p>
                    <a:p>
                      <a:pPr algn="ctr"/>
                      <a:r>
                        <a:rPr lang="pt-PT" dirty="0" smtClean="0"/>
                        <a:t>Município</a:t>
                      </a:r>
                      <a:endParaRPr lang="pt-PT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4286248" y="785794"/>
          <a:ext cx="928694" cy="1143007"/>
        </p:xfrm>
        <a:graphic>
          <a:graphicData uri="http://schemas.openxmlformats.org/drawingml/2006/table">
            <a:tbl>
              <a:tblPr/>
              <a:tblGrid>
                <a:gridCol w="928694"/>
              </a:tblGrid>
              <a:tr h="1143007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Potência</a:t>
                      </a:r>
                    </a:p>
                    <a:p>
                      <a:pPr algn="ctr"/>
                      <a:r>
                        <a:rPr lang="pt-PT" sz="1400" dirty="0" smtClean="0"/>
                        <a:t>Disponível</a:t>
                      </a:r>
                    </a:p>
                    <a:p>
                      <a:pPr algn="ctr"/>
                      <a:r>
                        <a:rPr lang="pt-PT" sz="1400" dirty="0" smtClean="0"/>
                        <a:t>(MW)</a:t>
                      </a:r>
                      <a:endParaRPr lang="pt-PT" sz="16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3500430" y="785794"/>
          <a:ext cx="785818" cy="1143008"/>
        </p:xfrm>
        <a:graphic>
          <a:graphicData uri="http://schemas.openxmlformats.org/drawingml/2006/table">
            <a:tbl>
              <a:tblPr/>
              <a:tblGrid>
                <a:gridCol w="785818"/>
              </a:tblGrid>
              <a:tr h="1143008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Potência</a:t>
                      </a:r>
                    </a:p>
                    <a:p>
                      <a:pPr algn="ctr"/>
                      <a:r>
                        <a:rPr lang="pt-PT" sz="1400" dirty="0" smtClean="0"/>
                        <a:t>Instalada</a:t>
                      </a:r>
                    </a:p>
                    <a:p>
                      <a:pPr algn="ctr"/>
                      <a:r>
                        <a:rPr lang="pt-PT" sz="1400" dirty="0" smtClean="0"/>
                        <a:t>(MW</a:t>
                      </a:r>
                      <a:r>
                        <a:rPr lang="pt-PT" sz="1600" dirty="0" smtClean="0"/>
                        <a:t>)</a:t>
                      </a:r>
                      <a:endParaRPr lang="pt-PT" sz="16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5214942" y="785794"/>
          <a:ext cx="928694" cy="1158240"/>
        </p:xfrm>
        <a:graphic>
          <a:graphicData uri="http://schemas.openxmlformats.org/drawingml/2006/table">
            <a:tbl>
              <a:tblPr/>
              <a:tblGrid>
                <a:gridCol w="928694"/>
              </a:tblGrid>
              <a:tr h="1148109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Potência</a:t>
                      </a:r>
                    </a:p>
                    <a:p>
                      <a:pPr algn="ctr"/>
                      <a:r>
                        <a:rPr lang="pt-PT" sz="1400" dirty="0" smtClean="0"/>
                        <a:t>Reprimida</a:t>
                      </a:r>
                    </a:p>
                    <a:p>
                      <a:pPr algn="ctr"/>
                      <a:r>
                        <a:rPr lang="pt-PT" sz="1400" dirty="0" smtClean="0"/>
                        <a:t>Meio urbano</a:t>
                      </a:r>
                    </a:p>
                    <a:p>
                      <a:pPr algn="ctr"/>
                      <a:r>
                        <a:rPr lang="pt-PT" sz="1400" dirty="0" smtClean="0"/>
                        <a:t>(MW)</a:t>
                      </a:r>
                      <a:endParaRPr lang="pt-PT" sz="14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ela 13"/>
          <p:cNvGraphicFramePr>
            <a:graphicFrameLocks noGrp="1"/>
          </p:cNvGraphicFramePr>
          <p:nvPr/>
        </p:nvGraphicFramePr>
        <p:xfrm>
          <a:off x="6143636" y="785794"/>
          <a:ext cx="928694" cy="1148109"/>
        </p:xfrm>
        <a:graphic>
          <a:graphicData uri="http://schemas.openxmlformats.org/drawingml/2006/table">
            <a:tbl>
              <a:tblPr/>
              <a:tblGrid>
                <a:gridCol w="928694"/>
              </a:tblGrid>
              <a:tr h="1148109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Potência</a:t>
                      </a:r>
                    </a:p>
                    <a:p>
                      <a:pPr algn="ctr"/>
                      <a:r>
                        <a:rPr lang="pt-PT" sz="1400" dirty="0" smtClean="0"/>
                        <a:t>Reprimida</a:t>
                      </a:r>
                    </a:p>
                    <a:p>
                      <a:pPr algn="ctr"/>
                      <a:r>
                        <a:rPr lang="pt-PT" sz="1400" dirty="0" smtClean="0"/>
                        <a:t>Meio Rural</a:t>
                      </a:r>
                    </a:p>
                    <a:p>
                      <a:pPr algn="ctr"/>
                      <a:r>
                        <a:rPr lang="pt-PT" sz="1400" dirty="0" smtClean="0"/>
                        <a:t>(MW</a:t>
                      </a:r>
                      <a:endParaRPr lang="pt-PT" sz="14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ela 14"/>
          <p:cNvGraphicFramePr>
            <a:graphicFrameLocks noGrp="1"/>
          </p:cNvGraphicFramePr>
          <p:nvPr/>
        </p:nvGraphicFramePr>
        <p:xfrm>
          <a:off x="7072330" y="788276"/>
          <a:ext cx="857256" cy="1145627"/>
        </p:xfrm>
        <a:graphic>
          <a:graphicData uri="http://schemas.openxmlformats.org/drawingml/2006/table">
            <a:tbl>
              <a:tblPr/>
              <a:tblGrid>
                <a:gridCol w="857256"/>
              </a:tblGrid>
              <a:tr h="1145627">
                <a:tc>
                  <a:txBody>
                    <a:bodyPr/>
                    <a:lstStyle/>
                    <a:p>
                      <a:pPr algn="ctr"/>
                      <a:endParaRPr lang="pt-PT" sz="1400" dirty="0" smtClean="0"/>
                    </a:p>
                    <a:p>
                      <a:pPr algn="ctr"/>
                      <a:r>
                        <a:rPr lang="pt-PT" sz="1400" dirty="0" smtClean="0"/>
                        <a:t>Demanda</a:t>
                      </a:r>
                    </a:p>
                    <a:p>
                      <a:pPr algn="ctr"/>
                      <a:r>
                        <a:rPr lang="pt-PT" sz="1400" dirty="0" smtClean="0"/>
                        <a:t>MW</a:t>
                      </a:r>
                      <a:endParaRPr lang="pt-PT" sz="14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Tabela 15"/>
          <p:cNvGraphicFramePr>
            <a:graphicFrameLocks noGrp="1"/>
          </p:cNvGraphicFramePr>
          <p:nvPr/>
        </p:nvGraphicFramePr>
        <p:xfrm>
          <a:off x="1500166" y="1357298"/>
          <a:ext cx="2000264" cy="576605"/>
        </p:xfrm>
        <a:graphic>
          <a:graphicData uri="http://schemas.openxmlformats.org/drawingml/2006/table">
            <a:tbl>
              <a:tblPr/>
              <a:tblGrid>
                <a:gridCol w="2000264"/>
              </a:tblGrid>
              <a:tr h="576605">
                <a:tc>
                  <a:txBody>
                    <a:bodyPr/>
                    <a:lstStyle/>
                    <a:p>
                      <a:pPr algn="l"/>
                      <a:r>
                        <a:rPr lang="pt-PT" sz="1400" dirty="0" smtClean="0"/>
                        <a:t>Meio Urbano</a:t>
                      </a:r>
                      <a:endParaRPr lang="pt-PT" sz="14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Tabela 16"/>
          <p:cNvGraphicFramePr>
            <a:graphicFrameLocks noGrp="1"/>
          </p:cNvGraphicFramePr>
          <p:nvPr/>
        </p:nvGraphicFramePr>
        <p:xfrm>
          <a:off x="1500166" y="785794"/>
          <a:ext cx="2000264" cy="571505"/>
        </p:xfrm>
        <a:graphic>
          <a:graphicData uri="http://schemas.openxmlformats.org/drawingml/2006/table">
            <a:tbl>
              <a:tblPr/>
              <a:tblGrid>
                <a:gridCol w="2000264"/>
              </a:tblGrid>
              <a:tr h="571505">
                <a:tc>
                  <a:txBody>
                    <a:bodyPr/>
                    <a:lstStyle/>
                    <a:p>
                      <a:pPr algn="ctr"/>
                      <a:r>
                        <a:rPr lang="pt-PT" sz="1400" b="0" dirty="0" smtClean="0"/>
                        <a:t>Numero de Habitantes no Município em</a:t>
                      </a:r>
                      <a:r>
                        <a:rPr lang="pt-PT" sz="1400" b="0" baseline="0" dirty="0" smtClean="0"/>
                        <a:t> 2015</a:t>
                      </a:r>
                      <a:endParaRPr lang="pt-PT" sz="1400" b="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21" name="Tabela 20"/>
          <p:cNvGraphicFramePr>
            <a:graphicFrameLocks noGrp="1"/>
          </p:cNvGraphicFramePr>
          <p:nvPr/>
        </p:nvGraphicFramePr>
        <p:xfrm>
          <a:off x="2571736" y="1357298"/>
          <a:ext cx="928694" cy="571503"/>
        </p:xfrm>
        <a:graphic>
          <a:graphicData uri="http://schemas.openxmlformats.org/drawingml/2006/table">
            <a:tbl>
              <a:tblPr/>
              <a:tblGrid>
                <a:gridCol w="928694"/>
              </a:tblGrid>
              <a:tr h="571503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Meio Rural</a:t>
                      </a:r>
                      <a:endParaRPr lang="pt-PT" sz="14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22" name="Tabela 21"/>
          <p:cNvGraphicFramePr>
            <a:graphicFrameLocks noGrp="1"/>
          </p:cNvGraphicFramePr>
          <p:nvPr/>
        </p:nvGraphicFramePr>
        <p:xfrm>
          <a:off x="7929586" y="788276"/>
          <a:ext cx="1067269" cy="1145627"/>
        </p:xfrm>
        <a:graphic>
          <a:graphicData uri="http://schemas.openxmlformats.org/drawingml/2006/table">
            <a:tbl>
              <a:tblPr/>
              <a:tblGrid>
                <a:gridCol w="1067269"/>
              </a:tblGrid>
              <a:tr h="1145627">
                <a:tc>
                  <a:txBody>
                    <a:bodyPr/>
                    <a:lstStyle/>
                    <a:p>
                      <a:pPr algn="ctr"/>
                      <a:endParaRPr lang="pt-PT" sz="1400" dirty="0" smtClean="0"/>
                    </a:p>
                    <a:p>
                      <a:pPr algn="ctr"/>
                      <a:r>
                        <a:rPr lang="pt-PT" sz="1400" dirty="0" smtClean="0"/>
                        <a:t>Nível de</a:t>
                      </a:r>
                    </a:p>
                    <a:p>
                      <a:pPr algn="ctr"/>
                      <a:r>
                        <a:rPr lang="pt-PT" sz="1400" dirty="0" smtClean="0"/>
                        <a:t>Atendimento</a:t>
                      </a:r>
                      <a:endParaRPr lang="pt-PT" sz="14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23" name="Tabela 22"/>
          <p:cNvGraphicFramePr>
            <a:graphicFrameLocks noGrp="1"/>
          </p:cNvGraphicFramePr>
          <p:nvPr/>
        </p:nvGraphicFramePr>
        <p:xfrm>
          <a:off x="262759" y="1944414"/>
          <a:ext cx="8738397" cy="3770602"/>
        </p:xfrm>
        <a:graphic>
          <a:graphicData uri="http://schemas.openxmlformats.org/drawingml/2006/table">
            <a:tbl>
              <a:tblPr/>
              <a:tblGrid>
                <a:gridCol w="8738397"/>
              </a:tblGrid>
              <a:tr h="3770602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938922"/>
              </p:ext>
            </p:extLst>
          </p:nvPr>
        </p:nvGraphicFramePr>
        <p:xfrm>
          <a:off x="214283" y="1928803"/>
          <a:ext cx="8786874" cy="42703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3"/>
                <a:gridCol w="1071570"/>
                <a:gridCol w="928694"/>
                <a:gridCol w="785818"/>
                <a:gridCol w="928694"/>
                <a:gridCol w="928694"/>
                <a:gridCol w="928694"/>
                <a:gridCol w="857256"/>
                <a:gridCol w="1071571"/>
              </a:tblGrid>
              <a:tr h="500065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Menongue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306.622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11.9 </a:t>
                      </a:r>
                      <a:r>
                        <a:rPr lang="pt-PT" sz="1400" baseline="0" dirty="0" smtClean="0"/>
                        <a:t>MW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9 ,0</a:t>
                      </a:r>
                    </a:p>
                    <a:p>
                      <a:pPr algn="ctr"/>
                      <a:r>
                        <a:rPr lang="pt-PT" sz="1400" dirty="0" smtClean="0"/>
                        <a:t>MW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94,04</a:t>
                      </a:r>
                    </a:p>
                    <a:p>
                      <a:pPr algn="ctr"/>
                      <a:r>
                        <a:rPr lang="pt-PT" sz="1400" dirty="0" smtClean="0"/>
                        <a:t>MW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-2,40</a:t>
                      </a:r>
                    </a:p>
                    <a:p>
                      <a:pPr algn="ctr"/>
                      <a:r>
                        <a:rPr lang="pt-PT" sz="1400" dirty="0" smtClean="0"/>
                        <a:t>MW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100,6</a:t>
                      </a:r>
                    </a:p>
                    <a:p>
                      <a:pPr algn="ctr"/>
                      <a:r>
                        <a:rPr lang="pt-PT" sz="1400" dirty="0" smtClean="0"/>
                        <a:t>MW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8,9%</a:t>
                      </a:r>
                      <a:endParaRPr lang="pt-PT" sz="1400" dirty="0"/>
                    </a:p>
                  </a:txBody>
                  <a:tcPr/>
                </a:tc>
              </a:tr>
              <a:tr h="381700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Cuchi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42.899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1.5</a:t>
                      </a:r>
                      <a:r>
                        <a:rPr lang="pt-PT" sz="1400" baseline="0" dirty="0" smtClean="0"/>
                        <a:t> MW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 MW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14,59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0,00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14,6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0,0%</a:t>
                      </a:r>
                      <a:endParaRPr lang="pt-PT" sz="1400" dirty="0"/>
                    </a:p>
                  </a:txBody>
                  <a:tcPr/>
                </a:tc>
              </a:tr>
              <a:tr h="545458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C.Cuanavale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38.836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Obra em Curso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---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13,20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0,00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13,2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0,0%</a:t>
                      </a:r>
                      <a:endParaRPr lang="pt-PT" sz="1400" dirty="0"/>
                    </a:p>
                  </a:txBody>
                  <a:tcPr/>
                </a:tc>
              </a:tr>
              <a:tr h="381700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Nankova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3.451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---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---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1,17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0,00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1,2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0,0%</a:t>
                      </a:r>
                      <a:endParaRPr lang="pt-PT" sz="1400" dirty="0"/>
                    </a:p>
                  </a:txBody>
                  <a:tcPr/>
                </a:tc>
              </a:tr>
              <a:tr h="381700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Mavinga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26.021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---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---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8,85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0,00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8,8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0,0%</a:t>
                      </a:r>
                      <a:endParaRPr lang="pt-PT" sz="1400" dirty="0"/>
                    </a:p>
                  </a:txBody>
                  <a:tcPr/>
                </a:tc>
              </a:tr>
              <a:tr h="381700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Rivungo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30.365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500 KVA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---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10,32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0,00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10,3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0,0%</a:t>
                      </a:r>
                      <a:endParaRPr lang="pt-PT" sz="1400" dirty="0"/>
                    </a:p>
                  </a:txBody>
                  <a:tcPr/>
                </a:tc>
              </a:tr>
              <a:tr h="355098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Cuangar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27.335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0,5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1400" dirty="0" smtClean="0"/>
                        <a:t>0,5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9,21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-0,02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9,6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4,7%</a:t>
                      </a:r>
                      <a:endParaRPr lang="pt-PT" sz="1400" dirty="0"/>
                    </a:p>
                  </a:txBody>
                  <a:tcPr/>
                </a:tc>
              </a:tr>
              <a:tr h="425001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Kalai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20.239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/>
                        <a:t>0,5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1400" dirty="0" smtClean="0"/>
                        <a:t>0,5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6,40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-0,11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6,8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7,0%</a:t>
                      </a:r>
                      <a:endParaRPr lang="pt-PT" sz="1400" dirty="0"/>
                    </a:p>
                  </a:txBody>
                  <a:tcPr/>
                </a:tc>
              </a:tr>
              <a:tr h="406907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Dirico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14.601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1400" dirty="0" smtClean="0"/>
                        <a:t>0,1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/>
                        <a:t>0,1</a:t>
                      </a:r>
                    </a:p>
                    <a:p>
                      <a:pPr algn="ctr"/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4,85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-0,03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4,9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2,5%</a:t>
                      </a:r>
                      <a:endParaRPr lang="pt-PT" sz="1400" dirty="0"/>
                    </a:p>
                  </a:txBody>
                  <a:tcPr/>
                </a:tc>
              </a:tr>
              <a:tr h="381700">
                <a:tc>
                  <a:txBody>
                    <a:bodyPr/>
                    <a:lstStyle/>
                    <a:p>
                      <a:r>
                        <a:rPr lang="pt-PT" sz="1400" b="1" dirty="0" smtClean="0"/>
                        <a:t>Total</a:t>
                      </a:r>
                      <a:endParaRPr lang="pt-P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/>
                        <a:t>510.369</a:t>
                      </a:r>
                      <a:endParaRPr lang="pt-P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/>
                        <a:t>0</a:t>
                      </a:r>
                      <a:endParaRPr lang="pt-P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/>
                        <a:t>14,5</a:t>
                      </a:r>
                      <a:endParaRPr lang="pt-P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/>
                        <a:t>11,1</a:t>
                      </a:r>
                      <a:endParaRPr lang="pt-P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/>
                        <a:t>162,63</a:t>
                      </a:r>
                      <a:endParaRPr lang="pt-P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/>
                        <a:t>-2,56</a:t>
                      </a:r>
                      <a:endParaRPr lang="pt-P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/>
                        <a:t>170,1</a:t>
                      </a:r>
                      <a:endParaRPr lang="pt-P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/>
                        <a:t>23,1%</a:t>
                      </a:r>
                      <a:endParaRPr lang="pt-PT" sz="1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294290" y="409903"/>
          <a:ext cx="8565931" cy="367863"/>
        </p:xfrm>
        <a:graphic>
          <a:graphicData uri="http://schemas.openxmlformats.org/drawingml/2006/table">
            <a:tbl>
              <a:tblPr/>
              <a:tblGrid>
                <a:gridCol w="8565931"/>
              </a:tblGrid>
              <a:tr h="367863">
                <a:tc>
                  <a:txBody>
                    <a:bodyPr/>
                    <a:lstStyle/>
                    <a:p>
                      <a:pPr algn="ctr"/>
                      <a:r>
                        <a:rPr lang="pt-PT" b="1" dirty="0" smtClean="0"/>
                        <a:t>DISTRIBUIÇÃO</a:t>
                      </a:r>
                      <a:r>
                        <a:rPr lang="pt-PT" b="1" baseline="0" dirty="0" smtClean="0"/>
                        <a:t> DE ENERGIA ELÉCTRICA</a:t>
                      </a:r>
                      <a:endParaRPr lang="pt-PT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294290" y="785794"/>
          <a:ext cx="1818289" cy="1000132"/>
        </p:xfrm>
        <a:graphic>
          <a:graphicData uri="http://schemas.openxmlformats.org/drawingml/2006/table">
            <a:tbl>
              <a:tblPr/>
              <a:tblGrid>
                <a:gridCol w="1818289"/>
              </a:tblGrid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Município</a:t>
                      </a:r>
                      <a:endParaRPr lang="pt-PT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123090" y="785794"/>
          <a:ext cx="1072055" cy="1000132"/>
        </p:xfrm>
        <a:graphic>
          <a:graphicData uri="http://schemas.openxmlformats.org/drawingml/2006/table">
            <a:tbl>
              <a:tblPr/>
              <a:tblGrid>
                <a:gridCol w="1072055"/>
              </a:tblGrid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Numero de</a:t>
                      </a:r>
                    </a:p>
                    <a:p>
                      <a:pPr algn="ctr"/>
                      <a:r>
                        <a:rPr lang="pt-PT" sz="1400" dirty="0" smtClean="0"/>
                        <a:t>Habitantes no</a:t>
                      </a:r>
                    </a:p>
                    <a:p>
                      <a:pPr algn="ctr"/>
                      <a:r>
                        <a:rPr lang="pt-PT" sz="1400" dirty="0" smtClean="0"/>
                        <a:t>Município em 2015</a:t>
                      </a:r>
                      <a:endParaRPr lang="pt-PT" sz="14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3205655" y="777766"/>
          <a:ext cx="1937849" cy="508094"/>
        </p:xfrm>
        <a:graphic>
          <a:graphicData uri="http://schemas.openxmlformats.org/drawingml/2006/table">
            <a:tbl>
              <a:tblPr/>
              <a:tblGrid>
                <a:gridCol w="1937849"/>
              </a:tblGrid>
              <a:tr h="508094">
                <a:tc>
                  <a:txBody>
                    <a:bodyPr/>
                    <a:lstStyle/>
                    <a:p>
                      <a:r>
                        <a:rPr lang="pt-PT" dirty="0" smtClean="0"/>
                        <a:t>Consumidores MT</a:t>
                      </a:r>
                      <a:endParaRPr lang="pt-PT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3205655" y="1285860"/>
          <a:ext cx="651965" cy="500066"/>
        </p:xfrm>
        <a:graphic>
          <a:graphicData uri="http://schemas.openxmlformats.org/drawingml/2006/table">
            <a:tbl>
              <a:tblPr/>
              <a:tblGrid>
                <a:gridCol w="651965"/>
              </a:tblGrid>
              <a:tr h="500066">
                <a:tc>
                  <a:txBody>
                    <a:bodyPr/>
                    <a:lstStyle/>
                    <a:p>
                      <a:r>
                        <a:rPr lang="pt-PT" sz="1600" dirty="0" smtClean="0"/>
                        <a:t>2013</a:t>
                      </a:r>
                      <a:endParaRPr lang="pt-PT" sz="16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3857620" y="1285860"/>
          <a:ext cx="642942" cy="500066"/>
        </p:xfrm>
        <a:graphic>
          <a:graphicData uri="http://schemas.openxmlformats.org/drawingml/2006/table">
            <a:tbl>
              <a:tblPr/>
              <a:tblGrid>
                <a:gridCol w="642942"/>
              </a:tblGrid>
              <a:tr h="500066">
                <a:tc>
                  <a:txBody>
                    <a:bodyPr/>
                    <a:lstStyle/>
                    <a:p>
                      <a:r>
                        <a:rPr lang="pt-PT" sz="1600" dirty="0" smtClean="0"/>
                        <a:t>2014</a:t>
                      </a:r>
                      <a:endParaRPr lang="pt-PT" sz="16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4500562" y="1285860"/>
          <a:ext cx="642942" cy="500066"/>
        </p:xfrm>
        <a:graphic>
          <a:graphicData uri="http://schemas.openxmlformats.org/drawingml/2006/table">
            <a:tbl>
              <a:tblPr/>
              <a:tblGrid>
                <a:gridCol w="642942"/>
              </a:tblGrid>
              <a:tr h="500066">
                <a:tc>
                  <a:txBody>
                    <a:bodyPr/>
                    <a:lstStyle/>
                    <a:p>
                      <a:r>
                        <a:rPr lang="pt-PT" sz="1600" dirty="0" smtClean="0"/>
                        <a:t>2015</a:t>
                      </a:r>
                      <a:endParaRPr lang="pt-PT" sz="16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5143503" y="777766"/>
          <a:ext cx="1928827" cy="508094"/>
        </p:xfrm>
        <a:graphic>
          <a:graphicData uri="http://schemas.openxmlformats.org/drawingml/2006/table">
            <a:tbl>
              <a:tblPr/>
              <a:tblGrid>
                <a:gridCol w="1928827"/>
              </a:tblGrid>
              <a:tr h="508094">
                <a:tc>
                  <a:txBody>
                    <a:bodyPr/>
                    <a:lstStyle/>
                    <a:p>
                      <a:r>
                        <a:rPr lang="pt-PT" dirty="0" smtClean="0"/>
                        <a:t>Consumidores BT</a:t>
                      </a:r>
                      <a:endParaRPr lang="pt-PT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5139559" y="1285860"/>
          <a:ext cx="725213" cy="500066"/>
        </p:xfrm>
        <a:graphic>
          <a:graphicData uri="http://schemas.openxmlformats.org/drawingml/2006/table">
            <a:tbl>
              <a:tblPr/>
              <a:tblGrid>
                <a:gridCol w="725213"/>
              </a:tblGrid>
              <a:tr h="500066">
                <a:tc>
                  <a:txBody>
                    <a:bodyPr/>
                    <a:lstStyle/>
                    <a:p>
                      <a:r>
                        <a:rPr lang="pt-PT" sz="1600" dirty="0" smtClean="0"/>
                        <a:t>2013</a:t>
                      </a:r>
                      <a:endParaRPr lang="pt-PT" sz="16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ela 13"/>
          <p:cNvGraphicFramePr>
            <a:graphicFrameLocks noGrp="1"/>
          </p:cNvGraphicFramePr>
          <p:nvPr/>
        </p:nvGraphicFramePr>
        <p:xfrm>
          <a:off x="5864772" y="1285860"/>
          <a:ext cx="588580" cy="500066"/>
        </p:xfrm>
        <a:graphic>
          <a:graphicData uri="http://schemas.openxmlformats.org/drawingml/2006/table">
            <a:tbl>
              <a:tblPr/>
              <a:tblGrid>
                <a:gridCol w="588580"/>
              </a:tblGrid>
              <a:tr h="500066">
                <a:tc>
                  <a:txBody>
                    <a:bodyPr/>
                    <a:lstStyle/>
                    <a:p>
                      <a:r>
                        <a:rPr lang="pt-PT" sz="1600" dirty="0" smtClean="0"/>
                        <a:t>2014</a:t>
                      </a:r>
                      <a:endParaRPr lang="pt-PT" sz="16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ela 14"/>
          <p:cNvGraphicFramePr>
            <a:graphicFrameLocks noGrp="1"/>
          </p:cNvGraphicFramePr>
          <p:nvPr/>
        </p:nvGraphicFramePr>
        <p:xfrm>
          <a:off x="6453352" y="1285860"/>
          <a:ext cx="618978" cy="500066"/>
        </p:xfrm>
        <a:graphic>
          <a:graphicData uri="http://schemas.openxmlformats.org/drawingml/2006/table">
            <a:tbl>
              <a:tblPr/>
              <a:tblGrid>
                <a:gridCol w="618978"/>
              </a:tblGrid>
              <a:tr h="500066">
                <a:tc>
                  <a:txBody>
                    <a:bodyPr/>
                    <a:lstStyle/>
                    <a:p>
                      <a:r>
                        <a:rPr lang="pt-PT" sz="1600" dirty="0" smtClean="0"/>
                        <a:t>2015</a:t>
                      </a:r>
                      <a:endParaRPr lang="pt-PT" sz="16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Tabela 15"/>
          <p:cNvGraphicFramePr>
            <a:graphicFrameLocks noGrp="1"/>
          </p:cNvGraphicFramePr>
          <p:nvPr/>
        </p:nvGraphicFramePr>
        <p:xfrm>
          <a:off x="7083972" y="788276"/>
          <a:ext cx="1774308" cy="997650"/>
        </p:xfrm>
        <a:graphic>
          <a:graphicData uri="http://schemas.openxmlformats.org/drawingml/2006/table">
            <a:tbl>
              <a:tblPr/>
              <a:tblGrid>
                <a:gridCol w="1774308"/>
              </a:tblGrid>
              <a:tr h="997650">
                <a:tc>
                  <a:txBody>
                    <a:bodyPr/>
                    <a:lstStyle/>
                    <a:p>
                      <a:pPr algn="ctr"/>
                      <a:r>
                        <a:rPr lang="pt-PT" sz="1600" dirty="0" smtClean="0"/>
                        <a:t>Taxa</a:t>
                      </a:r>
                      <a:r>
                        <a:rPr lang="pt-PT" sz="1600" baseline="0" dirty="0" smtClean="0"/>
                        <a:t> de </a:t>
                      </a:r>
                    </a:p>
                    <a:p>
                      <a:pPr algn="ctr"/>
                      <a:r>
                        <a:rPr lang="pt-PT" sz="1600" baseline="0" dirty="0" smtClean="0"/>
                        <a:t>Electrificação</a:t>
                      </a:r>
                    </a:p>
                    <a:p>
                      <a:pPr algn="ctr"/>
                      <a:r>
                        <a:rPr lang="pt-PT" sz="1600" baseline="0" dirty="0" smtClean="0"/>
                        <a:t>(%)</a:t>
                      </a:r>
                      <a:endParaRPr lang="pt-PT" dirty="0" smtClean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Tabe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053514"/>
              </p:ext>
            </p:extLst>
          </p:nvPr>
        </p:nvGraphicFramePr>
        <p:xfrm>
          <a:off x="285716" y="1785930"/>
          <a:ext cx="8572563" cy="4786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92"/>
                <a:gridCol w="1071570"/>
                <a:gridCol w="642942"/>
                <a:gridCol w="642942"/>
                <a:gridCol w="642942"/>
                <a:gridCol w="714380"/>
                <a:gridCol w="571504"/>
                <a:gridCol w="642942"/>
                <a:gridCol w="1785949"/>
              </a:tblGrid>
              <a:tr h="478634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Menongue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306.622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16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4.325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4.992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9,8%</a:t>
                      </a:r>
                      <a:endParaRPr lang="pt-PT" sz="1400" dirty="0"/>
                    </a:p>
                  </a:txBody>
                  <a:tcPr/>
                </a:tc>
              </a:tr>
              <a:tr h="478634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Cuchi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42.899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0,0%</a:t>
                      </a:r>
                      <a:endParaRPr lang="pt-PT" sz="1400" dirty="0"/>
                    </a:p>
                  </a:txBody>
                  <a:tcPr/>
                </a:tc>
              </a:tr>
              <a:tr h="478634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C.Cuanavale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38.836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0,0%</a:t>
                      </a:r>
                      <a:endParaRPr lang="pt-PT" sz="1400" dirty="0"/>
                    </a:p>
                  </a:txBody>
                  <a:tcPr/>
                </a:tc>
              </a:tr>
              <a:tr h="478634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Nankova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3.451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0,0%</a:t>
                      </a:r>
                      <a:endParaRPr lang="pt-PT" sz="1400" dirty="0"/>
                    </a:p>
                  </a:txBody>
                  <a:tcPr/>
                </a:tc>
              </a:tr>
              <a:tr h="478634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Mavinga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26.021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0,0%</a:t>
                      </a:r>
                      <a:endParaRPr lang="pt-PT" sz="1400" dirty="0"/>
                    </a:p>
                  </a:txBody>
                  <a:tcPr/>
                </a:tc>
              </a:tr>
              <a:tr h="478634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Rivungo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30.365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0,0%</a:t>
                      </a:r>
                      <a:endParaRPr lang="pt-PT" sz="1400" dirty="0"/>
                    </a:p>
                  </a:txBody>
                  <a:tcPr/>
                </a:tc>
              </a:tr>
              <a:tr h="478634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Cuangar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27.335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39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0,9%</a:t>
                      </a:r>
                      <a:endParaRPr lang="pt-PT" sz="1400" dirty="0"/>
                    </a:p>
                  </a:txBody>
                  <a:tcPr/>
                </a:tc>
              </a:tr>
              <a:tr h="478634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Kalai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20.239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236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7,0%</a:t>
                      </a:r>
                      <a:endParaRPr lang="pt-PT" sz="1400" dirty="0"/>
                    </a:p>
                  </a:txBody>
                  <a:tcPr/>
                </a:tc>
              </a:tr>
              <a:tr h="478634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Dirico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14.601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58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2,4%</a:t>
                      </a:r>
                      <a:endParaRPr lang="pt-PT" sz="1400" dirty="0"/>
                    </a:p>
                  </a:txBody>
                  <a:tcPr/>
                </a:tc>
              </a:tr>
              <a:tr h="478634">
                <a:tc>
                  <a:txBody>
                    <a:bodyPr/>
                    <a:lstStyle/>
                    <a:p>
                      <a:r>
                        <a:rPr lang="pt-PT" sz="1400" b="1" dirty="0" smtClean="0"/>
                        <a:t>Total</a:t>
                      </a:r>
                      <a:endParaRPr lang="pt-P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/>
                        <a:t>510.369</a:t>
                      </a:r>
                      <a:endParaRPr lang="pt-P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/>
                        <a:t>0</a:t>
                      </a:r>
                      <a:endParaRPr lang="pt-P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/>
                        <a:t>0</a:t>
                      </a:r>
                      <a:endParaRPr lang="pt-P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/>
                        <a:t>16</a:t>
                      </a:r>
                      <a:endParaRPr lang="pt-P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/>
                        <a:t>0</a:t>
                      </a:r>
                      <a:endParaRPr lang="pt-P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/>
                        <a:t>4.325</a:t>
                      </a:r>
                      <a:endParaRPr lang="pt-P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/>
                        <a:t>5.325</a:t>
                      </a:r>
                      <a:endParaRPr lang="pt-P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/>
                        <a:t>20,1%</a:t>
                      </a:r>
                      <a:endParaRPr lang="pt-PT" sz="1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2844" y="1000108"/>
          <a:ext cx="1285884" cy="571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/>
              </a:tblGrid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Sede Municipal</a:t>
                      </a:r>
                      <a:endParaRPr lang="pt-PT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28728" y="1000108"/>
          <a:ext cx="1571636" cy="571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/>
              </a:tblGrid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Quant. De Focos Luminosos</a:t>
                      </a:r>
                      <a:endParaRPr lang="pt-PT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3000364" y="1000108"/>
          <a:ext cx="1357322" cy="571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</a:tblGrid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Fonte de Alimento</a:t>
                      </a:r>
                      <a:endParaRPr lang="pt-PT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4357686" y="1000108"/>
          <a:ext cx="1714512" cy="571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</a:tblGrid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Modelo de Gestão</a:t>
                      </a:r>
                      <a:endParaRPr lang="pt-PT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6072198" y="1000108"/>
          <a:ext cx="1500198" cy="571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</a:tblGrid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Focos Operacionais</a:t>
                      </a:r>
                      <a:endParaRPr lang="pt-PT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7572396" y="1000108"/>
          <a:ext cx="1285884" cy="571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/>
              </a:tblGrid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Focos Avariados</a:t>
                      </a:r>
                      <a:endParaRPr lang="pt-PT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2844" y="1571612"/>
          <a:ext cx="871543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/>
                <a:gridCol w="1571636"/>
                <a:gridCol w="1357322"/>
                <a:gridCol w="1714512"/>
                <a:gridCol w="1500198"/>
                <a:gridCol w="1285886"/>
              </a:tblGrid>
              <a:tr h="370840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tx1"/>
                          </a:solidFill>
                        </a:rPr>
                        <a:t>Menongue</a:t>
                      </a:r>
                      <a:endParaRPr lang="pt-PT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>
                          <a:solidFill>
                            <a:schemeClr val="tx1"/>
                          </a:solidFill>
                        </a:rPr>
                        <a:t>962</a:t>
                      </a:r>
                      <a:endParaRPr lang="pt-PT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>
                          <a:solidFill>
                            <a:schemeClr val="tx1"/>
                          </a:solidFill>
                        </a:rPr>
                        <a:t>Rede Publica</a:t>
                      </a:r>
                      <a:endParaRPr lang="pt-PT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>
                          <a:solidFill>
                            <a:schemeClr val="tx1"/>
                          </a:solidFill>
                        </a:rPr>
                        <a:t>Governo Provincial</a:t>
                      </a:r>
                      <a:endParaRPr lang="pt-PT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>
                          <a:solidFill>
                            <a:schemeClr val="tx1"/>
                          </a:solidFill>
                        </a:rPr>
                        <a:t>455</a:t>
                      </a:r>
                      <a:endParaRPr lang="pt-PT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>
                          <a:solidFill>
                            <a:schemeClr val="tx1"/>
                          </a:solidFill>
                        </a:rPr>
                        <a:t>507</a:t>
                      </a:r>
                      <a:endParaRPr lang="pt-PT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sz="1400" b="1" dirty="0" smtClean="0"/>
                        <a:t>C. Cuanavale</a:t>
                      </a:r>
                      <a:endParaRPr lang="pt-P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>
                          <a:solidFill>
                            <a:schemeClr val="tx1"/>
                          </a:solidFill>
                        </a:rPr>
                        <a:t>Obra em Curso</a:t>
                      </a:r>
                      <a:endParaRPr lang="pt-PT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sz="1400" b="1" dirty="0" smtClean="0"/>
                        <a:t>Total</a:t>
                      </a:r>
                      <a:endParaRPr lang="pt-P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785918" y="428604"/>
            <a:ext cx="485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i="1" dirty="0" smtClean="0"/>
              <a:t>Caracterização da Rede de Iluminação Publica</a:t>
            </a:r>
            <a:endParaRPr lang="pt-PT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914400" y="571480"/>
            <a:ext cx="7772400" cy="5448320"/>
          </a:xfrm>
        </p:spPr>
        <p:txBody>
          <a:bodyPr/>
          <a:lstStyle/>
          <a:p>
            <a:pPr>
              <a:buNone/>
            </a:pPr>
            <a:r>
              <a:rPr lang="pt-PT" sz="2400" b="1" dirty="0" smtClean="0"/>
              <a:t>3. Investimento realizados no domínio da Energia </a:t>
            </a:r>
            <a:r>
              <a:rPr lang="pt-PT" sz="2400" dirty="0" smtClean="0"/>
              <a:t>(2013-2015)</a:t>
            </a:r>
          </a:p>
          <a:p>
            <a:pPr>
              <a:buNone/>
            </a:pPr>
            <a:r>
              <a:rPr lang="pt-PT" sz="2000" b="1" dirty="0" smtClean="0"/>
              <a:t>a)- Projectos realizado neste período :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pt-PT" sz="1600" dirty="0" smtClean="0"/>
              <a:t>Ampliação e reabilitação da rede de MT, BT e IP na cidade de Menongue inaugurada por Sua Excelência Senhor Ministro da Energia e Águas Eng.º João Baptista Borges.  </a:t>
            </a:r>
          </a:p>
          <a:p>
            <a:pPr marL="342900" indent="-342900">
              <a:buNone/>
            </a:pPr>
            <a:r>
              <a:rPr lang="pt-PT" sz="1600" dirty="0" smtClean="0"/>
              <a:t> </a:t>
            </a:r>
            <a:r>
              <a:rPr lang="pt-PT" sz="2400" b="1" dirty="0" smtClean="0"/>
              <a:t>b)- Projectos em curso:</a:t>
            </a:r>
            <a:endParaRPr lang="pt-PT" sz="1600" b="1" dirty="0" smtClean="0"/>
          </a:p>
          <a:p>
            <a:pPr marL="342900" indent="-342900" algn="just">
              <a:buFont typeface="Wingdings" pitchFamily="2" charset="2"/>
              <a:buChar char="Ø"/>
            </a:pPr>
            <a:r>
              <a:rPr lang="pt-PT" sz="1600" dirty="0" smtClean="0"/>
              <a:t>Electrificação da Comuna do Missombo.</a:t>
            </a:r>
          </a:p>
          <a:p>
            <a:pPr marL="342900" indent="-342900">
              <a:buNone/>
            </a:pPr>
            <a:r>
              <a:rPr lang="pt-PT" sz="2000" b="1" dirty="0" smtClean="0"/>
              <a:t>c)- Perspectiva até 2017: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pt-PT" sz="1600" dirty="0" smtClean="0"/>
              <a:t>Fazer chegar a Energia Eléctrica a todas sedes Municipais e Comunais da Província.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pt-PT" sz="1600" dirty="0" smtClean="0"/>
              <a:t>Temos também como perspectiva o estudo realizado pelo Governo da Província sobre ampliação da Rede de MT, BT, IP e construção de uma Central Térmica de 40 MW o qual encontra-se sob-tutela do Ministério da Energia e Águas.</a:t>
            </a:r>
          </a:p>
          <a:p>
            <a:pPr marL="342900" indent="-342900">
              <a:buFont typeface="Wingdings" pitchFamily="2" charset="2"/>
              <a:buChar char="Ø"/>
            </a:pPr>
            <a:endParaRPr lang="pt-PT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642910" y="214290"/>
            <a:ext cx="7772400" cy="4572000"/>
          </a:xfrm>
        </p:spPr>
        <p:txBody>
          <a:bodyPr/>
          <a:lstStyle/>
          <a:p>
            <a:pPr>
              <a:buNone/>
            </a:pPr>
            <a:r>
              <a:rPr lang="pt-PT" sz="2400" dirty="0" smtClean="0"/>
              <a:t>4. </a:t>
            </a:r>
            <a:r>
              <a:rPr lang="pt-PT" sz="2400" b="1" dirty="0" smtClean="0"/>
              <a:t>Constrangimentos</a:t>
            </a:r>
            <a:r>
              <a:rPr lang="pt-PT" b="1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pt-PT" sz="1600" dirty="0" smtClean="0"/>
              <a:t>Falta de Recursos Humanos a todos os níveis, Básicos, Médios, Superiores e por Especialidades afecto a esta área de Energia.</a:t>
            </a:r>
          </a:p>
          <a:p>
            <a:pPr>
              <a:buFont typeface="Wingdings" pitchFamily="2" charset="2"/>
              <a:buChar char="Ø"/>
            </a:pPr>
            <a:r>
              <a:rPr lang="pt-PT" sz="1600" dirty="0" smtClean="0"/>
              <a:t>Difícil  acesso entre os Municípios e a sede Capital. </a:t>
            </a:r>
          </a:p>
          <a:p>
            <a:pPr>
              <a:buFont typeface="Wingdings" pitchFamily="2" charset="2"/>
              <a:buChar char="Ø"/>
            </a:pPr>
            <a:r>
              <a:rPr lang="pt-PT" sz="1600" dirty="0" smtClean="0"/>
              <a:t>Falta de meios de Comunicação.</a:t>
            </a:r>
          </a:p>
          <a:p>
            <a:pPr>
              <a:buNone/>
            </a:pPr>
            <a:endParaRPr lang="pt-PT" sz="2400" dirty="0" smtClean="0"/>
          </a:p>
          <a:p>
            <a:pPr>
              <a:buNone/>
            </a:pPr>
            <a:endParaRPr lang="pt-PT" sz="2400" dirty="0" smtClean="0"/>
          </a:p>
          <a:p>
            <a:pPr>
              <a:buNone/>
            </a:pPr>
            <a:endParaRPr lang="pt-PT" sz="1600" dirty="0" smtClean="0"/>
          </a:p>
          <a:p>
            <a:pPr>
              <a:buNone/>
            </a:pPr>
            <a:endParaRPr lang="pt-PT" sz="1600" dirty="0" smtClean="0"/>
          </a:p>
          <a:p>
            <a:pPr>
              <a:buNone/>
            </a:pPr>
            <a:endParaRPr lang="pt-PT" sz="1400" dirty="0" smtClean="0"/>
          </a:p>
          <a:p>
            <a:pPr>
              <a:buNone/>
            </a:pPr>
            <a:endParaRPr lang="pt-PT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e">
  <a:themeElements>
    <a:clrScheme name="Equidad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e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e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567</TotalTime>
  <Words>619</Words>
  <Application>Microsoft Office PowerPoint</Application>
  <PresentationFormat>Apresentação no Ecrã (4:3)</PresentationFormat>
  <Paragraphs>244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9" baseType="lpstr">
      <vt:lpstr>Equidade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hp</dc:creator>
  <cp:lastModifiedBy>HP</cp:lastModifiedBy>
  <cp:revision>56</cp:revision>
  <dcterms:created xsi:type="dcterms:W3CDTF">2015-07-27T08:58:38Z</dcterms:created>
  <dcterms:modified xsi:type="dcterms:W3CDTF">2015-07-31T08:39:42Z</dcterms:modified>
</cp:coreProperties>
</file>