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922" r:id="rId2"/>
  </p:sldMasterIdLst>
  <p:notesMasterIdLst>
    <p:notesMasterId r:id="rId20"/>
  </p:notesMasterIdLst>
  <p:sldIdLst>
    <p:sldId id="264" r:id="rId3"/>
    <p:sldId id="284" r:id="rId4"/>
    <p:sldId id="295" r:id="rId5"/>
    <p:sldId id="258" r:id="rId6"/>
    <p:sldId id="286" r:id="rId7"/>
    <p:sldId id="287" r:id="rId8"/>
    <p:sldId id="289" r:id="rId9"/>
    <p:sldId id="290" r:id="rId10"/>
    <p:sldId id="291" r:id="rId11"/>
    <p:sldId id="261" r:id="rId12"/>
    <p:sldId id="265" r:id="rId13"/>
    <p:sldId id="275" r:id="rId14"/>
    <p:sldId id="288" r:id="rId15"/>
    <p:sldId id="268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FD4443E-F989-4FC4-A0C8-D5A2AF1F390B}" styleName="Estilo Escuro 1 - Destaqu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Destaqu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édio 3 - Destaqu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Destaqu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%20hp\Documents\GOVERNO\GOVERNO%20CENTRAL\MINEA\GABHIC\GABINETE%20DO%20%20GOVE\DOCUMENTOS%20%20BARRAGEM%20DO%20%20GOVE\BASE%20DADOS%20INSTRUMENTA&#199;&#195;O\PIEZOMETROS\COTA%20%20ALBUFEIRA\COTA%20%20ALBUFEIRA%20GO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>
        <c:manualLayout>
          <c:layoutTarget val="inner"/>
          <c:xMode val="edge"/>
          <c:yMode val="edge"/>
          <c:x val="6.833583360764045E-2"/>
          <c:y val="8.9392077742765627E-2"/>
          <c:w val="0.91312936561227931"/>
          <c:h val="0.7716359260430794"/>
        </c:manualLayout>
      </c:layout>
      <c:areaChart>
        <c:grouping val="stacked"/>
        <c:ser>
          <c:idx val="0"/>
          <c:order val="0"/>
          <c:cat>
            <c:numRef>
              <c:f>' DADOS CONSOLIDADOS E GRAFICO'!$D$6:$D$322</c:f>
              <c:numCache>
                <c:formatCode>dd/mm/yyyy</c:formatCode>
                <c:ptCount val="317"/>
                <c:pt idx="0">
                  <c:v>41064</c:v>
                </c:pt>
                <c:pt idx="1">
                  <c:v>41065</c:v>
                </c:pt>
                <c:pt idx="2">
                  <c:v>41066</c:v>
                </c:pt>
                <c:pt idx="3">
                  <c:v>41067</c:v>
                </c:pt>
                <c:pt idx="4">
                  <c:v>41068</c:v>
                </c:pt>
                <c:pt idx="5">
                  <c:v>41069</c:v>
                </c:pt>
                <c:pt idx="6">
                  <c:v>41071</c:v>
                </c:pt>
                <c:pt idx="7">
                  <c:v>41072</c:v>
                </c:pt>
                <c:pt idx="8">
                  <c:v>41073</c:v>
                </c:pt>
                <c:pt idx="9">
                  <c:v>41074</c:v>
                </c:pt>
                <c:pt idx="10">
                  <c:v>41075</c:v>
                </c:pt>
                <c:pt idx="11">
                  <c:v>41076</c:v>
                </c:pt>
                <c:pt idx="12">
                  <c:v>41078</c:v>
                </c:pt>
                <c:pt idx="13">
                  <c:v>41079</c:v>
                </c:pt>
                <c:pt idx="14">
                  <c:v>41080</c:v>
                </c:pt>
                <c:pt idx="15">
                  <c:v>41081</c:v>
                </c:pt>
                <c:pt idx="16">
                  <c:v>41082</c:v>
                </c:pt>
                <c:pt idx="17">
                  <c:v>41083</c:v>
                </c:pt>
                <c:pt idx="18">
                  <c:v>41085</c:v>
                </c:pt>
                <c:pt idx="19">
                  <c:v>41086</c:v>
                </c:pt>
                <c:pt idx="20">
                  <c:v>41087</c:v>
                </c:pt>
                <c:pt idx="21">
                  <c:v>41088</c:v>
                </c:pt>
                <c:pt idx="22">
                  <c:v>41089</c:v>
                </c:pt>
                <c:pt idx="23">
                  <c:v>41090</c:v>
                </c:pt>
                <c:pt idx="24">
                  <c:v>41092</c:v>
                </c:pt>
                <c:pt idx="25">
                  <c:v>41093</c:v>
                </c:pt>
                <c:pt idx="26">
                  <c:v>41094</c:v>
                </c:pt>
                <c:pt idx="27">
                  <c:v>41095</c:v>
                </c:pt>
                <c:pt idx="28">
                  <c:v>41096</c:v>
                </c:pt>
                <c:pt idx="29">
                  <c:v>41097</c:v>
                </c:pt>
                <c:pt idx="30">
                  <c:v>41099</c:v>
                </c:pt>
                <c:pt idx="31">
                  <c:v>41100</c:v>
                </c:pt>
                <c:pt idx="32">
                  <c:v>41101</c:v>
                </c:pt>
                <c:pt idx="33">
                  <c:v>41102</c:v>
                </c:pt>
                <c:pt idx="34">
                  <c:v>41103</c:v>
                </c:pt>
                <c:pt idx="35">
                  <c:v>41104</c:v>
                </c:pt>
                <c:pt idx="36">
                  <c:v>41106</c:v>
                </c:pt>
                <c:pt idx="37">
                  <c:v>41107</c:v>
                </c:pt>
                <c:pt idx="38">
                  <c:v>41108</c:v>
                </c:pt>
                <c:pt idx="39">
                  <c:v>41109</c:v>
                </c:pt>
                <c:pt idx="40">
                  <c:v>41110</c:v>
                </c:pt>
                <c:pt idx="41">
                  <c:v>41111</c:v>
                </c:pt>
                <c:pt idx="42">
                  <c:v>41113</c:v>
                </c:pt>
                <c:pt idx="43">
                  <c:v>41114</c:v>
                </c:pt>
                <c:pt idx="44">
                  <c:v>41115</c:v>
                </c:pt>
                <c:pt idx="45">
                  <c:v>41116</c:v>
                </c:pt>
                <c:pt idx="46">
                  <c:v>41117</c:v>
                </c:pt>
                <c:pt idx="47">
                  <c:v>41118</c:v>
                </c:pt>
                <c:pt idx="48">
                  <c:v>41120</c:v>
                </c:pt>
                <c:pt idx="49">
                  <c:v>41121</c:v>
                </c:pt>
                <c:pt idx="50">
                  <c:v>41122</c:v>
                </c:pt>
                <c:pt idx="51">
                  <c:v>41123</c:v>
                </c:pt>
                <c:pt idx="52">
                  <c:v>41124</c:v>
                </c:pt>
                <c:pt idx="53">
                  <c:v>41125</c:v>
                </c:pt>
                <c:pt idx="54">
                  <c:v>41127</c:v>
                </c:pt>
                <c:pt idx="55">
                  <c:v>41128</c:v>
                </c:pt>
                <c:pt idx="56">
                  <c:v>41129</c:v>
                </c:pt>
                <c:pt idx="57">
                  <c:v>41130</c:v>
                </c:pt>
                <c:pt idx="58">
                  <c:v>41131</c:v>
                </c:pt>
                <c:pt idx="59">
                  <c:v>41132</c:v>
                </c:pt>
                <c:pt idx="60">
                  <c:v>41134</c:v>
                </c:pt>
                <c:pt idx="61">
                  <c:v>41135</c:v>
                </c:pt>
                <c:pt idx="62">
                  <c:v>41136</c:v>
                </c:pt>
                <c:pt idx="63">
                  <c:v>41137</c:v>
                </c:pt>
                <c:pt idx="64">
                  <c:v>41138</c:v>
                </c:pt>
                <c:pt idx="65">
                  <c:v>41139</c:v>
                </c:pt>
                <c:pt idx="66">
                  <c:v>41141</c:v>
                </c:pt>
                <c:pt idx="67">
                  <c:v>41142</c:v>
                </c:pt>
                <c:pt idx="68">
                  <c:v>41143</c:v>
                </c:pt>
                <c:pt idx="69">
                  <c:v>41144</c:v>
                </c:pt>
                <c:pt idx="70">
                  <c:v>41145</c:v>
                </c:pt>
                <c:pt idx="71">
                  <c:v>41146</c:v>
                </c:pt>
                <c:pt idx="72">
                  <c:v>41148</c:v>
                </c:pt>
                <c:pt idx="73">
                  <c:v>41149</c:v>
                </c:pt>
                <c:pt idx="74">
                  <c:v>41150</c:v>
                </c:pt>
                <c:pt idx="75">
                  <c:v>41151</c:v>
                </c:pt>
                <c:pt idx="76">
                  <c:v>41152</c:v>
                </c:pt>
                <c:pt idx="77">
                  <c:v>41153</c:v>
                </c:pt>
                <c:pt idx="78">
                  <c:v>41155</c:v>
                </c:pt>
                <c:pt idx="79">
                  <c:v>41156</c:v>
                </c:pt>
                <c:pt idx="80">
                  <c:v>41157</c:v>
                </c:pt>
                <c:pt idx="81">
                  <c:v>41158</c:v>
                </c:pt>
                <c:pt idx="82">
                  <c:v>41159</c:v>
                </c:pt>
                <c:pt idx="83">
                  <c:v>41160</c:v>
                </c:pt>
                <c:pt idx="84">
                  <c:v>41162</c:v>
                </c:pt>
                <c:pt idx="85">
                  <c:v>41163</c:v>
                </c:pt>
                <c:pt idx="86">
                  <c:v>41164</c:v>
                </c:pt>
                <c:pt idx="87">
                  <c:v>41165</c:v>
                </c:pt>
                <c:pt idx="88">
                  <c:v>41166</c:v>
                </c:pt>
                <c:pt idx="89">
                  <c:v>41167</c:v>
                </c:pt>
                <c:pt idx="90">
                  <c:v>41169</c:v>
                </c:pt>
                <c:pt idx="91">
                  <c:v>41170</c:v>
                </c:pt>
                <c:pt idx="92">
                  <c:v>41171</c:v>
                </c:pt>
                <c:pt idx="93">
                  <c:v>41172</c:v>
                </c:pt>
                <c:pt idx="94">
                  <c:v>41173</c:v>
                </c:pt>
                <c:pt idx="95">
                  <c:v>41176</c:v>
                </c:pt>
                <c:pt idx="96">
                  <c:v>41178</c:v>
                </c:pt>
                <c:pt idx="97">
                  <c:v>41180</c:v>
                </c:pt>
                <c:pt idx="98">
                  <c:v>41183</c:v>
                </c:pt>
                <c:pt idx="99">
                  <c:v>41185</c:v>
                </c:pt>
                <c:pt idx="100">
                  <c:v>41190</c:v>
                </c:pt>
                <c:pt idx="101">
                  <c:v>41193</c:v>
                </c:pt>
                <c:pt idx="102">
                  <c:v>41194</c:v>
                </c:pt>
                <c:pt idx="103">
                  <c:v>41195</c:v>
                </c:pt>
                <c:pt idx="104">
                  <c:v>41197</c:v>
                </c:pt>
                <c:pt idx="105">
                  <c:v>41198</c:v>
                </c:pt>
                <c:pt idx="106">
                  <c:v>41199</c:v>
                </c:pt>
                <c:pt idx="107">
                  <c:v>41200</c:v>
                </c:pt>
                <c:pt idx="108">
                  <c:v>41201</c:v>
                </c:pt>
                <c:pt idx="109">
                  <c:v>41204</c:v>
                </c:pt>
                <c:pt idx="110">
                  <c:v>41205</c:v>
                </c:pt>
                <c:pt idx="111">
                  <c:v>41207</c:v>
                </c:pt>
                <c:pt idx="112">
                  <c:v>41208</c:v>
                </c:pt>
                <c:pt idx="113">
                  <c:v>41211</c:v>
                </c:pt>
                <c:pt idx="114">
                  <c:v>41213</c:v>
                </c:pt>
                <c:pt idx="115">
                  <c:v>41219</c:v>
                </c:pt>
                <c:pt idx="116">
                  <c:v>41221</c:v>
                </c:pt>
                <c:pt idx="117">
                  <c:v>41227</c:v>
                </c:pt>
                <c:pt idx="118">
                  <c:v>41232</c:v>
                </c:pt>
                <c:pt idx="119">
                  <c:v>41234</c:v>
                </c:pt>
                <c:pt idx="120">
                  <c:v>41236</c:v>
                </c:pt>
                <c:pt idx="121">
                  <c:v>41240</c:v>
                </c:pt>
                <c:pt idx="122">
                  <c:v>41241</c:v>
                </c:pt>
                <c:pt idx="123">
                  <c:v>41243</c:v>
                </c:pt>
                <c:pt idx="124">
                  <c:v>41246</c:v>
                </c:pt>
                <c:pt idx="125">
                  <c:v>41247</c:v>
                </c:pt>
                <c:pt idx="126">
                  <c:v>41248</c:v>
                </c:pt>
                <c:pt idx="127">
                  <c:v>41249</c:v>
                </c:pt>
                <c:pt idx="128">
                  <c:v>41250</c:v>
                </c:pt>
                <c:pt idx="129">
                  <c:v>41253</c:v>
                </c:pt>
                <c:pt idx="130">
                  <c:v>41254</c:v>
                </c:pt>
                <c:pt idx="131">
                  <c:v>41255</c:v>
                </c:pt>
                <c:pt idx="132">
                  <c:v>41256</c:v>
                </c:pt>
                <c:pt idx="133">
                  <c:v>41283</c:v>
                </c:pt>
                <c:pt idx="134">
                  <c:v>41284</c:v>
                </c:pt>
                <c:pt idx="135">
                  <c:v>41285</c:v>
                </c:pt>
                <c:pt idx="136">
                  <c:v>41289</c:v>
                </c:pt>
                <c:pt idx="137">
                  <c:v>41290</c:v>
                </c:pt>
                <c:pt idx="138">
                  <c:v>41291</c:v>
                </c:pt>
                <c:pt idx="139">
                  <c:v>41295</c:v>
                </c:pt>
                <c:pt idx="140">
                  <c:v>41296</c:v>
                </c:pt>
                <c:pt idx="141">
                  <c:v>41298</c:v>
                </c:pt>
                <c:pt idx="142">
                  <c:v>41302</c:v>
                </c:pt>
                <c:pt idx="143">
                  <c:v>41303</c:v>
                </c:pt>
                <c:pt idx="144">
                  <c:v>41304</c:v>
                </c:pt>
                <c:pt idx="145">
                  <c:v>41306</c:v>
                </c:pt>
                <c:pt idx="146">
                  <c:v>41308</c:v>
                </c:pt>
                <c:pt idx="147">
                  <c:v>41310</c:v>
                </c:pt>
                <c:pt idx="148">
                  <c:v>41311</c:v>
                </c:pt>
                <c:pt idx="149">
                  <c:v>41312</c:v>
                </c:pt>
                <c:pt idx="150">
                  <c:v>41316</c:v>
                </c:pt>
                <c:pt idx="151">
                  <c:v>41319</c:v>
                </c:pt>
                <c:pt idx="152">
                  <c:v>41324</c:v>
                </c:pt>
                <c:pt idx="153">
                  <c:v>41325</c:v>
                </c:pt>
                <c:pt idx="154">
                  <c:v>41327</c:v>
                </c:pt>
                <c:pt idx="155">
                  <c:v>41331</c:v>
                </c:pt>
                <c:pt idx="156">
                  <c:v>41334</c:v>
                </c:pt>
                <c:pt idx="157">
                  <c:v>41339</c:v>
                </c:pt>
                <c:pt idx="158">
                  <c:v>41345</c:v>
                </c:pt>
                <c:pt idx="159">
                  <c:v>41348</c:v>
                </c:pt>
                <c:pt idx="160">
                  <c:v>41352</c:v>
                </c:pt>
                <c:pt idx="161">
                  <c:v>41354</c:v>
                </c:pt>
                <c:pt idx="162">
                  <c:v>41355</c:v>
                </c:pt>
                <c:pt idx="163">
                  <c:v>41359</c:v>
                </c:pt>
                <c:pt idx="164">
                  <c:v>41361</c:v>
                </c:pt>
                <c:pt idx="165">
                  <c:v>41365</c:v>
                </c:pt>
                <c:pt idx="166">
                  <c:v>41366</c:v>
                </c:pt>
                <c:pt idx="167">
                  <c:v>41374</c:v>
                </c:pt>
                <c:pt idx="168">
                  <c:v>41381</c:v>
                </c:pt>
                <c:pt idx="169">
                  <c:v>41383</c:v>
                </c:pt>
                <c:pt idx="170">
                  <c:v>41389</c:v>
                </c:pt>
                <c:pt idx="171">
                  <c:v>41394</c:v>
                </c:pt>
                <c:pt idx="172">
                  <c:v>41401</c:v>
                </c:pt>
                <c:pt idx="173">
                  <c:v>41417</c:v>
                </c:pt>
                <c:pt idx="174">
                  <c:v>41425</c:v>
                </c:pt>
                <c:pt idx="175">
                  <c:v>41430</c:v>
                </c:pt>
                <c:pt idx="176">
                  <c:v>41436</c:v>
                </c:pt>
                <c:pt idx="177">
                  <c:v>41443</c:v>
                </c:pt>
                <c:pt idx="178">
                  <c:v>41445</c:v>
                </c:pt>
                <c:pt idx="179">
                  <c:v>41446</c:v>
                </c:pt>
                <c:pt idx="180">
                  <c:v>41450</c:v>
                </c:pt>
                <c:pt idx="181">
                  <c:v>41452</c:v>
                </c:pt>
                <c:pt idx="182">
                  <c:v>41457</c:v>
                </c:pt>
                <c:pt idx="183">
                  <c:v>41458</c:v>
                </c:pt>
                <c:pt idx="184">
                  <c:v>41460</c:v>
                </c:pt>
                <c:pt idx="185">
                  <c:v>41465</c:v>
                </c:pt>
                <c:pt idx="186">
                  <c:v>41467</c:v>
                </c:pt>
                <c:pt idx="187">
                  <c:v>41470</c:v>
                </c:pt>
                <c:pt idx="188">
                  <c:v>41477</c:v>
                </c:pt>
                <c:pt idx="189">
                  <c:v>41478</c:v>
                </c:pt>
                <c:pt idx="190">
                  <c:v>41479</c:v>
                </c:pt>
                <c:pt idx="191">
                  <c:v>41485</c:v>
                </c:pt>
                <c:pt idx="192">
                  <c:v>41492</c:v>
                </c:pt>
                <c:pt idx="193">
                  <c:v>41493</c:v>
                </c:pt>
                <c:pt idx="194">
                  <c:v>41495</c:v>
                </c:pt>
                <c:pt idx="195">
                  <c:v>41496</c:v>
                </c:pt>
                <c:pt idx="196">
                  <c:v>41499</c:v>
                </c:pt>
                <c:pt idx="197">
                  <c:v>41500</c:v>
                </c:pt>
                <c:pt idx="198">
                  <c:v>41502</c:v>
                </c:pt>
                <c:pt idx="199">
                  <c:v>41505</c:v>
                </c:pt>
                <c:pt idx="200">
                  <c:v>41515</c:v>
                </c:pt>
                <c:pt idx="201">
                  <c:v>41519</c:v>
                </c:pt>
                <c:pt idx="202">
                  <c:v>41522</c:v>
                </c:pt>
                <c:pt idx="203">
                  <c:v>41526</c:v>
                </c:pt>
                <c:pt idx="204">
                  <c:v>41528</c:v>
                </c:pt>
                <c:pt idx="205">
                  <c:v>41533</c:v>
                </c:pt>
                <c:pt idx="206">
                  <c:v>41535</c:v>
                </c:pt>
                <c:pt idx="207">
                  <c:v>41537</c:v>
                </c:pt>
                <c:pt idx="208">
                  <c:v>41541</c:v>
                </c:pt>
                <c:pt idx="209">
                  <c:v>41544</c:v>
                </c:pt>
                <c:pt idx="210">
                  <c:v>41547</c:v>
                </c:pt>
                <c:pt idx="211">
                  <c:v>41549</c:v>
                </c:pt>
                <c:pt idx="212">
                  <c:v>41555</c:v>
                </c:pt>
                <c:pt idx="213">
                  <c:v>41556</c:v>
                </c:pt>
                <c:pt idx="214">
                  <c:v>41562</c:v>
                </c:pt>
                <c:pt idx="215">
                  <c:v>41563</c:v>
                </c:pt>
                <c:pt idx="216">
                  <c:v>41564</c:v>
                </c:pt>
                <c:pt idx="217">
                  <c:v>41568</c:v>
                </c:pt>
                <c:pt idx="218">
                  <c:v>41571</c:v>
                </c:pt>
                <c:pt idx="219">
                  <c:v>41575</c:v>
                </c:pt>
                <c:pt idx="220">
                  <c:v>41577</c:v>
                </c:pt>
                <c:pt idx="221">
                  <c:v>41578</c:v>
                </c:pt>
                <c:pt idx="222">
                  <c:v>41582</c:v>
                </c:pt>
                <c:pt idx="223">
                  <c:v>41585</c:v>
                </c:pt>
                <c:pt idx="224">
                  <c:v>41586</c:v>
                </c:pt>
                <c:pt idx="225">
                  <c:v>41589</c:v>
                </c:pt>
                <c:pt idx="226">
                  <c:v>41590</c:v>
                </c:pt>
                <c:pt idx="227">
                  <c:v>41591</c:v>
                </c:pt>
                <c:pt idx="228">
                  <c:v>41599</c:v>
                </c:pt>
                <c:pt idx="229">
                  <c:v>41617</c:v>
                </c:pt>
                <c:pt idx="230">
                  <c:v>41634</c:v>
                </c:pt>
                <c:pt idx="231">
                  <c:v>41647</c:v>
                </c:pt>
                <c:pt idx="232">
                  <c:v>41654</c:v>
                </c:pt>
                <c:pt idx="233">
                  <c:v>41683</c:v>
                </c:pt>
                <c:pt idx="234">
                  <c:v>41688</c:v>
                </c:pt>
                <c:pt idx="235">
                  <c:v>41691</c:v>
                </c:pt>
                <c:pt idx="236">
                  <c:v>41695</c:v>
                </c:pt>
                <c:pt idx="237">
                  <c:v>41696</c:v>
                </c:pt>
                <c:pt idx="238">
                  <c:v>41705</c:v>
                </c:pt>
                <c:pt idx="239">
                  <c:v>41713</c:v>
                </c:pt>
                <c:pt idx="240">
                  <c:v>41718</c:v>
                </c:pt>
                <c:pt idx="241">
                  <c:v>41723</c:v>
                </c:pt>
                <c:pt idx="242">
                  <c:v>41724</c:v>
                </c:pt>
                <c:pt idx="243">
                  <c:v>41730</c:v>
                </c:pt>
                <c:pt idx="244">
                  <c:v>41731</c:v>
                </c:pt>
                <c:pt idx="245">
                  <c:v>41732</c:v>
                </c:pt>
                <c:pt idx="246">
                  <c:v>41743</c:v>
                </c:pt>
                <c:pt idx="247">
                  <c:v>41744</c:v>
                </c:pt>
                <c:pt idx="248">
                  <c:v>41752</c:v>
                </c:pt>
                <c:pt idx="249">
                  <c:v>41757</c:v>
                </c:pt>
                <c:pt idx="250">
                  <c:v>41758</c:v>
                </c:pt>
                <c:pt idx="251">
                  <c:v>41766</c:v>
                </c:pt>
                <c:pt idx="252">
                  <c:v>41774</c:v>
                </c:pt>
                <c:pt idx="253">
                  <c:v>41780</c:v>
                </c:pt>
                <c:pt idx="254">
                  <c:v>41781</c:v>
                </c:pt>
                <c:pt idx="255">
                  <c:v>41788</c:v>
                </c:pt>
                <c:pt idx="256">
                  <c:v>41794</c:v>
                </c:pt>
                <c:pt idx="257">
                  <c:v>41801</c:v>
                </c:pt>
                <c:pt idx="258">
                  <c:v>41809</c:v>
                </c:pt>
                <c:pt idx="259">
                  <c:v>41810</c:v>
                </c:pt>
                <c:pt idx="260">
                  <c:v>41815</c:v>
                </c:pt>
                <c:pt idx="261">
                  <c:v>41816</c:v>
                </c:pt>
                <c:pt idx="262">
                  <c:v>41822</c:v>
                </c:pt>
                <c:pt idx="263">
                  <c:v>41823</c:v>
                </c:pt>
                <c:pt idx="264">
                  <c:v>41824</c:v>
                </c:pt>
                <c:pt idx="265">
                  <c:v>41831</c:v>
                </c:pt>
                <c:pt idx="266">
                  <c:v>41839</c:v>
                </c:pt>
                <c:pt idx="267">
                  <c:v>41843</c:v>
                </c:pt>
                <c:pt idx="268">
                  <c:v>41849</c:v>
                </c:pt>
                <c:pt idx="269">
                  <c:v>41852</c:v>
                </c:pt>
                <c:pt idx="270">
                  <c:v>41857</c:v>
                </c:pt>
                <c:pt idx="271">
                  <c:v>41863</c:v>
                </c:pt>
                <c:pt idx="272">
                  <c:v>41864</c:v>
                </c:pt>
                <c:pt idx="273">
                  <c:v>41865</c:v>
                </c:pt>
                <c:pt idx="274">
                  <c:v>41870</c:v>
                </c:pt>
                <c:pt idx="275">
                  <c:v>41878</c:v>
                </c:pt>
                <c:pt idx="276">
                  <c:v>41886</c:v>
                </c:pt>
                <c:pt idx="277">
                  <c:v>41887</c:v>
                </c:pt>
                <c:pt idx="278">
                  <c:v>41892</c:v>
                </c:pt>
                <c:pt idx="279">
                  <c:v>41912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41927</c:v>
                </c:pt>
                <c:pt idx="284">
                  <c:v>41928</c:v>
                </c:pt>
                <c:pt idx="285">
                  <c:v>41935</c:v>
                </c:pt>
                <c:pt idx="286">
                  <c:v>41954</c:v>
                </c:pt>
                <c:pt idx="287">
                  <c:v>41955</c:v>
                </c:pt>
                <c:pt idx="288">
                  <c:v>41956</c:v>
                </c:pt>
                <c:pt idx="289">
                  <c:v>41957</c:v>
                </c:pt>
                <c:pt idx="290">
                  <c:v>41975</c:v>
                </c:pt>
                <c:pt idx="291">
                  <c:v>41976</c:v>
                </c:pt>
                <c:pt idx="292">
                  <c:v>41977</c:v>
                </c:pt>
                <c:pt idx="293">
                  <c:v>41983</c:v>
                </c:pt>
                <c:pt idx="294">
                  <c:v>41984</c:v>
                </c:pt>
                <c:pt idx="295">
                  <c:v>41985</c:v>
                </c:pt>
                <c:pt idx="296">
                  <c:v>41990</c:v>
                </c:pt>
                <c:pt idx="297">
                  <c:v>41995</c:v>
                </c:pt>
                <c:pt idx="298">
                  <c:v>42002</c:v>
                </c:pt>
                <c:pt idx="299">
                  <c:v>42009</c:v>
                </c:pt>
                <c:pt idx="300">
                  <c:v>42011</c:v>
                </c:pt>
                <c:pt idx="301">
                  <c:v>42012</c:v>
                </c:pt>
                <c:pt idx="302">
                  <c:v>42019</c:v>
                </c:pt>
                <c:pt idx="303">
                  <c:v>42026</c:v>
                </c:pt>
                <c:pt idx="304">
                  <c:v>42034</c:v>
                </c:pt>
                <c:pt idx="305">
                  <c:v>42039</c:v>
                </c:pt>
                <c:pt idx="306">
                  <c:v>42040</c:v>
                </c:pt>
                <c:pt idx="307">
                  <c:v>42041</c:v>
                </c:pt>
                <c:pt idx="308">
                  <c:v>42054</c:v>
                </c:pt>
                <c:pt idx="309">
                  <c:v>42061</c:v>
                </c:pt>
                <c:pt idx="310">
                  <c:v>42067</c:v>
                </c:pt>
                <c:pt idx="311">
                  <c:v>42074</c:v>
                </c:pt>
                <c:pt idx="312">
                  <c:v>42087</c:v>
                </c:pt>
                <c:pt idx="313">
                  <c:v>42095</c:v>
                </c:pt>
                <c:pt idx="314">
                  <c:v>42097</c:v>
                </c:pt>
                <c:pt idx="315">
                  <c:v>42121</c:v>
                </c:pt>
                <c:pt idx="316">
                  <c:v>42215</c:v>
                </c:pt>
              </c:numCache>
            </c:numRef>
          </c:cat>
          <c:val>
            <c:numRef>
              <c:f>' DADOS CONSOLIDADOS E GRAFICO'!$E$6:$E$322</c:f>
              <c:numCache>
                <c:formatCode>General</c:formatCode>
                <c:ptCount val="317"/>
                <c:pt idx="0">
                  <c:v>1590.6239999999998</c:v>
                </c:pt>
                <c:pt idx="1">
                  <c:v>1590.6139999999998</c:v>
                </c:pt>
                <c:pt idx="2">
                  <c:v>1590.6039999999998</c:v>
                </c:pt>
                <c:pt idx="3">
                  <c:v>1590.5839999999998</c:v>
                </c:pt>
                <c:pt idx="4">
                  <c:v>1590.5639999999999</c:v>
                </c:pt>
                <c:pt idx="5">
                  <c:v>1590.5039999999999</c:v>
                </c:pt>
                <c:pt idx="6">
                  <c:v>1590.4939999999999</c:v>
                </c:pt>
                <c:pt idx="7">
                  <c:v>1590.5039999999999</c:v>
                </c:pt>
                <c:pt idx="8">
                  <c:v>1590.4839999999999</c:v>
                </c:pt>
                <c:pt idx="9">
                  <c:v>1590.4839999999999</c:v>
                </c:pt>
                <c:pt idx="10">
                  <c:v>1590.4739999999999</c:v>
                </c:pt>
                <c:pt idx="11">
                  <c:v>1590.4639999999999</c:v>
                </c:pt>
                <c:pt idx="12">
                  <c:v>1590.424</c:v>
                </c:pt>
                <c:pt idx="13">
                  <c:v>1590.404</c:v>
                </c:pt>
                <c:pt idx="14">
                  <c:v>1590.3839999999998</c:v>
                </c:pt>
                <c:pt idx="15">
                  <c:v>1590.3739999999998</c:v>
                </c:pt>
                <c:pt idx="16">
                  <c:v>1590.3639999999998</c:v>
                </c:pt>
                <c:pt idx="17">
                  <c:v>1590.3539999999998</c:v>
                </c:pt>
                <c:pt idx="18">
                  <c:v>1590.3439999999998</c:v>
                </c:pt>
                <c:pt idx="19">
                  <c:v>1590.3239999999998</c:v>
                </c:pt>
                <c:pt idx="20">
                  <c:v>1590.3039999999999</c:v>
                </c:pt>
                <c:pt idx="21">
                  <c:v>1590.2939999999999</c:v>
                </c:pt>
                <c:pt idx="22">
                  <c:v>1590.2839999999999</c:v>
                </c:pt>
                <c:pt idx="23">
                  <c:v>1590.2739999999999</c:v>
                </c:pt>
                <c:pt idx="24">
                  <c:v>1590.2539999999999</c:v>
                </c:pt>
                <c:pt idx="25">
                  <c:v>1590.2439999999999</c:v>
                </c:pt>
                <c:pt idx="26">
                  <c:v>1590.2339999999999</c:v>
                </c:pt>
                <c:pt idx="27">
                  <c:v>1590.2339999999999</c:v>
                </c:pt>
                <c:pt idx="28">
                  <c:v>1590.2239999999999</c:v>
                </c:pt>
                <c:pt idx="29">
                  <c:v>1590.2139999999999</c:v>
                </c:pt>
                <c:pt idx="30">
                  <c:v>1590.1939999999995</c:v>
                </c:pt>
                <c:pt idx="31">
                  <c:v>1590.1939999999995</c:v>
                </c:pt>
                <c:pt idx="32">
                  <c:v>1590.1839999999995</c:v>
                </c:pt>
                <c:pt idx="33">
                  <c:v>1590.1739999999998</c:v>
                </c:pt>
                <c:pt idx="34">
                  <c:v>1590.1639999999998</c:v>
                </c:pt>
                <c:pt idx="35">
                  <c:v>1590.1339999999998</c:v>
                </c:pt>
                <c:pt idx="36">
                  <c:v>1590.0839999999998</c:v>
                </c:pt>
                <c:pt idx="37">
                  <c:v>1590.0639999999999</c:v>
                </c:pt>
                <c:pt idx="38">
                  <c:v>1590.0339999999999</c:v>
                </c:pt>
                <c:pt idx="39">
                  <c:v>1590.0039999999999</c:v>
                </c:pt>
                <c:pt idx="40">
                  <c:v>1589.9839999999999</c:v>
                </c:pt>
                <c:pt idx="41">
                  <c:v>1589.9639999999999</c:v>
                </c:pt>
                <c:pt idx="42">
                  <c:v>1589.904</c:v>
                </c:pt>
                <c:pt idx="43">
                  <c:v>1589.8939999999998</c:v>
                </c:pt>
                <c:pt idx="44">
                  <c:v>1589.8939999999998</c:v>
                </c:pt>
                <c:pt idx="45">
                  <c:v>1589.8739999999998</c:v>
                </c:pt>
                <c:pt idx="46">
                  <c:v>1589.8539999999998</c:v>
                </c:pt>
                <c:pt idx="47">
                  <c:v>1589.8239999999998</c:v>
                </c:pt>
                <c:pt idx="48">
                  <c:v>1589.7939999999999</c:v>
                </c:pt>
                <c:pt idx="49">
                  <c:v>1589.7539999999999</c:v>
                </c:pt>
                <c:pt idx="50">
                  <c:v>1589.704</c:v>
                </c:pt>
                <c:pt idx="51">
                  <c:v>1589.6739999999998</c:v>
                </c:pt>
                <c:pt idx="52">
                  <c:v>1589.6339999999998</c:v>
                </c:pt>
                <c:pt idx="53">
                  <c:v>1589.6039999999998</c:v>
                </c:pt>
                <c:pt idx="54">
                  <c:v>1589.5539999999999</c:v>
                </c:pt>
                <c:pt idx="55">
                  <c:v>1589.5239999999999</c:v>
                </c:pt>
                <c:pt idx="56">
                  <c:v>1589.4939999999999</c:v>
                </c:pt>
                <c:pt idx="57">
                  <c:v>1589.454</c:v>
                </c:pt>
                <c:pt idx="58">
                  <c:v>1589.454</c:v>
                </c:pt>
                <c:pt idx="59">
                  <c:v>1589.434</c:v>
                </c:pt>
                <c:pt idx="60">
                  <c:v>1589.404</c:v>
                </c:pt>
                <c:pt idx="61">
                  <c:v>1589.3639999999998</c:v>
                </c:pt>
                <c:pt idx="62">
                  <c:v>1589.3439999999998</c:v>
                </c:pt>
                <c:pt idx="63">
                  <c:v>1589.3239999999998</c:v>
                </c:pt>
                <c:pt idx="64">
                  <c:v>1589.3039999999999</c:v>
                </c:pt>
                <c:pt idx="65">
                  <c:v>1589.2739999999999</c:v>
                </c:pt>
                <c:pt idx="66">
                  <c:v>1589.2539999999999</c:v>
                </c:pt>
                <c:pt idx="67">
                  <c:v>1589.2139999999999</c:v>
                </c:pt>
                <c:pt idx="68">
                  <c:v>1589.1939999999995</c:v>
                </c:pt>
                <c:pt idx="69">
                  <c:v>1589.1739999999998</c:v>
                </c:pt>
                <c:pt idx="70">
                  <c:v>1589.1539999999998</c:v>
                </c:pt>
                <c:pt idx="71">
                  <c:v>1589.1339999999998</c:v>
                </c:pt>
                <c:pt idx="72">
                  <c:v>1589.0939999999998</c:v>
                </c:pt>
                <c:pt idx="73">
                  <c:v>1589.0639999999999</c:v>
                </c:pt>
                <c:pt idx="74">
                  <c:v>1589.0239999999999</c:v>
                </c:pt>
                <c:pt idx="75">
                  <c:v>1588.9839999999999</c:v>
                </c:pt>
                <c:pt idx="76">
                  <c:v>1588.944</c:v>
                </c:pt>
                <c:pt idx="77">
                  <c:v>1588.904</c:v>
                </c:pt>
                <c:pt idx="78">
                  <c:v>1588.8339999999998</c:v>
                </c:pt>
                <c:pt idx="79">
                  <c:v>1588.7939999999999</c:v>
                </c:pt>
                <c:pt idx="80">
                  <c:v>1588.7639999999999</c:v>
                </c:pt>
                <c:pt idx="81">
                  <c:v>1588.7239999999999</c:v>
                </c:pt>
                <c:pt idx="82">
                  <c:v>1588.6939999999995</c:v>
                </c:pt>
                <c:pt idx="83">
                  <c:v>1588.6639999999998</c:v>
                </c:pt>
                <c:pt idx="84">
                  <c:v>1588.5939999999998</c:v>
                </c:pt>
                <c:pt idx="85">
                  <c:v>1588.5739999999998</c:v>
                </c:pt>
                <c:pt idx="86">
                  <c:v>1588.5339999999999</c:v>
                </c:pt>
                <c:pt idx="87">
                  <c:v>1588.5139999999999</c:v>
                </c:pt>
                <c:pt idx="88">
                  <c:v>1588.4739999999999</c:v>
                </c:pt>
                <c:pt idx="89">
                  <c:v>1588.434</c:v>
                </c:pt>
                <c:pt idx="90">
                  <c:v>1588.3339999999998</c:v>
                </c:pt>
                <c:pt idx="91">
                  <c:v>1588.3139999999999</c:v>
                </c:pt>
                <c:pt idx="92">
                  <c:v>1588.2939999999999</c:v>
                </c:pt>
                <c:pt idx="93">
                  <c:v>1588.2639999999999</c:v>
                </c:pt>
                <c:pt idx="94">
                  <c:v>1588.2239999999999</c:v>
                </c:pt>
                <c:pt idx="95">
                  <c:v>1588.1439999999998</c:v>
                </c:pt>
                <c:pt idx="96">
                  <c:v>1588.0739999999998</c:v>
                </c:pt>
                <c:pt idx="97">
                  <c:v>1588.0139999999999</c:v>
                </c:pt>
                <c:pt idx="98">
                  <c:v>1587.924</c:v>
                </c:pt>
                <c:pt idx="99">
                  <c:v>1587.8539999999998</c:v>
                </c:pt>
                <c:pt idx="100">
                  <c:v>1587.7139999999999</c:v>
                </c:pt>
                <c:pt idx="101">
                  <c:v>1587.6839999999995</c:v>
                </c:pt>
                <c:pt idx="102">
                  <c:v>1587.6439999999998</c:v>
                </c:pt>
                <c:pt idx="103">
                  <c:v>1587.5839999999998</c:v>
                </c:pt>
                <c:pt idx="104">
                  <c:v>1587.5839999999998</c:v>
                </c:pt>
                <c:pt idx="105">
                  <c:v>1587.5539999999999</c:v>
                </c:pt>
                <c:pt idx="106">
                  <c:v>1587.5139999999999</c:v>
                </c:pt>
                <c:pt idx="107">
                  <c:v>1587.5039999999999</c:v>
                </c:pt>
                <c:pt idx="108">
                  <c:v>1587.4739999999999</c:v>
                </c:pt>
                <c:pt idx="109">
                  <c:v>1587.3939999999998</c:v>
                </c:pt>
                <c:pt idx="110">
                  <c:v>1587.3739999999998</c:v>
                </c:pt>
                <c:pt idx="111">
                  <c:v>1587.3339999999998</c:v>
                </c:pt>
                <c:pt idx="112">
                  <c:v>1587.2939999999999</c:v>
                </c:pt>
                <c:pt idx="113">
                  <c:v>1587.2639999999999</c:v>
                </c:pt>
                <c:pt idx="114">
                  <c:v>1587.2639999999999</c:v>
                </c:pt>
                <c:pt idx="115">
                  <c:v>1587.1239999999998</c:v>
                </c:pt>
                <c:pt idx="116">
                  <c:v>1587.0739999999998</c:v>
                </c:pt>
                <c:pt idx="117">
                  <c:v>1586.9939999999999</c:v>
                </c:pt>
                <c:pt idx="118">
                  <c:v>1586.9639999999999</c:v>
                </c:pt>
                <c:pt idx="119">
                  <c:v>1586.924</c:v>
                </c:pt>
                <c:pt idx="120">
                  <c:v>1586.944</c:v>
                </c:pt>
                <c:pt idx="121">
                  <c:v>1586.954</c:v>
                </c:pt>
                <c:pt idx="122">
                  <c:v>1587.0139999999999</c:v>
                </c:pt>
                <c:pt idx="123">
                  <c:v>1587.0339999999999</c:v>
                </c:pt>
                <c:pt idx="124">
                  <c:v>1587.1139999999998</c:v>
                </c:pt>
                <c:pt idx="125">
                  <c:v>1587.1239999999998</c:v>
                </c:pt>
                <c:pt idx="126">
                  <c:v>1587.1639999999998</c:v>
                </c:pt>
                <c:pt idx="127">
                  <c:v>1587.2139999999999</c:v>
                </c:pt>
                <c:pt idx="128">
                  <c:v>1587.2639999999999</c:v>
                </c:pt>
                <c:pt idx="129">
                  <c:v>1587.454</c:v>
                </c:pt>
                <c:pt idx="130">
                  <c:v>1587.5139999999999</c:v>
                </c:pt>
                <c:pt idx="131">
                  <c:v>1587.5539999999999</c:v>
                </c:pt>
                <c:pt idx="132">
                  <c:v>1587.5739999999998</c:v>
                </c:pt>
                <c:pt idx="133">
                  <c:v>1587.8039999999999</c:v>
                </c:pt>
                <c:pt idx="134">
                  <c:v>1587.8039999999999</c:v>
                </c:pt>
                <c:pt idx="135">
                  <c:v>1587.7839999999999</c:v>
                </c:pt>
                <c:pt idx="136">
                  <c:v>1587.6939999999995</c:v>
                </c:pt>
                <c:pt idx="137">
                  <c:v>1587.6939999999995</c:v>
                </c:pt>
                <c:pt idx="138">
                  <c:v>1587.704</c:v>
                </c:pt>
                <c:pt idx="139">
                  <c:v>1587.6639999999998</c:v>
                </c:pt>
                <c:pt idx="140">
                  <c:v>1587.6439999999998</c:v>
                </c:pt>
                <c:pt idx="141">
                  <c:v>1587.6139999999998</c:v>
                </c:pt>
                <c:pt idx="142">
                  <c:v>1587.5939999999998</c:v>
                </c:pt>
                <c:pt idx="143">
                  <c:v>1587.6039999999998</c:v>
                </c:pt>
                <c:pt idx="144">
                  <c:v>1587.5939999999998</c:v>
                </c:pt>
                <c:pt idx="145">
                  <c:v>1587.6139999999998</c:v>
                </c:pt>
                <c:pt idx="146">
                  <c:v>1587.704</c:v>
                </c:pt>
                <c:pt idx="147">
                  <c:v>1587.704</c:v>
                </c:pt>
                <c:pt idx="148">
                  <c:v>1587.7339999999999</c:v>
                </c:pt>
                <c:pt idx="149">
                  <c:v>1587.7839999999999</c:v>
                </c:pt>
                <c:pt idx="150">
                  <c:v>1587.934</c:v>
                </c:pt>
                <c:pt idx="151">
                  <c:v>1587.9639999999999</c:v>
                </c:pt>
                <c:pt idx="152">
                  <c:v>1588.0739999999998</c:v>
                </c:pt>
                <c:pt idx="153">
                  <c:v>1588.0939999999998</c:v>
                </c:pt>
                <c:pt idx="154">
                  <c:v>1588.1639999999998</c:v>
                </c:pt>
                <c:pt idx="155">
                  <c:v>1588.2839999999999</c:v>
                </c:pt>
                <c:pt idx="156">
                  <c:v>1588.3039999999999</c:v>
                </c:pt>
                <c:pt idx="157">
                  <c:v>1588.404</c:v>
                </c:pt>
                <c:pt idx="158">
                  <c:v>1588.5939999999998</c:v>
                </c:pt>
                <c:pt idx="159">
                  <c:v>1588.7439999999999</c:v>
                </c:pt>
                <c:pt idx="160">
                  <c:v>1588.7939999999999</c:v>
                </c:pt>
                <c:pt idx="161">
                  <c:v>1588.8239999999998</c:v>
                </c:pt>
                <c:pt idx="162">
                  <c:v>1588.8339999999998</c:v>
                </c:pt>
                <c:pt idx="163">
                  <c:v>1588.8639999999998</c:v>
                </c:pt>
                <c:pt idx="164">
                  <c:v>1588.8839999999998</c:v>
                </c:pt>
                <c:pt idx="165">
                  <c:v>1588.9939999999999</c:v>
                </c:pt>
                <c:pt idx="166">
                  <c:v>1589.1039999999998</c:v>
                </c:pt>
                <c:pt idx="167">
                  <c:v>1589.2339999999999</c:v>
                </c:pt>
                <c:pt idx="168">
                  <c:v>1589.3139999999999</c:v>
                </c:pt>
                <c:pt idx="169">
                  <c:v>1589.3139999999999</c:v>
                </c:pt>
                <c:pt idx="170">
                  <c:v>1589.3339999999998</c:v>
                </c:pt>
                <c:pt idx="171">
                  <c:v>1589.2639999999999</c:v>
                </c:pt>
                <c:pt idx="172">
                  <c:v>1589.1939999999995</c:v>
                </c:pt>
                <c:pt idx="173">
                  <c:v>1589.0039999999999</c:v>
                </c:pt>
                <c:pt idx="174">
                  <c:v>1588.8639999999998</c:v>
                </c:pt>
                <c:pt idx="175">
                  <c:v>1588.7339999999999</c:v>
                </c:pt>
                <c:pt idx="176">
                  <c:v>1588.6939999999995</c:v>
                </c:pt>
                <c:pt idx="177">
                  <c:v>1588.414</c:v>
                </c:pt>
                <c:pt idx="178">
                  <c:v>1588.404</c:v>
                </c:pt>
                <c:pt idx="179">
                  <c:v>1588.3939999999998</c:v>
                </c:pt>
                <c:pt idx="180">
                  <c:v>1588.2739999999999</c:v>
                </c:pt>
                <c:pt idx="181">
                  <c:v>1588.204</c:v>
                </c:pt>
                <c:pt idx="182">
                  <c:v>1588.0639999999999</c:v>
                </c:pt>
                <c:pt idx="183">
                  <c:v>1588.0639999999999</c:v>
                </c:pt>
                <c:pt idx="184">
                  <c:v>1587.9939999999999</c:v>
                </c:pt>
                <c:pt idx="185">
                  <c:v>1587.8439999999998</c:v>
                </c:pt>
                <c:pt idx="186">
                  <c:v>1587.8239999999998</c:v>
                </c:pt>
                <c:pt idx="187">
                  <c:v>1587.8039999999999</c:v>
                </c:pt>
                <c:pt idx="188">
                  <c:v>1587.454</c:v>
                </c:pt>
                <c:pt idx="189">
                  <c:v>1587.424</c:v>
                </c:pt>
                <c:pt idx="190">
                  <c:v>1587.404</c:v>
                </c:pt>
                <c:pt idx="191">
                  <c:v>1587.204</c:v>
                </c:pt>
                <c:pt idx="192">
                  <c:v>1586.2839999999999</c:v>
                </c:pt>
                <c:pt idx="193">
                  <c:v>1586.0839999999998</c:v>
                </c:pt>
                <c:pt idx="194">
                  <c:v>1586.7939999999999</c:v>
                </c:pt>
                <c:pt idx="195">
                  <c:v>1586.7539999999999</c:v>
                </c:pt>
                <c:pt idx="196">
                  <c:v>1586.5939999999998</c:v>
                </c:pt>
                <c:pt idx="197">
                  <c:v>1586.5939999999998</c:v>
                </c:pt>
                <c:pt idx="198">
                  <c:v>1586.5339999999999</c:v>
                </c:pt>
                <c:pt idx="199">
                  <c:v>1586.4739999999999</c:v>
                </c:pt>
                <c:pt idx="200">
                  <c:v>1585.5839999999998</c:v>
                </c:pt>
                <c:pt idx="201">
                  <c:v>1585.7739999999999</c:v>
                </c:pt>
                <c:pt idx="202">
                  <c:v>1585.6439999999998</c:v>
                </c:pt>
                <c:pt idx="203">
                  <c:v>1585.4639999999999</c:v>
                </c:pt>
                <c:pt idx="204">
                  <c:v>1585.3839999999998</c:v>
                </c:pt>
                <c:pt idx="205">
                  <c:v>1585.1639999999998</c:v>
                </c:pt>
                <c:pt idx="206">
                  <c:v>1585.0839999999998</c:v>
                </c:pt>
                <c:pt idx="207">
                  <c:v>1584.9939999999999</c:v>
                </c:pt>
                <c:pt idx="208">
                  <c:v>1584.8139999999999</c:v>
                </c:pt>
                <c:pt idx="209">
                  <c:v>1584.6739999999998</c:v>
                </c:pt>
                <c:pt idx="210">
                  <c:v>1584.5439999999999</c:v>
                </c:pt>
                <c:pt idx="211">
                  <c:v>1584.454</c:v>
                </c:pt>
                <c:pt idx="212">
                  <c:v>1584.1639999999998</c:v>
                </c:pt>
                <c:pt idx="213">
                  <c:v>1584.1539999999998</c:v>
                </c:pt>
                <c:pt idx="214">
                  <c:v>1583.8739999999998</c:v>
                </c:pt>
                <c:pt idx="215">
                  <c:v>1583.8239999999998</c:v>
                </c:pt>
                <c:pt idx="216">
                  <c:v>1583.7839999999999</c:v>
                </c:pt>
                <c:pt idx="217">
                  <c:v>1583.6539999999998</c:v>
                </c:pt>
                <c:pt idx="218">
                  <c:v>1583.5139999999999</c:v>
                </c:pt>
                <c:pt idx="219">
                  <c:v>1583.3639999999998</c:v>
                </c:pt>
                <c:pt idx="220">
                  <c:v>1583.2839999999999</c:v>
                </c:pt>
                <c:pt idx="221">
                  <c:v>1583.2339999999999</c:v>
                </c:pt>
                <c:pt idx="222">
                  <c:v>1583.0439999999999</c:v>
                </c:pt>
                <c:pt idx="223">
                  <c:v>1582.914</c:v>
                </c:pt>
                <c:pt idx="224">
                  <c:v>1582.8839999999998</c:v>
                </c:pt>
                <c:pt idx="225">
                  <c:v>1582.7939999999999</c:v>
                </c:pt>
                <c:pt idx="226">
                  <c:v>1582.7539999999999</c:v>
                </c:pt>
                <c:pt idx="227">
                  <c:v>1582.7239999999999</c:v>
                </c:pt>
                <c:pt idx="228">
                  <c:v>1582.704</c:v>
                </c:pt>
                <c:pt idx="229">
                  <c:v>1583.2839999999999</c:v>
                </c:pt>
                <c:pt idx="230">
                  <c:v>1583.704</c:v>
                </c:pt>
                <c:pt idx="231">
                  <c:v>1583.7639999999999</c:v>
                </c:pt>
                <c:pt idx="232">
                  <c:v>1583.5539999999999</c:v>
                </c:pt>
                <c:pt idx="233">
                  <c:v>1583.6839999999995</c:v>
                </c:pt>
                <c:pt idx="234">
                  <c:v>1583.6539999999998</c:v>
                </c:pt>
                <c:pt idx="235">
                  <c:v>1583.6939999999995</c:v>
                </c:pt>
                <c:pt idx="236">
                  <c:v>1583.7439999999999</c:v>
                </c:pt>
                <c:pt idx="237">
                  <c:v>1583.7339999999999</c:v>
                </c:pt>
                <c:pt idx="238">
                  <c:v>1583.7839999999999</c:v>
                </c:pt>
                <c:pt idx="239">
                  <c:v>1583.9739999999999</c:v>
                </c:pt>
                <c:pt idx="240">
                  <c:v>1584.0839999999998</c:v>
                </c:pt>
                <c:pt idx="241">
                  <c:v>1584.5339999999999</c:v>
                </c:pt>
                <c:pt idx="242">
                  <c:v>1584.6839999999995</c:v>
                </c:pt>
                <c:pt idx="243">
                  <c:v>1585.4939999999999</c:v>
                </c:pt>
                <c:pt idx="244">
                  <c:v>1585.5739999999998</c:v>
                </c:pt>
                <c:pt idx="245">
                  <c:v>1585.4839999999999</c:v>
                </c:pt>
                <c:pt idx="246">
                  <c:v>1586.2639999999999</c:v>
                </c:pt>
                <c:pt idx="247">
                  <c:v>1586.3839999999998</c:v>
                </c:pt>
                <c:pt idx="248">
                  <c:v>1586.7739999999999</c:v>
                </c:pt>
                <c:pt idx="249">
                  <c:v>1586.944</c:v>
                </c:pt>
                <c:pt idx="250">
                  <c:v>1586.9739999999999</c:v>
                </c:pt>
                <c:pt idx="251">
                  <c:v>1587.0639999999999</c:v>
                </c:pt>
                <c:pt idx="252">
                  <c:v>1587.066</c:v>
                </c:pt>
                <c:pt idx="253" formatCode="0.00">
                  <c:v>1587.0739999999998</c:v>
                </c:pt>
                <c:pt idx="254">
                  <c:v>1587.0839999999998</c:v>
                </c:pt>
                <c:pt idx="255">
                  <c:v>1587.0139999999999</c:v>
                </c:pt>
                <c:pt idx="256">
                  <c:v>1586.944</c:v>
                </c:pt>
                <c:pt idx="257">
                  <c:v>1586.8339999999998</c:v>
                </c:pt>
                <c:pt idx="258">
                  <c:v>1586.6939999999995</c:v>
                </c:pt>
                <c:pt idx="259">
                  <c:v>1586.6839999999995</c:v>
                </c:pt>
                <c:pt idx="260">
                  <c:v>1586.5739999999998</c:v>
                </c:pt>
                <c:pt idx="261">
                  <c:v>1586.5639999999999</c:v>
                </c:pt>
                <c:pt idx="262">
                  <c:v>1586.3339999999998</c:v>
                </c:pt>
                <c:pt idx="263">
                  <c:v>1586.3239999999998</c:v>
                </c:pt>
                <c:pt idx="264">
                  <c:v>1586.3139999999999</c:v>
                </c:pt>
                <c:pt idx="265">
                  <c:v>1586.1539999999998</c:v>
                </c:pt>
                <c:pt idx="266">
                  <c:v>1585.7839999999999</c:v>
                </c:pt>
                <c:pt idx="267">
                  <c:v>1585.7739999999999</c:v>
                </c:pt>
                <c:pt idx="268">
                  <c:v>1585.6539999999998</c:v>
                </c:pt>
                <c:pt idx="269">
                  <c:v>1585.5039999999999</c:v>
                </c:pt>
                <c:pt idx="270" formatCode="0.000">
                  <c:v>1585.2439999999999</c:v>
                </c:pt>
                <c:pt idx="271">
                  <c:v>1584.944</c:v>
                </c:pt>
                <c:pt idx="272">
                  <c:v>1584.924</c:v>
                </c:pt>
                <c:pt idx="273" formatCode="0.000">
                  <c:v>1584.914</c:v>
                </c:pt>
                <c:pt idx="274">
                  <c:v>1584.5739999999998</c:v>
                </c:pt>
                <c:pt idx="275">
                  <c:v>1584.3339999999998</c:v>
                </c:pt>
                <c:pt idx="276">
                  <c:v>1583.924</c:v>
                </c:pt>
                <c:pt idx="277">
                  <c:v>1583.8739999999998</c:v>
                </c:pt>
                <c:pt idx="278">
                  <c:v>1583.6139999999998</c:v>
                </c:pt>
                <c:pt idx="279">
                  <c:v>1582.6839999999995</c:v>
                </c:pt>
                <c:pt idx="280">
                  <c:v>1582.3739999999998</c:v>
                </c:pt>
                <c:pt idx="281">
                  <c:v>1582.3339999999998</c:v>
                </c:pt>
                <c:pt idx="282">
                  <c:v>1582.2839999999999</c:v>
                </c:pt>
                <c:pt idx="283">
                  <c:v>1582.0839999999998</c:v>
                </c:pt>
                <c:pt idx="284">
                  <c:v>1582.0339999999999</c:v>
                </c:pt>
                <c:pt idx="285">
                  <c:v>1581.7139999999999</c:v>
                </c:pt>
                <c:pt idx="286">
                  <c:v>1580.904</c:v>
                </c:pt>
                <c:pt idx="287">
                  <c:v>1580.8839999999998</c:v>
                </c:pt>
                <c:pt idx="288">
                  <c:v>1580.9839999999999</c:v>
                </c:pt>
                <c:pt idx="289">
                  <c:v>1580.914</c:v>
                </c:pt>
                <c:pt idx="290">
                  <c:v>1580.8939999999998</c:v>
                </c:pt>
                <c:pt idx="291">
                  <c:v>1580.8839999999998</c:v>
                </c:pt>
                <c:pt idx="292">
                  <c:v>1580.8839999999998</c:v>
                </c:pt>
                <c:pt idx="293">
                  <c:v>1581.0239999999999</c:v>
                </c:pt>
                <c:pt idx="294">
                  <c:v>1581.0339999999999</c:v>
                </c:pt>
                <c:pt idx="295">
                  <c:v>1581.0739999999998</c:v>
                </c:pt>
                <c:pt idx="296">
                  <c:v>1581.2439999999999</c:v>
                </c:pt>
                <c:pt idx="297">
                  <c:v>1581.2639999999999</c:v>
                </c:pt>
                <c:pt idx="298">
                  <c:v>1581.4639999999999</c:v>
                </c:pt>
                <c:pt idx="299">
                  <c:v>1581.5839999999998</c:v>
                </c:pt>
                <c:pt idx="300">
                  <c:v>1581.5739999999998</c:v>
                </c:pt>
                <c:pt idx="301">
                  <c:v>1581.5839999999998</c:v>
                </c:pt>
                <c:pt idx="302">
                  <c:v>1581.6839999999995</c:v>
                </c:pt>
                <c:pt idx="303">
                  <c:v>1581.7539999999999</c:v>
                </c:pt>
                <c:pt idx="304">
                  <c:v>1582.2139999999999</c:v>
                </c:pt>
                <c:pt idx="305">
                  <c:v>1582.5039999999999</c:v>
                </c:pt>
                <c:pt idx="306">
                  <c:v>1582.5339999999999</c:v>
                </c:pt>
                <c:pt idx="307">
                  <c:v>1582.5539999999999</c:v>
                </c:pt>
                <c:pt idx="308">
                  <c:v>1582.8939999999998</c:v>
                </c:pt>
                <c:pt idx="309">
                  <c:v>1583.0539999999999</c:v>
                </c:pt>
                <c:pt idx="310">
                  <c:v>1583.4739999999999</c:v>
                </c:pt>
                <c:pt idx="311">
                  <c:v>1583.924</c:v>
                </c:pt>
                <c:pt idx="312">
                  <c:v>1584.3639999999998</c:v>
                </c:pt>
                <c:pt idx="313" formatCode="0.00">
                  <c:v>1584.8</c:v>
                </c:pt>
                <c:pt idx="314" formatCode="0.00">
                  <c:v>1584.9</c:v>
                </c:pt>
                <c:pt idx="315" formatCode="0.00">
                  <c:v>1585.3</c:v>
                </c:pt>
                <c:pt idx="316" formatCode="0.00">
                  <c:v>1583.4</c:v>
                </c:pt>
              </c:numCache>
            </c:numRef>
          </c:val>
        </c:ser>
        <c:axId val="54502144"/>
        <c:axId val="54503680"/>
      </c:areaChart>
      <c:dateAx>
        <c:axId val="5450214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700"/>
            </a:pPr>
            <a:endParaRPr lang="pt-PT"/>
          </a:p>
        </c:txPr>
        <c:crossAx val="54503680"/>
        <c:crosses val="autoZero"/>
        <c:auto val="1"/>
        <c:lblOffset val="100"/>
        <c:majorUnit val="12"/>
        <c:majorTimeUnit val="days"/>
        <c:minorUnit val="12"/>
        <c:minorTimeUnit val="days"/>
      </c:dateAx>
      <c:valAx>
        <c:axId val="54503680"/>
        <c:scaling>
          <c:orientation val="minMax"/>
        </c:scaling>
        <c:axPos val="l"/>
        <c:majorGridlines/>
        <c:numFmt formatCode="General" sourceLinked="1"/>
        <c:tickLblPos val="nextTo"/>
        <c:crossAx val="54502144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7"/>
  <c:chart>
    <c:plotArea>
      <c:layout>
        <c:manualLayout>
          <c:layoutTarget val="inner"/>
          <c:xMode val="edge"/>
          <c:yMode val="edge"/>
          <c:x val="0.11579440069991209"/>
          <c:y val="6.0185185185185217E-2"/>
          <c:w val="0.87633158355205598"/>
          <c:h val="0.5445341207349067"/>
        </c:manualLayout>
      </c:layout>
      <c:barChart>
        <c:barDir val="col"/>
        <c:grouping val="clustered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Nº de Habitantes</c:v>
                </c:pt>
              </c:strCache>
            </c:strRef>
          </c:tx>
          <c:cat>
            <c:strRef>
              <c:f>'[Chart in Microsoft Office PowerPoint]Sheet1'!$A$2:$A$12</c:f>
              <c:strCache>
                <c:ptCount val="11"/>
                <c:pt idx="0">
                  <c:v>Huambo</c:v>
                </c:pt>
                <c:pt idx="1">
                  <c:v>Caála</c:v>
                </c:pt>
                <c:pt idx="2">
                  <c:v>Bailundo</c:v>
                </c:pt>
                <c:pt idx="3">
                  <c:v>Mungo</c:v>
                </c:pt>
                <c:pt idx="4">
                  <c:v>Ekunha</c:v>
                </c:pt>
                <c:pt idx="5">
                  <c:v>Tchicala</c:v>
                </c:pt>
                <c:pt idx="6">
                  <c:v>Longonjo</c:v>
                </c:pt>
                <c:pt idx="7">
                  <c:v>Ucuma</c:v>
                </c:pt>
                <c:pt idx="8">
                  <c:v>Tchijenje</c:v>
                </c:pt>
                <c:pt idx="9">
                  <c:v>Catchiungo</c:v>
                </c:pt>
                <c:pt idx="10">
                  <c:v>Londuimbali</c:v>
                </c:pt>
              </c:strCache>
            </c:strRef>
          </c:cat>
          <c:val>
            <c:numRef>
              <c:f>'[Chart in Microsoft Office PowerPoint]Sheet1'!$B$2:$B$12</c:f>
              <c:numCache>
                <c:formatCode>General</c:formatCode>
                <c:ptCount val="11"/>
                <c:pt idx="0">
                  <c:v>665574</c:v>
                </c:pt>
                <c:pt idx="1">
                  <c:v>259483</c:v>
                </c:pt>
                <c:pt idx="2">
                  <c:v>282150</c:v>
                </c:pt>
                <c:pt idx="3">
                  <c:v>101914</c:v>
                </c:pt>
                <c:pt idx="4">
                  <c:v>110429</c:v>
                </c:pt>
                <c:pt idx="5">
                  <c:v>115622</c:v>
                </c:pt>
                <c:pt idx="6">
                  <c:v>78848</c:v>
                </c:pt>
                <c:pt idx="7">
                  <c:v>42687</c:v>
                </c:pt>
                <c:pt idx="8">
                  <c:v>86795</c:v>
                </c:pt>
                <c:pt idx="9">
                  <c:v>124448</c:v>
                </c:pt>
                <c:pt idx="10">
                  <c:v>28197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Nível de Atendimento</c:v>
                </c:pt>
              </c:strCache>
            </c:strRef>
          </c:tx>
          <c:spPr>
            <a:solidFill>
              <a:schemeClr val="accent6"/>
            </a:solidFill>
            <a:effectLst>
              <a:glow rad="101600">
                <a:schemeClr val="accent6">
                  <a:alpha val="75000"/>
                </a:schemeClr>
              </a:glow>
            </a:effectLst>
          </c:spPr>
          <c:cat>
            <c:strRef>
              <c:f>'[Chart in Microsoft Office PowerPoint]Sheet1'!$A$2:$A$12</c:f>
              <c:strCache>
                <c:ptCount val="11"/>
                <c:pt idx="0">
                  <c:v>Huambo</c:v>
                </c:pt>
                <c:pt idx="1">
                  <c:v>Caála</c:v>
                </c:pt>
                <c:pt idx="2">
                  <c:v>Bailundo</c:v>
                </c:pt>
                <c:pt idx="3">
                  <c:v>Mungo</c:v>
                </c:pt>
                <c:pt idx="4">
                  <c:v>Ekunha</c:v>
                </c:pt>
                <c:pt idx="5">
                  <c:v>Tchicala</c:v>
                </c:pt>
                <c:pt idx="6">
                  <c:v>Longonjo</c:v>
                </c:pt>
                <c:pt idx="7">
                  <c:v>Ucuma</c:v>
                </c:pt>
                <c:pt idx="8">
                  <c:v>Tchijenje</c:v>
                </c:pt>
                <c:pt idx="9">
                  <c:v>Catchiungo</c:v>
                </c:pt>
                <c:pt idx="10">
                  <c:v>Londuimbali</c:v>
                </c:pt>
              </c:strCache>
            </c:strRef>
          </c:cat>
          <c:val>
            <c:numRef>
              <c:f>'[Chart in Microsoft Office PowerPoint]Sheet1'!$C$2:$C$12</c:f>
              <c:numCache>
                <c:formatCode>General</c:formatCode>
                <c:ptCount val="11"/>
                <c:pt idx="0">
                  <c:v>453255.8940000002</c:v>
                </c:pt>
                <c:pt idx="1">
                  <c:v>42814.694999999992</c:v>
                </c:pt>
                <c:pt idx="2">
                  <c:v>12414.6</c:v>
                </c:pt>
                <c:pt idx="3">
                  <c:v>3363.1619999999998</c:v>
                </c:pt>
                <c:pt idx="4">
                  <c:v>3754.5859999999998</c:v>
                </c:pt>
                <c:pt idx="5">
                  <c:v>7052.942</c:v>
                </c:pt>
                <c:pt idx="6">
                  <c:v>6228.9920000000002</c:v>
                </c:pt>
                <c:pt idx="7">
                  <c:v>2262.4110000000037</c:v>
                </c:pt>
                <c:pt idx="8">
                  <c:v>3124.62</c:v>
                </c:pt>
                <c:pt idx="9">
                  <c:v>4604.576</c:v>
                </c:pt>
                <c:pt idx="10">
                  <c:v>4511.5200000000004</c:v>
                </c:pt>
              </c:numCache>
            </c:numRef>
          </c:val>
        </c:ser>
        <c:axId val="54633984"/>
        <c:axId val="54635520"/>
      </c:barChart>
      <c:catAx>
        <c:axId val="546339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pt-PT"/>
          </a:p>
        </c:txPr>
        <c:crossAx val="54635520"/>
        <c:crosses val="autoZero"/>
        <c:auto val="1"/>
        <c:lblAlgn val="ctr"/>
        <c:lblOffset val="100"/>
      </c:catAx>
      <c:valAx>
        <c:axId val="54635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PT"/>
          </a:p>
        </c:txPr>
        <c:crossAx val="54633984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/>
          </a:pPr>
          <a:endParaRPr lang="pt-PT"/>
        </a:p>
      </c:txPr>
    </c:legend>
    <c:plotVisOnly val="1"/>
    <c:dispBlanksAs val="gap"/>
  </c:chart>
  <c:txPr>
    <a:bodyPr/>
    <a:lstStyle/>
    <a:p>
      <a:pPr>
        <a:defRPr sz="1800"/>
      </a:pPr>
      <a:endParaRPr lang="pt-P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0257F55-8AEB-7642-A029-2A164106C9B0}" type="datetimeFigureOut">
              <a:rPr lang="pt-PT"/>
              <a:pPr>
                <a:defRPr/>
              </a:pPr>
              <a:t>31/07/2015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D21C18-6D62-414C-9396-15A2E96ABC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07460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>
              <a:latin typeface="Calibri" charset="0"/>
            </a:endParaRPr>
          </a:p>
        </p:txBody>
      </p:sp>
      <p:sp>
        <p:nvSpPr>
          <p:cNvPr id="276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F1E482-F124-3E42-8E24-EC8B5BE7A78E}" type="slidenum">
              <a:rPr lang="pt-PT" sz="1200">
                <a:latin typeface="Calibri" charset="0"/>
              </a:rPr>
              <a:pPr eaLnBrk="1" hangingPunct="1"/>
              <a:t>12</a:t>
            </a:fld>
            <a:endParaRPr lang="pt-PT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0" descr="BCG_Logotype_Regular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840413"/>
            <a:ext cx="38576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5114925"/>
            <a:ext cx="9144000" cy="1743075"/>
          </a:xfrm>
          <a:prstGeom prst="rect">
            <a:avLst/>
          </a:prstGeom>
          <a:solidFill>
            <a:srgbClr val="DCC0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tIns="91440" bIns="91440" anchor="ctr"/>
          <a:lstStyle/>
          <a:p>
            <a:pPr algn="ctr"/>
            <a:r>
              <a:rPr lang="pt-PT" sz="2200">
                <a:solidFill>
                  <a:schemeClr val="bg1"/>
                </a:solidFill>
                <a:latin typeface="Perpetua Titling MT" charset="0"/>
              </a:rPr>
              <a:t>Ministério da Energia e Águas</a:t>
            </a:r>
            <a:endParaRPr lang="en-US" sz="2200">
              <a:solidFill>
                <a:schemeClr val="bg1"/>
              </a:solidFill>
              <a:latin typeface="Perpetua Titling M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62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90AC-B892-C444-8F90-51F9B5918B1C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0395-75CC-744D-BCF6-81DC7E262C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0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4722-4E2B-5541-9B95-D848A1369B23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8FCA-37E9-2245-9FD8-FC9068A038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19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E5CB-FCDF-1244-85E2-77F5FC6DBFC6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6E8-53E7-7442-87C0-71132538C3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20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1A5E-A118-7C4F-AB30-42C8FFE8552A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A670-92F6-484E-B672-D65EB7A2C9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68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7801-B8D0-7941-8C06-C5B56CF45683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A2FD-80AD-3B46-BD6C-128883689A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492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C511-E7F1-6E45-8027-3F09DD593B50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57C7-AC7D-A747-8E75-9EF7BDD70D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627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3923B-ED5C-6F43-9BC9-EBF91AD466EC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11BC2-64E3-8746-88EE-3846273A60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14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CE1B-DDF7-EB47-9E54-6239389C5605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FF2D-DCFC-A246-884B-428C4206A7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7114" name="think-cell Slide" r:id="rId4" imgW="360" imgH="360" progId="">
              <p:embed/>
            </p:oleObj>
          </a:graphicData>
        </a:graphic>
      </p:graphicFrame>
      <p:sp>
        <p:nvSpPr>
          <p:cNvPr id="5" name="FooterSimple"/>
          <p:cNvSpPr/>
          <p:nvPr/>
        </p:nvSpPr>
        <p:spPr>
          <a:xfrm>
            <a:off x="422275" y="6699250"/>
            <a:ext cx="595313" cy="10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pt-PT" sz="700">
                <a:solidFill>
                  <a:srgbClr val="808080"/>
                </a:solidFill>
              </a:rPr>
              <a:t>282112-16-EstatutosReguladorAgua-Apresentacao ao Sr. Ministro.pptx</a:t>
            </a:r>
            <a:endParaRPr lang="pt-PT" sz="700" dirty="0">
              <a:solidFill>
                <a:srgbClr val="808080"/>
              </a:solidFill>
            </a:endParaRPr>
          </a:p>
        </p:txBody>
      </p:sp>
      <p:sp>
        <p:nvSpPr>
          <p:cNvPr id="6" name="Line 115"/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6940" dir="54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TextBox 9"/>
          <p:cNvSpPr txBox="1"/>
          <p:nvPr/>
        </p:nvSpPr>
        <p:spPr>
          <a:xfrm>
            <a:off x="8547100" y="6673850"/>
            <a:ext cx="176213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0F9B7F7-8019-114B-971B-C116E3D59161}" type="slidenum">
              <a:rPr lang="pt-PT" sz="900" smtClean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pt-PT" sz="9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pt-PT" sz="900" smtClean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32163" y="6626225"/>
            <a:ext cx="2479675" cy="225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/>
          <a:p>
            <a:pPr algn="ctr"/>
            <a:r>
              <a:rPr lang="pt-PT" sz="1000" b="1">
                <a:solidFill>
                  <a:srgbClr val="DCC05A"/>
                </a:solidFill>
                <a:latin typeface="Perpetua Titling MT" charset="0"/>
              </a:rPr>
              <a:t>Ministério da Energia e Águas</a:t>
            </a:r>
            <a:endParaRPr lang="en-US" sz="1000" b="1">
              <a:solidFill>
                <a:srgbClr val="DCC05A"/>
              </a:solidFill>
              <a:latin typeface="Perpetua Titling MT" charset="0"/>
            </a:endParaRPr>
          </a:p>
        </p:txBody>
      </p:sp>
      <p:sp>
        <p:nvSpPr>
          <p:cNvPr id="10" name="Slide Number Placeholder 5" hidden="1"/>
          <p:cNvSpPr>
            <a:spLocks/>
          </p:cNvSpPr>
          <p:nvPr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/>
            <a:r>
              <a:rPr lang="pt-PT" sz="900"/>
              <a:t>‹#›</a:t>
            </a:r>
          </a:p>
          <a:p>
            <a:pPr algn="r"/>
            <a:endParaRPr lang="pt-PT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6357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7433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86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A4CDDC-E828-4D4E-AF0B-CCE00D8D53A7}" type="datetime1">
              <a:rPr lang="pt-PT"/>
              <a:pPr>
                <a:defRPr/>
              </a:pPr>
              <a:t>31/07/2015</a:t>
            </a:fld>
            <a:endParaRPr lang="pt-PT"/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0D4EF4-E36C-F44E-98F6-B7EC5338D97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6089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9162" name="think-cell Slide" r:id="rId4" imgW="360" imgH="360" progId="">
              <p:embed/>
            </p:oleObj>
          </a:graphicData>
        </a:graphic>
      </p:graphicFrame>
      <p:sp>
        <p:nvSpPr>
          <p:cNvPr id="5" name="FooterSimple"/>
          <p:cNvSpPr/>
          <p:nvPr/>
        </p:nvSpPr>
        <p:spPr>
          <a:xfrm>
            <a:off x="422275" y="6699250"/>
            <a:ext cx="595313" cy="10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pt-PT" sz="700">
                <a:solidFill>
                  <a:srgbClr val="808080"/>
                </a:solidFill>
              </a:rPr>
              <a:t>282112-16-EstatutosReguladorAgua-Apresentacao ao Sr. Ministro.pptx</a:t>
            </a:r>
            <a:endParaRPr lang="pt-PT" sz="700" dirty="0">
              <a:solidFill>
                <a:srgbClr val="808080"/>
              </a:solidFill>
            </a:endParaRPr>
          </a:p>
        </p:txBody>
      </p:sp>
      <p:sp>
        <p:nvSpPr>
          <p:cNvPr id="6" name="Line 115"/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6940" dir="54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TextBox 9"/>
          <p:cNvSpPr txBox="1"/>
          <p:nvPr/>
        </p:nvSpPr>
        <p:spPr>
          <a:xfrm>
            <a:off x="8547100" y="6673850"/>
            <a:ext cx="176213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60D94F8-8398-994C-A4AA-65E121730FF8}" type="slidenum">
              <a:rPr lang="pt-PT" sz="900" smtClean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pt-PT" sz="9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pt-PT" sz="900" smtClean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32163" y="6626225"/>
            <a:ext cx="2479675" cy="225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/>
          <a:p>
            <a:pPr algn="ctr"/>
            <a:r>
              <a:rPr lang="pt-PT" sz="1000" b="1">
                <a:solidFill>
                  <a:srgbClr val="DCC05A"/>
                </a:solidFill>
                <a:latin typeface="Perpetua Titling MT" charset="0"/>
              </a:rPr>
              <a:t>Ministério da Energia e Águas</a:t>
            </a:r>
            <a:endParaRPr lang="en-US" sz="1000" b="1">
              <a:solidFill>
                <a:srgbClr val="DCC05A"/>
              </a:solidFill>
              <a:latin typeface="Perpetua Titling MT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955912-BD0E-FE4E-8213-E35DB063A428}" type="datetime1">
              <a:rPr lang="pt-PT"/>
              <a:pPr>
                <a:defRPr/>
              </a:pPr>
              <a:t>31/07/2015</a:t>
            </a:fld>
            <a:endParaRPr lang="pt-PT"/>
          </a:p>
        </p:txBody>
      </p:sp>
      <p:sp>
        <p:nvSpPr>
          <p:cNvPr id="11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2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140E63-4E8D-1145-9D83-CEC4BCD4416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5647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07AE-7152-134B-89CF-A5DA4305FC76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B195-F258-F341-AE69-047BB27DF8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273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35E0-E165-A644-A0B5-3B0132C53D10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55C8-FDA8-244F-B726-63821239EC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3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8A03-6D5A-9E4D-9166-FC9C7693C1A7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D24A-C37E-8F46-BDC8-3FFAA867CA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46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2" name="think-cell Slide" r:id="rId10" imgW="360" imgH="360" progId="">
              <p:embed/>
            </p:oleObj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22275" y="161925"/>
            <a:ext cx="8301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2275" y="1508125"/>
            <a:ext cx="830103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FooterSimple"/>
          <p:cNvSpPr/>
          <p:nvPr/>
        </p:nvSpPr>
        <p:spPr>
          <a:xfrm>
            <a:off x="422275" y="6699250"/>
            <a:ext cx="595313" cy="10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pt-PT" sz="700">
                <a:solidFill>
                  <a:srgbClr val="808080"/>
                </a:solidFill>
              </a:rPr>
              <a:t>282112-16-EstatutosReguladorAgua-Apresentacao ao Sr. Ministro.pptx</a:t>
            </a:r>
            <a:endParaRPr lang="pt-PT" sz="700" dirty="0">
              <a:solidFill>
                <a:srgbClr val="808080"/>
              </a:solidFill>
            </a:endParaRPr>
          </a:p>
        </p:txBody>
      </p:sp>
      <p:sp>
        <p:nvSpPr>
          <p:cNvPr id="1030" name="Line 115"/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6940" dir="54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8547100" y="6673850"/>
            <a:ext cx="176213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C1C0DC4-B49F-0E47-A28C-99E8D42C47E6}" type="slidenum">
              <a:rPr lang="pt-PT" sz="900" smtClean="0">
                <a:solidFill>
                  <a:srgbClr val="000000"/>
                </a:solidFill>
              </a:rPr>
              <a:pPr eaLnBrk="1" hangingPunct="1">
                <a:defRPr/>
              </a:pPr>
              <a:t>‹nº›</a:t>
            </a:fld>
            <a:endParaRPr lang="pt-PT" sz="9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pt-PT" sz="900" smtClean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332163" y="6626225"/>
            <a:ext cx="2479675" cy="2254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91440" bIns="91440" anchor="ctr"/>
          <a:lstStyle/>
          <a:p>
            <a:pPr algn="ctr"/>
            <a:r>
              <a:rPr lang="pt-PT" sz="1000" b="1">
                <a:solidFill>
                  <a:srgbClr val="DCC05A"/>
                </a:solidFill>
                <a:latin typeface="Perpetua Titling MT" charset="0"/>
              </a:rPr>
              <a:t>Ministério da Energia e Águas</a:t>
            </a:r>
            <a:endParaRPr lang="en-US" sz="1000" b="1">
              <a:solidFill>
                <a:srgbClr val="DCC05A"/>
              </a:solidFill>
              <a:latin typeface="Perpetua Titling M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74" r:id="rId3"/>
    <p:sldLayoutId id="2147484075" r:id="rId4"/>
    <p:sldLayoutId id="2147484085" r:id="rId5"/>
    <p:sldLayoutId id="214748408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6363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F366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5380C7B-EE94-E942-ADD9-BEB4FBC432E5}" type="datetime1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charset="0"/>
              </a:defRPr>
            </a:lvl1pPr>
          </a:lstStyle>
          <a:p>
            <a:pPr>
              <a:defRPr/>
            </a:pPr>
            <a:fld id="{0DE4012C-B6EB-B246-8729-1846A5D7E6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76" r:id="rId2"/>
    <p:sldLayoutId id="2147484088" r:id="rId3"/>
    <p:sldLayoutId id="2147484077" r:id="rId4"/>
    <p:sldLayoutId id="2147484089" r:id="rId5"/>
    <p:sldLayoutId id="2147484078" r:id="rId6"/>
    <p:sldLayoutId id="2147484079" r:id="rId7"/>
    <p:sldLayoutId id="2147484090" r:id="rId8"/>
    <p:sldLayoutId id="2147484080" r:id="rId9"/>
    <p:sldLayoutId id="2147484081" r:id="rId10"/>
    <p:sldLayoutId id="21474840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pitchFamily="34" charset="-128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ortaldeangola.com/wp-content/uploads/2013/04/BARRAGEM-DE-CAPAND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>
          <a:xfrm>
            <a:off x="3419872" y="404664"/>
            <a:ext cx="5616624" cy="5688632"/>
          </a:xfrm>
          <a:noFill/>
          <a:ln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PT" sz="2200" dirty="0">
                <a:solidFill>
                  <a:srgbClr val="262626"/>
                </a:solidFill>
              </a:rPr>
              <a:t> M I N E A</a:t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/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>      5º CONSELHO CONSULTIVO ALARGADO</a:t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/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>LUANDA, 30-31 </a:t>
            </a:r>
            <a:r>
              <a:rPr lang="pt-PT" sz="2200" dirty="0" smtClean="0">
                <a:solidFill>
                  <a:srgbClr val="262626"/>
                </a:solidFill>
              </a:rPr>
              <a:t>JULHO de 2015  </a:t>
            </a:r>
            <a:r>
              <a:rPr lang="pt-PT" sz="2200" dirty="0">
                <a:solidFill>
                  <a:srgbClr val="262626"/>
                </a:solidFill>
              </a:rPr>
              <a:t/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/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>       </a:t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>        DPEA - HUAMBO</a:t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>     SECTOR DE ENERGÍA    </a:t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/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/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/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> </a:t>
            </a:r>
            <a:br>
              <a:rPr lang="pt-PT" sz="2200" dirty="0">
                <a:solidFill>
                  <a:srgbClr val="262626"/>
                </a:solidFill>
              </a:rPr>
            </a:br>
            <a:r>
              <a:rPr lang="pt-PT" sz="2200" dirty="0">
                <a:solidFill>
                  <a:srgbClr val="262626"/>
                </a:solidFill>
              </a:rPr>
              <a:t>RELATÓRIO SÍNTESE</a:t>
            </a:r>
            <a:r>
              <a:rPr lang="pt-PT" sz="1600" dirty="0">
                <a:solidFill>
                  <a:srgbClr val="262626"/>
                </a:solidFill>
              </a:rPr>
              <a:t>     </a:t>
            </a:r>
          </a:p>
        </p:txBody>
      </p:sp>
      <p:pic>
        <p:nvPicPr>
          <p:cNvPr id="19461" name="Imagem 3" descr="Barragem de Capanda. Foto: Novo Jorn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25"/>
          <a:stretch>
            <a:fillRect/>
          </a:stretch>
        </p:blipFill>
        <p:spPr bwMode="auto">
          <a:xfrm>
            <a:off x="684213" y="3429000"/>
            <a:ext cx="3459159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ângulo 4"/>
          <p:cNvSpPr>
            <a:spLocks noChangeArrowheads="1"/>
          </p:cNvSpPr>
          <p:nvPr/>
        </p:nvSpPr>
        <p:spPr bwMode="auto">
          <a:xfrm>
            <a:off x="539750" y="6308725"/>
            <a:ext cx="3455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1600" dirty="0"/>
              <a:t>BARRAGEM DO GOVE - HUAMBO</a:t>
            </a:r>
          </a:p>
        </p:txBody>
      </p:sp>
      <p:pic>
        <p:nvPicPr>
          <p:cNvPr id="6" name="Imagem 5" descr="C:\Users\User\Pictures\ALBUM\MUNICÍPIOS\CAÁLA\GOVE\2011-11-09 Obras Ngove\GOVE\VISITA ESTUDANTES ISCED\VISITA ESTUDANTES ISCED HBO GEOGRAFIA (27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0"/>
            <a:ext cx="3429024" cy="333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403225"/>
          </a:xfrm>
        </p:spPr>
        <p:txBody>
          <a:bodyPr/>
          <a:lstStyle/>
          <a:p>
            <a:pPr algn="ctr" eaLnBrk="1" hangingPunct="1"/>
            <a:r>
              <a:rPr lang="pt-PT" sz="2800" b="1" dirty="0" smtClean="0">
                <a:latin typeface="Arial" charset="0"/>
                <a:ea typeface="ＭＳ Ｐゴシック" charset="0"/>
                <a:cs typeface="Arial" charset="0"/>
              </a:rPr>
              <a:t>Subestações  existentes na cidade do Huambo e </a:t>
            </a:r>
            <a:r>
              <a:rPr lang="pt-PT" sz="2800" b="1" dirty="0" err="1" smtClean="0">
                <a:latin typeface="Arial" charset="0"/>
                <a:ea typeface="ＭＳ Ｐゴシック" charset="0"/>
                <a:cs typeface="Arial" charset="0"/>
              </a:rPr>
              <a:t>Caála</a:t>
            </a:r>
            <a:endParaRPr lang="pt-PT" sz="28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459787" cy="4681538"/>
        </p:xfrm>
        <a:graphic>
          <a:graphicData uri="http://schemas.openxmlformats.org/drawingml/2006/table">
            <a:tbl>
              <a:tblPr/>
              <a:tblGrid>
                <a:gridCol w="1798637"/>
                <a:gridCol w="2430463"/>
                <a:gridCol w="2116137"/>
                <a:gridCol w="2114550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Subestação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Nº de Transformador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Nível de Tensão (KV)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Potência (MW)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</a:tr>
              <a:tr h="4095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Benfica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2x20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60/15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1x20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60/30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  <a:tr h="69056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1x6,6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30/6,6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6,6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  <a:tr h="4095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Caála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1x10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60/30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1x15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60/15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1x6,6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30/15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Cuca</a:t>
                      </a:r>
                      <a:endParaRPr kumimoji="0" lang="pt-PT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1x2,5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30/15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São Pedro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30/15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539750" y="0"/>
            <a:ext cx="8064500" cy="720725"/>
          </a:xfrm>
        </p:spPr>
        <p:txBody>
          <a:bodyPr/>
          <a:lstStyle/>
          <a:p>
            <a:pPr algn="ctr" eaLnBrk="1" hangingPunct="1"/>
            <a:r>
              <a:rPr lang="pt-PT" sz="3600" b="1" dirty="0" err="1" smtClean="0">
                <a:latin typeface="Arial" charset="0"/>
                <a:ea typeface="ＭＳ Ｐゴシック" charset="0"/>
                <a:cs typeface="Arial" charset="0"/>
              </a:rPr>
              <a:t>Cont</a:t>
            </a:r>
            <a:r>
              <a:rPr lang="pt-PT" sz="3600" b="1" dirty="0" smtClean="0"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pt-PT" sz="36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539750" y="1484313"/>
          <a:ext cx="8208963" cy="3890963"/>
        </p:xfrm>
        <a:graphic>
          <a:graphicData uri="http://schemas.openxmlformats.org/drawingml/2006/table">
            <a:tbl>
              <a:tblPr/>
              <a:tblGrid>
                <a:gridCol w="4103688"/>
                <a:gridCol w="4105275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Subestações </a:t>
                      </a: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Ano de 2015</a:t>
                      </a: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9574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Número de Subestações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Potência Instalada (MVA)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102,6</a:t>
                      </a: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Postos de Transformação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Unidades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135</a:t>
                      </a: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Potencia Instalada (MVA)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85,2</a:t>
                      </a:r>
                      <a:endParaRPr kumimoji="0" lang="pt-PT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08"/>
          </a:xfrm>
        </p:spPr>
        <p:txBody>
          <a:bodyPr/>
          <a:lstStyle/>
          <a:p>
            <a:pPr algn="ctr" eaLnBrk="1" hangingPunct="1"/>
            <a:r>
              <a:rPr lang="pt-PT" sz="2800" b="1" dirty="0" smtClean="0">
                <a:latin typeface="Arial" charset="0"/>
                <a:ea typeface="ＭＳ Ｐゴシック" charset="0"/>
                <a:cs typeface="Arial" charset="0"/>
              </a:rPr>
              <a:t>Capacidades instaladas, disponíveis e níveis de atendimento</a:t>
            </a:r>
            <a:endParaRPr lang="pt-PT" sz="28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0" y="1325215"/>
          <a:ext cx="9144001" cy="57220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9632"/>
                <a:gridCol w="1152128"/>
                <a:gridCol w="1111561"/>
                <a:gridCol w="1170130"/>
                <a:gridCol w="1021550"/>
                <a:gridCol w="1593303"/>
                <a:gridCol w="692697"/>
                <a:gridCol w="1143000"/>
              </a:tblGrid>
              <a:tr h="118320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Município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Nº de Habitantes</a:t>
                      </a:r>
                    </a:p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2015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Potência</a:t>
                      </a:r>
                      <a:r>
                        <a:rPr lang="pt-PT" sz="16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600" dirty="0" smtClean="0">
                          <a:latin typeface="Arial"/>
                          <a:cs typeface="Arial"/>
                        </a:rPr>
                        <a:t>Instalada</a:t>
                      </a:r>
                    </a:p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(MVA)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Potência</a:t>
                      </a:r>
                      <a:r>
                        <a:rPr lang="pt-PT" sz="16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600" dirty="0" smtClean="0">
                          <a:latin typeface="Arial"/>
                          <a:cs typeface="Arial"/>
                        </a:rPr>
                        <a:t>Dispo.</a:t>
                      </a:r>
                    </a:p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pt-PT" sz="1600" dirty="0" err="1" smtClean="0">
                          <a:latin typeface="Arial"/>
                          <a:cs typeface="Arial"/>
                        </a:rPr>
                        <a:t>mw</a:t>
                      </a:r>
                      <a:r>
                        <a:rPr lang="pt-PT" sz="1600" dirty="0" smtClean="0">
                          <a:latin typeface="Arial"/>
                          <a:cs typeface="Arial"/>
                        </a:rPr>
                        <a:t>)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Potência </a:t>
                      </a:r>
                      <a:r>
                        <a:rPr lang="pt-PT" sz="1600" dirty="0" err="1" smtClean="0">
                          <a:latin typeface="Arial"/>
                          <a:cs typeface="Arial"/>
                        </a:rPr>
                        <a:t>Rep</a:t>
                      </a:r>
                      <a:r>
                        <a:rPr lang="pt-PT" sz="1600" dirty="0" smtClean="0">
                          <a:latin typeface="Arial"/>
                          <a:cs typeface="Arial"/>
                        </a:rPr>
                        <a:t>. Zona Urbana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Potência </a:t>
                      </a:r>
                      <a:r>
                        <a:rPr lang="pt-PT" sz="1600" dirty="0" err="1" smtClean="0">
                          <a:latin typeface="Arial"/>
                          <a:cs typeface="Arial"/>
                        </a:rPr>
                        <a:t>Rep</a:t>
                      </a:r>
                      <a:r>
                        <a:rPr lang="pt-PT" sz="1600" dirty="0" smtClean="0">
                          <a:latin typeface="Arial"/>
                          <a:cs typeface="Arial"/>
                        </a:rPr>
                        <a:t>. Zona</a:t>
                      </a:r>
                      <a:r>
                        <a:rPr lang="pt-PT" sz="16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600" dirty="0" err="1" smtClean="0">
                          <a:latin typeface="Arial"/>
                          <a:cs typeface="Arial"/>
                        </a:rPr>
                        <a:t>Subur-bana</a:t>
                      </a:r>
                      <a:r>
                        <a:rPr lang="pt-PT" sz="1600" dirty="0" smtClean="0">
                          <a:latin typeface="Arial"/>
                          <a:cs typeface="Arial"/>
                        </a:rPr>
                        <a:t> 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Demanda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Nível de Atendimento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</a:tr>
              <a:tr h="452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Huambo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latin typeface="Arial"/>
                          <a:cs typeface="Arial"/>
                        </a:rPr>
                        <a:t>665.574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75,0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30,4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2,85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17,08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44,6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68,1%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Caála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259.483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60,0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4,0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6,28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13,93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24,6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16,5%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Bailundo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282.150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2,3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2,1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15,92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17,29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35,3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4,4%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Mungo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101.914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1,7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1,5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32,68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0,46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33,7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3,3%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Ekunha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110.429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1,3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1,2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35,76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0,42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36,5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3,4%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Tchicala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115.622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1,4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1,3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37,88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0,42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38,8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6,1%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Longonjo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78.848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1,7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1,6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25,20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0,38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26,4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7,9%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Ucuma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42.687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1,2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1,1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13,08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0,34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13,5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5,3%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3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 err="1" smtClean="0">
                          <a:latin typeface="Arial"/>
                          <a:cs typeface="Arial"/>
                        </a:rPr>
                        <a:t>Tchijenje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86.795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1,6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1,5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27,50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0,47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28,5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3,6%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5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 err="1" smtClean="0">
                          <a:latin typeface="Arial"/>
                          <a:cs typeface="Arial"/>
                        </a:rPr>
                        <a:t>Catchiungo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124.448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1,7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latin typeface="Arial"/>
                          <a:cs typeface="Arial"/>
                        </a:rPr>
                        <a:t>1,5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40,66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0,39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41,8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3,7%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5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>
                          <a:latin typeface="Arial"/>
                          <a:cs typeface="Arial"/>
                        </a:rPr>
                        <a:t>Londuibali</a:t>
                      </a:r>
                      <a:endParaRPr lang="pt-PT" sz="1600" b="1" i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28.197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1,6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latin typeface="Arial"/>
                          <a:cs typeface="Arial"/>
                        </a:rPr>
                        <a:t>1,4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7,77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0,43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8,7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16,0%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92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600" dirty="0" smtClean="0">
                          <a:latin typeface="Arial"/>
                          <a:cs typeface="Arial"/>
                        </a:rPr>
                        <a:t>TOTAL</a:t>
                      </a:r>
                      <a:endParaRPr lang="pt-PT" sz="16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1.896.147</a:t>
                      </a:r>
                      <a:endParaRPr lang="pt-PT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sng" strike="noStrike" dirty="0" smtClean="0">
                          <a:latin typeface="Arial"/>
                          <a:cs typeface="Arial"/>
                        </a:rPr>
                        <a:t>149,5</a:t>
                      </a:r>
                      <a:endParaRPr lang="pt-PT" sz="1600" b="1" i="0" u="sng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sng" strike="noStrike" dirty="0" smtClean="0">
                          <a:latin typeface="Arial"/>
                          <a:cs typeface="Arial"/>
                        </a:rPr>
                        <a:t>47,6</a:t>
                      </a:r>
                      <a:endParaRPr lang="pt-PT" sz="1600" b="1" i="0" u="sng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239,88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44,99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332,5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/>
                          <a:cs typeface="Arial"/>
                        </a:rPr>
                        <a:t>14,3%</a:t>
                      </a:r>
                      <a:endParaRPr lang="pt-PT" sz="16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9961929"/>
              </p:ext>
            </p:extLst>
          </p:nvPr>
        </p:nvGraphicFramePr>
        <p:xfrm>
          <a:off x="467544" y="685800"/>
          <a:ext cx="8064896" cy="50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21159"/>
            <a:ext cx="655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cs typeface="Arial" charset="0"/>
              </a:rPr>
              <a:t>Relação entre o n.º de habitantes e níveis de atendimento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7075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522288"/>
          </a:xfrm>
        </p:spPr>
        <p:txBody>
          <a:bodyPr/>
          <a:lstStyle/>
          <a:p>
            <a:pPr algn="ctr" eaLnBrk="1" hangingPunct="1"/>
            <a:r>
              <a:rPr lang="pt-PT" sz="2000" b="1" dirty="0" smtClean="0">
                <a:latin typeface="Arial" charset="0"/>
                <a:ea typeface="ＭＳ Ｐゴシック" charset="0"/>
                <a:cs typeface="Arial" charset="0"/>
              </a:rPr>
              <a:t>EVOLUÇÃO DE ACESSO À ENERGIA ELÉCTRICA – CLIENTES DE MÉDIA E BAIXA TENSÃO </a:t>
            </a:r>
            <a:endParaRPr lang="pt-PT" sz="2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0" y="1357297"/>
          <a:ext cx="9144000" cy="54845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1640"/>
                <a:gridCol w="1296144"/>
                <a:gridCol w="792088"/>
                <a:gridCol w="792088"/>
                <a:gridCol w="720080"/>
                <a:gridCol w="864096"/>
                <a:gridCol w="856095"/>
                <a:gridCol w="872097"/>
                <a:gridCol w="1619672"/>
              </a:tblGrid>
              <a:tr h="568815">
                <a:tc rowSpan="2"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Município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Nº de Habitantes</a:t>
                      </a:r>
                    </a:p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Consumidores de MT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Consumidores de BT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Taxa de Eletrificação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53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Huambo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665.574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pt-PT" sz="18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pt-PT" sz="18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pt-PT" sz="18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29930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31987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38334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34,6%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Caála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259.483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4500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5100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5573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12,9%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Bailundo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282.150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1599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3,4%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Mungo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101.914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965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5,7%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Ekunha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110.429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874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4,7%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Tchicala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115.622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870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4,5%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Longonjo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78.848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789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6,0%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Ucuma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42.687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701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9,9%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 err="1" smtClean="0">
                          <a:latin typeface="Arial" pitchFamily="34" charset="0"/>
                          <a:cs typeface="Arial" pitchFamily="34" charset="0"/>
                        </a:rPr>
                        <a:t>Tchijenje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86.795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>
                          <a:latin typeface="Arial" pitchFamily="34" charset="0"/>
                          <a:cs typeface="Arial" pitchFamily="34" charset="0"/>
                        </a:rPr>
                        <a:t>987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6,8%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 err="1" smtClean="0">
                          <a:latin typeface="Arial" pitchFamily="34" charset="0"/>
                          <a:cs typeface="Arial" pitchFamily="34" charset="0"/>
                        </a:rPr>
                        <a:t>Catchiungo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124.448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809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3,9%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85875" algn="l"/>
                        </a:tabLst>
                      </a:pPr>
                      <a:r>
                        <a:rPr lang="pt-PT" sz="1800" dirty="0">
                          <a:latin typeface="Arial" pitchFamily="34" charset="0"/>
                          <a:cs typeface="Arial" pitchFamily="34" charset="0"/>
                        </a:rPr>
                        <a:t>Londuibali</a:t>
                      </a:r>
                      <a:endParaRPr lang="pt-PT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28.197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_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latin typeface="Arial" pitchFamily="34" charset="0"/>
                          <a:cs typeface="Arial" pitchFamily="34" charset="0"/>
                        </a:rPr>
                        <a:t>891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19,0%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03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1.896.147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pt-PT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35630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38587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u="sng" dirty="0" smtClean="0">
                          <a:latin typeface="Arial" pitchFamily="34" charset="0"/>
                          <a:cs typeface="Arial" pitchFamily="34" charset="0"/>
                        </a:rPr>
                        <a:t>52392</a:t>
                      </a:r>
                      <a:endParaRPr lang="pt-PT" sz="18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16,6%</a:t>
                      </a:r>
                      <a:endParaRPr lang="pt-P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600200"/>
          </a:xfrm>
        </p:spPr>
        <p:txBody>
          <a:bodyPr/>
          <a:lstStyle/>
          <a:p>
            <a:pPr algn="ctr"/>
            <a:r>
              <a:rPr lang="pt-PT" sz="3200" dirty="0" smtClean="0"/>
              <a:t>PRINCIPAIS ACÇÕES  PROPOSTA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158" y="2357430"/>
            <a:ext cx="8501122" cy="41434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PT" sz="2000" dirty="0" smtClean="0"/>
              <a:t>Reforço do sistema de produção da cidade do Huambo, com uma potência acima de 20 </a:t>
            </a:r>
            <a:r>
              <a:rPr lang="pt-PT" sz="2000" dirty="0" err="1" smtClean="0"/>
              <a:t>mw</a:t>
            </a:r>
            <a:r>
              <a:rPr lang="pt-PT" sz="2000" dirty="0" smtClean="0"/>
              <a:t>, para suprir o défice actual;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 smtClean="0"/>
              <a:t>Reabilitação da central hidroeléctrica do </a:t>
            </a:r>
            <a:r>
              <a:rPr lang="pt-PT" sz="2000" dirty="0" err="1" smtClean="0"/>
              <a:t>Cuando</a:t>
            </a:r>
            <a:r>
              <a:rPr lang="pt-PT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 smtClean="0"/>
              <a:t>Construção da linha em anel de energia eléctrica de 60 </a:t>
            </a:r>
            <a:r>
              <a:rPr lang="pt-PT" sz="2000" dirty="0" err="1" smtClean="0"/>
              <a:t>Kv</a:t>
            </a:r>
            <a:r>
              <a:rPr lang="pt-PT" sz="2000" dirty="0" smtClean="0"/>
              <a:t>, da cidade do Huambo; 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 smtClean="0"/>
              <a:t>Interligação do sistemas centro com outros sistemas </a:t>
            </a:r>
            <a:r>
              <a:rPr lang="pt-PT" sz="2000" dirty="0" err="1" smtClean="0"/>
              <a:t>electricos</a:t>
            </a:r>
            <a:r>
              <a:rPr lang="pt-PT" sz="2000" dirty="0" smtClean="0"/>
              <a:t>( norte,  sul e este – </a:t>
            </a:r>
            <a:r>
              <a:rPr lang="pt-PT" sz="2000" dirty="0" err="1" smtClean="0"/>
              <a:t>Bengula</a:t>
            </a:r>
            <a:r>
              <a:rPr lang="pt-PT" sz="2000" dirty="0" smtClean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 smtClean="0"/>
              <a:t>Alargamento da rede  distribuição e iluminação pública da cidade do  Huambo e sedes municipais;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 smtClean="0"/>
              <a:t>Reforço do sistema de produção de energia eléctrica das sedes municipais;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 smtClean="0"/>
              <a:t>Necessidade de expansão  gradual dos serviços da </a:t>
            </a:r>
            <a:r>
              <a:rPr lang="pt-PT" sz="2000" dirty="0" err="1" smtClean="0"/>
              <a:t>prodel</a:t>
            </a:r>
            <a:r>
              <a:rPr lang="pt-PT" sz="2000" dirty="0" smtClean="0"/>
              <a:t> e </a:t>
            </a:r>
            <a:r>
              <a:rPr lang="pt-PT" sz="2000" dirty="0" err="1" smtClean="0"/>
              <a:t>Ende</a:t>
            </a:r>
            <a:r>
              <a:rPr lang="pt-PT" sz="2000" dirty="0" smtClean="0"/>
              <a:t> em todos os  municípios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 smtClean="0"/>
              <a:t>Formação e capacitação técnica do pessoal ligados eléctrico</a:t>
            </a:r>
          </a:p>
          <a:p>
            <a:pPr marL="457200" indent="-457200">
              <a:buFont typeface="+mj-lt"/>
              <a:buAutoNum type="arabicPeriod"/>
            </a:pPr>
            <a:endParaRPr lang="pt-PT" sz="2000" dirty="0" smtClean="0"/>
          </a:p>
          <a:p>
            <a:pPr marL="457200" indent="-457200">
              <a:buFont typeface="+mj-lt"/>
              <a:buAutoNum type="arabicPeriod"/>
            </a:pPr>
            <a:endParaRPr lang="pt-PT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1028720"/>
          </a:xfrm>
        </p:spPr>
        <p:txBody>
          <a:bodyPr/>
          <a:lstStyle/>
          <a:p>
            <a:pPr algn="ctr"/>
            <a:r>
              <a:rPr lang="pt-PT" sz="4000" dirty="0" smtClean="0"/>
              <a:t>CONSTRANGIMENTOS MAIORES 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2000" y="1500174"/>
            <a:ext cx="7543800" cy="37147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PT" dirty="0" smtClean="0"/>
              <a:t>Demanda da necessidade de energia eléctrica crescente e superior à oferta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Insuficiência e limitação da capacidade técnica e profissional dos quadros do sector;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Limitação e atrasos de alocação de verbas às  acções definidas e em curso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PT" sz="6600" b="1" dirty="0" smtClean="0"/>
              <a:t>TUAPANDULA</a:t>
            </a:r>
            <a:endParaRPr lang="pt-PT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549275"/>
            <a:ext cx="8497887" cy="5975350"/>
          </a:xfrm>
        </p:spPr>
        <p:txBody>
          <a:bodyPr/>
          <a:lstStyle/>
          <a:p>
            <a:pPr marL="0" indent="0" algn="ctr" eaLnBrk="1" hangingPunct="1">
              <a:buClr>
                <a:srgbClr val="B58B80"/>
              </a:buClr>
              <a:buFont typeface="Arial" charset="0"/>
              <a:buNone/>
              <a:defRPr/>
            </a:pPr>
            <a:r>
              <a:rPr lang="pt-PT" sz="3600" b="1" u="sng" dirty="0" smtClean="0">
                <a:latin typeface="Arial" charset="0"/>
                <a:ea typeface="ＭＳ Ｐゴシック" charset="0"/>
                <a:cs typeface="Arial" charset="0"/>
              </a:rPr>
              <a:t>INTRODUÇÃO</a:t>
            </a:r>
          </a:p>
          <a:p>
            <a:pPr marL="0" indent="0" algn="just" eaLnBrk="1" hangingPunct="1">
              <a:buClr>
                <a:srgbClr val="B58B80"/>
              </a:buClr>
              <a:buFont typeface="Arial" charset="0"/>
              <a:buNone/>
              <a:defRPr/>
            </a:pPr>
            <a:endParaRPr lang="pt-PT" sz="1600" b="1" dirty="0" smtClean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r>
              <a:rPr lang="pt-PT" sz="1600" dirty="0" smtClean="0">
                <a:latin typeface="Arial" charset="0"/>
                <a:ea typeface="ＭＳ Ｐゴシック" charset="0"/>
                <a:cs typeface="Arial" charset="0"/>
              </a:rPr>
              <a:t>A </a:t>
            </a:r>
            <a:r>
              <a:rPr lang="pt-PT" sz="1600" dirty="0">
                <a:latin typeface="Arial" charset="0"/>
                <a:ea typeface="ＭＳ Ｐゴシック" charset="0"/>
                <a:cs typeface="Arial" charset="0"/>
              </a:rPr>
              <a:t>produção de Energia Eléctrica na província do Huambo, a semelhança das  demais  províncias do país, é da responsabilidade da PRODEL (Empresa Publica de Produção de Energia) que, através da RNT (Rede Nacional de Transporte) chega à ENDE (Empresa Nacional de Distribuição) que procede a sua distribuição.</a:t>
            </a: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endParaRPr lang="pt-PT" sz="1600" dirty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r>
              <a:rPr lang="pt-PT" sz="1600" smtClean="0">
                <a:latin typeface="Arial" charset="0"/>
                <a:ea typeface="ＭＳ Ｐゴシック" charset="0"/>
                <a:cs typeface="Arial" charset="0"/>
              </a:rPr>
              <a:t>Relativamente à produção hidrelétrica dos 60 MW da capacidade instalada, a central hidrelétrica do GOVE (Fonte Principal) fornece pouco mais </a:t>
            </a:r>
            <a:r>
              <a:rPr lang="pt-PT" sz="1600" b="1" smtClean="0">
                <a:latin typeface="Arial" charset="0"/>
                <a:ea typeface="ＭＳ Ｐゴシック" charset="0"/>
                <a:cs typeface="Arial" charset="0"/>
              </a:rPr>
              <a:t>de 24 MW</a:t>
            </a:r>
            <a:r>
              <a:rPr lang="pt-PT" sz="1600" smtClean="0">
                <a:latin typeface="Arial" charset="0"/>
                <a:ea typeface="ＭＳ Ｐゴシック" charset="0"/>
                <a:cs typeface="Arial" charset="0"/>
              </a:rPr>
              <a:t>, dos quais cerca de </a:t>
            </a:r>
            <a:r>
              <a:rPr lang="pt-PT" sz="1600" b="1" smtClean="0">
                <a:latin typeface="Arial" charset="0"/>
                <a:ea typeface="ＭＳ Ｐゴシック" charset="0"/>
                <a:cs typeface="Arial" charset="0"/>
              </a:rPr>
              <a:t>1/5</a:t>
            </a:r>
            <a:r>
              <a:rPr lang="pt-PT" sz="1600" smtClean="0">
                <a:latin typeface="Arial" charset="0"/>
                <a:ea typeface="ＭＳ Ｐゴシック" charset="0"/>
                <a:cs typeface="Arial" charset="0"/>
              </a:rPr>
              <a:t> beneficia a cidade do Kuito-Bié e o remanescente é o que fica para as cidades do Huambo e Caála,  produção condicionada em função do volume de água na albufeira que sofre um rebaixamento diário na ordem de 1 cm.</a:t>
            </a:r>
          </a:p>
          <a:p>
            <a:pPr algn="just" eaLnBrk="1" hangingPunct="1">
              <a:buClr>
                <a:srgbClr val="B58B80"/>
              </a:buClr>
              <a:buFont typeface="Arial" charset="0"/>
              <a:buNone/>
              <a:defRPr/>
            </a:pPr>
            <a:r>
              <a:rPr lang="pt-PT" sz="1600" smtClean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r>
              <a:rPr lang="pt-PT" sz="1600" smtClean="0">
                <a:latin typeface="Arial" charset="0"/>
                <a:ea typeface="ＭＳ Ｐゴシック" charset="0"/>
                <a:cs typeface="Arial" charset="0"/>
              </a:rPr>
              <a:t>Enquanto que, para a produção termoeléctrica, a situação passou de alternativa para permanente, uma vez que, depois do GOVE a principal CT do Benfica do Huambo, uma das 7 instaladas no país, não obstante os onerosos encargos de exploração e manutenção, funciona 24 horas ao dia disponibilizando para a rede de distribuição, </a:t>
            </a:r>
            <a:r>
              <a:rPr lang="pt-PT" sz="1600" b="1" u="sng" smtClean="0">
                <a:latin typeface="Arial" charset="0"/>
                <a:ea typeface="ＭＳ Ｐゴシック" charset="0"/>
                <a:cs typeface="Arial" charset="0"/>
              </a:rPr>
              <a:t>13.2 MW dos 15,0 MW da sua capacidade nominal.</a:t>
            </a:r>
          </a:p>
          <a:p>
            <a:pPr algn="just" eaLnBrk="1" hangingPunct="1">
              <a:buClr>
                <a:srgbClr val="B58B80"/>
              </a:buClr>
              <a:buFont typeface="Arial" charset="0"/>
              <a:buNone/>
              <a:defRPr/>
            </a:pPr>
            <a:r>
              <a:rPr lang="pt-PT" sz="1600" b="1" u="sng" smtClean="0">
                <a:latin typeface="Arial" charset="0"/>
                <a:ea typeface="ＭＳ Ｐゴシック" charset="0"/>
                <a:cs typeface="Arial" charset="0"/>
              </a:rPr>
              <a:t> </a:t>
            </a:r>
            <a:endParaRPr lang="pt-PT" sz="1600" b="1" u="sng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endParaRPr lang="pt-PT" sz="20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endParaRPr lang="pt-PT" sz="20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Clr>
                <a:srgbClr val="B58B80"/>
              </a:buClr>
              <a:buNone/>
              <a:defRPr/>
            </a:pP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1- </a:t>
            </a:r>
            <a:r>
              <a:rPr lang="pt-PT" sz="2800" b="1" u="sng" dirty="0" smtClean="0">
                <a:latin typeface="Arial" charset="0"/>
                <a:ea typeface="ＭＳ Ｐゴシック" charset="0"/>
                <a:cs typeface="Arial" charset="0"/>
              </a:rPr>
              <a:t>Central Hidroeléctrica do </a:t>
            </a:r>
            <a:r>
              <a:rPr lang="pt-PT" sz="2800" b="1" u="sng" dirty="0" err="1" smtClean="0">
                <a:latin typeface="Arial" charset="0"/>
                <a:ea typeface="ＭＳ Ｐゴシック" charset="0"/>
                <a:cs typeface="Arial" charset="0"/>
              </a:rPr>
              <a:t>Gove</a:t>
            </a:r>
            <a:r>
              <a:rPr lang="pt-PT" sz="2800" b="1" u="sng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Relativamente à produção </a:t>
            </a:r>
            <a:r>
              <a:rPr lang="pt-PT" sz="2000" dirty="0" err="1" smtClean="0">
                <a:latin typeface="Arial" charset="0"/>
                <a:ea typeface="ＭＳ Ｐゴシック" charset="0"/>
                <a:cs typeface="Arial" charset="0"/>
              </a:rPr>
              <a:t>hidrolétrica</a:t>
            </a: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 dos 60 MW da capacidade instalada, a central </a:t>
            </a:r>
            <a:r>
              <a:rPr lang="pt-PT" sz="2000" dirty="0" err="1" smtClean="0">
                <a:latin typeface="Arial" charset="0"/>
                <a:ea typeface="ＭＳ Ｐゴシック" charset="0"/>
                <a:cs typeface="Arial" charset="0"/>
              </a:rPr>
              <a:t>hidrolétrica</a:t>
            </a: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 do GOVE (Fonte Principal) fornece pouco mais </a:t>
            </a:r>
            <a:r>
              <a:rPr lang="pt-PT" sz="2000" b="1" dirty="0" smtClean="0">
                <a:latin typeface="Arial" charset="0"/>
                <a:ea typeface="ＭＳ Ｐゴシック" charset="0"/>
                <a:cs typeface="Arial" charset="0"/>
              </a:rPr>
              <a:t>de 24 MW</a:t>
            </a: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, dos quais cerca de </a:t>
            </a:r>
            <a:r>
              <a:rPr lang="pt-PT" sz="2000" b="1" dirty="0" smtClean="0">
                <a:latin typeface="Arial" charset="0"/>
                <a:ea typeface="ＭＳ Ｐゴシック" charset="0"/>
                <a:cs typeface="Arial" charset="0"/>
              </a:rPr>
              <a:t>1/5</a:t>
            </a: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 beneficia a cidade do </a:t>
            </a:r>
            <a:r>
              <a:rPr lang="pt-PT" sz="2000" dirty="0" err="1" smtClean="0">
                <a:latin typeface="Arial" charset="0"/>
                <a:ea typeface="ＭＳ Ｐゴシック" charset="0"/>
                <a:cs typeface="Arial" charset="0"/>
              </a:rPr>
              <a:t>Kuito-Bié</a:t>
            </a: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 e o remanescente é o que fica para as cidades do Huambo e </a:t>
            </a:r>
            <a:r>
              <a:rPr lang="pt-PT" sz="2000" dirty="0" err="1" smtClean="0">
                <a:latin typeface="Arial" charset="0"/>
                <a:ea typeface="ＭＳ Ｐゴシック" charset="0"/>
                <a:cs typeface="Arial" charset="0"/>
              </a:rPr>
              <a:t>Caála</a:t>
            </a: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,  produção condicionada em função do volume de água na albufeira que sofre um rebaixamento diário na ordem de 1 cm.</a:t>
            </a: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endParaRPr lang="pt-PT" sz="20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Clr>
                <a:srgbClr val="B58B80"/>
              </a:buClr>
              <a:buNone/>
              <a:defRPr/>
            </a:pP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 2. </a:t>
            </a:r>
            <a:r>
              <a:rPr lang="pt-PT" sz="2800" b="1" u="sng" dirty="0" smtClean="0">
                <a:latin typeface="Arial" charset="0"/>
                <a:ea typeface="ＭＳ Ｐゴシック" charset="0"/>
                <a:cs typeface="Arial" charset="0"/>
              </a:rPr>
              <a:t>Central térmica do Benfica</a:t>
            </a: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r>
              <a:rPr lang="pt-PT" sz="2000" dirty="0" smtClean="0">
                <a:latin typeface="Arial" charset="0"/>
                <a:ea typeface="ＭＳ Ｐゴシック" charset="0"/>
                <a:cs typeface="Arial" charset="0"/>
              </a:rPr>
              <a:t>A produção termoeléctrica, a situação passou de alternativa para permanente, uma vez que, depois do GOVE a principal CT do Benfica do Huambo, uma das 7 instaladas no país, não obstante os onerosos encargos de exploração e manutenção, funciona 24 horas ao dia disponibilizando para a rede de distribuição, </a:t>
            </a:r>
            <a:r>
              <a:rPr lang="pt-PT" sz="2000" b="1" u="sng" dirty="0" smtClean="0">
                <a:latin typeface="Arial" charset="0"/>
                <a:ea typeface="ＭＳ Ｐゴシック" charset="0"/>
                <a:cs typeface="Arial" charset="0"/>
              </a:rPr>
              <a:t>13.2 MW dos 15,0 MW da sua capacidade nominal.</a:t>
            </a: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endParaRPr lang="pt-PT" sz="2000" b="1" u="sng" dirty="0" smtClean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endParaRPr lang="pt-PT" sz="2000" b="1" u="sng" dirty="0" smtClean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endParaRPr lang="pt-PT" sz="2000" b="1" u="sng" dirty="0" smtClean="0"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Clr>
                <a:srgbClr val="B58B80"/>
              </a:buClr>
              <a:buFont typeface="Wingdings 2" charset="0"/>
              <a:buChar char=""/>
              <a:defRPr/>
            </a:pPr>
            <a:endParaRPr lang="pt-PT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ctr" eaLnBrk="1" hangingPunct="1"/>
            <a:r>
              <a:rPr lang="pt-PT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pt-PT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pt-PT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FONTES DE PRODUÇÃO DE ENERGIA ELÉCTRICA</a:t>
            </a:r>
            <a:endParaRPr lang="pt-PT" sz="2400" dirty="0">
              <a:solidFill>
                <a:srgbClr val="000000"/>
              </a:solidFill>
              <a:latin typeface="Impact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928694"/>
          </a:xfrm>
        </p:spPr>
        <p:txBody>
          <a:bodyPr/>
          <a:lstStyle/>
          <a:p>
            <a:pPr algn="ctr" eaLnBrk="1" hangingPunct="1"/>
            <a:r>
              <a:rPr lang="pt-P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pt-P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pt-PT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OPERAÇÃO E GESTÃO DOS SISTEMAS DE ENERGIA MUNICIPAIS</a:t>
            </a:r>
            <a:endParaRPr lang="pt-PT" sz="2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54" name="Marcador de Posição de Conteúdo 2"/>
          <p:cNvSpPr>
            <a:spLocks noGrp="1"/>
          </p:cNvSpPr>
          <p:nvPr>
            <p:ph idx="1"/>
          </p:nvPr>
        </p:nvSpPr>
        <p:spPr>
          <a:xfrm>
            <a:off x="107950" y="1857364"/>
            <a:ext cx="8785225" cy="4595824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Clr>
                <a:srgbClr val="B58B80"/>
              </a:buClr>
              <a:buNone/>
            </a:pPr>
            <a:r>
              <a:rPr lang="pt-PT" sz="1800" b="1" dirty="0" smtClean="0">
                <a:latin typeface="Arial" charset="0"/>
                <a:ea typeface="ＭＳ Ｐゴシック" charset="0"/>
                <a:cs typeface="Arial" charset="0"/>
              </a:rPr>
              <a:t>A)  Restantes Municípios</a:t>
            </a:r>
          </a:p>
          <a:p>
            <a:pPr algn="just" eaLnBrk="1" hangingPunct="1">
              <a:lnSpc>
                <a:spcPct val="110000"/>
              </a:lnSpc>
              <a:buClr>
                <a:srgbClr val="B58B80"/>
              </a:buClr>
              <a:buFont typeface="Wingdings 2" charset="0"/>
              <a:buChar char=""/>
            </a:pPr>
            <a:r>
              <a:rPr lang="pt-PT" sz="1800" dirty="0" smtClean="0">
                <a:latin typeface="Arial" charset="0"/>
                <a:ea typeface="ＭＳ Ｐゴシック" charset="0"/>
                <a:cs typeface="Arial" charset="0"/>
              </a:rPr>
              <a:t>Quanto a </a:t>
            </a:r>
            <a:r>
              <a:rPr lang="pt-PT" sz="1800" dirty="0">
                <a:latin typeface="Arial" charset="0"/>
                <a:ea typeface="ＭＳ Ｐゴシック" charset="0"/>
                <a:cs typeface="Arial" charset="0"/>
              </a:rPr>
              <a:t>distribuição de Energia Eléctrica é assegurada maioritariamente por Geradores, controlados pelas Administrações Municipais e algumas comunais. Pois a </a:t>
            </a:r>
            <a:r>
              <a:rPr lang="pt-PT" sz="1800" b="1" dirty="0">
                <a:latin typeface="Arial" charset="0"/>
                <a:ea typeface="ＭＳ Ｐゴシック" charset="0"/>
                <a:cs typeface="Arial" charset="0"/>
              </a:rPr>
              <a:t>Empresa Nacional de Distribuição de Electricidade</a:t>
            </a:r>
            <a:r>
              <a:rPr lang="pt-PT" sz="1800" dirty="0">
                <a:latin typeface="Arial" charset="0"/>
                <a:ea typeface="ＭＳ Ｐゴシック" charset="0"/>
                <a:cs typeface="Arial" charset="0"/>
              </a:rPr>
              <a:t> ENDE está presente em apenas três (3) dos onze (11) Municípios da Província, nomeadamente no </a:t>
            </a:r>
            <a:r>
              <a:rPr lang="pt-PT" sz="1800" b="1" dirty="0">
                <a:latin typeface="Arial" charset="0"/>
                <a:ea typeface="ＭＳ Ｐゴシック" charset="0"/>
                <a:cs typeface="Arial" charset="0"/>
              </a:rPr>
              <a:t>Huambo, </a:t>
            </a:r>
            <a:r>
              <a:rPr lang="pt-PT" sz="1800" b="1" dirty="0" err="1">
                <a:latin typeface="Arial" charset="0"/>
                <a:ea typeface="ＭＳ Ｐゴシック" charset="0"/>
                <a:cs typeface="Arial" charset="0"/>
              </a:rPr>
              <a:t>Caála</a:t>
            </a:r>
            <a:r>
              <a:rPr lang="pt-PT" sz="1800" b="1" dirty="0">
                <a:latin typeface="Arial" charset="0"/>
                <a:ea typeface="ＭＳ Ｐゴシック" charset="0"/>
                <a:cs typeface="Arial" charset="0"/>
              </a:rPr>
              <a:t> e no </a:t>
            </a:r>
            <a:r>
              <a:rPr lang="pt-PT" sz="1800" b="1" dirty="0" smtClean="0">
                <a:latin typeface="Arial" charset="0"/>
                <a:ea typeface="ＭＳ Ｐゴシック" charset="0"/>
                <a:cs typeface="Arial" charset="0"/>
              </a:rPr>
              <a:t>Bailundo</a:t>
            </a:r>
            <a:r>
              <a:rPr lang="pt-PT" sz="1800" dirty="0" smtClean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  <a:buClr>
                <a:srgbClr val="B58B80"/>
              </a:buClr>
              <a:buFont typeface="Wingdings 2" charset="0"/>
              <a:buChar char=""/>
            </a:pPr>
            <a:r>
              <a:rPr lang="pt-PT" sz="1800" dirty="0" smtClean="0">
                <a:latin typeface="Arial" charset="0"/>
                <a:ea typeface="ＭＳ Ｐゴシック" charset="0"/>
                <a:cs typeface="Arial" charset="0"/>
              </a:rPr>
              <a:t>Já </a:t>
            </a:r>
            <a:r>
              <a:rPr lang="pt-PT" sz="1800" dirty="0">
                <a:latin typeface="Arial" charset="0"/>
                <a:ea typeface="ＭＳ Ｐゴシック" charset="0"/>
                <a:cs typeface="Arial" charset="0"/>
              </a:rPr>
              <a:t>nos municípios onde o fornecimento está sob tutela das Administrações as condições de distribuição são, até certo ponto precárias, caracterizadas por  Geradores  que fornecem </a:t>
            </a:r>
            <a:r>
              <a:rPr lang="pt-PT" sz="1800" dirty="0" smtClean="0">
                <a:latin typeface="Arial" charset="0"/>
                <a:ea typeface="ＭＳ Ｐゴシック" charset="0"/>
                <a:cs typeface="Arial" charset="0"/>
              </a:rPr>
              <a:t>directamente </a:t>
            </a:r>
            <a:r>
              <a:rPr lang="pt-PT" sz="1800" dirty="0">
                <a:latin typeface="Arial" charset="0"/>
                <a:ea typeface="ＭＳ Ｐゴシック" charset="0"/>
                <a:cs typeface="Arial" charset="0"/>
              </a:rPr>
              <a:t>às residências limitando neste caso o raio de abrangência em menos de 0,6 km. Mantendo assim muitos estabelecimentos Institucionais fora de tal fornecimento.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2" y="627056"/>
          <a:ext cx="9144000" cy="623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38653">
                <a:tc gridSpan="5">
                  <a:txBody>
                    <a:bodyPr/>
                    <a:lstStyle/>
                    <a:p>
                      <a:pPr algn="ctr"/>
                      <a:r>
                        <a:rPr lang="pt-PT" sz="3200" dirty="0" smtClean="0">
                          <a:latin typeface="Arial"/>
                          <a:cs typeface="Arial"/>
                        </a:rPr>
                        <a:t>Níveis da albufeira do Barragem do </a:t>
                      </a:r>
                      <a:r>
                        <a:rPr lang="pt-PT" sz="3200" dirty="0" err="1" smtClean="0">
                          <a:latin typeface="Arial"/>
                          <a:cs typeface="Arial"/>
                        </a:rPr>
                        <a:t>Gove</a:t>
                      </a:r>
                      <a:r>
                        <a:rPr lang="pt-PT" sz="3200" dirty="0" smtClean="0">
                          <a:latin typeface="Arial"/>
                          <a:cs typeface="Arial"/>
                        </a:rPr>
                        <a:t> (metros)</a:t>
                      </a:r>
                      <a:endParaRPr lang="pt-PT" sz="32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266282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Máximo (Nominal)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Níveis de Operação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Níveis de Exploração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1313005">
                <a:tc rowSpan="2"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1590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Máximo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1588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Máximo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1588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</a:tr>
              <a:tr h="1313005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Mínimo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1572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Mínimo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Arial"/>
                          <a:cs typeface="Arial"/>
                        </a:rPr>
                        <a:t>1573</a:t>
                      </a:r>
                      <a:endParaRPr lang="pt-PT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5" marB="45715" anchor="ctr"/>
                </a:tc>
              </a:tr>
            </a:tbl>
          </a:graphicData>
        </a:graphic>
      </p:graphicFrame>
      <p:sp>
        <p:nvSpPr>
          <p:cNvPr id="21530" name="Rectangle 5"/>
          <p:cNvSpPr>
            <a:spLocks noChangeArrowheads="1"/>
          </p:cNvSpPr>
          <p:nvPr/>
        </p:nvSpPr>
        <p:spPr bwMode="auto">
          <a:xfrm>
            <a:off x="900113" y="-303213"/>
            <a:ext cx="74882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2000">
                <a:solidFill>
                  <a:srgbClr val="000000"/>
                </a:solidFill>
                <a:cs typeface="Arial" charset="0"/>
              </a:rPr>
              <a:t/>
            </a:r>
            <a:br>
              <a:rPr lang="pt-PT" sz="2000">
                <a:solidFill>
                  <a:srgbClr val="000000"/>
                </a:solidFill>
                <a:cs typeface="Arial" charset="0"/>
              </a:rPr>
            </a:br>
            <a:r>
              <a:rPr lang="pt-PT" sz="2000" b="1">
                <a:solidFill>
                  <a:srgbClr val="000000"/>
                </a:solidFill>
                <a:cs typeface="Arial" charset="0"/>
              </a:rPr>
              <a:t>Produção e Distribuição de Energia Eléctrica na Província</a:t>
            </a:r>
            <a:endParaRPr lang="pt-PT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214282" y="0"/>
            <a:ext cx="8572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pt-PT" sz="2000" dirty="0">
                <a:solidFill>
                  <a:srgbClr val="000000"/>
                </a:solidFill>
                <a:cs typeface="Arial" charset="0"/>
              </a:rPr>
            </a:br>
            <a:r>
              <a:rPr lang="pt-PT" sz="2000" b="1" dirty="0" smtClean="0">
                <a:solidFill>
                  <a:srgbClr val="000000"/>
                </a:solidFill>
                <a:cs typeface="Arial" charset="0"/>
              </a:rPr>
              <a:t>AHG-APROVEITAMENTO HIDROELÉCTRICO DO GOVE</a:t>
            </a:r>
            <a:endParaRPr lang="pt-PT" sz="2000" dirty="0"/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395288" y="928670"/>
            <a:ext cx="8497887" cy="4500594"/>
          </a:xfrm>
        </p:spPr>
        <p:txBody>
          <a:bodyPr/>
          <a:lstStyle/>
          <a:p>
            <a:pPr algn="just"/>
            <a:r>
              <a:rPr lang="pt-PT" sz="2800" dirty="0">
                <a:latin typeface="Arial" charset="0"/>
                <a:ea typeface="ＭＳ Ｐゴシック" charset="0"/>
                <a:cs typeface="Arial" charset="0"/>
              </a:rPr>
              <a:t>Com esta situação real do volume de água na Albufeira  a PRODEL no Huambo tem vindo a fazer uma gestão rigorosa e cuidada dos níveis de água na albufeira da barragem do </a:t>
            </a:r>
            <a:r>
              <a:rPr lang="pt-PT" sz="2800" dirty="0" err="1" smtClean="0">
                <a:latin typeface="Arial" charset="0"/>
                <a:ea typeface="ＭＳ Ｐゴシック" charset="0"/>
                <a:cs typeface="Arial" charset="0"/>
              </a:rPr>
              <a:t>Gove</a:t>
            </a:r>
            <a:r>
              <a:rPr lang="pt-PT" sz="2800" dirty="0" smtClean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pt-PT" sz="2800" b="1" u="sng" dirty="0" smtClean="0">
                <a:latin typeface="Arial" charset="0"/>
                <a:ea typeface="ＭＳ Ｐゴシック" charset="0"/>
                <a:cs typeface="Arial" charset="0"/>
              </a:rPr>
              <a:t>até ontem dia 30/07/2015  foi de  1583,48 metros.</a:t>
            </a:r>
            <a:endParaRPr lang="pt-PT" sz="2800" b="1" u="sng" dirty="0">
              <a:latin typeface="Arial" charset="0"/>
              <a:ea typeface="ＭＳ Ｐゴシック" charset="0"/>
              <a:cs typeface="Arial" charset="0"/>
            </a:endParaRPr>
          </a:p>
          <a:p>
            <a:pPr algn="just"/>
            <a:endParaRPr lang="pt-PT" sz="2800" dirty="0">
              <a:latin typeface="Arial" charset="0"/>
              <a:ea typeface="ＭＳ Ｐゴシック" charset="0"/>
              <a:cs typeface="Arial" charset="0"/>
            </a:endParaRPr>
          </a:p>
          <a:p>
            <a:pPr algn="just"/>
            <a:r>
              <a:rPr lang="pt-PT" sz="2800" dirty="0">
                <a:latin typeface="Arial" charset="0"/>
                <a:ea typeface="ＭＳ Ｐゴシック" charset="0"/>
                <a:cs typeface="Arial" charset="0"/>
              </a:rPr>
              <a:t>Estima-se com esta realidade que até ao início das chuvas no Huambo os níveis de água na albufeira da barragem do </a:t>
            </a:r>
            <a:r>
              <a:rPr lang="pt-PT" sz="2800" dirty="0" err="1">
                <a:latin typeface="Arial" charset="0"/>
                <a:ea typeface="ＭＳ Ｐゴシック" charset="0"/>
                <a:cs typeface="Arial" charset="0"/>
              </a:rPr>
              <a:t>Gove</a:t>
            </a:r>
            <a:r>
              <a:rPr lang="pt-PT" sz="2800" dirty="0">
                <a:latin typeface="Arial" charset="0"/>
                <a:ea typeface="ＭＳ Ｐゴシック" charset="0"/>
                <a:cs typeface="Arial" charset="0"/>
              </a:rPr>
              <a:t> caiam para aproximadamente </a:t>
            </a:r>
            <a:r>
              <a:rPr lang="pt-PT" sz="2800" b="1" u="sng" dirty="0">
                <a:latin typeface="Arial" charset="0"/>
                <a:ea typeface="ＭＳ Ｐゴシック" charset="0"/>
                <a:cs typeface="Arial" charset="0"/>
              </a:rPr>
              <a:t>1582,74 metros.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055C8-FDA8-244F-B726-63821239EC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596346" cy="857232"/>
          </a:xfrm>
        </p:spPr>
        <p:txBody>
          <a:bodyPr/>
          <a:lstStyle/>
          <a:p>
            <a:pPr algn="ctr"/>
            <a:r>
              <a:rPr lang="pt-PT" sz="3600" dirty="0" smtClean="0"/>
              <a:t>Níveis da albufeira do </a:t>
            </a:r>
            <a:r>
              <a:rPr lang="pt-PT" sz="3600" dirty="0" err="1" smtClean="0"/>
              <a:t>Gove</a:t>
            </a:r>
            <a:r>
              <a:rPr lang="pt-PT" sz="3600" dirty="0" smtClean="0"/>
              <a:t> </a:t>
            </a:r>
            <a:endParaRPr lang="pt-PT" sz="3600" dirty="0"/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8929718" cy="517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xão recta unidireccional 7"/>
          <p:cNvCxnSpPr/>
          <p:nvPr/>
        </p:nvCxnSpPr>
        <p:spPr>
          <a:xfrm>
            <a:off x="571472" y="1428736"/>
            <a:ext cx="8215370" cy="150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08"/>
          </a:xfrm>
        </p:spPr>
        <p:txBody>
          <a:bodyPr/>
          <a:lstStyle/>
          <a:p>
            <a:pPr algn="ctr"/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Factores possíveis  de rebaixamento dos níveis da albufeira do </a:t>
            </a:r>
            <a:r>
              <a:rPr lang="pt-PT" sz="3200" dirty="0" err="1" smtClean="0"/>
              <a:t>Gove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2000" y="2000240"/>
            <a:ext cx="7543800" cy="3857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pt-PT" sz="2800" dirty="0" smtClean="0"/>
          </a:p>
          <a:p>
            <a:pPr marL="457200" indent="-457200">
              <a:buFont typeface="+mj-lt"/>
              <a:buAutoNum type="arabicPeriod"/>
            </a:pPr>
            <a:endParaRPr lang="pt-PT" sz="2800" dirty="0" smtClean="0"/>
          </a:p>
          <a:p>
            <a:pPr marL="457200" indent="-457200">
              <a:buFont typeface="+mj-lt"/>
              <a:buAutoNum type="arabicPeriod"/>
            </a:pPr>
            <a:endParaRPr lang="pt-PT" sz="2800" dirty="0" smtClean="0"/>
          </a:p>
          <a:p>
            <a:pPr marL="457200" indent="-457200">
              <a:buFont typeface="+mj-lt"/>
              <a:buAutoNum type="arabicPeriod"/>
            </a:pPr>
            <a:endParaRPr lang="pt-PT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pt-PT" sz="2800" dirty="0" smtClean="0"/>
              <a:t>Vazão de </a:t>
            </a:r>
            <a:r>
              <a:rPr lang="pt-PT" sz="2800" dirty="0" err="1" smtClean="0"/>
              <a:t>turbinagem</a:t>
            </a:r>
            <a:r>
              <a:rPr lang="pt-PT" sz="2800" dirty="0" smtClean="0"/>
              <a:t>  de água da Central  superior aos 3 afluentes( </a:t>
            </a:r>
            <a:r>
              <a:rPr lang="pt-PT" sz="2800" dirty="0" err="1" smtClean="0"/>
              <a:t>Cunene</a:t>
            </a:r>
            <a:r>
              <a:rPr lang="pt-PT" sz="2800" dirty="0" smtClean="0"/>
              <a:t> , Tempo e </a:t>
            </a:r>
            <a:r>
              <a:rPr lang="pt-PT" sz="2800" dirty="0" err="1" smtClean="0"/>
              <a:t>Cunhongãmua</a:t>
            </a:r>
            <a:r>
              <a:rPr lang="pt-PT" sz="2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800" dirty="0" smtClean="0"/>
              <a:t>Assoreamento dos afluentes  e da albufeira;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800" dirty="0" smtClean="0"/>
              <a:t>Retenção de água na represa de </a:t>
            </a:r>
            <a:r>
              <a:rPr lang="pt-PT" sz="2800" dirty="0" err="1" smtClean="0"/>
              <a:t>Capomo</a:t>
            </a:r>
            <a:r>
              <a:rPr lang="pt-PT" sz="2800" dirty="0" smtClean="0"/>
              <a:t>, na comuna de </a:t>
            </a:r>
            <a:r>
              <a:rPr lang="pt-PT" sz="2800" dirty="0" err="1" smtClean="0"/>
              <a:t>Calima</a:t>
            </a:r>
            <a:endParaRPr lang="pt-PT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pt-PT" sz="2800" dirty="0" smtClean="0"/>
              <a:t>Possível alterações climáticas ( necessário estudos e </a:t>
            </a:r>
            <a:r>
              <a:rPr lang="pt-PT" sz="2800" dirty="0" err="1" smtClean="0"/>
              <a:t>hidrométricos</a:t>
            </a:r>
            <a:r>
              <a:rPr lang="pt-PT" sz="2800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endParaRPr lang="pt-PT" sz="2800" dirty="0" smtClean="0"/>
          </a:p>
          <a:p>
            <a:pPr marL="457200" indent="-457200">
              <a:buFont typeface="+mj-lt"/>
              <a:buAutoNum type="arabicPeriod"/>
            </a:pPr>
            <a:endParaRPr lang="pt-PT" sz="2800" dirty="0" smtClean="0"/>
          </a:p>
          <a:p>
            <a:pPr marL="457200" indent="-457200">
              <a:buFont typeface="+mj-lt"/>
              <a:buAutoNum type="arabicPeriod"/>
            </a:pPr>
            <a:endParaRPr lang="pt-PT" sz="2800" dirty="0" smtClean="0"/>
          </a:p>
          <a:p>
            <a:pPr>
              <a:buNone/>
            </a:pPr>
            <a:endParaRPr lang="pt-PT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29618" cy="857232"/>
          </a:xfrm>
        </p:spPr>
        <p:txBody>
          <a:bodyPr/>
          <a:lstStyle/>
          <a:p>
            <a:pPr algn="ctr"/>
            <a:r>
              <a:rPr lang="pt-PT" dirty="0" smtClean="0"/>
              <a:t>Soluções propostas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42910" y="1214422"/>
            <a:ext cx="7543800" cy="43577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PT" dirty="0" smtClean="0"/>
              <a:t>Instalação de unidade de  gestão da bacia hidrográfica do </a:t>
            </a:r>
            <a:r>
              <a:rPr lang="pt-PT" dirty="0" err="1" smtClean="0"/>
              <a:t>cunene</a:t>
            </a:r>
            <a:r>
              <a:rPr lang="pt-PT" dirty="0" smtClean="0"/>
              <a:t>  na região </a:t>
            </a:r>
            <a:r>
              <a:rPr lang="pt-PT" dirty="0" err="1" smtClean="0"/>
              <a:t>planáltica</a:t>
            </a:r>
            <a:r>
              <a:rPr lang="pt-PT" dirty="0" smtClean="0"/>
              <a:t>, no Huambo;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Instalação do sistema de gestão  integrada dos afluentes, instalando  estações </a:t>
            </a:r>
            <a:r>
              <a:rPr lang="pt-PT" dirty="0" err="1" smtClean="0"/>
              <a:t>hidroméstricas</a:t>
            </a:r>
            <a:r>
              <a:rPr lang="pt-PT" dirty="0" smtClean="0"/>
              <a:t>  e meteorológicas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err="1" smtClean="0"/>
              <a:t>Desativação</a:t>
            </a:r>
            <a:r>
              <a:rPr lang="pt-PT" dirty="0" smtClean="0"/>
              <a:t>  gradual da albufeira de </a:t>
            </a:r>
            <a:r>
              <a:rPr lang="pt-PT" dirty="0" err="1" smtClean="0"/>
              <a:t>capomo</a:t>
            </a:r>
            <a:endParaRPr lang="pt-PT" dirty="0" smtClean="0"/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Desassoreamento período e gradual dos afluentes e albufeira do </a:t>
            </a:r>
            <a:r>
              <a:rPr lang="pt-PT" dirty="0" err="1" smtClean="0"/>
              <a:t>Gove</a:t>
            </a:r>
            <a:endParaRPr lang="pt-PT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">
  <a:themeElements>
    <a:clrScheme name="Custom 19">
      <a:dk1>
        <a:srgbClr val="000000"/>
      </a:dk1>
      <a:lt1>
        <a:srgbClr val="FFFFFF"/>
      </a:lt1>
      <a:dk2>
        <a:srgbClr val="DCC05A"/>
      </a:dk2>
      <a:lt2>
        <a:srgbClr val="808080"/>
      </a:lt2>
      <a:accent1>
        <a:srgbClr val="E2E2E2"/>
      </a:accent1>
      <a:accent2>
        <a:srgbClr val="908052"/>
      </a:accent2>
      <a:accent3>
        <a:srgbClr val="B2B2B2"/>
      </a:accent3>
      <a:accent4>
        <a:srgbClr val="DC6E00"/>
      </a:accent4>
      <a:accent5>
        <a:srgbClr val="D8CEB8"/>
      </a:accent5>
      <a:accent6>
        <a:srgbClr val="BBAD87"/>
      </a:accent6>
      <a:hlink>
        <a:srgbClr val="E7D475"/>
      </a:hlink>
      <a:folHlink>
        <a:srgbClr val="F9EFBD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1224</Words>
  <Application>Microsoft Macintosh PowerPoint</Application>
  <PresentationFormat>Apresentação no Ecrã (4:3)</PresentationFormat>
  <Paragraphs>353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0" baseType="lpstr">
      <vt:lpstr>blank</vt:lpstr>
      <vt:lpstr>NewsPrint</vt:lpstr>
      <vt:lpstr>think-cell Slide</vt:lpstr>
      <vt:lpstr> M I N E A        5º CONSELHO CONSULTIVO ALARGADO  LUANDA, 30-31 JULHO de 2015                    DPEA - HUAMBO      SECTOR DE ENERGÍA          RELATÓRIO SÍNTESE     </vt:lpstr>
      <vt:lpstr>Diapositivo 2</vt:lpstr>
      <vt:lpstr> FONTES DE PRODUÇÃO DE ENERGIA ELÉCTRICA</vt:lpstr>
      <vt:lpstr>        OPERAÇÃO E GESTÃO DOS SISTEMAS DE ENERGIA MUNICIPAIS</vt:lpstr>
      <vt:lpstr>Diapositivo 5</vt:lpstr>
      <vt:lpstr>Diapositivo 6</vt:lpstr>
      <vt:lpstr>Níveis da albufeira do Gove </vt:lpstr>
      <vt:lpstr>  Factores possíveis  de rebaixamento dos níveis da albufeira do Gove</vt:lpstr>
      <vt:lpstr>Soluções propostas</vt:lpstr>
      <vt:lpstr>Subestações  existentes na cidade do Huambo e Caála</vt:lpstr>
      <vt:lpstr>Cont.</vt:lpstr>
      <vt:lpstr>Capacidades instaladas, disponíveis e níveis de atendimento</vt:lpstr>
      <vt:lpstr>Diapositivo 13</vt:lpstr>
      <vt:lpstr>EVOLUÇÃO DE ACESSO À ENERGIA ELÉCTRICA – CLIENTES DE MÉDIA E BAIXA TENSÃO </vt:lpstr>
      <vt:lpstr>PRINCIPAIS ACÇÕES  PROPOSTA</vt:lpstr>
      <vt:lpstr>CONSTRANGIMENTOS MAIORES 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USER</dc:creator>
  <cp:lastModifiedBy>hp hp</cp:lastModifiedBy>
  <cp:revision>118</cp:revision>
  <dcterms:created xsi:type="dcterms:W3CDTF">2015-07-26T14:22:42Z</dcterms:created>
  <dcterms:modified xsi:type="dcterms:W3CDTF">2015-07-31T06:29:29Z</dcterms:modified>
</cp:coreProperties>
</file>