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C58E-04D0-4031-B816-9337025F8406}" type="datetimeFigureOut">
              <a:rPr lang="pt-PT" smtClean="0"/>
              <a:pPr/>
              <a:t>28-07-2015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C3FC-6E6E-4B00-8758-F43616F6F6A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C58E-04D0-4031-B816-9337025F8406}" type="datetimeFigureOut">
              <a:rPr lang="pt-PT" smtClean="0"/>
              <a:pPr/>
              <a:t>28-07-2015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C3FC-6E6E-4B00-8758-F43616F6F6A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C58E-04D0-4031-B816-9337025F8406}" type="datetimeFigureOut">
              <a:rPr lang="pt-PT" smtClean="0"/>
              <a:pPr/>
              <a:t>28-07-2015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C3FC-6E6E-4B00-8758-F43616F6F6A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C58E-04D0-4031-B816-9337025F8406}" type="datetimeFigureOut">
              <a:rPr lang="pt-PT" smtClean="0"/>
              <a:pPr/>
              <a:t>28-07-2015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C3FC-6E6E-4B00-8758-F43616F6F6A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C58E-04D0-4031-B816-9337025F8406}" type="datetimeFigureOut">
              <a:rPr lang="pt-PT" smtClean="0"/>
              <a:pPr/>
              <a:t>28-07-2015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C3FC-6E6E-4B00-8758-F43616F6F6A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C58E-04D0-4031-B816-9337025F8406}" type="datetimeFigureOut">
              <a:rPr lang="pt-PT" smtClean="0"/>
              <a:pPr/>
              <a:t>28-07-2015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C3FC-6E6E-4B00-8758-F43616F6F6A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C58E-04D0-4031-B816-9337025F8406}" type="datetimeFigureOut">
              <a:rPr lang="pt-PT" smtClean="0"/>
              <a:pPr/>
              <a:t>28-07-2015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C3FC-6E6E-4B00-8758-F43616F6F6A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C58E-04D0-4031-B816-9337025F8406}" type="datetimeFigureOut">
              <a:rPr lang="pt-PT" smtClean="0"/>
              <a:pPr/>
              <a:t>28-07-2015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C3FC-6E6E-4B00-8758-F43616F6F6A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C58E-04D0-4031-B816-9337025F8406}" type="datetimeFigureOut">
              <a:rPr lang="pt-PT" smtClean="0"/>
              <a:pPr/>
              <a:t>28-07-2015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C3FC-6E6E-4B00-8758-F43616F6F6A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C58E-04D0-4031-B816-9337025F8406}" type="datetimeFigureOut">
              <a:rPr lang="pt-PT" smtClean="0"/>
              <a:pPr/>
              <a:t>28-07-2015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C3FC-6E6E-4B00-8758-F43616F6F6A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C58E-04D0-4031-B816-9337025F8406}" type="datetimeFigureOut">
              <a:rPr lang="pt-PT" smtClean="0"/>
              <a:pPr/>
              <a:t>28-07-2015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C3FC-6E6E-4B00-8758-F43616F6F6A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C58E-04D0-4031-B816-9337025F8406}" type="datetimeFigureOut">
              <a:rPr lang="pt-PT" smtClean="0"/>
              <a:pPr/>
              <a:t>28-07-2015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1C3FC-6E6E-4B00-8758-F43616F6F6A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xqFQoTCIefi565_cYCFYK4FAodbwgNBw&amp;url=http%3A%2F%2Fwww.prcasacivil.com%2Fpt%2Finsignia%2F&amp;ei=lUK3VceAM4LxUu-QtDg&amp;bvm=bv.98717601,d.ZGU&amp;psig=AFQjCNEabKiLrgqGc-Efb1bgQ583zgc7GA&amp;ust=143815987944672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SAM_0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9" name="Picture 2" descr="http://www.prcasacivil.com/images/insignia_larg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42852"/>
            <a:ext cx="857256" cy="857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2786050" y="954929"/>
            <a:ext cx="4076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600" dirty="0" smtClean="0">
                <a:solidFill>
                  <a:schemeClr val="bg1"/>
                </a:solidFill>
              </a:rPr>
              <a:t>REPÚBLICA DE ANGOLA</a:t>
            </a:r>
          </a:p>
          <a:p>
            <a:pPr algn="ctr"/>
            <a:r>
              <a:rPr lang="pt-PT" sz="1600" dirty="0" smtClean="0">
                <a:solidFill>
                  <a:schemeClr val="bg1"/>
                </a:solidFill>
              </a:rPr>
              <a:t>GOVERNO DA PROVÍNCIA DO BENGO</a:t>
            </a:r>
          </a:p>
          <a:p>
            <a:pPr algn="ctr"/>
            <a:r>
              <a:rPr lang="pt-PT" sz="1600" b="1" dirty="0" smtClean="0">
                <a:solidFill>
                  <a:schemeClr val="bg1"/>
                </a:solidFill>
              </a:rPr>
              <a:t>DIRECÇÃO PROVINCIAL DE ENERGIA E ÁGUAS 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28662" y="3071810"/>
            <a:ext cx="7545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</a:rPr>
              <a:t>CARACTERIZAÇÃO DO SISTEMA ELÉCTRICO DA PROVÍNCIA</a:t>
            </a: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072462" y="6484316"/>
            <a:ext cx="8274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b="1" dirty="0" smtClean="0"/>
              <a:t>CAXITO/2015</a:t>
            </a:r>
            <a:endParaRPr lang="pt-PT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85720" y="64291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PT" sz="2400" b="1" dirty="0" smtClean="0"/>
              <a:t> </a:t>
            </a:r>
            <a:r>
              <a:rPr lang="pt-PT" sz="2600" b="1" dirty="0" smtClean="0"/>
              <a:t>1 – INTRODUÇÃO</a:t>
            </a:r>
          </a:p>
          <a:p>
            <a:pPr algn="just">
              <a:buNone/>
            </a:pPr>
            <a:r>
              <a:rPr lang="pt-PT" sz="2600" dirty="0" smtClean="0"/>
              <a:t>     O presente relatório refere-se a caracterização do sistema eléctrico          da Província do Bengo.</a:t>
            </a:r>
          </a:p>
          <a:p>
            <a:pPr algn="just">
              <a:buNone/>
            </a:pPr>
            <a:r>
              <a:rPr lang="pt-PT" sz="2600" dirty="0" smtClean="0"/>
              <a:t>      Neste, constataremos que a taxa de electrificação é muito baixa.</a:t>
            </a:r>
          </a:p>
          <a:p>
            <a:pPr algn="just">
              <a:buNone/>
            </a:pPr>
            <a:r>
              <a:rPr lang="pt-PT" sz="2600" dirty="0" smtClean="0"/>
              <a:t>     A energia consumida na Província, é produzida a partir de fontes hídrica e térmicas. A energia eléctrica de fonte hídrica apenas é consumida no Município do Dande nas localidades de Caxito e Arredores e Panguila. Para os restantes Municípios (5) a energia consumida é a produzida por fontes térmicas tendo por isso as suas implicações, que derivam do facto da maior parte dos geradores estarem avariados (falta de manutenção) e ou não funcionam por falta de combustíveis e lubrificantes.</a:t>
            </a:r>
            <a:endParaRPr lang="pt-PT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PART-DE ENERGIA\AppData\Local\Microsoft\Windows\Temporary Internet Files\Content.IE5\S7HX7MFT\Scanner Electricidade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624" y="571479"/>
            <a:ext cx="8728751" cy="5899173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214282" y="214290"/>
            <a:ext cx="6768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/>
              <a:t>2  - CARACTERIZAÇÃO DO SISTEMA ELÉCTRICO DA PROVÍNCIA</a:t>
            </a:r>
            <a:r>
              <a:rPr lang="pt-PT" sz="2000" dirty="0" smtClean="0"/>
              <a:t>.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PART-DE ENERGIA\AppData\Local\Microsoft\Windows\Temporary Internet Files\Content.IE5\J0140B4B\Scanner Electricid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577142" cy="5935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sz="2400" b="1" dirty="0" smtClean="0"/>
              <a:t>2.1 - Caracterização </a:t>
            </a:r>
            <a:r>
              <a:rPr lang="pt-PT" sz="2400" b="1" dirty="0" smtClean="0"/>
              <a:t>da Rede de Iluminação Pública</a:t>
            </a:r>
          </a:p>
          <a:p>
            <a:pPr algn="just"/>
            <a:r>
              <a:rPr lang="pt-PT" sz="2400" dirty="0" smtClean="0"/>
              <a:t>A Província do Bengo, tem um total de 2949 focos luminosos que representam uma potência instalada de 0,7 MW . Destes 1370 alimentados por fontes térmicas e os restantes 1579 por fonte hídrica. </a:t>
            </a:r>
          </a:p>
          <a:p>
            <a:pPr algn="just"/>
            <a:r>
              <a:rPr lang="pt-PT" sz="2400" dirty="0" smtClean="0"/>
              <a:t>A gestão destes é feita da seguinte forma: Os focos luminosos instalados no Bairro da Açucareira e do Porto </a:t>
            </a:r>
            <a:r>
              <a:rPr lang="pt-PT" sz="2400" dirty="0" err="1" smtClean="0"/>
              <a:t>Quipiri</a:t>
            </a:r>
            <a:r>
              <a:rPr lang="pt-PT" sz="2400" dirty="0" smtClean="0"/>
              <a:t> às Mabubas são geridos pelo Governo Provincial, os instalados nos Bairros de Caxito e restantes localidades da Província, a gestão é feita pelas respectivas Administrações Municipais.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78647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PT" sz="2000" b="1" dirty="0" smtClean="0"/>
              <a:t>3 – INVESTIMENTOS REALIZADOS NO DOMÍNIO DA ENERGIA (2013-2015</a:t>
            </a:r>
            <a:r>
              <a:rPr lang="pt-PT" sz="2000" dirty="0" smtClean="0"/>
              <a:t>)</a:t>
            </a:r>
            <a:endParaRPr lang="pt-PT" sz="2000" dirty="0" smtClean="0"/>
          </a:p>
          <a:p>
            <a:pPr algn="just"/>
            <a:r>
              <a:rPr lang="pt-PT" sz="2000" dirty="0" smtClean="0"/>
              <a:t>a) </a:t>
            </a:r>
            <a:r>
              <a:rPr lang="pt-PT" sz="2000" dirty="0" smtClean="0"/>
              <a:t>No </a:t>
            </a:r>
            <a:r>
              <a:rPr lang="pt-PT" sz="2000" dirty="0" smtClean="0"/>
              <a:t>âmbito da produção, foram montados 5 geradores sendo, 4 de 410 KVA nas localidades de Kixico e Mucondo, Cage Mazumbo e Kinkuzo no Município do Nambuangongo e 1 de 440 KVA na localidade da Banza do Kibaxi no </a:t>
            </a:r>
            <a:r>
              <a:rPr lang="pt-PT" sz="2000" dirty="0" smtClean="0"/>
              <a:t>Município </a:t>
            </a:r>
            <a:r>
              <a:rPr lang="pt-PT" sz="2000" dirty="0" smtClean="0"/>
              <a:t>dos Dembos. Todos os geradores foram montados com a componente de BT e IP.</a:t>
            </a:r>
          </a:p>
          <a:p>
            <a:pPr algn="just"/>
            <a:r>
              <a:rPr lang="pt-PT" sz="2000" dirty="0" smtClean="0"/>
              <a:t>No que a distribuição, foram construídos o seguinte:</a:t>
            </a:r>
          </a:p>
          <a:p>
            <a:pPr algn="just"/>
            <a:r>
              <a:rPr lang="pt-PT" sz="2000" dirty="0" smtClean="0"/>
              <a:t>- Dois sistemas de energia eléctrica com ramal de MT, rede de BT, IP e montagem de dois PTRs de 250 KVA nas localidades do Cabocha e Kissari no Município do Dande.</a:t>
            </a:r>
          </a:p>
          <a:p>
            <a:pPr algn="just"/>
            <a:r>
              <a:rPr lang="pt-PT" sz="2000" dirty="0" smtClean="0"/>
              <a:t>- Sistema de iluminação pública do Porto Quipiri-Caxito e Caxito-Mabubas num total de 549 colunas com luminárias de 250 W.</a:t>
            </a:r>
          </a:p>
          <a:p>
            <a:pPr algn="just"/>
            <a:r>
              <a:rPr lang="pt-PT" sz="2000" dirty="0" smtClean="0"/>
              <a:t>- Sistema de iluminação pública das ruas da Açucareira num total de 380 colunas com luminárias de 250 W.</a:t>
            </a:r>
          </a:p>
          <a:p>
            <a:pPr algn="just"/>
            <a:r>
              <a:rPr lang="pt-PT" sz="2000" dirty="0" smtClean="0"/>
              <a:t>- Sistema de iluminação pública do Instituto Politécnico de Caxito à Escola ADPP no Sassa Povoação num total de 103 colunas com luminárias de 250 W</a:t>
            </a:r>
            <a:r>
              <a:rPr lang="pt-PT" sz="2000" dirty="0" smtClean="0"/>
              <a:t>.</a:t>
            </a:r>
            <a:endParaRPr lang="pt-P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429420"/>
          </a:xfrm>
        </p:spPr>
        <p:txBody>
          <a:bodyPr>
            <a:noAutofit/>
          </a:bodyPr>
          <a:lstStyle/>
          <a:p>
            <a:pPr algn="just"/>
            <a:r>
              <a:rPr lang="pt-PT" sz="2000" dirty="0" smtClean="0"/>
              <a:t>Dos </a:t>
            </a:r>
            <a:r>
              <a:rPr lang="pt-PT" sz="2000" dirty="0" smtClean="0"/>
              <a:t>projectos em curso, apenas temos a destacar a montagem de um </a:t>
            </a:r>
            <a:r>
              <a:rPr lang="pt-PT" sz="2000" dirty="0" smtClean="0"/>
              <a:t>PT Monobloco </a:t>
            </a:r>
            <a:r>
              <a:rPr lang="pt-PT" sz="2000" dirty="0" smtClean="0"/>
              <a:t>de 400 KVA e respectivos ramais de MT (30 kV) e BT (400/220 V) para o Cine Teatro de Caxito e Palácio do Governo. </a:t>
            </a:r>
          </a:p>
          <a:p>
            <a:pPr algn="just"/>
            <a:r>
              <a:rPr lang="pt-PT" sz="2000" b="1" dirty="0" smtClean="0"/>
              <a:t>Projectos em Perspectivas até 2017</a:t>
            </a:r>
          </a:p>
          <a:p>
            <a:pPr algn="just"/>
            <a:r>
              <a:rPr lang="pt-PT" sz="2000" dirty="0" smtClean="0"/>
              <a:t>-Até 2017, temos como perspectivas a construção de rede de MT e BT e IP e respectivos PTRs de 250 kVA, nos Bairros de Surilo e Capunga, no Município do Dande.</a:t>
            </a:r>
          </a:p>
          <a:p>
            <a:pPr algn="just"/>
            <a:r>
              <a:rPr lang="pt-PT" sz="2000" dirty="0" smtClean="0"/>
              <a:t>-Montagem de 2 geradores de 250 kVA e respectivas redes de BT e IP nas localidades do </a:t>
            </a:r>
            <a:r>
              <a:rPr lang="pt-PT" sz="2000" dirty="0" err="1" smtClean="0"/>
              <a:t>Kiba</a:t>
            </a:r>
            <a:r>
              <a:rPr lang="pt-PT" sz="2000" dirty="0" smtClean="0"/>
              <a:t> e </a:t>
            </a:r>
            <a:r>
              <a:rPr lang="pt-PT" sz="2000" dirty="0" err="1" smtClean="0"/>
              <a:t>Gombe</a:t>
            </a:r>
            <a:r>
              <a:rPr lang="pt-PT" sz="2000" dirty="0" smtClean="0"/>
              <a:t>, no Município do Nambuangongo.</a:t>
            </a:r>
          </a:p>
          <a:p>
            <a:pPr algn="just"/>
            <a:r>
              <a:rPr lang="pt-PT" sz="2000" dirty="0" smtClean="0"/>
              <a:t>-Construção de dois sistemas de energia eléctrica, sendo um para a Escola do Ensino Secundário do Panguila  com PTR de 100 kVA e um para as instalações do INAMET do Bengo, no Município do Dande.</a:t>
            </a:r>
          </a:p>
          <a:p>
            <a:pPr algn="just"/>
            <a:r>
              <a:rPr lang="pt-PT" sz="2000" dirty="0" smtClean="0"/>
              <a:t>- Construção de dois sistemas  eléctricos, com respectivas redes de MT, BT e PTRs de 250 kVA, no condomínio das 100 casas nas Mabubas e 50 casas no Sassa Pedreira.</a:t>
            </a:r>
          </a:p>
          <a:p>
            <a:pPr algn="just"/>
            <a:r>
              <a:rPr lang="pt-PT" sz="2000" dirty="0" smtClean="0"/>
              <a:t>- Extensão da rede de energia eléctrica a todas as localidades que ainda não possuam este bem social em localidades do Município do Dande.</a:t>
            </a:r>
          </a:p>
          <a:p>
            <a:pPr algn="just">
              <a:buNone/>
            </a:pPr>
            <a:r>
              <a:rPr lang="pt-PT" sz="2000" dirty="0" smtClean="0"/>
              <a:t>      - Manutenção da rede de IP dos Bairros de Caxito num total de 500 pontos de luz. 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pt-PT" sz="2400" b="1" dirty="0" smtClean="0"/>
              <a:t>4 –</a:t>
            </a:r>
            <a:r>
              <a:rPr lang="pt-PT" sz="2400" dirty="0" smtClean="0"/>
              <a:t> </a:t>
            </a:r>
            <a:r>
              <a:rPr lang="pt-PT" sz="2400" b="1" dirty="0" smtClean="0"/>
              <a:t>CONSTRANGIMENTOS</a:t>
            </a:r>
          </a:p>
          <a:p>
            <a:r>
              <a:rPr lang="pt-PT" sz="2400" dirty="0" smtClean="0"/>
              <a:t>Os constrangimentos são vários. </a:t>
            </a:r>
          </a:p>
          <a:p>
            <a:pPr algn="just"/>
            <a:r>
              <a:rPr lang="pt-PT" sz="2400" dirty="0" smtClean="0"/>
              <a:t>No entanto, temos a destacar a escassez de pessoal qualificado, a exiguidade do espaço físico em que funciona a Direcção</a:t>
            </a:r>
            <a:r>
              <a:rPr lang="pt-PT" sz="2400" dirty="0" smtClean="0"/>
              <a:t>.</a:t>
            </a:r>
          </a:p>
          <a:p>
            <a:pPr algn="just">
              <a:buNone/>
            </a:pPr>
            <a:endParaRPr lang="pt-PT" sz="2400" dirty="0" smtClean="0"/>
          </a:p>
          <a:p>
            <a:r>
              <a:rPr lang="pt-PT" sz="2400" b="1" dirty="0" smtClean="0"/>
              <a:t>5 </a:t>
            </a:r>
            <a:r>
              <a:rPr lang="pt-PT" sz="2400" dirty="0" smtClean="0"/>
              <a:t>– </a:t>
            </a:r>
            <a:r>
              <a:rPr lang="pt-PT" sz="2400" b="1" dirty="0" smtClean="0"/>
              <a:t>CONCLUSÕES E </a:t>
            </a:r>
            <a:r>
              <a:rPr lang="pt-PT" sz="2400" b="1" dirty="0" smtClean="0"/>
              <a:t>SUGESTÕES</a:t>
            </a:r>
            <a:endParaRPr lang="pt-PT" sz="2400" b="1" dirty="0" smtClean="0"/>
          </a:p>
          <a:p>
            <a:r>
              <a:rPr lang="pt-PT" sz="2400" dirty="0" smtClean="0"/>
              <a:t>Podemos concluir que quer o nível de atendimento como a taxa de electrificação da nossa Província é muito baixo o que desde já </a:t>
            </a:r>
            <a:r>
              <a:rPr lang="pt-PT" sz="2400" dirty="0" smtClean="0"/>
              <a:t>sugerimos </a:t>
            </a:r>
            <a:r>
              <a:rPr lang="pt-PT" sz="2400" dirty="0" smtClean="0"/>
              <a:t>as estruturas do Ministério no sentido de a curto prazo estender a rede eléctrica aos </a:t>
            </a:r>
            <a:r>
              <a:rPr lang="pt-PT" sz="2400" dirty="0" smtClean="0"/>
              <a:t>Municípios </a:t>
            </a:r>
            <a:r>
              <a:rPr lang="pt-PT" sz="2400" dirty="0" smtClean="0"/>
              <a:t>do Ambriz, Bula Atumba, Dembos, Nambuangongo e </a:t>
            </a:r>
            <a:r>
              <a:rPr lang="pt-PT" sz="2400" dirty="0" smtClean="0"/>
              <a:t>Pango Aluquém </a:t>
            </a:r>
            <a:r>
              <a:rPr lang="pt-PT" sz="2400" dirty="0" smtClean="0"/>
              <a:t>o que melhorará a taxa de electrificação e o nível de electrificação e também </a:t>
            </a:r>
            <a:r>
              <a:rPr lang="pt-PT" sz="2400" dirty="0" smtClean="0"/>
              <a:t>aumentará a </a:t>
            </a:r>
            <a:r>
              <a:rPr lang="pt-PT" sz="2400" dirty="0" smtClean="0"/>
              <a:t>qualidade de vida dos munícipes nestas localidades bem como o desenvolvimento destas.</a:t>
            </a:r>
          </a:p>
          <a:p>
            <a:endParaRPr lang="pt-PT" sz="2400" b="1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AM_0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70" y="428604"/>
            <a:ext cx="357190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214282" y="71414"/>
            <a:ext cx="328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6 - REPORTAGEM FOTOGRÁFICA </a:t>
            </a:r>
            <a:endParaRPr lang="pt-PT" b="1" dirty="0"/>
          </a:p>
        </p:txBody>
      </p:sp>
      <p:pic>
        <p:nvPicPr>
          <p:cNvPr id="6" name="Picture 2" descr="D:\SAM_0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0"/>
            <a:ext cx="3500462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 descr="C:\Users\DEPART-DE ENERGIA\Downloads\FOTOS DO DEPARTAMENTO DE ENERGIA\FOTOS PT RICENO\SAM_0124.JPG"/>
          <p:cNvPicPr/>
          <p:nvPr/>
        </p:nvPicPr>
        <p:blipFill>
          <a:blip r:embed="rId4" cstate="print"/>
          <a:srcRect l="8721" t="3356" r="21511" b="4362"/>
          <a:stretch>
            <a:fillRect/>
          </a:stretch>
        </p:blipFill>
        <p:spPr bwMode="auto">
          <a:xfrm>
            <a:off x="6857984" y="0"/>
            <a:ext cx="2286016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 descr="C:\Users\DEPART-DE ENERGIA\Downloads\FOTOS DO DEPARTAMENTO DE ENERGIA\PT DO SASSA POVOAÇÃO\SAM_0098.JPG"/>
          <p:cNvPicPr/>
          <p:nvPr/>
        </p:nvPicPr>
        <p:blipFill>
          <a:blip r:embed="rId5" cstate="print"/>
          <a:srcRect l="11842" t="15882" r="11867" b="20588"/>
          <a:stretch>
            <a:fillRect/>
          </a:stretch>
        </p:blipFill>
        <p:spPr bwMode="auto">
          <a:xfrm>
            <a:off x="0" y="3929042"/>
            <a:ext cx="350046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C:\Users\DEPART-DE ENERGIA\Downloads\FOTOS DO DEPARTAMENTO DE ENERGIA\FOTOS DO PT IMS\SAM_0081.JPG"/>
          <p:cNvPicPr/>
          <p:nvPr/>
        </p:nvPicPr>
        <p:blipFill>
          <a:blip r:embed="rId6" cstate="print"/>
          <a:srcRect l="4044" r="15073" b="6039"/>
          <a:stretch>
            <a:fillRect/>
          </a:stretch>
        </p:blipFill>
        <p:spPr bwMode="auto">
          <a:xfrm>
            <a:off x="3643306" y="3500438"/>
            <a:ext cx="4357718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ângulo 9"/>
          <p:cNvSpPr/>
          <p:nvPr/>
        </p:nvSpPr>
        <p:spPr>
          <a:xfrm>
            <a:off x="4000528" y="4857760"/>
            <a:ext cx="33575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b="1" dirty="0" smtClean="0"/>
              <a:t>PT T DO IMS 800 KVA, 30 KV (AÇUCAREIRA-CAXITO)</a:t>
            </a:r>
            <a:endParaRPr lang="pt-PT" sz="1100" b="1" dirty="0"/>
          </a:p>
        </p:txBody>
      </p:sp>
      <p:sp>
        <p:nvSpPr>
          <p:cNvPr id="11" name="Rectângulo 10"/>
          <p:cNvSpPr/>
          <p:nvPr/>
        </p:nvSpPr>
        <p:spPr>
          <a:xfrm>
            <a:off x="285720" y="4569749"/>
            <a:ext cx="2857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100" b="1" dirty="0" smtClean="0"/>
              <a:t>PT MONOBLOCO 630 KVA, 30 KV DO SASSA </a:t>
            </a:r>
            <a:endParaRPr lang="pt-PT" sz="1100" b="1" dirty="0" smtClean="0"/>
          </a:p>
          <a:p>
            <a:pPr algn="ctr"/>
            <a:r>
              <a:rPr lang="pt-PT" sz="1100" b="1" dirty="0" smtClean="0"/>
              <a:t>POVOAÇÃO </a:t>
            </a:r>
            <a:r>
              <a:rPr lang="pt-PT" sz="1100" b="1" dirty="0" smtClean="0"/>
              <a:t>(CAXITO</a:t>
            </a:r>
            <a:r>
              <a:rPr lang="pt-PT" sz="1100" dirty="0" smtClean="0"/>
              <a:t>)</a:t>
            </a:r>
            <a:endParaRPr lang="pt-PT" sz="1100" dirty="0"/>
          </a:p>
        </p:txBody>
      </p:sp>
      <p:sp>
        <p:nvSpPr>
          <p:cNvPr id="12" name="Rectângulo 11"/>
          <p:cNvSpPr/>
          <p:nvPr/>
        </p:nvSpPr>
        <p:spPr>
          <a:xfrm>
            <a:off x="7003005" y="3810332"/>
            <a:ext cx="22124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100" b="1" dirty="0" smtClean="0"/>
              <a:t>PTR 250 KVA, 30 KV DO Bº RICENO</a:t>
            </a:r>
            <a:endParaRPr lang="pt-PT" sz="1100" b="1" dirty="0"/>
          </a:p>
        </p:txBody>
      </p:sp>
      <p:sp>
        <p:nvSpPr>
          <p:cNvPr id="13" name="Rectângulo 12"/>
          <p:cNvSpPr/>
          <p:nvPr/>
        </p:nvSpPr>
        <p:spPr>
          <a:xfrm>
            <a:off x="357158" y="3643314"/>
            <a:ext cx="29113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100" b="1" dirty="0" smtClean="0"/>
              <a:t>ILUMINAÇÃO  PÚBLICA  NA CIDADE DE CAXITO</a:t>
            </a:r>
            <a:endParaRPr lang="pt-PT" sz="1100" b="1" dirty="0"/>
          </a:p>
        </p:txBody>
      </p:sp>
      <p:sp>
        <p:nvSpPr>
          <p:cNvPr id="14" name="Rectângulo 13"/>
          <p:cNvSpPr/>
          <p:nvPr/>
        </p:nvSpPr>
        <p:spPr>
          <a:xfrm>
            <a:off x="3714760" y="3248711"/>
            <a:ext cx="3214694" cy="251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50" b="1" dirty="0" smtClean="0"/>
              <a:t>ILUMINAÇÃO  PÚBLICA  </a:t>
            </a:r>
            <a:r>
              <a:rPr lang="pt-PT" sz="1050" b="1" dirty="0" smtClean="0"/>
              <a:t>DO POTRO QUIPIRI/MABUBAS</a:t>
            </a:r>
            <a:endParaRPr lang="pt-PT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824</Words>
  <Application>Microsoft Office PowerPoint</Application>
  <PresentationFormat>Apresentação no Ecrã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hp</dc:creator>
  <cp:lastModifiedBy>hp</cp:lastModifiedBy>
  <cp:revision>45</cp:revision>
  <dcterms:created xsi:type="dcterms:W3CDTF">2015-07-27T08:42:33Z</dcterms:created>
  <dcterms:modified xsi:type="dcterms:W3CDTF">2015-07-28T09:48:30Z</dcterms:modified>
</cp:coreProperties>
</file>