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7" r:id="rId2"/>
    <p:sldId id="258" r:id="rId3"/>
    <p:sldId id="261" r:id="rId4"/>
    <p:sldId id="263" r:id="rId5"/>
    <p:sldId id="264" r:id="rId6"/>
    <p:sldId id="265" r:id="rId7"/>
    <p:sldId id="290" r:id="rId8"/>
    <p:sldId id="266" r:id="rId9"/>
    <p:sldId id="277" r:id="rId10"/>
    <p:sldId id="291" r:id="rId11"/>
    <p:sldId id="286" r:id="rId12"/>
    <p:sldId id="289" r:id="rId13"/>
    <p:sldId id="272" r:id="rId14"/>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2"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3FADC-DA0D-4636-8E07-A41E51D4ACB7}" type="datetimeFigureOut">
              <a:rPr lang="pt-PT" smtClean="0"/>
              <a:t>31/07/2015</a:t>
            </a:fld>
            <a:endParaRPr lang="pt-PT"/>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PT"/>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B0C62-6193-4AED-AD4F-D0D9D3227B87}" type="slidenum">
              <a:rPr lang="pt-PT" smtClean="0"/>
              <a:t>‹nº›</a:t>
            </a:fld>
            <a:endParaRPr lang="pt-PT"/>
          </a:p>
        </p:txBody>
      </p:sp>
    </p:spTree>
    <p:extLst>
      <p:ext uri="{BB962C8B-B14F-4D97-AF65-F5344CB8AC3E}">
        <p14:creationId xmlns:p14="http://schemas.microsoft.com/office/powerpoint/2010/main" val="76850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2BA359E7-F059-4452-A306-8BFAAFD2FFB5}" type="datetime1">
              <a:rPr lang="pt-PT" smtClean="0"/>
              <a:t>31/07/2015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B1FE922-D3CF-4A5C-8185-24B93EE6C6F5}" type="slidenum">
              <a:rPr lang="pt-PT" smtClean="0"/>
              <a:t>‹nº›</a:t>
            </a:fld>
            <a:endParaRPr lang="pt-P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47A83A7-1FF5-4A83-BA26-AE344617E041}" type="datetime1">
              <a:rPr lang="pt-PT" smtClean="0"/>
              <a:t>31/07/2015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9BE3E6B-013B-4C23-955F-1C1D5F82C19B}" type="datetime1">
              <a:rPr lang="pt-PT" smtClean="0"/>
              <a:t>31/07/2015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006B1A-9FBD-440E-9695-5E6295B585CD}" type="datetime1">
              <a:rPr lang="pt-PT" smtClean="0"/>
              <a:t>31/07/2015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B1FE922-D3CF-4A5C-8185-24B93EE6C6F5}" type="slidenum">
              <a:rPr lang="pt-PT" smtClean="0"/>
              <a:t>‹nº›</a:t>
            </a:fld>
            <a:endParaRPr lang="pt-PT"/>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597B940-6303-4A6B-97B5-C2D383A8F9AA}" type="datetime1">
              <a:rPr lang="pt-PT" smtClean="0"/>
              <a:t>31/07/2015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E1119E-E727-405F-83EC-CCE9A8C35572}" type="datetime1">
              <a:rPr lang="pt-PT" smtClean="0"/>
              <a:t>31/07/2015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B1FE922-D3CF-4A5C-8185-24B93EE6C6F5}" type="slidenum">
              <a:rPr lang="pt-PT" smtClean="0"/>
              <a:t>‹nº›</a:t>
            </a:fld>
            <a:endParaRPr lang="pt-PT"/>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BCA9A22-D476-495D-91F6-2A85991792BA}" type="datetime1">
              <a:rPr lang="pt-PT" smtClean="0"/>
              <a:t>31/07/2015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1B1FE922-D3CF-4A5C-8185-24B93EE6C6F5}" type="slidenum">
              <a:rPr lang="pt-PT" smtClean="0"/>
              <a:t>‹nº›</a:t>
            </a:fld>
            <a:endParaRPr lang="pt-PT"/>
          </a:p>
        </p:txBody>
      </p:sp>
      <p:sp>
        <p:nvSpPr>
          <p:cNvPr id="10" name="Title 9"/>
          <p:cNvSpPr>
            <a:spLocks noGrp="1"/>
          </p:cNvSpPr>
          <p:nvPr>
            <p:ph type="title"/>
          </p:nvPr>
        </p:nvSpPr>
        <p:spPr/>
        <p:txBody>
          <a:body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7A327CC-6E4D-412A-893A-A1463DECAEB8}" type="datetime1">
              <a:rPr lang="pt-PT" smtClean="0"/>
              <a:t>31/07/2015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9C9DC-DEB9-48AD-B606-A9A0431014AF}" type="datetime1">
              <a:rPr lang="pt-PT" smtClean="0"/>
              <a:t>31/07/2015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A9E70EE-2AE1-4026-8F01-6CA4DFFADA6F}" type="datetime1">
              <a:rPr lang="pt-PT" smtClean="0"/>
              <a:t>31/07/2015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B1FE922-D3CF-4A5C-8185-24B93EE6C6F5}" type="slidenum">
              <a:rPr lang="pt-PT" smtClean="0"/>
              <a:t>‹nº›</a:t>
            </a:fld>
            <a:endParaRPr lang="pt-P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223BEBA-B86A-474A-8A78-81BC4D5A8C1F}" type="datetime1">
              <a:rPr lang="pt-PT" smtClean="0"/>
              <a:t>31/07/2015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B1FE922-D3CF-4A5C-8185-24B93EE6C6F5}" type="slidenum">
              <a:rPr lang="pt-PT" smtClean="0"/>
              <a:t>‹nº›</a:t>
            </a:fld>
            <a:endParaRPr lang="pt-P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DB9FC15-1138-47D7-B055-991829579B4F}" type="datetime1">
              <a:rPr lang="pt-PT" smtClean="0"/>
              <a:t>31/07/2015</a:t>
            </a:fld>
            <a:endParaRPr lang="pt-P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t-P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B1FE922-D3CF-4A5C-8185-24B93EE6C6F5}"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andokubango.gov.a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CONSELHO%20CONSULTIVO%202015/Paradigma%20de%20Tabela%20Base%20-%20MALANJE.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CONSELHO%20CONSULTIVO%202015/Paradigma%20de%20Tabela%20Base%20-%20MALANJE.xls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to dobrado 13"/>
          <p:cNvSpPr/>
          <p:nvPr/>
        </p:nvSpPr>
        <p:spPr>
          <a:xfrm>
            <a:off x="179512" y="2636912"/>
            <a:ext cx="8784976" cy="4032448"/>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5" name="Canto dobrado 4"/>
          <p:cNvSpPr/>
          <p:nvPr/>
        </p:nvSpPr>
        <p:spPr>
          <a:xfrm>
            <a:off x="153368" y="2636912"/>
            <a:ext cx="8784976" cy="4032448"/>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pic>
        <p:nvPicPr>
          <p:cNvPr id="6" name="Imagem 5" descr="http://www.welcometoangola.co.ao/op/image/?co=17374&amp;h=a2aed"/>
          <p:cNvPicPr/>
          <p:nvPr/>
        </p:nvPicPr>
        <p:blipFill>
          <a:blip r:embed="rId2">
            <a:extLst>
              <a:ext uri="{28A0092B-C50C-407E-A947-70E740481C1C}">
                <a14:useLocalDpi xmlns:a14="http://schemas.microsoft.com/office/drawing/2010/main" val="0"/>
              </a:ext>
            </a:extLst>
          </a:blip>
          <a:srcRect/>
          <a:stretch>
            <a:fillRect/>
          </a:stretch>
        </p:blipFill>
        <p:spPr bwMode="auto">
          <a:xfrm>
            <a:off x="125572" y="2648297"/>
            <a:ext cx="8838915" cy="4021063"/>
          </a:xfrm>
          <a:prstGeom prst="rect">
            <a:avLst/>
          </a:prstGeom>
          <a:noFill/>
          <a:ln>
            <a:noFill/>
          </a:ln>
        </p:spPr>
      </p:pic>
      <p:sp>
        <p:nvSpPr>
          <p:cNvPr id="2" name="Rectângulo 1"/>
          <p:cNvSpPr/>
          <p:nvPr/>
        </p:nvSpPr>
        <p:spPr>
          <a:xfrm>
            <a:off x="899592" y="2993350"/>
            <a:ext cx="7776864" cy="3693319"/>
          </a:xfrm>
          <a:prstGeom prst="rect">
            <a:avLst/>
          </a:prstGeom>
        </p:spPr>
        <p:txBody>
          <a:bodyPr wrap="square">
            <a:spAutoFit/>
          </a:bodyPr>
          <a:lstStyle/>
          <a:p>
            <a:pPr algn="ctr">
              <a:spcAft>
                <a:spcPts val="0"/>
              </a:spcAft>
            </a:pPr>
            <a:r>
              <a:rPr lang="pt-PT" sz="2800" b="1" dirty="0" smtClean="0">
                <a:solidFill>
                  <a:schemeClr val="accent5">
                    <a:lumMod val="75000"/>
                  </a:schemeClr>
                </a:solidFill>
              </a:rPr>
              <a:t>BALANÇO DO SECTOR DA ENERGIA NA PROVÍNCIA DE MALANJE</a:t>
            </a:r>
            <a:endParaRPr lang="pt-PT" sz="2400" b="1" dirty="0" smtClean="0">
              <a:solidFill>
                <a:schemeClr val="accent5">
                  <a:lumMod val="75000"/>
                </a:schemeClr>
              </a:solidFill>
            </a:endParaRPr>
          </a:p>
          <a:p>
            <a:pPr algn="ctr">
              <a:spcAft>
                <a:spcPts val="0"/>
              </a:spcAft>
            </a:pPr>
            <a:endParaRPr lang="pt-PT" sz="2400" b="1" dirty="0">
              <a:solidFill>
                <a:schemeClr val="accent5">
                  <a:lumMod val="75000"/>
                </a:schemeClr>
              </a:solidFill>
            </a:endParaRPr>
          </a:p>
          <a:p>
            <a:pPr algn="ctr">
              <a:spcAft>
                <a:spcPts val="0"/>
              </a:spcAft>
            </a:pPr>
            <a:endParaRPr lang="pt-PT" sz="2400" b="1" dirty="0" smtClean="0">
              <a:solidFill>
                <a:schemeClr val="accent5">
                  <a:lumMod val="75000"/>
                </a:schemeClr>
              </a:solidFill>
            </a:endParaRPr>
          </a:p>
          <a:p>
            <a:pPr algn="ctr">
              <a:spcAft>
                <a:spcPts val="0"/>
              </a:spcAft>
            </a:pPr>
            <a:endParaRPr lang="pt-PT" sz="2400" b="1" dirty="0" smtClean="0">
              <a:solidFill>
                <a:schemeClr val="accent5">
                  <a:lumMod val="75000"/>
                </a:schemeClr>
              </a:solidFill>
            </a:endParaRPr>
          </a:p>
          <a:p>
            <a:pPr algn="ctr">
              <a:spcAft>
                <a:spcPts val="0"/>
              </a:spcAft>
            </a:pPr>
            <a:r>
              <a:rPr lang="pt-PT" sz="2000" b="1" dirty="0" smtClean="0">
                <a:solidFill>
                  <a:schemeClr val="accent5">
                    <a:lumMod val="75000"/>
                  </a:schemeClr>
                </a:solidFill>
              </a:rPr>
              <a:t>5º CONSELHO CONSULTIVO DO MINEA</a:t>
            </a:r>
          </a:p>
          <a:p>
            <a:pPr algn="ctr">
              <a:spcAft>
                <a:spcPts val="0"/>
              </a:spcAft>
            </a:pPr>
            <a:r>
              <a:rPr lang="pt-PT" sz="1600" b="1" dirty="0" smtClean="0">
                <a:solidFill>
                  <a:schemeClr val="accent5">
                    <a:lumMod val="75000"/>
                  </a:schemeClr>
                </a:solidFill>
              </a:rPr>
              <a:t>Luanda, 30 e 31 de Julho de 2015</a:t>
            </a:r>
            <a:r>
              <a:rPr lang="pt-PT" sz="2000" b="1" dirty="0" smtClean="0">
                <a:solidFill>
                  <a:schemeClr val="accent5">
                    <a:lumMod val="75000"/>
                  </a:schemeClr>
                </a:solidFill>
              </a:rPr>
              <a:t> </a:t>
            </a:r>
          </a:p>
          <a:p>
            <a:pPr algn="ctr">
              <a:spcAft>
                <a:spcPts val="0"/>
              </a:spcAft>
            </a:pPr>
            <a:endParaRPr lang="pt-PT" sz="2000" b="1" dirty="0">
              <a:solidFill>
                <a:schemeClr val="accent5">
                  <a:lumMod val="75000"/>
                </a:schemeClr>
              </a:solidFill>
            </a:endParaRPr>
          </a:p>
          <a:p>
            <a:pPr>
              <a:spcAft>
                <a:spcPts val="0"/>
              </a:spcAft>
            </a:pPr>
            <a:r>
              <a:rPr lang="pt-PT" sz="1100" dirty="0" smtClean="0">
                <a:solidFill>
                  <a:schemeClr val="accent5">
                    <a:lumMod val="75000"/>
                  </a:schemeClr>
                </a:solidFill>
              </a:rPr>
              <a:t>POR: </a:t>
            </a:r>
            <a:r>
              <a:rPr lang="pt-PT" sz="1100" b="1" dirty="0" smtClean="0">
                <a:solidFill>
                  <a:schemeClr val="accent5">
                    <a:lumMod val="75000"/>
                  </a:schemeClr>
                </a:solidFill>
              </a:rPr>
              <a:t>Jacinto Caculo</a:t>
            </a:r>
          </a:p>
          <a:p>
            <a:pPr>
              <a:spcAft>
                <a:spcPts val="0"/>
              </a:spcAft>
            </a:pPr>
            <a:r>
              <a:rPr lang="pt-PT" sz="1100" b="1" dirty="0" smtClean="0">
                <a:solidFill>
                  <a:schemeClr val="accent5">
                    <a:lumMod val="75000"/>
                  </a:schemeClr>
                </a:solidFill>
              </a:rPr>
              <a:t>         Director Provincial</a:t>
            </a:r>
            <a:r>
              <a:rPr lang="pt-PT" sz="2800" b="1" dirty="0">
                <a:solidFill>
                  <a:schemeClr val="bg1"/>
                </a:solidFill>
              </a:rPr>
              <a:t/>
            </a:r>
            <a:br>
              <a:rPr lang="pt-PT" sz="2800" b="1" dirty="0">
                <a:solidFill>
                  <a:schemeClr val="bg1"/>
                </a:solidFill>
              </a:rPr>
            </a:br>
            <a:endParaRPr lang="pt-PT" sz="2400" dirty="0">
              <a:solidFill>
                <a:schemeClr val="bg1"/>
              </a:solidFill>
              <a:effectLst/>
              <a:latin typeface="Times New Roman" panose="02020603050405020304" pitchFamily="18" charset="0"/>
              <a:ea typeface="Times New Roman"/>
              <a:cs typeface="Times New Roman" panose="02020603050405020304" pitchFamily="18" charset="0"/>
            </a:endParaRPr>
          </a:p>
        </p:txBody>
      </p:sp>
      <p:sp>
        <p:nvSpPr>
          <p:cNvPr id="4" name="Retângulo 3"/>
          <p:cNvSpPr/>
          <p:nvPr/>
        </p:nvSpPr>
        <p:spPr>
          <a:xfrm>
            <a:off x="153368" y="1697985"/>
            <a:ext cx="8784976" cy="984885"/>
          </a:xfrm>
          <a:prstGeom prst="rect">
            <a:avLst/>
          </a:prstGeom>
        </p:spPr>
        <p:txBody>
          <a:bodyPr wrap="square">
            <a:spAutoFit/>
          </a:bodyPr>
          <a:lstStyle/>
          <a:p>
            <a:pPr algn="ctr"/>
            <a:r>
              <a:rPr lang="pt-PT" sz="2000" b="1" dirty="0" smtClean="0">
                <a:latin typeface="Century Gothic" panose="020B0502020202020204" pitchFamily="34" charset="0"/>
              </a:rPr>
              <a:t>REPÚBLICA DE ANGOLA</a:t>
            </a:r>
          </a:p>
          <a:p>
            <a:pPr algn="ctr"/>
            <a:r>
              <a:rPr lang="pt-PT" sz="2000" b="1" dirty="0" smtClean="0">
                <a:latin typeface="Century Gothic" panose="020B0502020202020204" pitchFamily="34" charset="0"/>
              </a:rPr>
              <a:t>GOVERNO </a:t>
            </a:r>
            <a:r>
              <a:rPr lang="pt-PT" sz="2000" b="1" dirty="0">
                <a:latin typeface="Century Gothic" panose="020B0502020202020204" pitchFamily="34" charset="0"/>
              </a:rPr>
              <a:t>PROVINCIAL DE MALANJE</a:t>
            </a:r>
            <a:br>
              <a:rPr lang="pt-PT" sz="2000" b="1" dirty="0">
                <a:latin typeface="Century Gothic" panose="020B0502020202020204" pitchFamily="34" charset="0"/>
              </a:rPr>
            </a:br>
            <a:r>
              <a:rPr lang="pt-PT" b="1" dirty="0">
                <a:latin typeface="Century Gothic" panose="020B0502020202020204" pitchFamily="34" charset="0"/>
              </a:rPr>
              <a:t>DIRECÇÃO PROVINCIAL DE ENERGIA E ÁGUAS</a:t>
            </a:r>
            <a:endParaRPr lang="pt-PT" dirty="0">
              <a:latin typeface="Century Gothic" panose="020B0502020202020204" pitchFamily="34" charset="0"/>
            </a:endParaRPr>
          </a:p>
        </p:txBody>
      </p:sp>
      <p:pic>
        <p:nvPicPr>
          <p:cNvPr id="10" name="Picture 4" descr="http://www.kuandokubango.gov.ao/App_Themes/Principal/Imagens/brasao_angola2.png">
            <a:hlinkClick r:id="rId3"/>
          </p:cNvPr>
          <p:cNvPicPr>
            <a:picLocks noChangeAspect="1" noChangeArrowheads="1"/>
          </p:cNvPicPr>
          <p:nvPr/>
        </p:nvPicPr>
        <p:blipFill>
          <a:blip r:embed="rId4" cstate="email"/>
          <a:srcRect/>
          <a:stretch>
            <a:fillRect/>
          </a:stretch>
        </p:blipFill>
        <p:spPr bwMode="auto">
          <a:xfrm>
            <a:off x="3936117" y="383305"/>
            <a:ext cx="1219478" cy="1371912"/>
          </a:xfrm>
          <a:prstGeom prst="rect">
            <a:avLst/>
          </a:prstGeom>
          <a:noFill/>
        </p:spPr>
      </p:pic>
    </p:spTree>
    <p:extLst>
      <p:ext uri="{BB962C8B-B14F-4D97-AF65-F5344CB8AC3E}">
        <p14:creationId xmlns:p14="http://schemas.microsoft.com/office/powerpoint/2010/main" val="385905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4" name="Canto dobrado 3"/>
          <p:cNvSpPr/>
          <p:nvPr/>
        </p:nvSpPr>
        <p:spPr>
          <a:xfrm>
            <a:off x="179512" y="1702742"/>
            <a:ext cx="8784976" cy="5038626"/>
          </a:xfrm>
          <a:prstGeom prst="foldedCorner">
            <a:avLst>
              <a:gd name="adj" fmla="val 12912"/>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pt-PT" dirty="0"/>
          </a:p>
        </p:txBody>
      </p:sp>
      <p:sp>
        <p:nvSpPr>
          <p:cNvPr id="2" name="Retângulo 1"/>
          <p:cNvSpPr/>
          <p:nvPr/>
        </p:nvSpPr>
        <p:spPr>
          <a:xfrm>
            <a:off x="179512" y="1702742"/>
            <a:ext cx="8784976" cy="3046988"/>
          </a:xfrm>
          <a:prstGeom prst="rect">
            <a:avLst/>
          </a:prstGeom>
          <a:ln>
            <a:solidFill>
              <a:schemeClr val="accent1"/>
            </a:solidFill>
          </a:ln>
        </p:spPr>
        <p:txBody>
          <a:bodyPr wrap="square">
            <a:spAutoFit/>
          </a:bodyPr>
          <a:lstStyle/>
          <a:p>
            <a:pPr algn="just"/>
            <a:r>
              <a:rPr lang="pt-PT" sz="1200" b="1" dirty="0" smtClean="0">
                <a:latin typeface="Century Gothic" panose="020B0502020202020204" pitchFamily="34" charset="0"/>
              </a:rPr>
              <a:t>EM CURSO:</a:t>
            </a:r>
            <a:endParaRPr lang="pt-PT" sz="1200" dirty="0">
              <a:latin typeface="Century Gothic" panose="020B0502020202020204" pitchFamily="34" charset="0"/>
            </a:endParaRPr>
          </a:p>
          <a:p>
            <a:pPr marL="228600" lvl="0" indent="-228600" algn="just">
              <a:buFont typeface="+mj-lt"/>
              <a:buAutoNum type="arabicPeriod"/>
            </a:pPr>
            <a:r>
              <a:rPr lang="pt-PT" sz="1200" b="1" dirty="0">
                <a:solidFill>
                  <a:srgbClr val="0070C0"/>
                </a:solidFill>
                <a:latin typeface="Century Gothic" panose="020B0502020202020204" pitchFamily="34" charset="0"/>
              </a:rPr>
              <a:t>Construção da CT de Malanje (Capopa), </a:t>
            </a:r>
            <a:r>
              <a:rPr lang="pt-PT" sz="1200" b="1" dirty="0" smtClean="0">
                <a:solidFill>
                  <a:srgbClr val="0070C0"/>
                </a:solidFill>
                <a:latin typeface="Century Gothic" panose="020B0502020202020204" pitchFamily="34" charset="0"/>
              </a:rPr>
              <a:t>19,5MW (Reforço da Potência Térmica)</a:t>
            </a:r>
          </a:p>
          <a:p>
            <a:pPr marL="228600" indent="-228600" algn="just">
              <a:buFont typeface="+mj-lt"/>
              <a:buAutoNum type="arabicPeriod"/>
            </a:pPr>
            <a:r>
              <a:rPr lang="pt-PT" sz="1200" dirty="0">
                <a:latin typeface="Century Gothic" panose="020B0502020202020204" pitchFamily="34" charset="0"/>
              </a:rPr>
              <a:t>Instalação de Iluminação pública em </a:t>
            </a:r>
            <a:r>
              <a:rPr lang="pt-PT" sz="1200" dirty="0" smtClean="0">
                <a:latin typeface="Century Gothic" panose="020B0502020202020204" pitchFamily="34" charset="0"/>
              </a:rPr>
              <a:t>9 </a:t>
            </a:r>
            <a:r>
              <a:rPr lang="pt-PT" sz="1200" dirty="0">
                <a:latin typeface="Century Gothic" panose="020B0502020202020204" pitchFamily="34" charset="0"/>
              </a:rPr>
              <a:t>ruas do casco urbano </a:t>
            </a:r>
            <a:r>
              <a:rPr lang="pt-PT" sz="1200" dirty="0" smtClean="0">
                <a:latin typeface="Century Gothic" panose="020B0502020202020204" pitchFamily="34" charset="0"/>
              </a:rPr>
              <a:t>na </a:t>
            </a:r>
            <a:r>
              <a:rPr lang="pt-PT" sz="1200" dirty="0">
                <a:latin typeface="Century Gothic" panose="020B0502020202020204" pitchFamily="34" charset="0"/>
              </a:rPr>
              <a:t>sede do município de Malanje </a:t>
            </a:r>
            <a:endParaRPr lang="pt-PT" sz="1200" dirty="0" smtClean="0">
              <a:latin typeface="Century Gothic" panose="020B0502020202020204" pitchFamily="34" charset="0"/>
            </a:endParaRPr>
          </a:p>
          <a:p>
            <a:pPr marL="228600" indent="-228600" algn="just">
              <a:buFont typeface="+mj-lt"/>
              <a:buAutoNum type="arabicPeriod"/>
            </a:pPr>
            <a:r>
              <a:rPr lang="pt-PT" sz="1200" dirty="0">
                <a:latin typeface="Century Gothic" panose="020B0502020202020204" pitchFamily="34" charset="0"/>
              </a:rPr>
              <a:t>Melhoria da distribuição (deslastre de cargas) e expansão da Rede de Distribuição na periferia (electrificação de novos bairros)</a:t>
            </a:r>
          </a:p>
          <a:p>
            <a:pPr marL="228600" lvl="0" indent="-228600" algn="just">
              <a:buFont typeface="+mj-lt"/>
              <a:buAutoNum type="arabicPeriod"/>
            </a:pPr>
            <a:r>
              <a:rPr lang="pt-PT" sz="1200" dirty="0" smtClean="0">
                <a:latin typeface="Century Gothic" panose="020B0502020202020204" pitchFamily="34" charset="0"/>
              </a:rPr>
              <a:t>Cadastramento </a:t>
            </a:r>
            <a:r>
              <a:rPr lang="pt-PT" sz="1200" dirty="0">
                <a:latin typeface="Century Gothic" panose="020B0502020202020204" pitchFamily="34" charset="0"/>
              </a:rPr>
              <a:t>e licenciamento de todos os clientes de instalações </a:t>
            </a:r>
            <a:r>
              <a:rPr lang="pt-PT" sz="1200" dirty="0" smtClean="0">
                <a:latin typeface="Century Gothic" panose="020B0502020202020204" pitchFamily="34" charset="0"/>
              </a:rPr>
              <a:t>eléctricas </a:t>
            </a:r>
            <a:r>
              <a:rPr lang="pt-PT" sz="1200" dirty="0">
                <a:latin typeface="Century Gothic" panose="020B0502020202020204" pitchFamily="34" charset="0"/>
              </a:rPr>
              <a:t>de uso particular (Clientes de Média Tensão</a:t>
            </a:r>
            <a:r>
              <a:rPr lang="pt-PT" sz="1200" dirty="0" smtClean="0">
                <a:latin typeface="Century Gothic" panose="020B0502020202020204" pitchFamily="34" charset="0"/>
              </a:rPr>
              <a:t>)</a:t>
            </a:r>
          </a:p>
          <a:p>
            <a:pPr marL="228600" lvl="0" indent="-228600" algn="just">
              <a:buFont typeface="+mj-lt"/>
              <a:buAutoNum type="arabicPeriod"/>
            </a:pPr>
            <a:endParaRPr lang="pt-PT" sz="1200" b="1" dirty="0">
              <a:latin typeface="Century Gothic" panose="020B0502020202020204" pitchFamily="34" charset="0"/>
              <a:cs typeface="Times New Roman" panose="02020603050405020304" pitchFamily="18" charset="0"/>
            </a:endParaRPr>
          </a:p>
          <a:p>
            <a:pPr marL="228600" lvl="0" indent="-228600" algn="just">
              <a:buFont typeface="+mj-lt"/>
              <a:buAutoNum type="arabicPeriod"/>
            </a:pPr>
            <a:endParaRPr lang="pt-PT" sz="1200" b="1" dirty="0" smtClean="0">
              <a:latin typeface="Century Gothic" panose="020B0502020202020204" pitchFamily="34" charset="0"/>
              <a:cs typeface="Times New Roman" panose="02020603050405020304" pitchFamily="18" charset="0"/>
            </a:endParaRPr>
          </a:p>
          <a:p>
            <a:pPr lvl="0" algn="just"/>
            <a:endParaRPr lang="pt-PT" sz="1200" b="1" dirty="0">
              <a:latin typeface="Century Gothic" panose="020B0502020202020204" pitchFamily="34" charset="0"/>
              <a:cs typeface="Times New Roman" panose="02020603050405020304" pitchFamily="18" charset="0"/>
            </a:endParaRPr>
          </a:p>
          <a:p>
            <a:pPr lvl="0" algn="just"/>
            <a:endParaRPr lang="pt-PT" sz="1200" b="1" dirty="0" smtClean="0">
              <a:latin typeface="Century Gothic" panose="020B0502020202020204" pitchFamily="34" charset="0"/>
              <a:cs typeface="Times New Roman" panose="02020603050405020304" pitchFamily="18" charset="0"/>
            </a:endParaRPr>
          </a:p>
          <a:p>
            <a:pPr lvl="0" algn="just"/>
            <a:endParaRPr lang="pt-PT" sz="1200" b="1" dirty="0">
              <a:latin typeface="Century Gothic" panose="020B0502020202020204" pitchFamily="34" charset="0"/>
              <a:cs typeface="Times New Roman" panose="02020603050405020304" pitchFamily="18" charset="0"/>
            </a:endParaRPr>
          </a:p>
          <a:p>
            <a:pPr lvl="0" algn="just"/>
            <a:endParaRPr lang="pt-PT" sz="1200" b="1" dirty="0" smtClean="0">
              <a:latin typeface="Century Gothic" panose="020B0502020202020204" pitchFamily="34" charset="0"/>
              <a:cs typeface="Times New Roman" panose="02020603050405020304" pitchFamily="18" charset="0"/>
            </a:endParaRPr>
          </a:p>
          <a:p>
            <a:pPr lvl="0" algn="just"/>
            <a:endParaRPr lang="pt-PT" sz="1200" b="1" dirty="0">
              <a:latin typeface="Century Gothic" panose="020B0502020202020204" pitchFamily="34" charset="0"/>
              <a:cs typeface="Times New Roman" panose="02020603050405020304" pitchFamily="18" charset="0"/>
            </a:endParaRPr>
          </a:p>
          <a:p>
            <a:pPr lvl="0" algn="just"/>
            <a:endParaRPr lang="pt-PT" sz="1200" b="1" dirty="0" smtClean="0">
              <a:latin typeface="Century Gothic" panose="020B0502020202020204" pitchFamily="34" charset="0"/>
              <a:cs typeface="Times New Roman" panose="02020603050405020304" pitchFamily="18" charset="0"/>
            </a:endParaRPr>
          </a:p>
          <a:p>
            <a:pPr lvl="0"/>
            <a:endParaRPr lang="pt-PT" sz="1200" dirty="0">
              <a:latin typeface="Century Gothic" panose="020B050202020202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3501008"/>
            <a:ext cx="45365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7" y="3501009"/>
            <a:ext cx="424847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62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r. JACINTO\Desktop\DESKTOP\MALANJE_2014\ENERGIA\VUNGE_DE\FOTOS DE REDES KUNDA DIA-BASE\DSC003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68315"/>
            <a:ext cx="8746099" cy="497305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2" name="Retângulo 1"/>
          <p:cNvSpPr/>
          <p:nvPr/>
        </p:nvSpPr>
        <p:spPr>
          <a:xfrm>
            <a:off x="179511" y="1923797"/>
            <a:ext cx="8746099" cy="5047536"/>
          </a:xfrm>
          <a:prstGeom prst="rect">
            <a:avLst/>
          </a:prstGeom>
        </p:spPr>
        <p:txBody>
          <a:bodyPr wrap="square">
            <a:spAutoFit/>
          </a:bodyPr>
          <a:lstStyle/>
          <a:p>
            <a:r>
              <a:rPr lang="pt-PT" sz="1400" b="1" dirty="0" smtClean="0">
                <a:solidFill>
                  <a:schemeClr val="bg1"/>
                </a:solidFill>
                <a:latin typeface="Century Gothic" panose="020B0502020202020204" pitchFamily="34" charset="0"/>
                <a:cs typeface="Times New Roman" panose="02020603050405020304" pitchFamily="18" charset="0"/>
              </a:rPr>
              <a:t>EM PERSPECTIVA ATÉ 2017:</a:t>
            </a:r>
          </a:p>
          <a:p>
            <a:pPr marL="342900" indent="-342900">
              <a:buFont typeface="+mj-lt"/>
              <a:buAutoNum type="arabicPeriod"/>
            </a:pPr>
            <a:r>
              <a:rPr lang="pt-PT" sz="1400" dirty="0">
                <a:solidFill>
                  <a:schemeClr val="bg1"/>
                </a:solidFill>
                <a:latin typeface="Century Gothic" panose="020B0502020202020204" pitchFamily="34" charset="0"/>
              </a:rPr>
              <a:t>Projecto de reforço </a:t>
            </a:r>
            <a:r>
              <a:rPr lang="pt-PT" sz="1400" dirty="0" smtClean="0">
                <a:solidFill>
                  <a:schemeClr val="bg1"/>
                </a:solidFill>
                <a:latin typeface="Century Gothic" panose="020B0502020202020204" pitchFamily="34" charset="0"/>
              </a:rPr>
              <a:t>da capacidade de </a:t>
            </a:r>
            <a:r>
              <a:rPr lang="pt-PT" sz="1400" dirty="0">
                <a:solidFill>
                  <a:schemeClr val="bg1"/>
                </a:solidFill>
                <a:latin typeface="Century Gothic" panose="020B0502020202020204" pitchFamily="34" charset="0"/>
              </a:rPr>
              <a:t>Transformação de Potência na Província de Malanje (ampliação do parque de linha 220kV na SE Capanda Elevadora, substituição do Transformador na SE Malanje 110 kV por novo transformador trifásico de 40MVA</a:t>
            </a:r>
            <a:r>
              <a:rPr lang="pt-PT" sz="1400" dirty="0" smtClean="0">
                <a:solidFill>
                  <a:schemeClr val="bg1"/>
                </a:solidFill>
                <a:latin typeface="Century Gothic" panose="020B0502020202020204" pitchFamily="34" charset="0"/>
              </a:rPr>
              <a:t>)</a:t>
            </a:r>
          </a:p>
          <a:p>
            <a:pPr marL="342900" lvl="0" indent="-342900">
              <a:buFont typeface="+mj-lt"/>
              <a:buAutoNum type="arabicPeriod"/>
            </a:pPr>
            <a:r>
              <a:rPr lang="pt-PT" sz="1400" b="1" i="1" dirty="0" smtClean="0">
                <a:solidFill>
                  <a:schemeClr val="bg1"/>
                </a:solidFill>
                <a:latin typeface="Century Gothic" panose="020B0502020202020204" pitchFamily="34" charset="0"/>
                <a:cs typeface="Times New Roman" panose="02020603050405020304" pitchFamily="18" charset="0"/>
              </a:rPr>
              <a:t>Electrificação </a:t>
            </a:r>
            <a:r>
              <a:rPr lang="pt-PT" sz="1400" b="1" i="1" dirty="0">
                <a:solidFill>
                  <a:schemeClr val="bg1"/>
                </a:solidFill>
                <a:latin typeface="Century Gothic" panose="020B0502020202020204" pitchFamily="34" charset="0"/>
                <a:cs typeface="Times New Roman" panose="02020603050405020304" pitchFamily="18" charset="0"/>
              </a:rPr>
              <a:t>Rural dos Municípios de Kalandula (Sede e Kota), Caculama (sede), Malanje, (Cambondo, Missão do Quéssua e Cassucina), Cacuso (Kizenga</a:t>
            </a:r>
            <a:r>
              <a:rPr lang="pt-PT" sz="1400" b="1" i="1" dirty="0" smtClean="0">
                <a:solidFill>
                  <a:schemeClr val="bg1"/>
                </a:solidFill>
                <a:latin typeface="Century Gothic" panose="020B0502020202020204" pitchFamily="34" charset="0"/>
                <a:cs typeface="Times New Roman" panose="02020603050405020304" pitchFamily="18" charset="0"/>
              </a:rPr>
              <a:t>) através da extensão de Linhas de Transporte existentes</a:t>
            </a:r>
          </a:p>
          <a:p>
            <a:pPr marL="342900" lvl="0" indent="-342900">
              <a:buFont typeface="+mj-lt"/>
              <a:buAutoNum type="arabicPeriod"/>
            </a:pPr>
            <a:r>
              <a:rPr lang="pt-PT" sz="1400" dirty="0">
                <a:solidFill>
                  <a:schemeClr val="bg1"/>
                </a:solidFill>
                <a:latin typeface="Century Gothic" panose="020B0502020202020204" pitchFamily="34" charset="0"/>
                <a:cs typeface="Times New Roman" panose="02020603050405020304" pitchFamily="18" charset="0"/>
              </a:rPr>
              <a:t>Electrificação de Novos bairros e eliminação das zonas cinzentas </a:t>
            </a:r>
            <a:r>
              <a:rPr lang="pt-PT" sz="1400" dirty="0" smtClean="0">
                <a:solidFill>
                  <a:schemeClr val="bg1"/>
                </a:solidFill>
                <a:latin typeface="Century Gothic" panose="020B0502020202020204" pitchFamily="34" charset="0"/>
                <a:cs typeface="Times New Roman" panose="02020603050405020304" pitchFamily="18" charset="0"/>
              </a:rPr>
              <a:t>na periferia da cidade de Malanje</a:t>
            </a:r>
          </a:p>
          <a:p>
            <a:pPr marL="342900" indent="-342900">
              <a:buFont typeface="+mj-lt"/>
              <a:buAutoNum type="arabicPeriod"/>
            </a:pPr>
            <a:r>
              <a:rPr lang="pt-PT" sz="1400" dirty="0" smtClean="0">
                <a:solidFill>
                  <a:schemeClr val="bg1"/>
                </a:solidFill>
                <a:latin typeface="Century Gothic" panose="020B0502020202020204" pitchFamily="34" charset="0"/>
              </a:rPr>
              <a:t>Contratação de Consultoria para Estudos e  Projecto base para construção </a:t>
            </a:r>
            <a:r>
              <a:rPr lang="pt-PT" sz="1400" dirty="0">
                <a:solidFill>
                  <a:schemeClr val="bg1"/>
                </a:solidFill>
                <a:latin typeface="Century Gothic" panose="020B0502020202020204" pitchFamily="34" charset="0"/>
              </a:rPr>
              <a:t>de novas redes </a:t>
            </a:r>
            <a:r>
              <a:rPr lang="pt-PT" sz="1400" dirty="0" smtClean="0">
                <a:solidFill>
                  <a:schemeClr val="bg1"/>
                </a:solidFill>
                <a:latin typeface="Century Gothic" panose="020B0502020202020204" pitchFamily="34" charset="0"/>
              </a:rPr>
              <a:t>de distribuição em BT</a:t>
            </a:r>
            <a:r>
              <a:rPr lang="pt-PT" sz="1400" dirty="0">
                <a:solidFill>
                  <a:schemeClr val="bg1"/>
                </a:solidFill>
                <a:latin typeface="Century Gothic" panose="020B0502020202020204" pitchFamily="34" charset="0"/>
              </a:rPr>
              <a:t>, LD e Kit`s de instalação </a:t>
            </a:r>
            <a:r>
              <a:rPr lang="pt-PT" sz="1400" dirty="0" smtClean="0">
                <a:solidFill>
                  <a:schemeClr val="bg1"/>
                </a:solidFill>
                <a:latin typeface="Century Gothic" panose="020B0502020202020204" pitchFamily="34" charset="0"/>
              </a:rPr>
              <a:t>em 4 sedes municipais da Província</a:t>
            </a:r>
            <a:endParaRPr lang="pt-PT" sz="1400" dirty="0">
              <a:solidFill>
                <a:schemeClr val="bg1"/>
              </a:solidFill>
              <a:latin typeface="Century Gothic" panose="020B0502020202020204" pitchFamily="34" charset="0"/>
            </a:endParaRPr>
          </a:p>
          <a:p>
            <a:pPr marL="342900" lvl="0" indent="-342900">
              <a:buFont typeface="+mj-lt"/>
              <a:buAutoNum type="arabicPeriod"/>
            </a:pPr>
            <a:endParaRPr lang="pt-PT" sz="1400" dirty="0" smtClean="0">
              <a:solidFill>
                <a:schemeClr val="bg1"/>
              </a:solidFill>
              <a:latin typeface="Century Gothic" panose="020B0502020202020204" pitchFamily="34" charset="0"/>
              <a:cs typeface="Times New Roman" panose="02020603050405020304" pitchFamily="18" charset="0"/>
            </a:endParaRPr>
          </a:p>
          <a:p>
            <a:pPr lvl="0"/>
            <a:r>
              <a:rPr lang="pt-PT" sz="1400" b="1" dirty="0" smtClean="0">
                <a:solidFill>
                  <a:schemeClr val="bg1"/>
                </a:solidFill>
                <a:latin typeface="Century Gothic" panose="020B0502020202020204" pitchFamily="34" charset="0"/>
                <a:cs typeface="Times New Roman" panose="02020603050405020304" pitchFamily="18" charset="0"/>
              </a:rPr>
              <a:t>4 -CONSTRANGIMENTOS:</a:t>
            </a:r>
            <a:r>
              <a:rPr lang="pt-PT" sz="1400" dirty="0" smtClean="0">
                <a:solidFill>
                  <a:schemeClr val="bg1"/>
                </a:solidFill>
                <a:latin typeface="Century Gothic" panose="020B0502020202020204" pitchFamily="34" charset="0"/>
                <a:cs typeface="Times New Roman" panose="02020603050405020304" pitchFamily="18" charset="0"/>
              </a:rPr>
              <a:t> </a:t>
            </a:r>
          </a:p>
          <a:p>
            <a:pPr marL="342900" lvl="0" indent="-342900">
              <a:buFont typeface="+mj-lt"/>
              <a:buAutoNum type="arabicPeriod"/>
            </a:pPr>
            <a:r>
              <a:rPr lang="pt-PT" sz="1400" b="1" i="1" dirty="0" smtClean="0">
                <a:solidFill>
                  <a:schemeClr val="bg1"/>
                </a:solidFill>
                <a:latin typeface="Century Gothic" panose="020B0502020202020204" pitchFamily="34" charset="0"/>
                <a:cs typeface="Times New Roman" panose="02020603050405020304" pitchFamily="18" charset="0"/>
              </a:rPr>
              <a:t>Défice de Potência a </a:t>
            </a:r>
            <a:r>
              <a:rPr lang="pt-PT" sz="1400" b="1" i="1" dirty="0">
                <a:solidFill>
                  <a:schemeClr val="bg1"/>
                </a:solidFill>
                <a:latin typeface="Century Gothic" panose="020B0502020202020204" pitchFamily="34" charset="0"/>
                <a:cs typeface="Times New Roman" panose="02020603050405020304" pitchFamily="18" charset="0"/>
              </a:rPr>
              <a:t>partir da barragem hidroeléctrica de </a:t>
            </a:r>
            <a:r>
              <a:rPr lang="pt-PT" sz="1400" b="1" i="1" dirty="0" smtClean="0">
                <a:solidFill>
                  <a:schemeClr val="bg1"/>
                </a:solidFill>
                <a:latin typeface="Century Gothic" panose="020B0502020202020204" pitchFamily="34" charset="0"/>
                <a:cs typeface="Times New Roman" panose="02020603050405020304" pitchFamily="18" charset="0"/>
              </a:rPr>
              <a:t>Capanda</a:t>
            </a:r>
          </a:p>
          <a:p>
            <a:pPr marL="342900" lvl="0" indent="-342900">
              <a:buFont typeface="+mj-lt"/>
              <a:buAutoNum type="arabicPeriod"/>
            </a:pPr>
            <a:r>
              <a:rPr lang="pt-PT" sz="1400" dirty="0" smtClean="0">
                <a:solidFill>
                  <a:schemeClr val="bg1"/>
                </a:solidFill>
                <a:latin typeface="Century Gothic" panose="020B0502020202020204" pitchFamily="34" charset="0"/>
                <a:cs typeface="Times New Roman" panose="02020603050405020304" pitchFamily="18" charset="0"/>
              </a:rPr>
              <a:t>Fraca </a:t>
            </a:r>
            <a:r>
              <a:rPr lang="pt-PT" sz="1400" dirty="0">
                <a:solidFill>
                  <a:schemeClr val="bg1"/>
                </a:solidFill>
                <a:latin typeface="Century Gothic" panose="020B0502020202020204" pitchFamily="34" charset="0"/>
                <a:cs typeface="Times New Roman" panose="02020603050405020304" pitchFamily="18" charset="0"/>
              </a:rPr>
              <a:t>qualidade e fiabilidade da energia eléctrica nas zonas periurbanas da cidade de </a:t>
            </a:r>
            <a:r>
              <a:rPr lang="pt-PT" sz="1400" dirty="0" smtClean="0">
                <a:solidFill>
                  <a:schemeClr val="bg1"/>
                </a:solidFill>
                <a:latin typeface="Century Gothic" panose="020B0502020202020204" pitchFamily="34" charset="0"/>
                <a:cs typeface="Times New Roman" panose="02020603050405020304" pitchFamily="18" charset="0"/>
              </a:rPr>
              <a:t>Malanje</a:t>
            </a:r>
            <a:endParaRPr lang="pt-PT" sz="1400" dirty="0">
              <a:solidFill>
                <a:schemeClr val="bg1"/>
              </a:solidFill>
              <a:latin typeface="Century Gothic" panose="020B0502020202020204" pitchFamily="34" charset="0"/>
              <a:cs typeface="Times New Roman" panose="02020603050405020304" pitchFamily="18" charset="0"/>
            </a:endParaRPr>
          </a:p>
          <a:p>
            <a:pPr marL="342900" lvl="0" indent="-342900">
              <a:buFont typeface="+mj-lt"/>
              <a:buAutoNum type="arabicPeriod"/>
            </a:pPr>
            <a:r>
              <a:rPr lang="pt-PT" sz="1400" dirty="0" smtClean="0">
                <a:solidFill>
                  <a:schemeClr val="bg1"/>
                </a:solidFill>
                <a:latin typeface="Century Gothic" panose="020B0502020202020204" pitchFamily="34" charset="0"/>
                <a:cs typeface="Times New Roman" panose="02020603050405020304" pitchFamily="18" charset="0"/>
              </a:rPr>
              <a:t>Falta </a:t>
            </a:r>
            <a:r>
              <a:rPr lang="pt-PT" sz="1400" dirty="0">
                <a:solidFill>
                  <a:schemeClr val="bg1"/>
                </a:solidFill>
                <a:latin typeface="Century Gothic" panose="020B0502020202020204" pitchFamily="34" charset="0"/>
                <a:cs typeface="Times New Roman" panose="02020603050405020304" pitchFamily="18" charset="0"/>
              </a:rPr>
              <a:t>de Técnicos </a:t>
            </a:r>
            <a:r>
              <a:rPr lang="pt-PT" sz="1400" dirty="0" smtClean="0">
                <a:solidFill>
                  <a:schemeClr val="bg1"/>
                </a:solidFill>
                <a:latin typeface="Century Gothic" panose="020B0502020202020204" pitchFamily="34" charset="0"/>
                <a:cs typeface="Times New Roman" panose="02020603050405020304" pitchFamily="18" charset="0"/>
              </a:rPr>
              <a:t>qualificados nas </a:t>
            </a:r>
            <a:r>
              <a:rPr lang="pt-PT" sz="1400" dirty="0">
                <a:solidFill>
                  <a:schemeClr val="bg1"/>
                </a:solidFill>
                <a:latin typeface="Century Gothic" panose="020B0502020202020204" pitchFamily="34" charset="0"/>
                <a:cs typeface="Times New Roman" panose="02020603050405020304" pitchFamily="18" charset="0"/>
              </a:rPr>
              <a:t>administraçãoes municípais para a supervisão, acompanhamento e </a:t>
            </a:r>
            <a:r>
              <a:rPr lang="pt-PT" sz="1400" dirty="0" smtClean="0">
                <a:solidFill>
                  <a:schemeClr val="bg1"/>
                </a:solidFill>
                <a:latin typeface="Century Gothic" panose="020B0502020202020204" pitchFamily="34" charset="0"/>
                <a:cs typeface="Times New Roman" panose="02020603050405020304" pitchFamily="18" charset="0"/>
              </a:rPr>
              <a:t>reporte </a:t>
            </a:r>
            <a:r>
              <a:rPr lang="pt-PT" sz="1400" dirty="0">
                <a:solidFill>
                  <a:schemeClr val="bg1"/>
                </a:solidFill>
                <a:latin typeface="Century Gothic" panose="020B0502020202020204" pitchFamily="34" charset="0"/>
                <a:cs typeface="Times New Roman" panose="02020603050405020304" pitchFamily="18" charset="0"/>
              </a:rPr>
              <a:t>de dados técnicos a nível do </a:t>
            </a:r>
            <a:r>
              <a:rPr lang="pt-PT" sz="1400" dirty="0" smtClean="0">
                <a:solidFill>
                  <a:schemeClr val="bg1"/>
                </a:solidFill>
                <a:latin typeface="Century Gothic" panose="020B0502020202020204" pitchFamily="34" charset="0"/>
                <a:cs typeface="Times New Roman" panose="02020603050405020304" pitchFamily="18" charset="0"/>
              </a:rPr>
              <a:t>sector</a:t>
            </a:r>
          </a:p>
          <a:p>
            <a:pPr marL="342900" lvl="0" indent="-342900">
              <a:buFont typeface="+mj-lt"/>
              <a:buAutoNum type="arabicPeriod"/>
            </a:pPr>
            <a:r>
              <a:rPr lang="pt-PT" sz="1400" dirty="0" smtClean="0">
                <a:solidFill>
                  <a:schemeClr val="bg1"/>
                </a:solidFill>
                <a:latin typeface="Century Gothic" panose="020B0502020202020204" pitchFamily="34" charset="0"/>
                <a:cs typeface="Times New Roman" panose="02020603050405020304" pitchFamily="18" charset="0"/>
              </a:rPr>
              <a:t>Crescimento desordenado de alguns bairros, criando dificuldades à rede de distribuição</a:t>
            </a:r>
          </a:p>
          <a:p>
            <a:pPr marL="342900" lvl="0" indent="-342900">
              <a:buFont typeface="+mj-lt"/>
              <a:buAutoNum type="arabicPeriod"/>
            </a:pPr>
            <a:r>
              <a:rPr lang="pt-PT" sz="1400" dirty="0" smtClean="0">
                <a:solidFill>
                  <a:schemeClr val="bg1"/>
                </a:solidFill>
                <a:latin typeface="Century Gothic" panose="020B0502020202020204" pitchFamily="34" charset="0"/>
                <a:cs typeface="Times New Roman" panose="02020603050405020304" pitchFamily="18" charset="0"/>
              </a:rPr>
              <a:t>Considerável </a:t>
            </a:r>
            <a:r>
              <a:rPr lang="pt-PT" sz="1400" dirty="0">
                <a:solidFill>
                  <a:schemeClr val="bg1"/>
                </a:solidFill>
                <a:latin typeface="Century Gothic" panose="020B0502020202020204" pitchFamily="34" charset="0"/>
                <a:cs typeface="Times New Roman" panose="02020603050405020304" pitchFamily="18" charset="0"/>
              </a:rPr>
              <a:t>número de redes anárquicas e ligações </a:t>
            </a:r>
            <a:r>
              <a:rPr lang="pt-PT" sz="1400" dirty="0" smtClean="0">
                <a:solidFill>
                  <a:schemeClr val="bg1"/>
                </a:solidFill>
                <a:latin typeface="Century Gothic" panose="020B0502020202020204" pitchFamily="34" charset="0"/>
                <a:cs typeface="Times New Roman" panose="02020603050405020304" pitchFamily="18" charset="0"/>
              </a:rPr>
              <a:t>ilegais, causando aberturas </a:t>
            </a:r>
            <a:r>
              <a:rPr lang="pt-PT" sz="1400" dirty="0">
                <a:solidFill>
                  <a:schemeClr val="bg1"/>
                </a:solidFill>
                <a:latin typeface="Century Gothic" panose="020B0502020202020204" pitchFamily="34" charset="0"/>
                <a:cs typeface="Times New Roman" panose="02020603050405020304" pitchFamily="18" charset="0"/>
              </a:rPr>
              <a:t>constantes de PT’s por sobrecarga</a:t>
            </a:r>
            <a:r>
              <a:rPr lang="pt-PT" sz="1400" dirty="0" smtClean="0">
                <a:solidFill>
                  <a:schemeClr val="bg1"/>
                </a:solidFill>
                <a:latin typeface="Century Gothic" panose="020B0502020202020204" pitchFamily="34" charset="0"/>
                <a:cs typeface="Times New Roman" panose="02020603050405020304" pitchFamily="18" charset="0"/>
              </a:rPr>
              <a:t>.</a:t>
            </a:r>
          </a:p>
          <a:p>
            <a:r>
              <a:rPr lang="pt-PT" sz="1400" dirty="0">
                <a:solidFill>
                  <a:schemeClr val="bg1"/>
                </a:solidFill>
                <a:latin typeface="Century Gothic" panose="020B0502020202020204" pitchFamily="34" charset="0"/>
                <a:cs typeface="Times New Roman" panose="02020603050405020304" pitchFamily="18" charset="0"/>
              </a:rPr>
              <a:t> </a:t>
            </a:r>
          </a:p>
          <a:p>
            <a:pPr lvl="0"/>
            <a:endParaRPr lang="pt-PT" sz="1400" dirty="0">
              <a:solidFill>
                <a:schemeClr val="bg1"/>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9270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4" name="Canto dobrado 3"/>
          <p:cNvSpPr/>
          <p:nvPr/>
        </p:nvSpPr>
        <p:spPr>
          <a:xfrm>
            <a:off x="179512" y="1673982"/>
            <a:ext cx="8784976" cy="506738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2" name="Retângulo 1"/>
          <p:cNvSpPr/>
          <p:nvPr/>
        </p:nvSpPr>
        <p:spPr>
          <a:xfrm>
            <a:off x="179512" y="1923797"/>
            <a:ext cx="8784976" cy="2677656"/>
          </a:xfrm>
          <a:prstGeom prst="rect">
            <a:avLst/>
          </a:prstGeom>
        </p:spPr>
        <p:txBody>
          <a:bodyPr wrap="square">
            <a:spAutoFit/>
          </a:bodyPr>
          <a:lstStyle/>
          <a:p>
            <a:pPr lvl="0"/>
            <a:r>
              <a:rPr lang="pt-PT" sz="1400" b="1" dirty="0" smtClean="0">
                <a:solidFill>
                  <a:schemeClr val="tx2">
                    <a:lumMod val="25000"/>
                  </a:schemeClr>
                </a:solidFill>
                <a:latin typeface="Century Gothic" panose="020B0502020202020204" pitchFamily="34" charset="0"/>
                <a:cs typeface="Times New Roman" panose="02020603050405020304" pitchFamily="18" charset="0"/>
              </a:rPr>
              <a:t>5 –CONCLUSÕES/RECOMENDAÇÕES</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 </a:t>
            </a:r>
          </a:p>
          <a:p>
            <a:pPr marL="342900" lvl="0" indent="-342900">
              <a:buFont typeface="+mj-lt"/>
              <a:buAutoNum type="arabicPeriod"/>
            </a:pPr>
            <a:r>
              <a:rPr lang="pt-PT" sz="1400" dirty="0" smtClean="0">
                <a:latin typeface="Century Gothic" panose="020B0502020202020204" pitchFamily="34" charset="0"/>
                <a:cs typeface="Times New Roman" panose="02020603050405020304" pitchFamily="18" charset="0"/>
              </a:rPr>
              <a:t>Gritante déficit de Recursos Humanos Qualifidados;</a:t>
            </a:r>
          </a:p>
          <a:p>
            <a:pPr marL="342900" lvl="0" indent="-342900">
              <a:buFont typeface="+mj-lt"/>
              <a:buAutoNum type="arabicPeriod"/>
            </a:pPr>
            <a:r>
              <a:rPr lang="pt-PT" sz="1400" dirty="0" smtClean="0">
                <a:latin typeface="Century Gothic" panose="020B0502020202020204" pitchFamily="34" charset="0"/>
                <a:cs typeface="Times New Roman" panose="02020603050405020304" pitchFamily="18" charset="0"/>
              </a:rPr>
              <a:t>Premente necessidade de R</a:t>
            </a:r>
            <a:r>
              <a:rPr lang="pt-PT" sz="1400" dirty="0" smtClean="0">
                <a:latin typeface="Century Gothic" panose="020B0502020202020204" pitchFamily="34" charset="0"/>
              </a:rPr>
              <a:t>eforço </a:t>
            </a:r>
            <a:r>
              <a:rPr lang="pt-PT" sz="1400" dirty="0">
                <a:latin typeface="Century Gothic" panose="020B0502020202020204" pitchFamily="34" charset="0"/>
              </a:rPr>
              <a:t>da </a:t>
            </a:r>
            <a:r>
              <a:rPr lang="pt-PT" sz="1400" dirty="0" smtClean="0">
                <a:latin typeface="Century Gothic" panose="020B0502020202020204" pitchFamily="34" charset="0"/>
              </a:rPr>
              <a:t>potência (hidroeléctrica) e capacidade </a:t>
            </a:r>
            <a:r>
              <a:rPr lang="pt-PT" sz="1400" dirty="0">
                <a:latin typeface="Century Gothic" panose="020B0502020202020204" pitchFamily="34" charset="0"/>
              </a:rPr>
              <a:t>de Transformação de Potência na Província de </a:t>
            </a:r>
            <a:r>
              <a:rPr lang="pt-PT" sz="1400" dirty="0" smtClean="0">
                <a:latin typeface="Century Gothic" panose="020B0502020202020204" pitchFamily="34" charset="0"/>
              </a:rPr>
              <a:t>Malanje, para garantir a expansão do acesso a electricidade e impulsionar e atrair </a:t>
            </a:r>
            <a:r>
              <a:rPr lang="pt-PT" sz="1400" b="1" dirty="0" smtClean="0">
                <a:latin typeface="Century Gothic" panose="020B0502020202020204" pitchFamily="34" charset="0"/>
              </a:rPr>
              <a:t>investimentos no Pólo de Desenvolvimento Industrial de Malanje, em fase de construção, alimentar a futura Centralidade de Malanje e projectos económicos e imobiliários em perpectiva</a:t>
            </a:r>
            <a:r>
              <a:rPr lang="pt-PT" sz="1400" dirty="0" smtClean="0">
                <a:latin typeface="Century Gothic" panose="020B0502020202020204" pitchFamily="34" charset="0"/>
              </a:rPr>
              <a:t>;</a:t>
            </a:r>
          </a:p>
          <a:p>
            <a:pPr marL="342900" lvl="0" indent="-342900">
              <a:buFont typeface="+mj-lt"/>
              <a:buAutoNum type="arabicPeriod"/>
            </a:pPr>
            <a:r>
              <a:rPr lang="pt-PT" sz="1400" dirty="0" smtClean="0">
                <a:latin typeface="Century Gothic" panose="020B0502020202020204" pitchFamily="34" charset="0"/>
              </a:rPr>
              <a:t>Necessidade de se assegurar o arranque e implementação das acções previstas para a Província no PDSEA 2013-2017, âmbito do Plano Nacional de Electrificação Rural e Local;</a:t>
            </a:r>
          </a:p>
          <a:p>
            <a:pPr marL="342900" lvl="0" indent="-342900">
              <a:buFont typeface="+mj-lt"/>
              <a:buAutoNum type="arabicPeriod"/>
            </a:pPr>
            <a:r>
              <a:rPr lang="pt-PT" sz="1400" b="1" i="1" dirty="0" smtClean="0">
                <a:latin typeface="Century Gothic" panose="020B0502020202020204" pitchFamily="34" charset="0"/>
              </a:rPr>
              <a:t>Necessidade de consolidação de um ambiente favorável a atração de investimentos privados para a recuperação e construção de mini e pequenas hídricas.</a:t>
            </a:r>
          </a:p>
          <a:p>
            <a:pPr marL="342900" lvl="0" indent="-342900">
              <a:buFont typeface="+mj-lt"/>
              <a:buAutoNum type="arabicPeriod"/>
            </a:pPr>
            <a:endParaRPr lang="pt-PT" sz="1400" dirty="0" smtClean="0">
              <a:latin typeface="Century Gothic" panose="020B0502020202020204" pitchFamily="34" charset="0"/>
            </a:endParaRPr>
          </a:p>
        </p:txBody>
      </p:sp>
    </p:spTree>
    <p:extLst>
      <p:ext uri="{BB962C8B-B14F-4D97-AF65-F5344CB8AC3E}">
        <p14:creationId xmlns:p14="http://schemas.microsoft.com/office/powerpoint/2010/main" val="46531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8" name="Canto dobrado 7"/>
          <p:cNvSpPr/>
          <p:nvPr/>
        </p:nvSpPr>
        <p:spPr>
          <a:xfrm>
            <a:off x="179512" y="1916832"/>
            <a:ext cx="8784976" cy="482453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pic>
        <p:nvPicPr>
          <p:cNvPr id="3076" name="Picture 4" descr="G:\fotos termica\DSC_06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3982"/>
            <a:ext cx="8784977" cy="5067386"/>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977653" y="3861048"/>
            <a:ext cx="3188693" cy="369332"/>
          </a:xfrm>
          <a:prstGeom prst="rect">
            <a:avLst/>
          </a:prstGeom>
        </p:spPr>
        <p:txBody>
          <a:bodyPr wrap="none">
            <a:spAutoFit/>
          </a:bodyPr>
          <a:lstStyle/>
          <a:p>
            <a:pPr algn="ctr"/>
            <a:r>
              <a:rPr lang="pt-PT" b="1" dirty="0">
                <a:solidFill>
                  <a:schemeClr val="bg1"/>
                </a:solidFill>
                <a:latin typeface="Century Gothic" panose="020B0502020202020204" pitchFamily="34" charset="0"/>
                <a:cs typeface="Times New Roman" panose="02020603050405020304" pitchFamily="18" charset="0"/>
              </a:rPr>
              <a:t>OBRIGADO PELA ATENÇÃO</a:t>
            </a:r>
          </a:p>
        </p:txBody>
      </p:sp>
    </p:spTree>
    <p:extLst>
      <p:ext uri="{BB962C8B-B14F-4D97-AF65-F5344CB8AC3E}">
        <p14:creationId xmlns:p14="http://schemas.microsoft.com/office/powerpoint/2010/main" val="60613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1B1FE922-D3CF-4A5C-8185-24B93EE6C6F5}" type="slidenum">
              <a:rPr lang="pt-PT" smtClean="0"/>
              <a:t>2</a:t>
            </a:fld>
            <a:endParaRPr lang="pt-PT"/>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2232248"/>
          </a:xfrm>
          <a:prstGeom prst="rect">
            <a:avLst/>
          </a:prstGeom>
          <a:effectLst>
            <a:reflection blurRad="6350" stA="50000" endA="275" endPos="40000" dist="101600" dir="5400000" sy="-100000" algn="bl" rotWithShape="0"/>
          </a:effectLst>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2232248"/>
          </a:xfrm>
          <a:prstGeom prst="rect">
            <a:avLst/>
          </a:prstGeom>
        </p:spPr>
      </p:pic>
      <p:sp>
        <p:nvSpPr>
          <p:cNvPr id="9" name="Canto dobrado 8"/>
          <p:cNvSpPr/>
          <p:nvPr/>
        </p:nvSpPr>
        <p:spPr>
          <a:xfrm>
            <a:off x="153368" y="2636912"/>
            <a:ext cx="8784976" cy="4032448"/>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10" name="Rectângulo arredondado 9"/>
          <p:cNvSpPr/>
          <p:nvPr/>
        </p:nvSpPr>
        <p:spPr>
          <a:xfrm>
            <a:off x="323528" y="2852936"/>
            <a:ext cx="4537106" cy="3348372"/>
          </a:xfrm>
          <a:prstGeom prst="roundRect">
            <a:avLst/>
          </a:prstGeom>
          <a:effectLst>
            <a:outerShdw blurRad="107950" dist="12700" dir="5040000" rotWithShape="0">
              <a:srgbClr val="000000">
                <a:alpha val="54000"/>
              </a:srgbClr>
            </a:outerShdw>
            <a:reflection blurRad="6350" stA="50000" endA="300" endPos="38500" dist="508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r>
              <a:rPr lang="pt-PT" b="1" dirty="0" smtClean="0"/>
              <a:t>SUMÁRIO:</a:t>
            </a:r>
          </a:p>
          <a:p>
            <a:endParaRPr lang="pt-PT" dirty="0" smtClean="0"/>
          </a:p>
          <a:p>
            <a:pPr lvl="0"/>
            <a:r>
              <a:rPr lang="pt-PT" b="1" dirty="0" smtClean="0"/>
              <a:t>1.  INTRODUÇÃO</a:t>
            </a:r>
            <a:endParaRPr lang="pt-PT" dirty="0" smtClean="0"/>
          </a:p>
          <a:p>
            <a:pPr lvl="0"/>
            <a:r>
              <a:rPr lang="pt-PT" b="1" dirty="0" smtClean="0"/>
              <a:t>2. CARACTERIZAÇÃO DO SISTEMA </a:t>
            </a:r>
          </a:p>
          <a:p>
            <a:pPr lvl="0"/>
            <a:r>
              <a:rPr lang="pt-PT" b="1" dirty="0" smtClean="0"/>
              <a:t>    ELÉCTRICO DA PROVÍNCIA</a:t>
            </a:r>
            <a:endParaRPr lang="pt-PT" dirty="0" smtClean="0"/>
          </a:p>
          <a:p>
            <a:r>
              <a:rPr lang="pt-PT" b="1" dirty="0" smtClean="0"/>
              <a:t>3. INVESTIMENTOS REALIZADOS</a:t>
            </a:r>
          </a:p>
          <a:p>
            <a:r>
              <a:rPr lang="pt-PT" b="1" dirty="0"/>
              <a:t> </a:t>
            </a:r>
            <a:r>
              <a:rPr lang="pt-PT" b="1" dirty="0" smtClean="0"/>
              <a:t>  (2013-2015)</a:t>
            </a:r>
            <a:endParaRPr lang="pt-PT" dirty="0" smtClean="0"/>
          </a:p>
          <a:p>
            <a:r>
              <a:rPr lang="pt-PT" b="1" dirty="0" smtClean="0"/>
              <a:t>4. CONSTRANGIMENTOS</a:t>
            </a:r>
          </a:p>
          <a:p>
            <a:pPr lvl="0"/>
            <a:r>
              <a:rPr lang="pt-PT" b="1" dirty="0" smtClean="0"/>
              <a:t>5. CONCLUSÕES/RECOMENDAÇÕES</a:t>
            </a:r>
            <a:endParaRPr lang="pt-PT" dirty="0" smtClean="0"/>
          </a:p>
          <a:p>
            <a:pPr algn="ctr"/>
            <a:endParaRPr lang="pt-PT" dirty="0"/>
          </a:p>
        </p:txBody>
      </p:sp>
      <p:sp>
        <p:nvSpPr>
          <p:cNvPr id="14" name="Forma livre 13"/>
          <p:cNvSpPr/>
          <p:nvPr/>
        </p:nvSpPr>
        <p:spPr>
          <a:xfrm>
            <a:off x="4860634" y="2840264"/>
            <a:ext cx="245952" cy="276045"/>
          </a:xfrm>
          <a:custGeom>
            <a:avLst/>
            <a:gdLst>
              <a:gd name="connsiteX0" fmla="*/ 13038 w 245952"/>
              <a:gd name="connsiteY0" fmla="*/ 155275 h 276045"/>
              <a:gd name="connsiteX1" fmla="*/ 13038 w 245952"/>
              <a:gd name="connsiteY1" fmla="*/ 155275 h 276045"/>
              <a:gd name="connsiteX2" fmla="*/ 73423 w 245952"/>
              <a:gd name="connsiteY2" fmla="*/ 43132 h 276045"/>
              <a:gd name="connsiteX3" fmla="*/ 99302 w 245952"/>
              <a:gd name="connsiteY3" fmla="*/ 25879 h 276045"/>
              <a:gd name="connsiteX4" fmla="*/ 151061 w 245952"/>
              <a:gd name="connsiteY4" fmla="*/ 8626 h 276045"/>
              <a:gd name="connsiteX5" fmla="*/ 176940 w 245952"/>
              <a:gd name="connsiteY5" fmla="*/ 0 h 276045"/>
              <a:gd name="connsiteX6" fmla="*/ 228699 w 245952"/>
              <a:gd name="connsiteY6" fmla="*/ 25879 h 276045"/>
              <a:gd name="connsiteX7" fmla="*/ 245952 w 245952"/>
              <a:gd name="connsiteY7" fmla="*/ 77638 h 276045"/>
              <a:gd name="connsiteX8" fmla="*/ 220072 w 245952"/>
              <a:gd name="connsiteY8" fmla="*/ 94891 h 276045"/>
              <a:gd name="connsiteX9" fmla="*/ 194193 w 245952"/>
              <a:gd name="connsiteY9" fmla="*/ 103517 h 276045"/>
              <a:gd name="connsiteX10" fmla="*/ 142435 w 245952"/>
              <a:gd name="connsiteY10" fmla="*/ 138023 h 276045"/>
              <a:gd name="connsiteX11" fmla="*/ 125182 w 245952"/>
              <a:gd name="connsiteY11" fmla="*/ 198408 h 276045"/>
              <a:gd name="connsiteX12" fmla="*/ 107929 w 245952"/>
              <a:gd name="connsiteY12" fmla="*/ 250166 h 276045"/>
              <a:gd name="connsiteX13" fmla="*/ 99302 w 245952"/>
              <a:gd name="connsiteY13" fmla="*/ 276045 h 276045"/>
              <a:gd name="connsiteX14" fmla="*/ 56170 w 245952"/>
              <a:gd name="connsiteY14" fmla="*/ 267419 h 276045"/>
              <a:gd name="connsiteX15" fmla="*/ 47544 w 245952"/>
              <a:gd name="connsiteY15" fmla="*/ 241540 h 276045"/>
              <a:gd name="connsiteX16" fmla="*/ 38918 w 245952"/>
              <a:gd name="connsiteY16" fmla="*/ 181155 h 276045"/>
              <a:gd name="connsiteX17" fmla="*/ 13038 w 245952"/>
              <a:gd name="connsiteY17" fmla="*/ 155275 h 27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952" h="276045">
                <a:moveTo>
                  <a:pt x="13038" y="155275"/>
                </a:moveTo>
                <a:lnTo>
                  <a:pt x="13038" y="155275"/>
                </a:lnTo>
                <a:cubicBezTo>
                  <a:pt x="23955" y="57030"/>
                  <a:pt x="0" y="92082"/>
                  <a:pt x="73423" y="43132"/>
                </a:cubicBezTo>
                <a:cubicBezTo>
                  <a:pt x="82049" y="37381"/>
                  <a:pt x="89466" y="29158"/>
                  <a:pt x="99302" y="25879"/>
                </a:cubicBezTo>
                <a:lnTo>
                  <a:pt x="151061" y="8626"/>
                </a:lnTo>
                <a:lnTo>
                  <a:pt x="176940" y="0"/>
                </a:lnTo>
                <a:cubicBezTo>
                  <a:pt x="191041" y="4700"/>
                  <a:pt x="219897" y="11797"/>
                  <a:pt x="228699" y="25879"/>
                </a:cubicBezTo>
                <a:cubicBezTo>
                  <a:pt x="238338" y="41301"/>
                  <a:pt x="245952" y="77638"/>
                  <a:pt x="245952" y="77638"/>
                </a:cubicBezTo>
                <a:cubicBezTo>
                  <a:pt x="237325" y="83389"/>
                  <a:pt x="229345" y="90254"/>
                  <a:pt x="220072" y="94891"/>
                </a:cubicBezTo>
                <a:cubicBezTo>
                  <a:pt x="211939" y="98957"/>
                  <a:pt x="202142" y="99101"/>
                  <a:pt x="194193" y="103517"/>
                </a:cubicBezTo>
                <a:cubicBezTo>
                  <a:pt x="176067" y="113587"/>
                  <a:pt x="142435" y="138023"/>
                  <a:pt x="142435" y="138023"/>
                </a:cubicBezTo>
                <a:cubicBezTo>
                  <a:pt x="113452" y="224965"/>
                  <a:pt x="157666" y="90128"/>
                  <a:pt x="125182" y="198408"/>
                </a:cubicBezTo>
                <a:cubicBezTo>
                  <a:pt x="119956" y="215827"/>
                  <a:pt x="113680" y="232913"/>
                  <a:pt x="107929" y="250166"/>
                </a:cubicBezTo>
                <a:lnTo>
                  <a:pt x="99302" y="276045"/>
                </a:lnTo>
                <a:cubicBezTo>
                  <a:pt x="84925" y="273170"/>
                  <a:pt x="68370" y="275552"/>
                  <a:pt x="56170" y="267419"/>
                </a:cubicBezTo>
                <a:cubicBezTo>
                  <a:pt x="48604" y="262375"/>
                  <a:pt x="49327" y="250456"/>
                  <a:pt x="47544" y="241540"/>
                </a:cubicBezTo>
                <a:cubicBezTo>
                  <a:pt x="43557" y="221602"/>
                  <a:pt x="42906" y="201093"/>
                  <a:pt x="38918" y="181155"/>
                </a:cubicBezTo>
                <a:cubicBezTo>
                  <a:pt x="33196" y="152547"/>
                  <a:pt x="17351" y="159588"/>
                  <a:pt x="13038" y="155275"/>
                </a:cubicBezTo>
                <a:close/>
              </a:path>
            </a:pathLst>
          </a:cu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Forma livre 19"/>
          <p:cNvSpPr/>
          <p:nvPr/>
        </p:nvSpPr>
        <p:spPr>
          <a:xfrm>
            <a:off x="5252183" y="3116308"/>
            <a:ext cx="3208249" cy="3241201"/>
          </a:xfrm>
          <a:custGeom>
            <a:avLst/>
            <a:gdLst>
              <a:gd name="connsiteX0" fmla="*/ 77637 w 3887830"/>
              <a:gd name="connsiteY0" fmla="*/ 86264 h 3901344"/>
              <a:gd name="connsiteX1" fmla="*/ 474452 w 3887830"/>
              <a:gd name="connsiteY1" fmla="*/ 862641 h 3901344"/>
              <a:gd name="connsiteX2" fmla="*/ 310550 w 3887830"/>
              <a:gd name="connsiteY2" fmla="*/ 1000664 h 3901344"/>
              <a:gd name="connsiteX3" fmla="*/ 388188 w 3887830"/>
              <a:gd name="connsiteY3" fmla="*/ 1112807 h 3901344"/>
              <a:gd name="connsiteX4" fmla="*/ 405441 w 3887830"/>
              <a:gd name="connsiteY4" fmla="*/ 1345721 h 3901344"/>
              <a:gd name="connsiteX5" fmla="*/ 474452 w 3887830"/>
              <a:gd name="connsiteY5" fmla="*/ 1371600 h 3901344"/>
              <a:gd name="connsiteX6" fmla="*/ 500332 w 3887830"/>
              <a:gd name="connsiteY6" fmla="*/ 1380226 h 3901344"/>
              <a:gd name="connsiteX7" fmla="*/ 534837 w 3887830"/>
              <a:gd name="connsiteY7" fmla="*/ 1397479 h 3901344"/>
              <a:gd name="connsiteX8" fmla="*/ 595222 w 3887830"/>
              <a:gd name="connsiteY8" fmla="*/ 1690777 h 3901344"/>
              <a:gd name="connsiteX9" fmla="*/ 569343 w 3887830"/>
              <a:gd name="connsiteY9" fmla="*/ 1958196 h 3901344"/>
              <a:gd name="connsiteX10" fmla="*/ 319177 w 3887830"/>
              <a:gd name="connsiteY10" fmla="*/ 2242868 h 3901344"/>
              <a:gd name="connsiteX11" fmla="*/ 138022 w 3887830"/>
              <a:gd name="connsiteY11" fmla="*/ 2631056 h 3901344"/>
              <a:gd name="connsiteX12" fmla="*/ 43132 w 3887830"/>
              <a:gd name="connsiteY12" fmla="*/ 3079630 h 3901344"/>
              <a:gd name="connsiteX13" fmla="*/ 0 w 3887830"/>
              <a:gd name="connsiteY13" fmla="*/ 3398807 h 3901344"/>
              <a:gd name="connsiteX14" fmla="*/ 43132 w 3887830"/>
              <a:gd name="connsiteY14" fmla="*/ 3648973 h 3901344"/>
              <a:gd name="connsiteX15" fmla="*/ 172528 w 3887830"/>
              <a:gd name="connsiteY15" fmla="*/ 3623094 h 3901344"/>
              <a:gd name="connsiteX16" fmla="*/ 181154 w 3887830"/>
              <a:gd name="connsiteY16" fmla="*/ 3467819 h 3901344"/>
              <a:gd name="connsiteX17" fmla="*/ 250166 w 3887830"/>
              <a:gd name="connsiteY17" fmla="*/ 3441939 h 3901344"/>
              <a:gd name="connsiteX18" fmla="*/ 276045 w 3887830"/>
              <a:gd name="connsiteY18" fmla="*/ 3424687 h 3901344"/>
              <a:gd name="connsiteX19" fmla="*/ 439947 w 3887830"/>
              <a:gd name="connsiteY19" fmla="*/ 3433313 h 3901344"/>
              <a:gd name="connsiteX20" fmla="*/ 474452 w 3887830"/>
              <a:gd name="connsiteY20" fmla="*/ 3450566 h 3901344"/>
              <a:gd name="connsiteX21" fmla="*/ 526211 w 3887830"/>
              <a:gd name="connsiteY21" fmla="*/ 3459192 h 3901344"/>
              <a:gd name="connsiteX22" fmla="*/ 534837 w 3887830"/>
              <a:gd name="connsiteY22" fmla="*/ 3519577 h 3901344"/>
              <a:gd name="connsiteX23" fmla="*/ 577969 w 3887830"/>
              <a:gd name="connsiteY23" fmla="*/ 3562709 h 3901344"/>
              <a:gd name="connsiteX24" fmla="*/ 586596 w 3887830"/>
              <a:gd name="connsiteY24" fmla="*/ 3588588 h 3901344"/>
              <a:gd name="connsiteX25" fmla="*/ 638354 w 3887830"/>
              <a:gd name="connsiteY25" fmla="*/ 3640347 h 3901344"/>
              <a:gd name="connsiteX26" fmla="*/ 690113 w 3887830"/>
              <a:gd name="connsiteY26" fmla="*/ 3657600 h 3901344"/>
              <a:gd name="connsiteX27" fmla="*/ 715992 w 3887830"/>
              <a:gd name="connsiteY27" fmla="*/ 3666226 h 3901344"/>
              <a:gd name="connsiteX28" fmla="*/ 750498 w 3887830"/>
              <a:gd name="connsiteY28" fmla="*/ 3674853 h 3901344"/>
              <a:gd name="connsiteX29" fmla="*/ 914400 w 3887830"/>
              <a:gd name="connsiteY29" fmla="*/ 3666226 h 3901344"/>
              <a:gd name="connsiteX30" fmla="*/ 957532 w 3887830"/>
              <a:gd name="connsiteY30" fmla="*/ 3623094 h 3901344"/>
              <a:gd name="connsiteX31" fmla="*/ 983411 w 3887830"/>
              <a:gd name="connsiteY31" fmla="*/ 3605841 h 3901344"/>
              <a:gd name="connsiteX32" fmla="*/ 2018581 w 3887830"/>
              <a:gd name="connsiteY32" fmla="*/ 3614468 h 3901344"/>
              <a:gd name="connsiteX33" fmla="*/ 2147977 w 3887830"/>
              <a:gd name="connsiteY33" fmla="*/ 3726611 h 3901344"/>
              <a:gd name="connsiteX34" fmla="*/ 2216988 w 3887830"/>
              <a:gd name="connsiteY34" fmla="*/ 3761117 h 3901344"/>
              <a:gd name="connsiteX35" fmla="*/ 2311879 w 3887830"/>
              <a:gd name="connsiteY35" fmla="*/ 3778370 h 3901344"/>
              <a:gd name="connsiteX36" fmla="*/ 2337758 w 3887830"/>
              <a:gd name="connsiteY36" fmla="*/ 3795622 h 3901344"/>
              <a:gd name="connsiteX37" fmla="*/ 2372264 w 3887830"/>
              <a:gd name="connsiteY37" fmla="*/ 3804249 h 3901344"/>
              <a:gd name="connsiteX38" fmla="*/ 2424022 w 3887830"/>
              <a:gd name="connsiteY38" fmla="*/ 3821502 h 3901344"/>
              <a:gd name="connsiteX39" fmla="*/ 2449901 w 3887830"/>
              <a:gd name="connsiteY39" fmla="*/ 3830128 h 3901344"/>
              <a:gd name="connsiteX40" fmla="*/ 2501660 w 3887830"/>
              <a:gd name="connsiteY40" fmla="*/ 3847381 h 3901344"/>
              <a:gd name="connsiteX41" fmla="*/ 2527539 w 3887830"/>
              <a:gd name="connsiteY41" fmla="*/ 3856007 h 3901344"/>
              <a:gd name="connsiteX42" fmla="*/ 2562045 w 3887830"/>
              <a:gd name="connsiteY42" fmla="*/ 3864634 h 3901344"/>
              <a:gd name="connsiteX43" fmla="*/ 2613803 w 3887830"/>
              <a:gd name="connsiteY43" fmla="*/ 3881887 h 3901344"/>
              <a:gd name="connsiteX44" fmla="*/ 2656935 w 3887830"/>
              <a:gd name="connsiteY44" fmla="*/ 3890513 h 3901344"/>
              <a:gd name="connsiteX45" fmla="*/ 2682815 w 3887830"/>
              <a:gd name="connsiteY45" fmla="*/ 3899139 h 3901344"/>
              <a:gd name="connsiteX46" fmla="*/ 2769079 w 3887830"/>
              <a:gd name="connsiteY46" fmla="*/ 3899139 h 3901344"/>
              <a:gd name="connsiteX47" fmla="*/ 3562709 w 3887830"/>
              <a:gd name="connsiteY47" fmla="*/ 3735237 h 3901344"/>
              <a:gd name="connsiteX48" fmla="*/ 3519577 w 3887830"/>
              <a:gd name="connsiteY48" fmla="*/ 3666226 h 3901344"/>
              <a:gd name="connsiteX49" fmla="*/ 3467818 w 3887830"/>
              <a:gd name="connsiteY49" fmla="*/ 3623094 h 3901344"/>
              <a:gd name="connsiteX50" fmla="*/ 3441939 w 3887830"/>
              <a:gd name="connsiteY50" fmla="*/ 3614468 h 3901344"/>
              <a:gd name="connsiteX51" fmla="*/ 3407433 w 3887830"/>
              <a:gd name="connsiteY51" fmla="*/ 3597215 h 3901344"/>
              <a:gd name="connsiteX52" fmla="*/ 3355675 w 3887830"/>
              <a:gd name="connsiteY52" fmla="*/ 3579962 h 3901344"/>
              <a:gd name="connsiteX53" fmla="*/ 3303916 w 3887830"/>
              <a:gd name="connsiteY53" fmla="*/ 3545456 h 3901344"/>
              <a:gd name="connsiteX54" fmla="*/ 3278037 w 3887830"/>
              <a:gd name="connsiteY54" fmla="*/ 3528204 h 3901344"/>
              <a:gd name="connsiteX55" fmla="*/ 3234905 w 3887830"/>
              <a:gd name="connsiteY55" fmla="*/ 3467819 h 3901344"/>
              <a:gd name="connsiteX56" fmla="*/ 3209026 w 3887830"/>
              <a:gd name="connsiteY56" fmla="*/ 3416060 h 3901344"/>
              <a:gd name="connsiteX57" fmla="*/ 3200400 w 3887830"/>
              <a:gd name="connsiteY57" fmla="*/ 3303917 h 3901344"/>
              <a:gd name="connsiteX58" fmla="*/ 3157267 w 3887830"/>
              <a:gd name="connsiteY58" fmla="*/ 3243532 h 3901344"/>
              <a:gd name="connsiteX59" fmla="*/ 3174520 w 3887830"/>
              <a:gd name="connsiteY59" fmla="*/ 2286000 h 3901344"/>
              <a:gd name="connsiteX60" fmla="*/ 3786996 w 3887830"/>
              <a:gd name="connsiteY60" fmla="*/ 2294626 h 3901344"/>
              <a:gd name="connsiteX61" fmla="*/ 3761116 w 3887830"/>
              <a:gd name="connsiteY61" fmla="*/ 2165230 h 3901344"/>
              <a:gd name="connsiteX62" fmla="*/ 3769743 w 3887830"/>
              <a:gd name="connsiteY62" fmla="*/ 2087592 h 3901344"/>
              <a:gd name="connsiteX63" fmla="*/ 3804249 w 3887830"/>
              <a:gd name="connsiteY63" fmla="*/ 2009954 h 3901344"/>
              <a:gd name="connsiteX64" fmla="*/ 3830128 w 3887830"/>
              <a:gd name="connsiteY64" fmla="*/ 1984075 h 3901344"/>
              <a:gd name="connsiteX65" fmla="*/ 3847381 w 3887830"/>
              <a:gd name="connsiteY65" fmla="*/ 1932317 h 3901344"/>
              <a:gd name="connsiteX66" fmla="*/ 3856007 w 3887830"/>
              <a:gd name="connsiteY66" fmla="*/ 1604513 h 3901344"/>
              <a:gd name="connsiteX67" fmla="*/ 3372928 w 3887830"/>
              <a:gd name="connsiteY67" fmla="*/ 1639019 h 3901344"/>
              <a:gd name="connsiteX68" fmla="*/ 3295290 w 3887830"/>
              <a:gd name="connsiteY68" fmla="*/ 1664898 h 3901344"/>
              <a:gd name="connsiteX69" fmla="*/ 3269411 w 3887830"/>
              <a:gd name="connsiteY69" fmla="*/ 1682151 h 3901344"/>
              <a:gd name="connsiteX70" fmla="*/ 3234905 w 3887830"/>
              <a:gd name="connsiteY70" fmla="*/ 1673524 h 3901344"/>
              <a:gd name="connsiteX71" fmla="*/ 3226279 w 3887830"/>
              <a:gd name="connsiteY71" fmla="*/ 1647645 h 3901344"/>
              <a:gd name="connsiteX72" fmla="*/ 3252158 w 3887830"/>
              <a:gd name="connsiteY72" fmla="*/ 1570007 h 3901344"/>
              <a:gd name="connsiteX73" fmla="*/ 3278037 w 3887830"/>
              <a:gd name="connsiteY73" fmla="*/ 1561381 h 3901344"/>
              <a:gd name="connsiteX74" fmla="*/ 3312543 w 3887830"/>
              <a:gd name="connsiteY74" fmla="*/ 1509622 h 3901344"/>
              <a:gd name="connsiteX75" fmla="*/ 3303916 w 3887830"/>
              <a:gd name="connsiteY75" fmla="*/ 1449237 h 3901344"/>
              <a:gd name="connsiteX76" fmla="*/ 3286664 w 3887830"/>
              <a:gd name="connsiteY76" fmla="*/ 1423358 h 3901344"/>
              <a:gd name="connsiteX77" fmla="*/ 3234905 w 3887830"/>
              <a:gd name="connsiteY77" fmla="*/ 1371600 h 3901344"/>
              <a:gd name="connsiteX78" fmla="*/ 3209026 w 3887830"/>
              <a:gd name="connsiteY78" fmla="*/ 1345721 h 3901344"/>
              <a:gd name="connsiteX79" fmla="*/ 3165894 w 3887830"/>
              <a:gd name="connsiteY79" fmla="*/ 1302588 h 3901344"/>
              <a:gd name="connsiteX80" fmla="*/ 3131388 w 3887830"/>
              <a:gd name="connsiteY80" fmla="*/ 1250830 h 3901344"/>
              <a:gd name="connsiteX81" fmla="*/ 3114135 w 3887830"/>
              <a:gd name="connsiteY81" fmla="*/ 1224951 h 3901344"/>
              <a:gd name="connsiteX82" fmla="*/ 3114135 w 3887830"/>
              <a:gd name="connsiteY82" fmla="*/ 1009290 h 3901344"/>
              <a:gd name="connsiteX83" fmla="*/ 3131388 w 3887830"/>
              <a:gd name="connsiteY83" fmla="*/ 957532 h 3901344"/>
              <a:gd name="connsiteX84" fmla="*/ 3148641 w 3887830"/>
              <a:gd name="connsiteY84" fmla="*/ 897147 h 3901344"/>
              <a:gd name="connsiteX85" fmla="*/ 3157267 w 3887830"/>
              <a:gd name="connsiteY85" fmla="*/ 810883 h 3901344"/>
              <a:gd name="connsiteX86" fmla="*/ 3165894 w 3887830"/>
              <a:gd name="connsiteY86" fmla="*/ 741871 h 3901344"/>
              <a:gd name="connsiteX87" fmla="*/ 3157267 w 3887830"/>
              <a:gd name="connsiteY87" fmla="*/ 595222 h 3901344"/>
              <a:gd name="connsiteX88" fmla="*/ 3140015 w 3887830"/>
              <a:gd name="connsiteY88" fmla="*/ 534837 h 3901344"/>
              <a:gd name="connsiteX89" fmla="*/ 3079630 w 3887830"/>
              <a:gd name="connsiteY89" fmla="*/ 457200 h 3901344"/>
              <a:gd name="connsiteX90" fmla="*/ 3071003 w 3887830"/>
              <a:gd name="connsiteY90" fmla="*/ 448573 h 3901344"/>
              <a:gd name="connsiteX91" fmla="*/ 2717320 w 3887830"/>
              <a:gd name="connsiteY91" fmla="*/ 465826 h 3901344"/>
              <a:gd name="connsiteX92" fmla="*/ 2708694 w 3887830"/>
              <a:gd name="connsiteY92" fmla="*/ 422694 h 3901344"/>
              <a:gd name="connsiteX93" fmla="*/ 2355011 w 3887830"/>
              <a:gd name="connsiteY93" fmla="*/ 422694 h 3901344"/>
              <a:gd name="connsiteX94" fmla="*/ 2311879 w 3887830"/>
              <a:gd name="connsiteY94" fmla="*/ 595222 h 3901344"/>
              <a:gd name="connsiteX95" fmla="*/ 2277373 w 3887830"/>
              <a:gd name="connsiteY95" fmla="*/ 664234 h 3901344"/>
              <a:gd name="connsiteX96" fmla="*/ 2242867 w 3887830"/>
              <a:gd name="connsiteY96" fmla="*/ 724619 h 3901344"/>
              <a:gd name="connsiteX97" fmla="*/ 2234241 w 3887830"/>
              <a:gd name="connsiteY97" fmla="*/ 750498 h 3901344"/>
              <a:gd name="connsiteX98" fmla="*/ 2208362 w 3887830"/>
              <a:gd name="connsiteY98" fmla="*/ 776377 h 3901344"/>
              <a:gd name="connsiteX99" fmla="*/ 1906437 w 3887830"/>
              <a:gd name="connsiteY99" fmla="*/ 750498 h 3901344"/>
              <a:gd name="connsiteX100" fmla="*/ 1768415 w 3887830"/>
              <a:gd name="connsiteY100" fmla="*/ 828136 h 3901344"/>
              <a:gd name="connsiteX101" fmla="*/ 1656271 w 3887830"/>
              <a:gd name="connsiteY101" fmla="*/ 621102 h 3901344"/>
              <a:gd name="connsiteX102" fmla="*/ 1604513 w 3887830"/>
              <a:gd name="connsiteY102" fmla="*/ 569343 h 3901344"/>
              <a:gd name="connsiteX103" fmla="*/ 1552754 w 3887830"/>
              <a:gd name="connsiteY103" fmla="*/ 491705 h 3901344"/>
              <a:gd name="connsiteX104" fmla="*/ 1535501 w 3887830"/>
              <a:gd name="connsiteY104" fmla="*/ 465826 h 3901344"/>
              <a:gd name="connsiteX105" fmla="*/ 1518249 w 3887830"/>
              <a:gd name="connsiteY105" fmla="*/ 439947 h 3901344"/>
              <a:gd name="connsiteX106" fmla="*/ 1509622 w 3887830"/>
              <a:gd name="connsiteY106" fmla="*/ 362309 h 3901344"/>
              <a:gd name="connsiteX107" fmla="*/ 1500996 w 3887830"/>
              <a:gd name="connsiteY107" fmla="*/ 207034 h 3901344"/>
              <a:gd name="connsiteX108" fmla="*/ 1475116 w 3887830"/>
              <a:gd name="connsiteY108" fmla="*/ 120770 h 3901344"/>
              <a:gd name="connsiteX109" fmla="*/ 1466490 w 3887830"/>
              <a:gd name="connsiteY109" fmla="*/ 94890 h 3901344"/>
              <a:gd name="connsiteX110" fmla="*/ 1466490 w 3887830"/>
              <a:gd name="connsiteY110" fmla="*/ 17253 h 3901344"/>
              <a:gd name="connsiteX111" fmla="*/ 345056 w 3887830"/>
              <a:gd name="connsiteY111" fmla="*/ 0 h 3901344"/>
              <a:gd name="connsiteX112" fmla="*/ 284671 w 3887830"/>
              <a:gd name="connsiteY112" fmla="*/ 43132 h 3901344"/>
              <a:gd name="connsiteX113" fmla="*/ 172528 w 3887830"/>
              <a:gd name="connsiteY113" fmla="*/ 60385 h 3901344"/>
              <a:gd name="connsiteX114" fmla="*/ 120769 w 3887830"/>
              <a:gd name="connsiteY114" fmla="*/ 77637 h 3901344"/>
              <a:gd name="connsiteX115" fmla="*/ 94890 w 3887830"/>
              <a:gd name="connsiteY115" fmla="*/ 86264 h 3901344"/>
              <a:gd name="connsiteX116" fmla="*/ 77637 w 3887830"/>
              <a:gd name="connsiteY116" fmla="*/ 86264 h 39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887830" h="3901344">
                <a:moveTo>
                  <a:pt x="77637" y="86264"/>
                </a:moveTo>
                <a:lnTo>
                  <a:pt x="474452" y="862641"/>
                </a:lnTo>
                <a:lnTo>
                  <a:pt x="310550" y="1000664"/>
                </a:lnTo>
                <a:lnTo>
                  <a:pt x="388188" y="1112807"/>
                </a:lnTo>
                <a:lnTo>
                  <a:pt x="405441" y="1345721"/>
                </a:lnTo>
                <a:lnTo>
                  <a:pt x="474452" y="1371600"/>
                </a:lnTo>
                <a:cubicBezTo>
                  <a:pt x="482998" y="1374707"/>
                  <a:pt x="492199" y="1376159"/>
                  <a:pt x="500332" y="1380226"/>
                </a:cubicBezTo>
                <a:cubicBezTo>
                  <a:pt x="538029" y="1399074"/>
                  <a:pt x="513229" y="1397479"/>
                  <a:pt x="534837" y="1397479"/>
                </a:cubicBezTo>
                <a:lnTo>
                  <a:pt x="595222" y="1690777"/>
                </a:lnTo>
                <a:lnTo>
                  <a:pt x="569343" y="1958196"/>
                </a:lnTo>
                <a:lnTo>
                  <a:pt x="319177" y="2242868"/>
                </a:lnTo>
                <a:lnTo>
                  <a:pt x="138022" y="2631056"/>
                </a:lnTo>
                <a:lnTo>
                  <a:pt x="43132" y="3079630"/>
                </a:lnTo>
                <a:lnTo>
                  <a:pt x="0" y="3398807"/>
                </a:lnTo>
                <a:lnTo>
                  <a:pt x="43132" y="3648973"/>
                </a:lnTo>
                <a:lnTo>
                  <a:pt x="172528" y="3623094"/>
                </a:lnTo>
                <a:lnTo>
                  <a:pt x="181154" y="3467819"/>
                </a:lnTo>
                <a:cubicBezTo>
                  <a:pt x="204158" y="3459192"/>
                  <a:pt x="227800" y="3452105"/>
                  <a:pt x="250166" y="3441939"/>
                </a:cubicBezTo>
                <a:cubicBezTo>
                  <a:pt x="259604" y="3437649"/>
                  <a:pt x="265688" y="3425158"/>
                  <a:pt x="276045" y="3424687"/>
                </a:cubicBezTo>
                <a:lnTo>
                  <a:pt x="439947" y="3433313"/>
                </a:lnTo>
                <a:cubicBezTo>
                  <a:pt x="451449" y="3439064"/>
                  <a:pt x="462135" y="3446871"/>
                  <a:pt x="474452" y="3450566"/>
                </a:cubicBezTo>
                <a:cubicBezTo>
                  <a:pt x="491205" y="3455592"/>
                  <a:pt x="514693" y="3446029"/>
                  <a:pt x="526211" y="3459192"/>
                </a:cubicBezTo>
                <a:cubicBezTo>
                  <a:pt x="539600" y="3474494"/>
                  <a:pt x="528994" y="3500102"/>
                  <a:pt x="534837" y="3519577"/>
                </a:cubicBezTo>
                <a:cubicBezTo>
                  <a:pt x="542025" y="3543538"/>
                  <a:pt x="559279" y="3550249"/>
                  <a:pt x="577969" y="3562709"/>
                </a:cubicBezTo>
                <a:cubicBezTo>
                  <a:pt x="580845" y="3571335"/>
                  <a:pt x="581013" y="3581410"/>
                  <a:pt x="586596" y="3588588"/>
                </a:cubicBezTo>
                <a:cubicBezTo>
                  <a:pt x="601576" y="3607848"/>
                  <a:pt x="615207" y="3632631"/>
                  <a:pt x="638354" y="3640347"/>
                </a:cubicBezTo>
                <a:lnTo>
                  <a:pt x="690113" y="3657600"/>
                </a:lnTo>
                <a:cubicBezTo>
                  <a:pt x="698739" y="3660475"/>
                  <a:pt x="707171" y="3664021"/>
                  <a:pt x="715992" y="3666226"/>
                </a:cubicBezTo>
                <a:lnTo>
                  <a:pt x="750498" y="3674853"/>
                </a:lnTo>
                <a:cubicBezTo>
                  <a:pt x="805132" y="3671977"/>
                  <a:pt x="860192" y="3673618"/>
                  <a:pt x="914400" y="3666226"/>
                </a:cubicBezTo>
                <a:cubicBezTo>
                  <a:pt x="941035" y="3662594"/>
                  <a:pt x="942399" y="3638227"/>
                  <a:pt x="957532" y="3623094"/>
                </a:cubicBezTo>
                <a:cubicBezTo>
                  <a:pt x="964863" y="3615763"/>
                  <a:pt x="983411" y="3605841"/>
                  <a:pt x="983411" y="3605841"/>
                </a:cubicBezTo>
                <a:lnTo>
                  <a:pt x="2018581" y="3614468"/>
                </a:lnTo>
                <a:lnTo>
                  <a:pt x="2147977" y="3726611"/>
                </a:lnTo>
                <a:cubicBezTo>
                  <a:pt x="2170981" y="3738113"/>
                  <a:pt x="2192983" y="3751884"/>
                  <a:pt x="2216988" y="3761117"/>
                </a:cubicBezTo>
                <a:cubicBezTo>
                  <a:pt x="2226203" y="3764661"/>
                  <a:pt x="2306579" y="3777487"/>
                  <a:pt x="2311879" y="3778370"/>
                </a:cubicBezTo>
                <a:cubicBezTo>
                  <a:pt x="2320505" y="3784121"/>
                  <a:pt x="2328229" y="3791538"/>
                  <a:pt x="2337758" y="3795622"/>
                </a:cubicBezTo>
                <a:cubicBezTo>
                  <a:pt x="2348655" y="3800292"/>
                  <a:pt x="2360908" y="3800842"/>
                  <a:pt x="2372264" y="3804249"/>
                </a:cubicBezTo>
                <a:cubicBezTo>
                  <a:pt x="2389683" y="3809475"/>
                  <a:pt x="2406769" y="3815751"/>
                  <a:pt x="2424022" y="3821502"/>
                </a:cubicBezTo>
                <a:lnTo>
                  <a:pt x="2449901" y="3830128"/>
                </a:lnTo>
                <a:lnTo>
                  <a:pt x="2501660" y="3847381"/>
                </a:lnTo>
                <a:cubicBezTo>
                  <a:pt x="2510286" y="3850256"/>
                  <a:pt x="2518718" y="3853802"/>
                  <a:pt x="2527539" y="3856007"/>
                </a:cubicBezTo>
                <a:cubicBezTo>
                  <a:pt x="2539041" y="3858883"/>
                  <a:pt x="2550689" y="3861227"/>
                  <a:pt x="2562045" y="3864634"/>
                </a:cubicBezTo>
                <a:cubicBezTo>
                  <a:pt x="2579464" y="3869860"/>
                  <a:pt x="2595970" y="3878321"/>
                  <a:pt x="2613803" y="3881887"/>
                </a:cubicBezTo>
                <a:cubicBezTo>
                  <a:pt x="2628180" y="3884762"/>
                  <a:pt x="2642711" y="3886957"/>
                  <a:pt x="2656935" y="3890513"/>
                </a:cubicBezTo>
                <a:cubicBezTo>
                  <a:pt x="2665757" y="3892718"/>
                  <a:pt x="2673749" y="3898442"/>
                  <a:pt x="2682815" y="3899139"/>
                </a:cubicBezTo>
                <a:cubicBezTo>
                  <a:pt x="2711485" y="3901344"/>
                  <a:pt x="2740324" y="3899139"/>
                  <a:pt x="2769079" y="3899139"/>
                </a:cubicBezTo>
                <a:lnTo>
                  <a:pt x="3562709" y="3735237"/>
                </a:lnTo>
                <a:cubicBezTo>
                  <a:pt x="3548332" y="3712233"/>
                  <a:pt x="3535532" y="3688165"/>
                  <a:pt x="3519577" y="3666226"/>
                </a:cubicBezTo>
                <a:cubicBezTo>
                  <a:pt x="3508675" y="3651235"/>
                  <a:pt x="3484890" y="3631630"/>
                  <a:pt x="3467818" y="3623094"/>
                </a:cubicBezTo>
                <a:cubicBezTo>
                  <a:pt x="3459685" y="3619028"/>
                  <a:pt x="3450297" y="3618050"/>
                  <a:pt x="3441939" y="3614468"/>
                </a:cubicBezTo>
                <a:cubicBezTo>
                  <a:pt x="3430119" y="3609402"/>
                  <a:pt x="3419373" y="3601991"/>
                  <a:pt x="3407433" y="3597215"/>
                </a:cubicBezTo>
                <a:cubicBezTo>
                  <a:pt x="3390548" y="3590461"/>
                  <a:pt x="3355675" y="3579962"/>
                  <a:pt x="3355675" y="3579962"/>
                </a:cubicBezTo>
                <a:lnTo>
                  <a:pt x="3303916" y="3545456"/>
                </a:lnTo>
                <a:lnTo>
                  <a:pt x="3278037" y="3528204"/>
                </a:lnTo>
                <a:cubicBezTo>
                  <a:pt x="3272180" y="3520394"/>
                  <a:pt x="3241210" y="3480429"/>
                  <a:pt x="3234905" y="3467819"/>
                </a:cubicBezTo>
                <a:cubicBezTo>
                  <a:pt x="3199191" y="3396389"/>
                  <a:pt x="3258470" y="3490225"/>
                  <a:pt x="3209026" y="3416060"/>
                </a:cubicBezTo>
                <a:cubicBezTo>
                  <a:pt x="3206151" y="3378679"/>
                  <a:pt x="3209941" y="3340174"/>
                  <a:pt x="3200400" y="3303917"/>
                </a:cubicBezTo>
                <a:cubicBezTo>
                  <a:pt x="3193834" y="3278967"/>
                  <a:pt x="3174635" y="3260898"/>
                  <a:pt x="3157267" y="3243532"/>
                </a:cubicBezTo>
                <a:lnTo>
                  <a:pt x="3174520" y="2286000"/>
                </a:lnTo>
                <a:lnTo>
                  <a:pt x="3786996" y="2294626"/>
                </a:lnTo>
                <a:cubicBezTo>
                  <a:pt x="3785631" y="2288484"/>
                  <a:pt x="3761116" y="2184703"/>
                  <a:pt x="3761116" y="2165230"/>
                </a:cubicBezTo>
                <a:cubicBezTo>
                  <a:pt x="3761116" y="2139191"/>
                  <a:pt x="3764636" y="2113125"/>
                  <a:pt x="3769743" y="2087592"/>
                </a:cubicBezTo>
                <a:cubicBezTo>
                  <a:pt x="3775682" y="2057897"/>
                  <a:pt x="3785228" y="2032780"/>
                  <a:pt x="3804249" y="2009954"/>
                </a:cubicBezTo>
                <a:cubicBezTo>
                  <a:pt x="3812059" y="2000582"/>
                  <a:pt x="3821502" y="1992701"/>
                  <a:pt x="3830128" y="1984075"/>
                </a:cubicBezTo>
                <a:lnTo>
                  <a:pt x="3847381" y="1932317"/>
                </a:lnTo>
                <a:cubicBezTo>
                  <a:pt x="3887830" y="1810967"/>
                  <a:pt x="3856007" y="1915444"/>
                  <a:pt x="3856007" y="1604513"/>
                </a:cubicBezTo>
                <a:lnTo>
                  <a:pt x="3372928" y="1639019"/>
                </a:lnTo>
                <a:cubicBezTo>
                  <a:pt x="3347049" y="1647645"/>
                  <a:pt x="3320471" y="1654406"/>
                  <a:pt x="3295290" y="1664898"/>
                </a:cubicBezTo>
                <a:cubicBezTo>
                  <a:pt x="3285720" y="1668886"/>
                  <a:pt x="3279674" y="1680685"/>
                  <a:pt x="3269411" y="1682151"/>
                </a:cubicBezTo>
                <a:cubicBezTo>
                  <a:pt x="3257674" y="1683828"/>
                  <a:pt x="3246407" y="1676400"/>
                  <a:pt x="3234905" y="1673524"/>
                </a:cubicBezTo>
                <a:cubicBezTo>
                  <a:pt x="3232030" y="1664898"/>
                  <a:pt x="3226279" y="1656738"/>
                  <a:pt x="3226279" y="1647645"/>
                </a:cubicBezTo>
                <a:cubicBezTo>
                  <a:pt x="3226279" y="1625757"/>
                  <a:pt x="3231327" y="1586672"/>
                  <a:pt x="3252158" y="1570007"/>
                </a:cubicBezTo>
                <a:cubicBezTo>
                  <a:pt x="3259258" y="1564327"/>
                  <a:pt x="3269411" y="1564256"/>
                  <a:pt x="3278037" y="1561381"/>
                </a:cubicBezTo>
                <a:cubicBezTo>
                  <a:pt x="3289539" y="1544128"/>
                  <a:pt x="3315476" y="1530149"/>
                  <a:pt x="3312543" y="1509622"/>
                </a:cubicBezTo>
                <a:cubicBezTo>
                  <a:pt x="3309667" y="1489494"/>
                  <a:pt x="3309759" y="1468712"/>
                  <a:pt x="3303916" y="1449237"/>
                </a:cubicBezTo>
                <a:cubicBezTo>
                  <a:pt x="3300937" y="1439307"/>
                  <a:pt x="3293552" y="1431107"/>
                  <a:pt x="3286664" y="1423358"/>
                </a:cubicBezTo>
                <a:cubicBezTo>
                  <a:pt x="3270454" y="1405122"/>
                  <a:pt x="3252158" y="1388853"/>
                  <a:pt x="3234905" y="1371600"/>
                </a:cubicBezTo>
                <a:cubicBezTo>
                  <a:pt x="3226279" y="1362974"/>
                  <a:pt x="3215793" y="1355872"/>
                  <a:pt x="3209026" y="1345721"/>
                </a:cubicBezTo>
                <a:cubicBezTo>
                  <a:pt x="3186022" y="1311215"/>
                  <a:pt x="3200400" y="1325592"/>
                  <a:pt x="3165894" y="1302588"/>
                </a:cubicBezTo>
                <a:lnTo>
                  <a:pt x="3131388" y="1250830"/>
                </a:lnTo>
                <a:lnTo>
                  <a:pt x="3114135" y="1224951"/>
                </a:lnTo>
                <a:cubicBezTo>
                  <a:pt x="3086818" y="1142994"/>
                  <a:pt x="3095812" y="1180302"/>
                  <a:pt x="3114135" y="1009290"/>
                </a:cubicBezTo>
                <a:cubicBezTo>
                  <a:pt x="3116072" y="991208"/>
                  <a:pt x="3126977" y="975175"/>
                  <a:pt x="3131388" y="957532"/>
                </a:cubicBezTo>
                <a:cubicBezTo>
                  <a:pt x="3142220" y="914205"/>
                  <a:pt x="3136266" y="934274"/>
                  <a:pt x="3148641" y="897147"/>
                </a:cubicBezTo>
                <a:cubicBezTo>
                  <a:pt x="3151516" y="868392"/>
                  <a:pt x="3154076" y="839604"/>
                  <a:pt x="3157267" y="810883"/>
                </a:cubicBezTo>
                <a:cubicBezTo>
                  <a:pt x="3159827" y="787842"/>
                  <a:pt x="3165894" y="765054"/>
                  <a:pt x="3165894" y="741871"/>
                </a:cubicBezTo>
                <a:cubicBezTo>
                  <a:pt x="3165894" y="692903"/>
                  <a:pt x="3161910" y="643969"/>
                  <a:pt x="3157267" y="595222"/>
                </a:cubicBezTo>
                <a:cubicBezTo>
                  <a:pt x="3156754" y="589832"/>
                  <a:pt x="3144476" y="542867"/>
                  <a:pt x="3140015" y="534837"/>
                </a:cubicBezTo>
                <a:cubicBezTo>
                  <a:pt x="3114221" y="488408"/>
                  <a:pt x="3111064" y="488634"/>
                  <a:pt x="3079630" y="457200"/>
                </a:cubicBezTo>
                <a:lnTo>
                  <a:pt x="3071003" y="448573"/>
                </a:lnTo>
                <a:lnTo>
                  <a:pt x="2717320" y="465826"/>
                </a:lnTo>
                <a:lnTo>
                  <a:pt x="2708694" y="422694"/>
                </a:lnTo>
                <a:lnTo>
                  <a:pt x="2355011" y="422694"/>
                </a:lnTo>
                <a:lnTo>
                  <a:pt x="2311879" y="595222"/>
                </a:lnTo>
                <a:cubicBezTo>
                  <a:pt x="2300377" y="618226"/>
                  <a:pt x="2289689" y="641655"/>
                  <a:pt x="2277373" y="664234"/>
                </a:cubicBezTo>
                <a:cubicBezTo>
                  <a:pt x="2248495" y="717178"/>
                  <a:pt x="2270328" y="660542"/>
                  <a:pt x="2242867" y="724619"/>
                </a:cubicBezTo>
                <a:cubicBezTo>
                  <a:pt x="2239285" y="732977"/>
                  <a:pt x="2239285" y="742932"/>
                  <a:pt x="2234241" y="750498"/>
                </a:cubicBezTo>
                <a:cubicBezTo>
                  <a:pt x="2227474" y="760649"/>
                  <a:pt x="2208362" y="776377"/>
                  <a:pt x="2208362" y="776377"/>
                </a:cubicBezTo>
                <a:lnTo>
                  <a:pt x="1906437" y="750498"/>
                </a:lnTo>
                <a:lnTo>
                  <a:pt x="1768415" y="828136"/>
                </a:lnTo>
                <a:lnTo>
                  <a:pt x="1656271" y="621102"/>
                </a:lnTo>
                <a:cubicBezTo>
                  <a:pt x="1639018" y="603849"/>
                  <a:pt x="1620133" y="588087"/>
                  <a:pt x="1604513" y="569343"/>
                </a:cubicBezTo>
                <a:cubicBezTo>
                  <a:pt x="1604504" y="569332"/>
                  <a:pt x="1561384" y="504650"/>
                  <a:pt x="1552754" y="491705"/>
                </a:cubicBezTo>
                <a:lnTo>
                  <a:pt x="1535501" y="465826"/>
                </a:lnTo>
                <a:lnTo>
                  <a:pt x="1518249" y="439947"/>
                </a:lnTo>
                <a:cubicBezTo>
                  <a:pt x="1515373" y="414068"/>
                  <a:pt x="1511546" y="388276"/>
                  <a:pt x="1509622" y="362309"/>
                </a:cubicBezTo>
                <a:cubicBezTo>
                  <a:pt x="1505793" y="310612"/>
                  <a:pt x="1505689" y="258659"/>
                  <a:pt x="1500996" y="207034"/>
                </a:cubicBezTo>
                <a:cubicBezTo>
                  <a:pt x="1499366" y="189110"/>
                  <a:pt x="1478619" y="131279"/>
                  <a:pt x="1475116" y="120770"/>
                </a:cubicBezTo>
                <a:cubicBezTo>
                  <a:pt x="1472240" y="112143"/>
                  <a:pt x="1466490" y="103983"/>
                  <a:pt x="1466490" y="94890"/>
                </a:cubicBezTo>
                <a:lnTo>
                  <a:pt x="1466490" y="17253"/>
                </a:lnTo>
                <a:lnTo>
                  <a:pt x="345056" y="0"/>
                </a:lnTo>
                <a:cubicBezTo>
                  <a:pt x="324928" y="14377"/>
                  <a:pt x="305882" y="30406"/>
                  <a:pt x="284671" y="43132"/>
                </a:cubicBezTo>
                <a:cubicBezTo>
                  <a:pt x="259802" y="58053"/>
                  <a:pt x="177502" y="59888"/>
                  <a:pt x="172528" y="60385"/>
                </a:cubicBezTo>
                <a:lnTo>
                  <a:pt x="120769" y="77637"/>
                </a:lnTo>
                <a:cubicBezTo>
                  <a:pt x="112143" y="80512"/>
                  <a:pt x="103983" y="86264"/>
                  <a:pt x="94890" y="86264"/>
                </a:cubicBezTo>
                <a:lnTo>
                  <a:pt x="77637" y="86264"/>
                </a:lnTo>
                <a:close/>
              </a:path>
            </a:pathLst>
          </a:custGeom>
          <a:solidFill>
            <a:schemeClr val="accent6">
              <a:lumMod val="50000"/>
            </a:schemeClr>
          </a:solidFill>
          <a:ln w="57150">
            <a:solidFill>
              <a:schemeClr val="bg1"/>
            </a:solid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1"/>
          <p:cNvSpPr/>
          <p:nvPr/>
        </p:nvSpPr>
        <p:spPr bwMode="gray">
          <a:xfrm>
            <a:off x="6372200" y="4149080"/>
            <a:ext cx="228600" cy="228600"/>
          </a:xfrm>
          <a:prstGeom prst="ellipse">
            <a:avLst/>
          </a:prstGeom>
          <a:solidFill>
            <a:srgbClr val="C00000"/>
          </a:solidFill>
          <a:ln w="9525">
            <a:noFill/>
            <a:round/>
            <a:headEnd type="none" w="sm" len="sm"/>
            <a:tailEnd type="none" w="sm" len="sm"/>
          </a:ln>
          <a:effectLst/>
          <a:scene3d>
            <a:camera prst="orthographicFront"/>
            <a:lightRig rig="threePt" dir="t"/>
          </a:scene3d>
          <a:sp3d>
            <a:bevelT/>
          </a:sp3d>
        </p:spPr>
        <p:txBody>
          <a:bodyPr rot="10800000" wrap="none" rtlCol="0" anchor="ctr"/>
          <a:lstStyle/>
          <a:p>
            <a:pPr algn="ctr"/>
            <a:endParaRPr lang="pt-BR"/>
          </a:p>
        </p:txBody>
      </p:sp>
      <p:sp>
        <p:nvSpPr>
          <p:cNvPr id="22" name="CaixaDeTexto 21"/>
          <p:cNvSpPr txBox="1"/>
          <p:nvPr/>
        </p:nvSpPr>
        <p:spPr>
          <a:xfrm>
            <a:off x="6588224" y="3966155"/>
            <a:ext cx="1440160" cy="830997"/>
          </a:xfrm>
          <a:prstGeom prst="rect">
            <a:avLst/>
          </a:prstGeom>
          <a:noFill/>
        </p:spPr>
        <p:txBody>
          <a:bodyPr wrap="square" rtlCol="0">
            <a:spAutoFit/>
          </a:bodyPr>
          <a:lstStyle/>
          <a:p>
            <a:r>
              <a:rPr lang="pt-PT" sz="2400" dirty="0" smtClean="0">
                <a:ln w="18415" cmpd="sng">
                  <a:solidFill>
                    <a:schemeClr val="tx1"/>
                  </a:solidFill>
                  <a:prstDash val="solid"/>
                </a:ln>
                <a:latin typeface="+mn-lt"/>
              </a:rPr>
              <a:t>Malanje</a:t>
            </a:r>
          </a:p>
          <a:p>
            <a:endParaRPr lang="pt-PT" sz="2400" dirty="0">
              <a:ln w="18415" cmpd="sng">
                <a:solidFill>
                  <a:schemeClr val="tx1"/>
                </a:solidFill>
                <a:prstDash val="solid"/>
              </a:ln>
              <a:latin typeface="+mn-lt"/>
            </a:endParaRPr>
          </a:p>
        </p:txBody>
      </p:sp>
      <p:sp>
        <p:nvSpPr>
          <p:cNvPr id="23" name="Forma livre 22"/>
          <p:cNvSpPr/>
          <p:nvPr/>
        </p:nvSpPr>
        <p:spPr>
          <a:xfrm>
            <a:off x="6526864" y="3116307"/>
            <a:ext cx="154664" cy="987725"/>
          </a:xfrm>
          <a:custGeom>
            <a:avLst/>
            <a:gdLst>
              <a:gd name="connsiteX0" fmla="*/ 155275 w 309328"/>
              <a:gd name="connsiteY0" fmla="*/ 1975449 h 1975449"/>
              <a:gd name="connsiteX1" fmla="*/ 155275 w 309328"/>
              <a:gd name="connsiteY1" fmla="*/ 1975449 h 1975449"/>
              <a:gd name="connsiteX2" fmla="*/ 172528 w 309328"/>
              <a:gd name="connsiteY2" fmla="*/ 1802921 h 1975449"/>
              <a:gd name="connsiteX3" fmla="*/ 181155 w 309328"/>
              <a:gd name="connsiteY3" fmla="*/ 1777042 h 1975449"/>
              <a:gd name="connsiteX4" fmla="*/ 189781 w 309328"/>
              <a:gd name="connsiteY4" fmla="*/ 1716657 h 1975449"/>
              <a:gd name="connsiteX5" fmla="*/ 198407 w 309328"/>
              <a:gd name="connsiteY5" fmla="*/ 1690778 h 1975449"/>
              <a:gd name="connsiteX6" fmla="*/ 207034 w 309328"/>
              <a:gd name="connsiteY6" fmla="*/ 1647646 h 1975449"/>
              <a:gd name="connsiteX7" fmla="*/ 215660 w 309328"/>
              <a:gd name="connsiteY7" fmla="*/ 1613140 h 1975449"/>
              <a:gd name="connsiteX8" fmla="*/ 224287 w 309328"/>
              <a:gd name="connsiteY8" fmla="*/ 1406106 h 1975449"/>
              <a:gd name="connsiteX9" fmla="*/ 241539 w 309328"/>
              <a:gd name="connsiteY9" fmla="*/ 1354347 h 1975449"/>
              <a:gd name="connsiteX10" fmla="*/ 250166 w 309328"/>
              <a:gd name="connsiteY10" fmla="*/ 1328468 h 1975449"/>
              <a:gd name="connsiteX11" fmla="*/ 258792 w 309328"/>
              <a:gd name="connsiteY11" fmla="*/ 1302589 h 1975449"/>
              <a:gd name="connsiteX12" fmla="*/ 276045 w 309328"/>
              <a:gd name="connsiteY12" fmla="*/ 1276710 h 1975449"/>
              <a:gd name="connsiteX13" fmla="*/ 284671 w 309328"/>
              <a:gd name="connsiteY13" fmla="*/ 1224951 h 1975449"/>
              <a:gd name="connsiteX14" fmla="*/ 293298 w 309328"/>
              <a:gd name="connsiteY14" fmla="*/ 1199072 h 1975449"/>
              <a:gd name="connsiteX15" fmla="*/ 301924 w 309328"/>
              <a:gd name="connsiteY15" fmla="*/ 1164566 h 1975449"/>
              <a:gd name="connsiteX16" fmla="*/ 258792 w 309328"/>
              <a:gd name="connsiteY16" fmla="*/ 1026544 h 1975449"/>
              <a:gd name="connsiteX17" fmla="*/ 241539 w 309328"/>
              <a:gd name="connsiteY17" fmla="*/ 1000664 h 1975449"/>
              <a:gd name="connsiteX18" fmla="*/ 224287 w 309328"/>
              <a:gd name="connsiteY18" fmla="*/ 974785 h 1975449"/>
              <a:gd name="connsiteX19" fmla="*/ 241539 w 309328"/>
              <a:gd name="connsiteY19" fmla="*/ 793630 h 1975449"/>
              <a:gd name="connsiteX20" fmla="*/ 258792 w 309328"/>
              <a:gd name="connsiteY20" fmla="*/ 741872 h 1975449"/>
              <a:gd name="connsiteX21" fmla="*/ 276045 w 309328"/>
              <a:gd name="connsiteY21" fmla="*/ 629729 h 1975449"/>
              <a:gd name="connsiteX22" fmla="*/ 267419 w 309328"/>
              <a:gd name="connsiteY22" fmla="*/ 457200 h 1975449"/>
              <a:gd name="connsiteX23" fmla="*/ 250166 w 309328"/>
              <a:gd name="connsiteY23" fmla="*/ 431321 h 1975449"/>
              <a:gd name="connsiteX24" fmla="*/ 215660 w 309328"/>
              <a:gd name="connsiteY24" fmla="*/ 370936 h 1975449"/>
              <a:gd name="connsiteX25" fmla="*/ 189781 w 309328"/>
              <a:gd name="connsiteY25" fmla="*/ 345057 h 1975449"/>
              <a:gd name="connsiteX26" fmla="*/ 146649 w 309328"/>
              <a:gd name="connsiteY26" fmla="*/ 293298 h 1975449"/>
              <a:gd name="connsiteX27" fmla="*/ 120770 w 309328"/>
              <a:gd name="connsiteY27" fmla="*/ 241540 h 1975449"/>
              <a:gd name="connsiteX28" fmla="*/ 103517 w 309328"/>
              <a:gd name="connsiteY28" fmla="*/ 189781 h 1975449"/>
              <a:gd name="connsiteX29" fmla="*/ 69011 w 309328"/>
              <a:gd name="connsiteY29" fmla="*/ 138023 h 1975449"/>
              <a:gd name="connsiteX30" fmla="*/ 60385 w 309328"/>
              <a:gd name="connsiteY30" fmla="*/ 103517 h 1975449"/>
              <a:gd name="connsiteX31" fmla="*/ 0 w 309328"/>
              <a:gd name="connsiteY31" fmla="*/ 0 h 1975449"/>
              <a:gd name="connsiteX0" fmla="*/ 155275 w 309328"/>
              <a:gd name="connsiteY0" fmla="*/ 1975449 h 1975449"/>
              <a:gd name="connsiteX1" fmla="*/ 155275 w 309328"/>
              <a:gd name="connsiteY1" fmla="*/ 1975449 h 1975449"/>
              <a:gd name="connsiteX2" fmla="*/ 172528 w 309328"/>
              <a:gd name="connsiteY2" fmla="*/ 1802921 h 1975449"/>
              <a:gd name="connsiteX3" fmla="*/ 181155 w 309328"/>
              <a:gd name="connsiteY3" fmla="*/ 1777042 h 1975449"/>
              <a:gd name="connsiteX4" fmla="*/ 189781 w 309328"/>
              <a:gd name="connsiteY4" fmla="*/ 1716657 h 1975449"/>
              <a:gd name="connsiteX5" fmla="*/ 198407 w 309328"/>
              <a:gd name="connsiteY5" fmla="*/ 1690778 h 1975449"/>
              <a:gd name="connsiteX6" fmla="*/ 207034 w 309328"/>
              <a:gd name="connsiteY6" fmla="*/ 1647646 h 1975449"/>
              <a:gd name="connsiteX7" fmla="*/ 215660 w 309328"/>
              <a:gd name="connsiteY7" fmla="*/ 1613140 h 1975449"/>
              <a:gd name="connsiteX8" fmla="*/ 224287 w 309328"/>
              <a:gd name="connsiteY8" fmla="*/ 1406106 h 1975449"/>
              <a:gd name="connsiteX9" fmla="*/ 241539 w 309328"/>
              <a:gd name="connsiteY9" fmla="*/ 1354347 h 1975449"/>
              <a:gd name="connsiteX10" fmla="*/ 250166 w 309328"/>
              <a:gd name="connsiteY10" fmla="*/ 1328468 h 1975449"/>
              <a:gd name="connsiteX11" fmla="*/ 258792 w 309328"/>
              <a:gd name="connsiteY11" fmla="*/ 1302589 h 1975449"/>
              <a:gd name="connsiteX12" fmla="*/ 276045 w 309328"/>
              <a:gd name="connsiteY12" fmla="*/ 1276710 h 1975449"/>
              <a:gd name="connsiteX13" fmla="*/ 284671 w 309328"/>
              <a:gd name="connsiteY13" fmla="*/ 1224951 h 1975449"/>
              <a:gd name="connsiteX14" fmla="*/ 293298 w 309328"/>
              <a:gd name="connsiteY14" fmla="*/ 1199072 h 1975449"/>
              <a:gd name="connsiteX15" fmla="*/ 301924 w 309328"/>
              <a:gd name="connsiteY15" fmla="*/ 1164566 h 1975449"/>
              <a:gd name="connsiteX16" fmla="*/ 258792 w 309328"/>
              <a:gd name="connsiteY16" fmla="*/ 1026544 h 1975449"/>
              <a:gd name="connsiteX17" fmla="*/ 241539 w 309328"/>
              <a:gd name="connsiteY17" fmla="*/ 1000664 h 1975449"/>
              <a:gd name="connsiteX18" fmla="*/ 224287 w 309328"/>
              <a:gd name="connsiteY18" fmla="*/ 974785 h 1975449"/>
              <a:gd name="connsiteX19" fmla="*/ 257766 w 309328"/>
              <a:gd name="connsiteY19" fmla="*/ 852738 h 1975449"/>
              <a:gd name="connsiteX20" fmla="*/ 258792 w 309328"/>
              <a:gd name="connsiteY20" fmla="*/ 741872 h 1975449"/>
              <a:gd name="connsiteX21" fmla="*/ 276045 w 309328"/>
              <a:gd name="connsiteY21" fmla="*/ 629729 h 1975449"/>
              <a:gd name="connsiteX22" fmla="*/ 267419 w 309328"/>
              <a:gd name="connsiteY22" fmla="*/ 457200 h 1975449"/>
              <a:gd name="connsiteX23" fmla="*/ 250166 w 309328"/>
              <a:gd name="connsiteY23" fmla="*/ 431321 h 1975449"/>
              <a:gd name="connsiteX24" fmla="*/ 215660 w 309328"/>
              <a:gd name="connsiteY24" fmla="*/ 370936 h 1975449"/>
              <a:gd name="connsiteX25" fmla="*/ 189781 w 309328"/>
              <a:gd name="connsiteY25" fmla="*/ 345057 h 1975449"/>
              <a:gd name="connsiteX26" fmla="*/ 146649 w 309328"/>
              <a:gd name="connsiteY26" fmla="*/ 293298 h 1975449"/>
              <a:gd name="connsiteX27" fmla="*/ 120770 w 309328"/>
              <a:gd name="connsiteY27" fmla="*/ 241540 h 1975449"/>
              <a:gd name="connsiteX28" fmla="*/ 103517 w 309328"/>
              <a:gd name="connsiteY28" fmla="*/ 189781 h 1975449"/>
              <a:gd name="connsiteX29" fmla="*/ 69011 w 309328"/>
              <a:gd name="connsiteY29" fmla="*/ 138023 h 1975449"/>
              <a:gd name="connsiteX30" fmla="*/ 60385 w 309328"/>
              <a:gd name="connsiteY30" fmla="*/ 103517 h 1975449"/>
              <a:gd name="connsiteX31" fmla="*/ 0 w 309328"/>
              <a:gd name="connsiteY31" fmla="*/ 0 h 1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9328" h="1975449">
                <a:moveTo>
                  <a:pt x="155275" y="1975449"/>
                </a:moveTo>
                <a:lnTo>
                  <a:pt x="155275" y="1975449"/>
                </a:lnTo>
                <a:cubicBezTo>
                  <a:pt x="158403" y="1937916"/>
                  <a:pt x="164578" y="1846644"/>
                  <a:pt x="172528" y="1802921"/>
                </a:cubicBezTo>
                <a:cubicBezTo>
                  <a:pt x="174155" y="1793975"/>
                  <a:pt x="178279" y="1785668"/>
                  <a:pt x="181155" y="1777042"/>
                </a:cubicBezTo>
                <a:cubicBezTo>
                  <a:pt x="184030" y="1756914"/>
                  <a:pt x="185794" y="1736595"/>
                  <a:pt x="189781" y="1716657"/>
                </a:cubicBezTo>
                <a:cubicBezTo>
                  <a:pt x="191564" y="1707741"/>
                  <a:pt x="196202" y="1699599"/>
                  <a:pt x="198407" y="1690778"/>
                </a:cubicBezTo>
                <a:cubicBezTo>
                  <a:pt x="201963" y="1676554"/>
                  <a:pt x="203853" y="1661959"/>
                  <a:pt x="207034" y="1647646"/>
                </a:cubicBezTo>
                <a:cubicBezTo>
                  <a:pt x="209606" y="1636072"/>
                  <a:pt x="212785" y="1624642"/>
                  <a:pt x="215660" y="1613140"/>
                </a:cubicBezTo>
                <a:cubicBezTo>
                  <a:pt x="218536" y="1544129"/>
                  <a:pt x="217414" y="1474834"/>
                  <a:pt x="224287" y="1406106"/>
                </a:cubicBezTo>
                <a:cubicBezTo>
                  <a:pt x="226097" y="1388010"/>
                  <a:pt x="235788" y="1371600"/>
                  <a:pt x="241539" y="1354347"/>
                </a:cubicBezTo>
                <a:lnTo>
                  <a:pt x="250166" y="1328468"/>
                </a:lnTo>
                <a:cubicBezTo>
                  <a:pt x="253041" y="1319842"/>
                  <a:pt x="253748" y="1310155"/>
                  <a:pt x="258792" y="1302589"/>
                </a:cubicBezTo>
                <a:lnTo>
                  <a:pt x="276045" y="1276710"/>
                </a:lnTo>
                <a:cubicBezTo>
                  <a:pt x="278920" y="1259457"/>
                  <a:pt x="280877" y="1242025"/>
                  <a:pt x="284671" y="1224951"/>
                </a:cubicBezTo>
                <a:cubicBezTo>
                  <a:pt x="286644" y="1216075"/>
                  <a:pt x="290800" y="1207815"/>
                  <a:pt x="293298" y="1199072"/>
                </a:cubicBezTo>
                <a:cubicBezTo>
                  <a:pt x="296555" y="1187672"/>
                  <a:pt x="299049" y="1176068"/>
                  <a:pt x="301924" y="1164566"/>
                </a:cubicBezTo>
                <a:cubicBezTo>
                  <a:pt x="291235" y="1057668"/>
                  <a:pt x="309328" y="1102348"/>
                  <a:pt x="258792" y="1026544"/>
                </a:cubicBezTo>
                <a:lnTo>
                  <a:pt x="241539" y="1000664"/>
                </a:lnTo>
                <a:lnTo>
                  <a:pt x="224287" y="974785"/>
                </a:lnTo>
                <a:cubicBezTo>
                  <a:pt x="226513" y="943625"/>
                  <a:pt x="247387" y="897715"/>
                  <a:pt x="257766" y="852738"/>
                </a:cubicBezTo>
                <a:cubicBezTo>
                  <a:pt x="261855" y="835018"/>
                  <a:pt x="255802" y="759810"/>
                  <a:pt x="258792" y="741872"/>
                </a:cubicBezTo>
                <a:cubicBezTo>
                  <a:pt x="270762" y="670057"/>
                  <a:pt x="264945" y="707428"/>
                  <a:pt x="276045" y="629729"/>
                </a:cubicBezTo>
                <a:cubicBezTo>
                  <a:pt x="273170" y="572219"/>
                  <a:pt x="274866" y="514298"/>
                  <a:pt x="267419" y="457200"/>
                </a:cubicBezTo>
                <a:cubicBezTo>
                  <a:pt x="266078" y="446919"/>
                  <a:pt x="255310" y="440323"/>
                  <a:pt x="250166" y="431321"/>
                </a:cubicBezTo>
                <a:cubicBezTo>
                  <a:pt x="234824" y="404473"/>
                  <a:pt x="234768" y="393865"/>
                  <a:pt x="215660" y="370936"/>
                </a:cubicBezTo>
                <a:cubicBezTo>
                  <a:pt x="207850" y="361564"/>
                  <a:pt x="197591" y="354429"/>
                  <a:pt x="189781" y="345057"/>
                </a:cubicBezTo>
                <a:cubicBezTo>
                  <a:pt x="129724" y="272989"/>
                  <a:pt x="222264" y="368916"/>
                  <a:pt x="146649" y="293298"/>
                </a:cubicBezTo>
                <a:cubicBezTo>
                  <a:pt x="115181" y="198901"/>
                  <a:pt x="165370" y="341892"/>
                  <a:pt x="120770" y="241540"/>
                </a:cubicBezTo>
                <a:cubicBezTo>
                  <a:pt x="113384" y="224921"/>
                  <a:pt x="113605" y="204913"/>
                  <a:pt x="103517" y="189781"/>
                </a:cubicBezTo>
                <a:lnTo>
                  <a:pt x="69011" y="138023"/>
                </a:lnTo>
                <a:cubicBezTo>
                  <a:pt x="59476" y="109416"/>
                  <a:pt x="60385" y="121237"/>
                  <a:pt x="60385" y="103517"/>
                </a:cubicBezTo>
                <a:lnTo>
                  <a:pt x="0"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4" name="Forma livre 23"/>
          <p:cNvSpPr/>
          <p:nvPr/>
        </p:nvSpPr>
        <p:spPr>
          <a:xfrm>
            <a:off x="5252183" y="3209125"/>
            <a:ext cx="1190339" cy="843148"/>
          </a:xfrm>
          <a:custGeom>
            <a:avLst/>
            <a:gdLst>
              <a:gd name="connsiteX0" fmla="*/ 1365662 w 1440100"/>
              <a:gd name="connsiteY0" fmla="*/ 843148 h 843148"/>
              <a:gd name="connsiteX1" fmla="*/ 1365662 w 1440100"/>
              <a:gd name="connsiteY1" fmla="*/ 843148 h 843148"/>
              <a:gd name="connsiteX2" fmla="*/ 1401288 w 1440100"/>
              <a:gd name="connsiteY2" fmla="*/ 748145 h 843148"/>
              <a:gd name="connsiteX3" fmla="*/ 1436914 w 1440100"/>
              <a:gd name="connsiteY3" fmla="*/ 653142 h 843148"/>
              <a:gd name="connsiteX4" fmla="*/ 1413163 w 1440100"/>
              <a:gd name="connsiteY4" fmla="*/ 498763 h 843148"/>
              <a:gd name="connsiteX5" fmla="*/ 1353787 w 1440100"/>
              <a:gd name="connsiteY5" fmla="*/ 415636 h 843148"/>
              <a:gd name="connsiteX6" fmla="*/ 1341911 w 1440100"/>
              <a:gd name="connsiteY6" fmla="*/ 380010 h 843148"/>
              <a:gd name="connsiteX7" fmla="*/ 1330036 w 1440100"/>
              <a:gd name="connsiteY7" fmla="*/ 332509 h 843148"/>
              <a:gd name="connsiteX8" fmla="*/ 1282535 w 1440100"/>
              <a:gd name="connsiteY8" fmla="*/ 296883 h 843148"/>
              <a:gd name="connsiteX9" fmla="*/ 1258784 w 1440100"/>
              <a:gd name="connsiteY9" fmla="*/ 261257 h 843148"/>
              <a:gd name="connsiteX10" fmla="*/ 1246909 w 1440100"/>
              <a:gd name="connsiteY10" fmla="*/ 225631 h 843148"/>
              <a:gd name="connsiteX11" fmla="*/ 1211283 w 1440100"/>
              <a:gd name="connsiteY11" fmla="*/ 201880 h 843148"/>
              <a:gd name="connsiteX12" fmla="*/ 997527 w 1440100"/>
              <a:gd name="connsiteY12" fmla="*/ 178129 h 843148"/>
              <a:gd name="connsiteX13" fmla="*/ 439387 w 1440100"/>
              <a:gd name="connsiteY13" fmla="*/ 154379 h 843148"/>
              <a:gd name="connsiteX14" fmla="*/ 296883 w 1440100"/>
              <a:gd name="connsiteY14" fmla="*/ 142503 h 843148"/>
              <a:gd name="connsiteX15" fmla="*/ 261257 w 1440100"/>
              <a:gd name="connsiteY15" fmla="*/ 118753 h 843148"/>
              <a:gd name="connsiteX16" fmla="*/ 213756 w 1440100"/>
              <a:gd name="connsiteY16" fmla="*/ 71251 h 843148"/>
              <a:gd name="connsiteX17" fmla="*/ 142504 w 1440100"/>
              <a:gd name="connsiteY17" fmla="*/ 11875 h 843148"/>
              <a:gd name="connsiteX18" fmla="*/ 106878 w 1440100"/>
              <a:gd name="connsiteY18" fmla="*/ 0 h 843148"/>
              <a:gd name="connsiteX19" fmla="*/ 35626 w 1440100"/>
              <a:gd name="connsiteY19" fmla="*/ 23750 h 843148"/>
              <a:gd name="connsiteX20" fmla="*/ 0 w 1440100"/>
              <a:gd name="connsiteY20" fmla="*/ 47501 h 8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100" h="843148">
                <a:moveTo>
                  <a:pt x="1365662" y="843148"/>
                </a:moveTo>
                <a:lnTo>
                  <a:pt x="1365662" y="843148"/>
                </a:lnTo>
                <a:cubicBezTo>
                  <a:pt x="1377537" y="811480"/>
                  <a:pt x="1388280" y="779364"/>
                  <a:pt x="1401288" y="748145"/>
                </a:cubicBezTo>
                <a:cubicBezTo>
                  <a:pt x="1440100" y="654996"/>
                  <a:pt x="1413589" y="746445"/>
                  <a:pt x="1436914" y="653142"/>
                </a:cubicBezTo>
                <a:cubicBezTo>
                  <a:pt x="1435568" y="639683"/>
                  <a:pt x="1433915" y="535078"/>
                  <a:pt x="1413163" y="498763"/>
                </a:cubicBezTo>
                <a:cubicBezTo>
                  <a:pt x="1391637" y="461094"/>
                  <a:pt x="1372172" y="452407"/>
                  <a:pt x="1353787" y="415636"/>
                </a:cubicBezTo>
                <a:cubicBezTo>
                  <a:pt x="1348189" y="404440"/>
                  <a:pt x="1345350" y="392046"/>
                  <a:pt x="1341911" y="380010"/>
                </a:cubicBezTo>
                <a:cubicBezTo>
                  <a:pt x="1337427" y="364317"/>
                  <a:pt x="1339522" y="345790"/>
                  <a:pt x="1330036" y="332509"/>
                </a:cubicBezTo>
                <a:cubicBezTo>
                  <a:pt x="1318532" y="316403"/>
                  <a:pt x="1296530" y="310878"/>
                  <a:pt x="1282535" y="296883"/>
                </a:cubicBezTo>
                <a:cubicBezTo>
                  <a:pt x="1272443" y="286791"/>
                  <a:pt x="1266701" y="273132"/>
                  <a:pt x="1258784" y="261257"/>
                </a:cubicBezTo>
                <a:cubicBezTo>
                  <a:pt x="1254826" y="249382"/>
                  <a:pt x="1254729" y="235406"/>
                  <a:pt x="1246909" y="225631"/>
                </a:cubicBezTo>
                <a:cubicBezTo>
                  <a:pt x="1237993" y="214486"/>
                  <a:pt x="1224049" y="208263"/>
                  <a:pt x="1211283" y="201880"/>
                </a:cubicBezTo>
                <a:cubicBezTo>
                  <a:pt x="1154620" y="173549"/>
                  <a:pt x="1019771" y="179612"/>
                  <a:pt x="997527" y="178129"/>
                </a:cubicBezTo>
                <a:cubicBezTo>
                  <a:pt x="794947" y="110604"/>
                  <a:pt x="997765" y="174321"/>
                  <a:pt x="439387" y="154379"/>
                </a:cubicBezTo>
                <a:cubicBezTo>
                  <a:pt x="391751" y="152678"/>
                  <a:pt x="344384" y="146462"/>
                  <a:pt x="296883" y="142503"/>
                </a:cubicBezTo>
                <a:cubicBezTo>
                  <a:pt x="285008" y="134586"/>
                  <a:pt x="270173" y="129898"/>
                  <a:pt x="261257" y="118753"/>
                </a:cubicBezTo>
                <a:cubicBezTo>
                  <a:pt x="215194" y="61174"/>
                  <a:pt x="291487" y="97163"/>
                  <a:pt x="213756" y="71251"/>
                </a:cubicBezTo>
                <a:cubicBezTo>
                  <a:pt x="187494" y="44990"/>
                  <a:pt x="175568" y="28407"/>
                  <a:pt x="142504" y="11875"/>
                </a:cubicBezTo>
                <a:cubicBezTo>
                  <a:pt x="131308" y="6277"/>
                  <a:pt x="118753" y="3958"/>
                  <a:pt x="106878" y="0"/>
                </a:cubicBezTo>
                <a:cubicBezTo>
                  <a:pt x="50789" y="14022"/>
                  <a:pt x="73974" y="4576"/>
                  <a:pt x="35626" y="23750"/>
                </a:cubicBezTo>
                <a:lnTo>
                  <a:pt x="0" y="47501"/>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6" name="Forma livre 25"/>
          <p:cNvSpPr/>
          <p:nvPr/>
        </p:nvSpPr>
        <p:spPr>
          <a:xfrm>
            <a:off x="6486501" y="4407939"/>
            <a:ext cx="1080508" cy="1541341"/>
          </a:xfrm>
          <a:custGeom>
            <a:avLst/>
            <a:gdLst>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644833 w 1723135"/>
              <a:gd name="connsiteY29" fmla="*/ 1587261 h 1949570"/>
              <a:gd name="connsiteX30" fmla="*/ 662086 w 1723135"/>
              <a:gd name="connsiteY30" fmla="*/ 1639019 h 1949570"/>
              <a:gd name="connsiteX31" fmla="*/ 739723 w 1723135"/>
              <a:gd name="connsiteY31" fmla="*/ 1699404 h 1949570"/>
              <a:gd name="connsiteX32" fmla="*/ 886373 w 1723135"/>
              <a:gd name="connsiteY32" fmla="*/ 1708031 h 1949570"/>
              <a:gd name="connsiteX33" fmla="*/ 946757 w 1723135"/>
              <a:gd name="connsiteY33" fmla="*/ 1725283 h 1949570"/>
              <a:gd name="connsiteX34" fmla="*/ 989889 w 1723135"/>
              <a:gd name="connsiteY34" fmla="*/ 1733910 h 1949570"/>
              <a:gd name="connsiteX35" fmla="*/ 1041648 w 1723135"/>
              <a:gd name="connsiteY35" fmla="*/ 1751163 h 1949570"/>
              <a:gd name="connsiteX36" fmla="*/ 1067527 w 1723135"/>
              <a:gd name="connsiteY36" fmla="*/ 1759789 h 1949570"/>
              <a:gd name="connsiteX37" fmla="*/ 1102033 w 1723135"/>
              <a:gd name="connsiteY37" fmla="*/ 1768415 h 1949570"/>
              <a:gd name="connsiteX38" fmla="*/ 1179671 w 1723135"/>
              <a:gd name="connsiteY38" fmla="*/ 1794295 h 1949570"/>
              <a:gd name="connsiteX39" fmla="*/ 1205550 w 1723135"/>
              <a:gd name="connsiteY39" fmla="*/ 1802921 h 1949570"/>
              <a:gd name="connsiteX40" fmla="*/ 1231429 w 1723135"/>
              <a:gd name="connsiteY40" fmla="*/ 1820174 h 1949570"/>
              <a:gd name="connsiteX41" fmla="*/ 1395331 w 1723135"/>
              <a:gd name="connsiteY41" fmla="*/ 1802921 h 1949570"/>
              <a:gd name="connsiteX42" fmla="*/ 1550606 w 1723135"/>
              <a:gd name="connsiteY42" fmla="*/ 1811548 h 1949570"/>
              <a:gd name="connsiteX43" fmla="*/ 1602365 w 1723135"/>
              <a:gd name="connsiteY43" fmla="*/ 1828800 h 1949570"/>
              <a:gd name="connsiteX44" fmla="*/ 1628244 w 1723135"/>
              <a:gd name="connsiteY44" fmla="*/ 1854680 h 1949570"/>
              <a:gd name="connsiteX45" fmla="*/ 1654123 w 1723135"/>
              <a:gd name="connsiteY45" fmla="*/ 1871932 h 1949570"/>
              <a:gd name="connsiteX46" fmla="*/ 1688629 w 1723135"/>
              <a:gd name="connsiteY46" fmla="*/ 1923691 h 1949570"/>
              <a:gd name="connsiteX47" fmla="*/ 1723135 w 1723135"/>
              <a:gd name="connsiteY47" fmla="*/ 1949570 h 1949570"/>
              <a:gd name="connsiteX48" fmla="*/ 1723135 w 1723135"/>
              <a:gd name="connsiteY48"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644833 w 1723135"/>
              <a:gd name="connsiteY29" fmla="*/ 1587261 h 1949570"/>
              <a:gd name="connsiteX30" fmla="*/ 739723 w 1723135"/>
              <a:gd name="connsiteY30" fmla="*/ 1699404 h 1949570"/>
              <a:gd name="connsiteX31" fmla="*/ 886373 w 1723135"/>
              <a:gd name="connsiteY31" fmla="*/ 1708031 h 1949570"/>
              <a:gd name="connsiteX32" fmla="*/ 946757 w 1723135"/>
              <a:gd name="connsiteY32" fmla="*/ 1725283 h 1949570"/>
              <a:gd name="connsiteX33" fmla="*/ 989889 w 1723135"/>
              <a:gd name="connsiteY33" fmla="*/ 1733910 h 1949570"/>
              <a:gd name="connsiteX34" fmla="*/ 1041648 w 1723135"/>
              <a:gd name="connsiteY34" fmla="*/ 1751163 h 1949570"/>
              <a:gd name="connsiteX35" fmla="*/ 1067527 w 1723135"/>
              <a:gd name="connsiteY35" fmla="*/ 1759789 h 1949570"/>
              <a:gd name="connsiteX36" fmla="*/ 1102033 w 1723135"/>
              <a:gd name="connsiteY36" fmla="*/ 1768415 h 1949570"/>
              <a:gd name="connsiteX37" fmla="*/ 1179671 w 1723135"/>
              <a:gd name="connsiteY37" fmla="*/ 1794295 h 1949570"/>
              <a:gd name="connsiteX38" fmla="*/ 1205550 w 1723135"/>
              <a:gd name="connsiteY38" fmla="*/ 1802921 h 1949570"/>
              <a:gd name="connsiteX39" fmla="*/ 1231429 w 1723135"/>
              <a:gd name="connsiteY39" fmla="*/ 1820174 h 1949570"/>
              <a:gd name="connsiteX40" fmla="*/ 1395331 w 1723135"/>
              <a:gd name="connsiteY40" fmla="*/ 1802921 h 1949570"/>
              <a:gd name="connsiteX41" fmla="*/ 1550606 w 1723135"/>
              <a:gd name="connsiteY41" fmla="*/ 1811548 h 1949570"/>
              <a:gd name="connsiteX42" fmla="*/ 1602365 w 1723135"/>
              <a:gd name="connsiteY42" fmla="*/ 1828800 h 1949570"/>
              <a:gd name="connsiteX43" fmla="*/ 1628244 w 1723135"/>
              <a:gd name="connsiteY43" fmla="*/ 1854680 h 1949570"/>
              <a:gd name="connsiteX44" fmla="*/ 1654123 w 1723135"/>
              <a:gd name="connsiteY44" fmla="*/ 1871932 h 1949570"/>
              <a:gd name="connsiteX45" fmla="*/ 1688629 w 1723135"/>
              <a:gd name="connsiteY45" fmla="*/ 1923691 h 1949570"/>
              <a:gd name="connsiteX46" fmla="*/ 1723135 w 1723135"/>
              <a:gd name="connsiteY46" fmla="*/ 1949570 h 1949570"/>
              <a:gd name="connsiteX47" fmla="*/ 1723135 w 1723135"/>
              <a:gd name="connsiteY47"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644833 w 1723135"/>
              <a:gd name="connsiteY29" fmla="*/ 1587261 h 1949570"/>
              <a:gd name="connsiteX30" fmla="*/ 886373 w 1723135"/>
              <a:gd name="connsiteY30" fmla="*/ 1708031 h 1949570"/>
              <a:gd name="connsiteX31" fmla="*/ 946757 w 1723135"/>
              <a:gd name="connsiteY31" fmla="*/ 1725283 h 1949570"/>
              <a:gd name="connsiteX32" fmla="*/ 989889 w 1723135"/>
              <a:gd name="connsiteY32" fmla="*/ 1733910 h 1949570"/>
              <a:gd name="connsiteX33" fmla="*/ 1041648 w 1723135"/>
              <a:gd name="connsiteY33" fmla="*/ 1751163 h 1949570"/>
              <a:gd name="connsiteX34" fmla="*/ 1067527 w 1723135"/>
              <a:gd name="connsiteY34" fmla="*/ 1759789 h 1949570"/>
              <a:gd name="connsiteX35" fmla="*/ 1102033 w 1723135"/>
              <a:gd name="connsiteY35" fmla="*/ 1768415 h 1949570"/>
              <a:gd name="connsiteX36" fmla="*/ 1179671 w 1723135"/>
              <a:gd name="connsiteY36" fmla="*/ 1794295 h 1949570"/>
              <a:gd name="connsiteX37" fmla="*/ 1205550 w 1723135"/>
              <a:gd name="connsiteY37" fmla="*/ 1802921 h 1949570"/>
              <a:gd name="connsiteX38" fmla="*/ 1231429 w 1723135"/>
              <a:gd name="connsiteY38" fmla="*/ 1820174 h 1949570"/>
              <a:gd name="connsiteX39" fmla="*/ 1395331 w 1723135"/>
              <a:gd name="connsiteY39" fmla="*/ 1802921 h 1949570"/>
              <a:gd name="connsiteX40" fmla="*/ 1550606 w 1723135"/>
              <a:gd name="connsiteY40" fmla="*/ 1811548 h 1949570"/>
              <a:gd name="connsiteX41" fmla="*/ 1602365 w 1723135"/>
              <a:gd name="connsiteY41" fmla="*/ 1828800 h 1949570"/>
              <a:gd name="connsiteX42" fmla="*/ 1628244 w 1723135"/>
              <a:gd name="connsiteY42" fmla="*/ 1854680 h 1949570"/>
              <a:gd name="connsiteX43" fmla="*/ 1654123 w 1723135"/>
              <a:gd name="connsiteY43" fmla="*/ 1871932 h 1949570"/>
              <a:gd name="connsiteX44" fmla="*/ 1688629 w 1723135"/>
              <a:gd name="connsiteY44" fmla="*/ 1923691 h 1949570"/>
              <a:gd name="connsiteX45" fmla="*/ 1723135 w 1723135"/>
              <a:gd name="connsiteY45" fmla="*/ 1949570 h 1949570"/>
              <a:gd name="connsiteX46" fmla="*/ 1723135 w 1723135"/>
              <a:gd name="connsiteY46"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708443 w 1723135"/>
              <a:gd name="connsiteY29" fmla="*/ 1623042 h 1949570"/>
              <a:gd name="connsiteX30" fmla="*/ 886373 w 1723135"/>
              <a:gd name="connsiteY30" fmla="*/ 1708031 h 1949570"/>
              <a:gd name="connsiteX31" fmla="*/ 946757 w 1723135"/>
              <a:gd name="connsiteY31" fmla="*/ 1725283 h 1949570"/>
              <a:gd name="connsiteX32" fmla="*/ 989889 w 1723135"/>
              <a:gd name="connsiteY32" fmla="*/ 1733910 h 1949570"/>
              <a:gd name="connsiteX33" fmla="*/ 1041648 w 1723135"/>
              <a:gd name="connsiteY33" fmla="*/ 1751163 h 1949570"/>
              <a:gd name="connsiteX34" fmla="*/ 1067527 w 1723135"/>
              <a:gd name="connsiteY34" fmla="*/ 1759789 h 1949570"/>
              <a:gd name="connsiteX35" fmla="*/ 1102033 w 1723135"/>
              <a:gd name="connsiteY35" fmla="*/ 1768415 h 1949570"/>
              <a:gd name="connsiteX36" fmla="*/ 1179671 w 1723135"/>
              <a:gd name="connsiteY36" fmla="*/ 1794295 h 1949570"/>
              <a:gd name="connsiteX37" fmla="*/ 1205550 w 1723135"/>
              <a:gd name="connsiteY37" fmla="*/ 1802921 h 1949570"/>
              <a:gd name="connsiteX38" fmla="*/ 1231429 w 1723135"/>
              <a:gd name="connsiteY38" fmla="*/ 1820174 h 1949570"/>
              <a:gd name="connsiteX39" fmla="*/ 1395331 w 1723135"/>
              <a:gd name="connsiteY39" fmla="*/ 1802921 h 1949570"/>
              <a:gd name="connsiteX40" fmla="*/ 1550606 w 1723135"/>
              <a:gd name="connsiteY40" fmla="*/ 1811548 h 1949570"/>
              <a:gd name="connsiteX41" fmla="*/ 1602365 w 1723135"/>
              <a:gd name="connsiteY41" fmla="*/ 1828800 h 1949570"/>
              <a:gd name="connsiteX42" fmla="*/ 1628244 w 1723135"/>
              <a:gd name="connsiteY42" fmla="*/ 1854680 h 1949570"/>
              <a:gd name="connsiteX43" fmla="*/ 1654123 w 1723135"/>
              <a:gd name="connsiteY43" fmla="*/ 1871932 h 1949570"/>
              <a:gd name="connsiteX44" fmla="*/ 1688629 w 1723135"/>
              <a:gd name="connsiteY44" fmla="*/ 1923691 h 1949570"/>
              <a:gd name="connsiteX45" fmla="*/ 1723135 w 1723135"/>
              <a:gd name="connsiteY45" fmla="*/ 1949570 h 1949570"/>
              <a:gd name="connsiteX46" fmla="*/ 1723135 w 1723135"/>
              <a:gd name="connsiteY46"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708443 w 1723135"/>
              <a:gd name="connsiteY29" fmla="*/ 1623042 h 1949570"/>
              <a:gd name="connsiteX30" fmla="*/ 814811 w 1723135"/>
              <a:gd name="connsiteY30" fmla="*/ 1688152 h 1949570"/>
              <a:gd name="connsiteX31" fmla="*/ 946757 w 1723135"/>
              <a:gd name="connsiteY31" fmla="*/ 1725283 h 1949570"/>
              <a:gd name="connsiteX32" fmla="*/ 989889 w 1723135"/>
              <a:gd name="connsiteY32" fmla="*/ 1733910 h 1949570"/>
              <a:gd name="connsiteX33" fmla="*/ 1041648 w 1723135"/>
              <a:gd name="connsiteY33" fmla="*/ 1751163 h 1949570"/>
              <a:gd name="connsiteX34" fmla="*/ 1067527 w 1723135"/>
              <a:gd name="connsiteY34" fmla="*/ 1759789 h 1949570"/>
              <a:gd name="connsiteX35" fmla="*/ 1102033 w 1723135"/>
              <a:gd name="connsiteY35" fmla="*/ 1768415 h 1949570"/>
              <a:gd name="connsiteX36" fmla="*/ 1179671 w 1723135"/>
              <a:gd name="connsiteY36" fmla="*/ 1794295 h 1949570"/>
              <a:gd name="connsiteX37" fmla="*/ 1205550 w 1723135"/>
              <a:gd name="connsiteY37" fmla="*/ 1802921 h 1949570"/>
              <a:gd name="connsiteX38" fmla="*/ 1231429 w 1723135"/>
              <a:gd name="connsiteY38" fmla="*/ 1820174 h 1949570"/>
              <a:gd name="connsiteX39" fmla="*/ 1395331 w 1723135"/>
              <a:gd name="connsiteY39" fmla="*/ 1802921 h 1949570"/>
              <a:gd name="connsiteX40" fmla="*/ 1550606 w 1723135"/>
              <a:gd name="connsiteY40" fmla="*/ 1811548 h 1949570"/>
              <a:gd name="connsiteX41" fmla="*/ 1602365 w 1723135"/>
              <a:gd name="connsiteY41" fmla="*/ 1828800 h 1949570"/>
              <a:gd name="connsiteX42" fmla="*/ 1628244 w 1723135"/>
              <a:gd name="connsiteY42" fmla="*/ 1854680 h 1949570"/>
              <a:gd name="connsiteX43" fmla="*/ 1654123 w 1723135"/>
              <a:gd name="connsiteY43" fmla="*/ 1871932 h 1949570"/>
              <a:gd name="connsiteX44" fmla="*/ 1688629 w 1723135"/>
              <a:gd name="connsiteY44" fmla="*/ 1923691 h 1949570"/>
              <a:gd name="connsiteX45" fmla="*/ 1723135 w 1723135"/>
              <a:gd name="connsiteY45" fmla="*/ 1949570 h 1949570"/>
              <a:gd name="connsiteX46" fmla="*/ 1723135 w 1723135"/>
              <a:gd name="connsiteY46"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708443 w 1723135"/>
              <a:gd name="connsiteY29" fmla="*/ 1623042 h 1949570"/>
              <a:gd name="connsiteX30" fmla="*/ 814811 w 1723135"/>
              <a:gd name="connsiteY30" fmla="*/ 1688152 h 1949570"/>
              <a:gd name="connsiteX31" fmla="*/ 946757 w 1723135"/>
              <a:gd name="connsiteY31" fmla="*/ 1725283 h 1949570"/>
              <a:gd name="connsiteX32" fmla="*/ 989889 w 1723135"/>
              <a:gd name="connsiteY32" fmla="*/ 1733910 h 1949570"/>
              <a:gd name="connsiteX33" fmla="*/ 1041648 w 1723135"/>
              <a:gd name="connsiteY33" fmla="*/ 1751163 h 1949570"/>
              <a:gd name="connsiteX34" fmla="*/ 1067527 w 1723135"/>
              <a:gd name="connsiteY34" fmla="*/ 1759789 h 1949570"/>
              <a:gd name="connsiteX35" fmla="*/ 1102033 w 1723135"/>
              <a:gd name="connsiteY35" fmla="*/ 1768415 h 1949570"/>
              <a:gd name="connsiteX36" fmla="*/ 1179671 w 1723135"/>
              <a:gd name="connsiteY36" fmla="*/ 1794295 h 1949570"/>
              <a:gd name="connsiteX37" fmla="*/ 1205550 w 1723135"/>
              <a:gd name="connsiteY37" fmla="*/ 1802921 h 1949570"/>
              <a:gd name="connsiteX38" fmla="*/ 1231429 w 1723135"/>
              <a:gd name="connsiteY38" fmla="*/ 1820174 h 1949570"/>
              <a:gd name="connsiteX39" fmla="*/ 1379428 w 1723135"/>
              <a:gd name="connsiteY39" fmla="*/ 1834726 h 1949570"/>
              <a:gd name="connsiteX40" fmla="*/ 1550606 w 1723135"/>
              <a:gd name="connsiteY40" fmla="*/ 1811548 h 1949570"/>
              <a:gd name="connsiteX41" fmla="*/ 1602365 w 1723135"/>
              <a:gd name="connsiteY41" fmla="*/ 1828800 h 1949570"/>
              <a:gd name="connsiteX42" fmla="*/ 1628244 w 1723135"/>
              <a:gd name="connsiteY42" fmla="*/ 1854680 h 1949570"/>
              <a:gd name="connsiteX43" fmla="*/ 1654123 w 1723135"/>
              <a:gd name="connsiteY43" fmla="*/ 1871932 h 1949570"/>
              <a:gd name="connsiteX44" fmla="*/ 1688629 w 1723135"/>
              <a:gd name="connsiteY44" fmla="*/ 1923691 h 1949570"/>
              <a:gd name="connsiteX45" fmla="*/ 1723135 w 1723135"/>
              <a:gd name="connsiteY45" fmla="*/ 1949570 h 1949570"/>
              <a:gd name="connsiteX46" fmla="*/ 1723135 w 1723135"/>
              <a:gd name="connsiteY46" fmla="*/ 1949570 h 1949570"/>
              <a:gd name="connsiteX0" fmla="*/ 15105 w 1723135"/>
              <a:gd name="connsiteY0" fmla="*/ 0 h 1949570"/>
              <a:gd name="connsiteX1" fmla="*/ 15105 w 1723135"/>
              <a:gd name="connsiteY1" fmla="*/ 0 h 1949570"/>
              <a:gd name="connsiteX2" fmla="*/ 15105 w 1723135"/>
              <a:gd name="connsiteY2" fmla="*/ 181155 h 1949570"/>
              <a:gd name="connsiteX3" fmla="*/ 32357 w 1723135"/>
              <a:gd name="connsiteY3" fmla="*/ 232914 h 1949570"/>
              <a:gd name="connsiteX4" fmla="*/ 58237 w 1723135"/>
              <a:gd name="connsiteY4" fmla="*/ 310551 h 1949570"/>
              <a:gd name="connsiteX5" fmla="*/ 66863 w 1723135"/>
              <a:gd name="connsiteY5" fmla="*/ 336431 h 1949570"/>
              <a:gd name="connsiteX6" fmla="*/ 75489 w 1723135"/>
              <a:gd name="connsiteY6" fmla="*/ 388189 h 1949570"/>
              <a:gd name="connsiteX7" fmla="*/ 84116 w 1723135"/>
              <a:gd name="connsiteY7" fmla="*/ 414068 h 1949570"/>
              <a:gd name="connsiteX8" fmla="*/ 101369 w 1723135"/>
              <a:gd name="connsiteY8" fmla="*/ 483080 h 1949570"/>
              <a:gd name="connsiteX9" fmla="*/ 118622 w 1723135"/>
              <a:gd name="connsiteY9" fmla="*/ 543465 h 1949570"/>
              <a:gd name="connsiteX10" fmla="*/ 144501 w 1723135"/>
              <a:gd name="connsiteY10" fmla="*/ 698740 h 1949570"/>
              <a:gd name="connsiteX11" fmla="*/ 187633 w 1723135"/>
              <a:gd name="connsiteY11" fmla="*/ 750498 h 1949570"/>
              <a:gd name="connsiteX12" fmla="*/ 196259 w 1723135"/>
              <a:gd name="connsiteY12" fmla="*/ 879895 h 1949570"/>
              <a:gd name="connsiteX13" fmla="*/ 204886 w 1723135"/>
              <a:gd name="connsiteY13" fmla="*/ 983412 h 1949570"/>
              <a:gd name="connsiteX14" fmla="*/ 239391 w 1723135"/>
              <a:gd name="connsiteY14" fmla="*/ 1061049 h 1949570"/>
              <a:gd name="connsiteX15" fmla="*/ 265271 w 1723135"/>
              <a:gd name="connsiteY15" fmla="*/ 1086929 h 1949570"/>
              <a:gd name="connsiteX16" fmla="*/ 282523 w 1723135"/>
              <a:gd name="connsiteY16" fmla="*/ 1112808 h 1949570"/>
              <a:gd name="connsiteX17" fmla="*/ 334282 w 1723135"/>
              <a:gd name="connsiteY17" fmla="*/ 1147314 h 1949570"/>
              <a:gd name="connsiteX18" fmla="*/ 360161 w 1723135"/>
              <a:gd name="connsiteY18" fmla="*/ 1164566 h 1949570"/>
              <a:gd name="connsiteX19" fmla="*/ 386040 w 1723135"/>
              <a:gd name="connsiteY19" fmla="*/ 1190446 h 1949570"/>
              <a:gd name="connsiteX20" fmla="*/ 489557 w 1723135"/>
              <a:gd name="connsiteY20" fmla="*/ 1276710 h 1949570"/>
              <a:gd name="connsiteX21" fmla="*/ 524063 w 1723135"/>
              <a:gd name="connsiteY21" fmla="*/ 1328468 h 1949570"/>
              <a:gd name="connsiteX22" fmla="*/ 541316 w 1723135"/>
              <a:gd name="connsiteY22" fmla="*/ 1380227 h 1949570"/>
              <a:gd name="connsiteX23" fmla="*/ 549942 w 1723135"/>
              <a:gd name="connsiteY23" fmla="*/ 1406106 h 1949570"/>
              <a:gd name="connsiteX24" fmla="*/ 567195 w 1723135"/>
              <a:gd name="connsiteY24" fmla="*/ 1440612 h 1949570"/>
              <a:gd name="connsiteX25" fmla="*/ 575822 w 1723135"/>
              <a:gd name="connsiteY25" fmla="*/ 1466491 h 1949570"/>
              <a:gd name="connsiteX26" fmla="*/ 593074 w 1723135"/>
              <a:gd name="connsiteY26" fmla="*/ 1492370 h 1949570"/>
              <a:gd name="connsiteX27" fmla="*/ 601701 w 1723135"/>
              <a:gd name="connsiteY27" fmla="*/ 1518249 h 1949570"/>
              <a:gd name="connsiteX28" fmla="*/ 627580 w 1723135"/>
              <a:gd name="connsiteY28" fmla="*/ 1535502 h 1949570"/>
              <a:gd name="connsiteX29" fmla="*/ 708443 w 1723135"/>
              <a:gd name="connsiteY29" fmla="*/ 1623042 h 1949570"/>
              <a:gd name="connsiteX30" fmla="*/ 814811 w 1723135"/>
              <a:gd name="connsiteY30" fmla="*/ 1688152 h 1949570"/>
              <a:gd name="connsiteX31" fmla="*/ 946757 w 1723135"/>
              <a:gd name="connsiteY31" fmla="*/ 1725283 h 1949570"/>
              <a:gd name="connsiteX32" fmla="*/ 989889 w 1723135"/>
              <a:gd name="connsiteY32" fmla="*/ 1733910 h 1949570"/>
              <a:gd name="connsiteX33" fmla="*/ 1041648 w 1723135"/>
              <a:gd name="connsiteY33" fmla="*/ 1751163 h 1949570"/>
              <a:gd name="connsiteX34" fmla="*/ 1067527 w 1723135"/>
              <a:gd name="connsiteY34" fmla="*/ 1759789 h 1949570"/>
              <a:gd name="connsiteX35" fmla="*/ 1102033 w 1723135"/>
              <a:gd name="connsiteY35" fmla="*/ 1768415 h 1949570"/>
              <a:gd name="connsiteX36" fmla="*/ 1179671 w 1723135"/>
              <a:gd name="connsiteY36" fmla="*/ 1794295 h 1949570"/>
              <a:gd name="connsiteX37" fmla="*/ 1205550 w 1723135"/>
              <a:gd name="connsiteY37" fmla="*/ 1802921 h 1949570"/>
              <a:gd name="connsiteX38" fmla="*/ 1231429 w 1723135"/>
              <a:gd name="connsiteY38" fmla="*/ 1820174 h 1949570"/>
              <a:gd name="connsiteX39" fmla="*/ 1379428 w 1723135"/>
              <a:gd name="connsiteY39" fmla="*/ 1834726 h 1949570"/>
              <a:gd name="connsiteX40" fmla="*/ 1550606 w 1723135"/>
              <a:gd name="connsiteY40" fmla="*/ 1811548 h 1949570"/>
              <a:gd name="connsiteX41" fmla="*/ 1602365 w 1723135"/>
              <a:gd name="connsiteY41" fmla="*/ 1828800 h 1949570"/>
              <a:gd name="connsiteX42" fmla="*/ 1628244 w 1723135"/>
              <a:gd name="connsiteY42" fmla="*/ 1854680 h 1949570"/>
              <a:gd name="connsiteX43" fmla="*/ 1654123 w 1723135"/>
              <a:gd name="connsiteY43" fmla="*/ 1871932 h 1949570"/>
              <a:gd name="connsiteX44" fmla="*/ 1688629 w 1723135"/>
              <a:gd name="connsiteY44" fmla="*/ 1923691 h 1949570"/>
              <a:gd name="connsiteX45" fmla="*/ 1723135 w 1723135"/>
              <a:gd name="connsiteY45" fmla="*/ 1949570 h 1949570"/>
              <a:gd name="connsiteX46" fmla="*/ 1723135 w 1723135"/>
              <a:gd name="connsiteY46" fmla="*/ 1949570 h 19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3135" h="1949570">
                <a:moveTo>
                  <a:pt x="15105" y="0"/>
                </a:moveTo>
                <a:lnTo>
                  <a:pt x="15105" y="0"/>
                </a:lnTo>
                <a:cubicBezTo>
                  <a:pt x="5899" y="82847"/>
                  <a:pt x="0" y="90525"/>
                  <a:pt x="15105" y="181155"/>
                </a:cubicBezTo>
                <a:cubicBezTo>
                  <a:pt x="18095" y="199094"/>
                  <a:pt x="26606" y="215661"/>
                  <a:pt x="32357" y="232914"/>
                </a:cubicBezTo>
                <a:lnTo>
                  <a:pt x="58237" y="310551"/>
                </a:lnTo>
                <a:cubicBezTo>
                  <a:pt x="61113" y="319178"/>
                  <a:pt x="65368" y="327461"/>
                  <a:pt x="66863" y="336431"/>
                </a:cubicBezTo>
                <a:cubicBezTo>
                  <a:pt x="69738" y="353684"/>
                  <a:pt x="71695" y="371115"/>
                  <a:pt x="75489" y="388189"/>
                </a:cubicBezTo>
                <a:cubicBezTo>
                  <a:pt x="77462" y="397065"/>
                  <a:pt x="81723" y="405295"/>
                  <a:pt x="84116" y="414068"/>
                </a:cubicBezTo>
                <a:cubicBezTo>
                  <a:pt x="90355" y="436944"/>
                  <a:pt x="93871" y="460585"/>
                  <a:pt x="101369" y="483080"/>
                </a:cubicBezTo>
                <a:cubicBezTo>
                  <a:pt x="113744" y="520207"/>
                  <a:pt x="107790" y="500138"/>
                  <a:pt x="118622" y="543465"/>
                </a:cubicBezTo>
                <a:cubicBezTo>
                  <a:pt x="120911" y="566358"/>
                  <a:pt x="127374" y="673051"/>
                  <a:pt x="144501" y="698740"/>
                </a:cubicBezTo>
                <a:cubicBezTo>
                  <a:pt x="168521" y="734770"/>
                  <a:pt x="154423" y="717288"/>
                  <a:pt x="187633" y="750498"/>
                </a:cubicBezTo>
                <a:cubicBezTo>
                  <a:pt x="213120" y="826959"/>
                  <a:pt x="206894" y="784182"/>
                  <a:pt x="196259" y="879895"/>
                </a:cubicBezTo>
                <a:cubicBezTo>
                  <a:pt x="199135" y="914401"/>
                  <a:pt x="199193" y="949258"/>
                  <a:pt x="204886" y="983412"/>
                </a:cubicBezTo>
                <a:cubicBezTo>
                  <a:pt x="209587" y="1011620"/>
                  <a:pt x="221076" y="1039071"/>
                  <a:pt x="239391" y="1061049"/>
                </a:cubicBezTo>
                <a:cubicBezTo>
                  <a:pt x="247201" y="1070421"/>
                  <a:pt x="257461" y="1077557"/>
                  <a:pt x="265271" y="1086929"/>
                </a:cubicBezTo>
                <a:cubicBezTo>
                  <a:pt x="271908" y="1094894"/>
                  <a:pt x="274721" y="1105981"/>
                  <a:pt x="282523" y="1112808"/>
                </a:cubicBezTo>
                <a:cubicBezTo>
                  <a:pt x="298128" y="1126462"/>
                  <a:pt x="317029" y="1135812"/>
                  <a:pt x="334282" y="1147314"/>
                </a:cubicBezTo>
                <a:cubicBezTo>
                  <a:pt x="342908" y="1153065"/>
                  <a:pt x="352830" y="1157235"/>
                  <a:pt x="360161" y="1164566"/>
                </a:cubicBezTo>
                <a:cubicBezTo>
                  <a:pt x="368787" y="1173193"/>
                  <a:pt x="376410" y="1182956"/>
                  <a:pt x="386040" y="1190446"/>
                </a:cubicBezTo>
                <a:cubicBezTo>
                  <a:pt x="430113" y="1224725"/>
                  <a:pt x="456070" y="1226480"/>
                  <a:pt x="489557" y="1276710"/>
                </a:cubicBezTo>
                <a:lnTo>
                  <a:pt x="524063" y="1328468"/>
                </a:lnTo>
                <a:lnTo>
                  <a:pt x="541316" y="1380227"/>
                </a:lnTo>
                <a:cubicBezTo>
                  <a:pt x="544191" y="1388853"/>
                  <a:pt x="545876" y="1397973"/>
                  <a:pt x="549942" y="1406106"/>
                </a:cubicBezTo>
                <a:cubicBezTo>
                  <a:pt x="555693" y="1417608"/>
                  <a:pt x="562129" y="1428792"/>
                  <a:pt x="567195" y="1440612"/>
                </a:cubicBezTo>
                <a:cubicBezTo>
                  <a:pt x="570777" y="1448970"/>
                  <a:pt x="571755" y="1458358"/>
                  <a:pt x="575822" y="1466491"/>
                </a:cubicBezTo>
                <a:cubicBezTo>
                  <a:pt x="580458" y="1475764"/>
                  <a:pt x="588438" y="1483097"/>
                  <a:pt x="593074" y="1492370"/>
                </a:cubicBezTo>
                <a:cubicBezTo>
                  <a:pt x="597141" y="1500503"/>
                  <a:pt x="596021" y="1511149"/>
                  <a:pt x="601701" y="1518249"/>
                </a:cubicBezTo>
                <a:cubicBezTo>
                  <a:pt x="608178" y="1526345"/>
                  <a:pt x="618954" y="1529751"/>
                  <a:pt x="627580" y="1535502"/>
                </a:cubicBezTo>
                <a:lnTo>
                  <a:pt x="708443" y="1623042"/>
                </a:lnTo>
                <a:lnTo>
                  <a:pt x="814811" y="1688152"/>
                </a:lnTo>
                <a:cubicBezTo>
                  <a:pt x="843632" y="1697759"/>
                  <a:pt x="914259" y="1718061"/>
                  <a:pt x="946757" y="1725283"/>
                </a:cubicBezTo>
                <a:cubicBezTo>
                  <a:pt x="961070" y="1728464"/>
                  <a:pt x="975744" y="1730052"/>
                  <a:pt x="989889" y="1733910"/>
                </a:cubicBezTo>
                <a:cubicBezTo>
                  <a:pt x="1007434" y="1738695"/>
                  <a:pt x="1024395" y="1745412"/>
                  <a:pt x="1041648" y="1751163"/>
                </a:cubicBezTo>
                <a:cubicBezTo>
                  <a:pt x="1050274" y="1754038"/>
                  <a:pt x="1058706" y="1757584"/>
                  <a:pt x="1067527" y="1759789"/>
                </a:cubicBezTo>
                <a:cubicBezTo>
                  <a:pt x="1079029" y="1762664"/>
                  <a:pt x="1090677" y="1765008"/>
                  <a:pt x="1102033" y="1768415"/>
                </a:cubicBezTo>
                <a:cubicBezTo>
                  <a:pt x="1102055" y="1768421"/>
                  <a:pt x="1166721" y="1789978"/>
                  <a:pt x="1179671" y="1794295"/>
                </a:cubicBezTo>
                <a:lnTo>
                  <a:pt x="1205550" y="1802921"/>
                </a:lnTo>
                <a:cubicBezTo>
                  <a:pt x="1214176" y="1808672"/>
                  <a:pt x="1221092" y="1819379"/>
                  <a:pt x="1231429" y="1820174"/>
                </a:cubicBezTo>
                <a:cubicBezTo>
                  <a:pt x="1238064" y="1820684"/>
                  <a:pt x="1368164" y="1835978"/>
                  <a:pt x="1379428" y="1834726"/>
                </a:cubicBezTo>
                <a:cubicBezTo>
                  <a:pt x="1435161" y="1809772"/>
                  <a:pt x="1499168" y="1805118"/>
                  <a:pt x="1550606" y="1811548"/>
                </a:cubicBezTo>
                <a:cubicBezTo>
                  <a:pt x="1568652" y="1813804"/>
                  <a:pt x="1602365" y="1828800"/>
                  <a:pt x="1602365" y="1828800"/>
                </a:cubicBezTo>
                <a:cubicBezTo>
                  <a:pt x="1610991" y="1837427"/>
                  <a:pt x="1618872" y="1846870"/>
                  <a:pt x="1628244" y="1854680"/>
                </a:cubicBezTo>
                <a:cubicBezTo>
                  <a:pt x="1636208" y="1861317"/>
                  <a:pt x="1647296" y="1864130"/>
                  <a:pt x="1654123" y="1871932"/>
                </a:cubicBezTo>
                <a:cubicBezTo>
                  <a:pt x="1667777" y="1887537"/>
                  <a:pt x="1671376" y="1912189"/>
                  <a:pt x="1688629" y="1923691"/>
                </a:cubicBezTo>
                <a:cubicBezTo>
                  <a:pt x="1717892" y="1943200"/>
                  <a:pt x="1707177" y="1933613"/>
                  <a:pt x="1723135" y="1949570"/>
                </a:cubicBezTo>
                <a:lnTo>
                  <a:pt x="1723135" y="1949570"/>
                </a:lnTo>
              </a:path>
            </a:pathLst>
          </a:cu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7" name="Forma livre 26"/>
          <p:cNvSpPr/>
          <p:nvPr/>
        </p:nvSpPr>
        <p:spPr>
          <a:xfrm>
            <a:off x="5106586" y="4263380"/>
            <a:ext cx="1240497" cy="1400680"/>
          </a:xfrm>
          <a:custGeom>
            <a:avLst/>
            <a:gdLst>
              <a:gd name="connsiteX0" fmla="*/ 1250831 w 1259457"/>
              <a:gd name="connsiteY0" fmla="*/ 0 h 1354347"/>
              <a:gd name="connsiteX1" fmla="*/ 1250831 w 1259457"/>
              <a:gd name="connsiteY1" fmla="*/ 0 h 1354347"/>
              <a:gd name="connsiteX2" fmla="*/ 1216325 w 1259457"/>
              <a:gd name="connsiteY2" fmla="*/ 155275 h 1354347"/>
              <a:gd name="connsiteX3" fmla="*/ 1242204 w 1259457"/>
              <a:gd name="connsiteY3" fmla="*/ 207033 h 1354347"/>
              <a:gd name="connsiteX4" fmla="*/ 1259457 w 1259457"/>
              <a:gd name="connsiteY4" fmla="*/ 258792 h 1354347"/>
              <a:gd name="connsiteX5" fmla="*/ 1242204 w 1259457"/>
              <a:gd name="connsiteY5" fmla="*/ 336430 h 1354347"/>
              <a:gd name="connsiteX6" fmla="*/ 1224951 w 1259457"/>
              <a:gd name="connsiteY6" fmla="*/ 362309 h 1354347"/>
              <a:gd name="connsiteX7" fmla="*/ 1190446 w 1259457"/>
              <a:gd name="connsiteY7" fmla="*/ 439947 h 1354347"/>
              <a:gd name="connsiteX8" fmla="*/ 1164566 w 1259457"/>
              <a:gd name="connsiteY8" fmla="*/ 457200 h 1354347"/>
              <a:gd name="connsiteX9" fmla="*/ 1095555 w 1259457"/>
              <a:gd name="connsiteY9" fmla="*/ 534837 h 1354347"/>
              <a:gd name="connsiteX10" fmla="*/ 1086929 w 1259457"/>
              <a:gd name="connsiteY10" fmla="*/ 569343 h 1354347"/>
              <a:gd name="connsiteX11" fmla="*/ 1069676 w 1259457"/>
              <a:gd name="connsiteY11" fmla="*/ 646981 h 1354347"/>
              <a:gd name="connsiteX12" fmla="*/ 1052423 w 1259457"/>
              <a:gd name="connsiteY12" fmla="*/ 672860 h 1354347"/>
              <a:gd name="connsiteX13" fmla="*/ 1026544 w 1259457"/>
              <a:gd name="connsiteY13" fmla="*/ 707366 h 1354347"/>
              <a:gd name="connsiteX14" fmla="*/ 992038 w 1259457"/>
              <a:gd name="connsiteY14" fmla="*/ 759124 h 1354347"/>
              <a:gd name="connsiteX15" fmla="*/ 983412 w 1259457"/>
              <a:gd name="connsiteY15" fmla="*/ 897147 h 1354347"/>
              <a:gd name="connsiteX16" fmla="*/ 974785 w 1259457"/>
              <a:gd name="connsiteY16" fmla="*/ 940279 h 1354347"/>
              <a:gd name="connsiteX17" fmla="*/ 957532 w 1259457"/>
              <a:gd name="connsiteY17" fmla="*/ 1000664 h 1354347"/>
              <a:gd name="connsiteX18" fmla="*/ 948906 w 1259457"/>
              <a:gd name="connsiteY18" fmla="*/ 1061049 h 1354347"/>
              <a:gd name="connsiteX19" fmla="*/ 931653 w 1259457"/>
              <a:gd name="connsiteY19" fmla="*/ 1121433 h 1354347"/>
              <a:gd name="connsiteX20" fmla="*/ 914400 w 1259457"/>
              <a:gd name="connsiteY20" fmla="*/ 1190445 h 1354347"/>
              <a:gd name="connsiteX21" fmla="*/ 879895 w 1259457"/>
              <a:gd name="connsiteY21" fmla="*/ 1242203 h 1354347"/>
              <a:gd name="connsiteX22" fmla="*/ 854015 w 1259457"/>
              <a:gd name="connsiteY22" fmla="*/ 1293962 h 1354347"/>
              <a:gd name="connsiteX23" fmla="*/ 828136 w 1259457"/>
              <a:gd name="connsiteY23" fmla="*/ 1319841 h 1354347"/>
              <a:gd name="connsiteX24" fmla="*/ 776378 w 1259457"/>
              <a:gd name="connsiteY24" fmla="*/ 1337094 h 1354347"/>
              <a:gd name="connsiteX25" fmla="*/ 698740 w 1259457"/>
              <a:gd name="connsiteY25" fmla="*/ 1354347 h 1354347"/>
              <a:gd name="connsiteX26" fmla="*/ 508959 w 1259457"/>
              <a:gd name="connsiteY26" fmla="*/ 1345720 h 1354347"/>
              <a:gd name="connsiteX27" fmla="*/ 483080 w 1259457"/>
              <a:gd name="connsiteY27" fmla="*/ 1328467 h 1354347"/>
              <a:gd name="connsiteX28" fmla="*/ 431321 w 1259457"/>
              <a:gd name="connsiteY28" fmla="*/ 1276709 h 1354347"/>
              <a:gd name="connsiteX29" fmla="*/ 388189 w 1259457"/>
              <a:gd name="connsiteY29" fmla="*/ 1224950 h 1354347"/>
              <a:gd name="connsiteX30" fmla="*/ 362310 w 1259457"/>
              <a:gd name="connsiteY30" fmla="*/ 1216324 h 1354347"/>
              <a:gd name="connsiteX31" fmla="*/ 189781 w 1259457"/>
              <a:gd name="connsiteY31" fmla="*/ 1224950 h 1354347"/>
              <a:gd name="connsiteX32" fmla="*/ 138023 w 1259457"/>
              <a:gd name="connsiteY32" fmla="*/ 1242203 h 1354347"/>
              <a:gd name="connsiteX33" fmla="*/ 112144 w 1259457"/>
              <a:gd name="connsiteY33" fmla="*/ 1259456 h 1354347"/>
              <a:gd name="connsiteX34" fmla="*/ 0 w 1259457"/>
              <a:gd name="connsiteY34" fmla="*/ 1268083 h 1354347"/>
              <a:gd name="connsiteX35" fmla="*/ 0 w 1259457"/>
              <a:gd name="connsiteY35" fmla="*/ 1268083 h 1354347"/>
              <a:gd name="connsiteX0" fmla="*/ 1250831 w 1259457"/>
              <a:gd name="connsiteY0" fmla="*/ 0 h 1354347"/>
              <a:gd name="connsiteX1" fmla="*/ 1250831 w 1259457"/>
              <a:gd name="connsiteY1" fmla="*/ 0 h 1354347"/>
              <a:gd name="connsiteX2" fmla="*/ 1216325 w 1259457"/>
              <a:gd name="connsiteY2" fmla="*/ 155275 h 1354347"/>
              <a:gd name="connsiteX3" fmla="*/ 1242204 w 1259457"/>
              <a:gd name="connsiteY3" fmla="*/ 207033 h 1354347"/>
              <a:gd name="connsiteX4" fmla="*/ 1259457 w 1259457"/>
              <a:gd name="connsiteY4" fmla="*/ 258792 h 1354347"/>
              <a:gd name="connsiteX5" fmla="*/ 1242204 w 1259457"/>
              <a:gd name="connsiteY5" fmla="*/ 336430 h 1354347"/>
              <a:gd name="connsiteX6" fmla="*/ 1224951 w 1259457"/>
              <a:gd name="connsiteY6" fmla="*/ 362309 h 1354347"/>
              <a:gd name="connsiteX7" fmla="*/ 1190446 w 1259457"/>
              <a:gd name="connsiteY7" fmla="*/ 439947 h 1354347"/>
              <a:gd name="connsiteX8" fmla="*/ 1164566 w 1259457"/>
              <a:gd name="connsiteY8" fmla="*/ 457200 h 1354347"/>
              <a:gd name="connsiteX9" fmla="*/ 1095555 w 1259457"/>
              <a:gd name="connsiteY9" fmla="*/ 534837 h 1354347"/>
              <a:gd name="connsiteX10" fmla="*/ 1086929 w 1259457"/>
              <a:gd name="connsiteY10" fmla="*/ 569343 h 1354347"/>
              <a:gd name="connsiteX11" fmla="*/ 1069676 w 1259457"/>
              <a:gd name="connsiteY11" fmla="*/ 646981 h 1354347"/>
              <a:gd name="connsiteX12" fmla="*/ 1052423 w 1259457"/>
              <a:gd name="connsiteY12" fmla="*/ 672860 h 1354347"/>
              <a:gd name="connsiteX13" fmla="*/ 1026544 w 1259457"/>
              <a:gd name="connsiteY13" fmla="*/ 707366 h 1354347"/>
              <a:gd name="connsiteX14" fmla="*/ 992038 w 1259457"/>
              <a:gd name="connsiteY14" fmla="*/ 759124 h 1354347"/>
              <a:gd name="connsiteX15" fmla="*/ 983412 w 1259457"/>
              <a:gd name="connsiteY15" fmla="*/ 897147 h 1354347"/>
              <a:gd name="connsiteX16" fmla="*/ 974785 w 1259457"/>
              <a:gd name="connsiteY16" fmla="*/ 940279 h 1354347"/>
              <a:gd name="connsiteX17" fmla="*/ 957532 w 1259457"/>
              <a:gd name="connsiteY17" fmla="*/ 1000664 h 1354347"/>
              <a:gd name="connsiteX18" fmla="*/ 948906 w 1259457"/>
              <a:gd name="connsiteY18" fmla="*/ 1061049 h 1354347"/>
              <a:gd name="connsiteX19" fmla="*/ 931653 w 1259457"/>
              <a:gd name="connsiteY19" fmla="*/ 1121433 h 1354347"/>
              <a:gd name="connsiteX20" fmla="*/ 914400 w 1259457"/>
              <a:gd name="connsiteY20" fmla="*/ 1190445 h 1354347"/>
              <a:gd name="connsiteX21" fmla="*/ 879895 w 1259457"/>
              <a:gd name="connsiteY21" fmla="*/ 1242203 h 1354347"/>
              <a:gd name="connsiteX22" fmla="*/ 854015 w 1259457"/>
              <a:gd name="connsiteY22" fmla="*/ 1293962 h 1354347"/>
              <a:gd name="connsiteX23" fmla="*/ 828136 w 1259457"/>
              <a:gd name="connsiteY23" fmla="*/ 1319841 h 1354347"/>
              <a:gd name="connsiteX24" fmla="*/ 776378 w 1259457"/>
              <a:gd name="connsiteY24" fmla="*/ 1337094 h 1354347"/>
              <a:gd name="connsiteX25" fmla="*/ 698740 w 1259457"/>
              <a:gd name="connsiteY25" fmla="*/ 1354347 h 1354347"/>
              <a:gd name="connsiteX26" fmla="*/ 508959 w 1259457"/>
              <a:gd name="connsiteY26" fmla="*/ 1345720 h 1354347"/>
              <a:gd name="connsiteX27" fmla="*/ 483080 w 1259457"/>
              <a:gd name="connsiteY27" fmla="*/ 1328467 h 1354347"/>
              <a:gd name="connsiteX28" fmla="*/ 431321 w 1259457"/>
              <a:gd name="connsiteY28" fmla="*/ 1276709 h 1354347"/>
              <a:gd name="connsiteX29" fmla="*/ 388189 w 1259457"/>
              <a:gd name="connsiteY29" fmla="*/ 1224950 h 1354347"/>
              <a:gd name="connsiteX30" fmla="*/ 362310 w 1259457"/>
              <a:gd name="connsiteY30" fmla="*/ 1216324 h 1354347"/>
              <a:gd name="connsiteX31" fmla="*/ 223371 w 1259457"/>
              <a:gd name="connsiteY31" fmla="*/ 1173429 h 1354347"/>
              <a:gd name="connsiteX32" fmla="*/ 138023 w 1259457"/>
              <a:gd name="connsiteY32" fmla="*/ 1242203 h 1354347"/>
              <a:gd name="connsiteX33" fmla="*/ 112144 w 1259457"/>
              <a:gd name="connsiteY33" fmla="*/ 1259456 h 1354347"/>
              <a:gd name="connsiteX34" fmla="*/ 0 w 1259457"/>
              <a:gd name="connsiteY34" fmla="*/ 1268083 h 1354347"/>
              <a:gd name="connsiteX35" fmla="*/ 0 w 1259457"/>
              <a:gd name="connsiteY35" fmla="*/ 1268083 h 1354347"/>
              <a:gd name="connsiteX0" fmla="*/ 1250831 w 1259457"/>
              <a:gd name="connsiteY0" fmla="*/ 0 h 1354347"/>
              <a:gd name="connsiteX1" fmla="*/ 1250831 w 1259457"/>
              <a:gd name="connsiteY1" fmla="*/ 0 h 1354347"/>
              <a:gd name="connsiteX2" fmla="*/ 1216325 w 1259457"/>
              <a:gd name="connsiteY2" fmla="*/ 155275 h 1354347"/>
              <a:gd name="connsiteX3" fmla="*/ 1242204 w 1259457"/>
              <a:gd name="connsiteY3" fmla="*/ 207033 h 1354347"/>
              <a:gd name="connsiteX4" fmla="*/ 1259457 w 1259457"/>
              <a:gd name="connsiteY4" fmla="*/ 258792 h 1354347"/>
              <a:gd name="connsiteX5" fmla="*/ 1242204 w 1259457"/>
              <a:gd name="connsiteY5" fmla="*/ 336430 h 1354347"/>
              <a:gd name="connsiteX6" fmla="*/ 1224951 w 1259457"/>
              <a:gd name="connsiteY6" fmla="*/ 362309 h 1354347"/>
              <a:gd name="connsiteX7" fmla="*/ 1190446 w 1259457"/>
              <a:gd name="connsiteY7" fmla="*/ 439947 h 1354347"/>
              <a:gd name="connsiteX8" fmla="*/ 1164566 w 1259457"/>
              <a:gd name="connsiteY8" fmla="*/ 457200 h 1354347"/>
              <a:gd name="connsiteX9" fmla="*/ 1095555 w 1259457"/>
              <a:gd name="connsiteY9" fmla="*/ 534837 h 1354347"/>
              <a:gd name="connsiteX10" fmla="*/ 1086929 w 1259457"/>
              <a:gd name="connsiteY10" fmla="*/ 569343 h 1354347"/>
              <a:gd name="connsiteX11" fmla="*/ 1069676 w 1259457"/>
              <a:gd name="connsiteY11" fmla="*/ 646981 h 1354347"/>
              <a:gd name="connsiteX12" fmla="*/ 1052423 w 1259457"/>
              <a:gd name="connsiteY12" fmla="*/ 672860 h 1354347"/>
              <a:gd name="connsiteX13" fmla="*/ 1026544 w 1259457"/>
              <a:gd name="connsiteY13" fmla="*/ 707366 h 1354347"/>
              <a:gd name="connsiteX14" fmla="*/ 992038 w 1259457"/>
              <a:gd name="connsiteY14" fmla="*/ 759124 h 1354347"/>
              <a:gd name="connsiteX15" fmla="*/ 983412 w 1259457"/>
              <a:gd name="connsiteY15" fmla="*/ 897147 h 1354347"/>
              <a:gd name="connsiteX16" fmla="*/ 974785 w 1259457"/>
              <a:gd name="connsiteY16" fmla="*/ 940279 h 1354347"/>
              <a:gd name="connsiteX17" fmla="*/ 957532 w 1259457"/>
              <a:gd name="connsiteY17" fmla="*/ 1000664 h 1354347"/>
              <a:gd name="connsiteX18" fmla="*/ 948906 w 1259457"/>
              <a:gd name="connsiteY18" fmla="*/ 1061049 h 1354347"/>
              <a:gd name="connsiteX19" fmla="*/ 931653 w 1259457"/>
              <a:gd name="connsiteY19" fmla="*/ 1121433 h 1354347"/>
              <a:gd name="connsiteX20" fmla="*/ 914400 w 1259457"/>
              <a:gd name="connsiteY20" fmla="*/ 1190445 h 1354347"/>
              <a:gd name="connsiteX21" fmla="*/ 879895 w 1259457"/>
              <a:gd name="connsiteY21" fmla="*/ 1242203 h 1354347"/>
              <a:gd name="connsiteX22" fmla="*/ 854015 w 1259457"/>
              <a:gd name="connsiteY22" fmla="*/ 1293962 h 1354347"/>
              <a:gd name="connsiteX23" fmla="*/ 828136 w 1259457"/>
              <a:gd name="connsiteY23" fmla="*/ 1319841 h 1354347"/>
              <a:gd name="connsiteX24" fmla="*/ 776378 w 1259457"/>
              <a:gd name="connsiteY24" fmla="*/ 1337094 h 1354347"/>
              <a:gd name="connsiteX25" fmla="*/ 698740 w 1259457"/>
              <a:gd name="connsiteY25" fmla="*/ 1354347 h 1354347"/>
              <a:gd name="connsiteX26" fmla="*/ 508959 w 1259457"/>
              <a:gd name="connsiteY26" fmla="*/ 1345720 h 1354347"/>
              <a:gd name="connsiteX27" fmla="*/ 483080 w 1259457"/>
              <a:gd name="connsiteY27" fmla="*/ 1328467 h 1354347"/>
              <a:gd name="connsiteX28" fmla="*/ 431321 w 1259457"/>
              <a:gd name="connsiteY28" fmla="*/ 1276709 h 1354347"/>
              <a:gd name="connsiteX29" fmla="*/ 388189 w 1259457"/>
              <a:gd name="connsiteY29" fmla="*/ 1224950 h 1354347"/>
              <a:gd name="connsiteX30" fmla="*/ 421945 w 1259457"/>
              <a:gd name="connsiteY30" fmla="*/ 1168616 h 1354347"/>
              <a:gd name="connsiteX31" fmla="*/ 223371 w 1259457"/>
              <a:gd name="connsiteY31" fmla="*/ 1173429 h 1354347"/>
              <a:gd name="connsiteX32" fmla="*/ 138023 w 1259457"/>
              <a:gd name="connsiteY32" fmla="*/ 1242203 h 1354347"/>
              <a:gd name="connsiteX33" fmla="*/ 112144 w 1259457"/>
              <a:gd name="connsiteY33" fmla="*/ 1259456 h 1354347"/>
              <a:gd name="connsiteX34" fmla="*/ 0 w 1259457"/>
              <a:gd name="connsiteY34" fmla="*/ 1268083 h 1354347"/>
              <a:gd name="connsiteX35" fmla="*/ 0 w 1259457"/>
              <a:gd name="connsiteY35" fmla="*/ 1268083 h 1354347"/>
              <a:gd name="connsiteX0" fmla="*/ 1250831 w 1259457"/>
              <a:gd name="connsiteY0" fmla="*/ 0 h 1354347"/>
              <a:gd name="connsiteX1" fmla="*/ 1250831 w 1259457"/>
              <a:gd name="connsiteY1" fmla="*/ 0 h 1354347"/>
              <a:gd name="connsiteX2" fmla="*/ 1216325 w 1259457"/>
              <a:gd name="connsiteY2" fmla="*/ 155275 h 1354347"/>
              <a:gd name="connsiteX3" fmla="*/ 1242204 w 1259457"/>
              <a:gd name="connsiteY3" fmla="*/ 207033 h 1354347"/>
              <a:gd name="connsiteX4" fmla="*/ 1259457 w 1259457"/>
              <a:gd name="connsiteY4" fmla="*/ 258792 h 1354347"/>
              <a:gd name="connsiteX5" fmla="*/ 1242204 w 1259457"/>
              <a:gd name="connsiteY5" fmla="*/ 336430 h 1354347"/>
              <a:gd name="connsiteX6" fmla="*/ 1224951 w 1259457"/>
              <a:gd name="connsiteY6" fmla="*/ 362309 h 1354347"/>
              <a:gd name="connsiteX7" fmla="*/ 1190446 w 1259457"/>
              <a:gd name="connsiteY7" fmla="*/ 439947 h 1354347"/>
              <a:gd name="connsiteX8" fmla="*/ 1164566 w 1259457"/>
              <a:gd name="connsiteY8" fmla="*/ 457200 h 1354347"/>
              <a:gd name="connsiteX9" fmla="*/ 1095555 w 1259457"/>
              <a:gd name="connsiteY9" fmla="*/ 534837 h 1354347"/>
              <a:gd name="connsiteX10" fmla="*/ 1086929 w 1259457"/>
              <a:gd name="connsiteY10" fmla="*/ 569343 h 1354347"/>
              <a:gd name="connsiteX11" fmla="*/ 1069676 w 1259457"/>
              <a:gd name="connsiteY11" fmla="*/ 646981 h 1354347"/>
              <a:gd name="connsiteX12" fmla="*/ 1052423 w 1259457"/>
              <a:gd name="connsiteY12" fmla="*/ 672860 h 1354347"/>
              <a:gd name="connsiteX13" fmla="*/ 1026544 w 1259457"/>
              <a:gd name="connsiteY13" fmla="*/ 707366 h 1354347"/>
              <a:gd name="connsiteX14" fmla="*/ 992038 w 1259457"/>
              <a:gd name="connsiteY14" fmla="*/ 759124 h 1354347"/>
              <a:gd name="connsiteX15" fmla="*/ 983412 w 1259457"/>
              <a:gd name="connsiteY15" fmla="*/ 897147 h 1354347"/>
              <a:gd name="connsiteX16" fmla="*/ 974785 w 1259457"/>
              <a:gd name="connsiteY16" fmla="*/ 940279 h 1354347"/>
              <a:gd name="connsiteX17" fmla="*/ 957532 w 1259457"/>
              <a:gd name="connsiteY17" fmla="*/ 1000664 h 1354347"/>
              <a:gd name="connsiteX18" fmla="*/ 948906 w 1259457"/>
              <a:gd name="connsiteY18" fmla="*/ 1061049 h 1354347"/>
              <a:gd name="connsiteX19" fmla="*/ 931653 w 1259457"/>
              <a:gd name="connsiteY19" fmla="*/ 1121433 h 1354347"/>
              <a:gd name="connsiteX20" fmla="*/ 914400 w 1259457"/>
              <a:gd name="connsiteY20" fmla="*/ 1190445 h 1354347"/>
              <a:gd name="connsiteX21" fmla="*/ 879895 w 1259457"/>
              <a:gd name="connsiteY21" fmla="*/ 1242203 h 1354347"/>
              <a:gd name="connsiteX22" fmla="*/ 854015 w 1259457"/>
              <a:gd name="connsiteY22" fmla="*/ 1293962 h 1354347"/>
              <a:gd name="connsiteX23" fmla="*/ 828136 w 1259457"/>
              <a:gd name="connsiteY23" fmla="*/ 1319841 h 1354347"/>
              <a:gd name="connsiteX24" fmla="*/ 776378 w 1259457"/>
              <a:gd name="connsiteY24" fmla="*/ 1337094 h 1354347"/>
              <a:gd name="connsiteX25" fmla="*/ 698740 w 1259457"/>
              <a:gd name="connsiteY25" fmla="*/ 1354347 h 1354347"/>
              <a:gd name="connsiteX26" fmla="*/ 508959 w 1259457"/>
              <a:gd name="connsiteY26" fmla="*/ 1345720 h 1354347"/>
              <a:gd name="connsiteX27" fmla="*/ 483080 w 1259457"/>
              <a:gd name="connsiteY27" fmla="*/ 1328467 h 1354347"/>
              <a:gd name="connsiteX28" fmla="*/ 431321 w 1259457"/>
              <a:gd name="connsiteY28" fmla="*/ 1276709 h 1354347"/>
              <a:gd name="connsiteX29" fmla="*/ 421945 w 1259457"/>
              <a:gd name="connsiteY29" fmla="*/ 1168616 h 1354347"/>
              <a:gd name="connsiteX30" fmla="*/ 223371 w 1259457"/>
              <a:gd name="connsiteY30" fmla="*/ 1173429 h 1354347"/>
              <a:gd name="connsiteX31" fmla="*/ 138023 w 1259457"/>
              <a:gd name="connsiteY31" fmla="*/ 1242203 h 1354347"/>
              <a:gd name="connsiteX32" fmla="*/ 112144 w 1259457"/>
              <a:gd name="connsiteY32" fmla="*/ 1259456 h 1354347"/>
              <a:gd name="connsiteX33" fmla="*/ 0 w 1259457"/>
              <a:gd name="connsiteY33" fmla="*/ 1268083 h 1354347"/>
              <a:gd name="connsiteX34" fmla="*/ 0 w 1259457"/>
              <a:gd name="connsiteY34" fmla="*/ 1268083 h 1354347"/>
              <a:gd name="connsiteX0" fmla="*/ 1250831 w 1259457"/>
              <a:gd name="connsiteY0" fmla="*/ 0 h 1354347"/>
              <a:gd name="connsiteX1" fmla="*/ 1250831 w 1259457"/>
              <a:gd name="connsiteY1" fmla="*/ 0 h 1354347"/>
              <a:gd name="connsiteX2" fmla="*/ 1216325 w 1259457"/>
              <a:gd name="connsiteY2" fmla="*/ 155275 h 1354347"/>
              <a:gd name="connsiteX3" fmla="*/ 1242204 w 1259457"/>
              <a:gd name="connsiteY3" fmla="*/ 207033 h 1354347"/>
              <a:gd name="connsiteX4" fmla="*/ 1259457 w 1259457"/>
              <a:gd name="connsiteY4" fmla="*/ 258792 h 1354347"/>
              <a:gd name="connsiteX5" fmla="*/ 1242204 w 1259457"/>
              <a:gd name="connsiteY5" fmla="*/ 336430 h 1354347"/>
              <a:gd name="connsiteX6" fmla="*/ 1224951 w 1259457"/>
              <a:gd name="connsiteY6" fmla="*/ 362309 h 1354347"/>
              <a:gd name="connsiteX7" fmla="*/ 1190446 w 1259457"/>
              <a:gd name="connsiteY7" fmla="*/ 439947 h 1354347"/>
              <a:gd name="connsiteX8" fmla="*/ 1164566 w 1259457"/>
              <a:gd name="connsiteY8" fmla="*/ 457200 h 1354347"/>
              <a:gd name="connsiteX9" fmla="*/ 1095555 w 1259457"/>
              <a:gd name="connsiteY9" fmla="*/ 534837 h 1354347"/>
              <a:gd name="connsiteX10" fmla="*/ 1086929 w 1259457"/>
              <a:gd name="connsiteY10" fmla="*/ 569343 h 1354347"/>
              <a:gd name="connsiteX11" fmla="*/ 1069676 w 1259457"/>
              <a:gd name="connsiteY11" fmla="*/ 646981 h 1354347"/>
              <a:gd name="connsiteX12" fmla="*/ 1052423 w 1259457"/>
              <a:gd name="connsiteY12" fmla="*/ 672860 h 1354347"/>
              <a:gd name="connsiteX13" fmla="*/ 1026544 w 1259457"/>
              <a:gd name="connsiteY13" fmla="*/ 707366 h 1354347"/>
              <a:gd name="connsiteX14" fmla="*/ 992038 w 1259457"/>
              <a:gd name="connsiteY14" fmla="*/ 759124 h 1354347"/>
              <a:gd name="connsiteX15" fmla="*/ 983412 w 1259457"/>
              <a:gd name="connsiteY15" fmla="*/ 897147 h 1354347"/>
              <a:gd name="connsiteX16" fmla="*/ 974785 w 1259457"/>
              <a:gd name="connsiteY16" fmla="*/ 940279 h 1354347"/>
              <a:gd name="connsiteX17" fmla="*/ 957532 w 1259457"/>
              <a:gd name="connsiteY17" fmla="*/ 1000664 h 1354347"/>
              <a:gd name="connsiteX18" fmla="*/ 948906 w 1259457"/>
              <a:gd name="connsiteY18" fmla="*/ 1061049 h 1354347"/>
              <a:gd name="connsiteX19" fmla="*/ 931653 w 1259457"/>
              <a:gd name="connsiteY19" fmla="*/ 1121433 h 1354347"/>
              <a:gd name="connsiteX20" fmla="*/ 914400 w 1259457"/>
              <a:gd name="connsiteY20" fmla="*/ 1190445 h 1354347"/>
              <a:gd name="connsiteX21" fmla="*/ 879895 w 1259457"/>
              <a:gd name="connsiteY21" fmla="*/ 1242203 h 1354347"/>
              <a:gd name="connsiteX22" fmla="*/ 854015 w 1259457"/>
              <a:gd name="connsiteY22" fmla="*/ 1293962 h 1354347"/>
              <a:gd name="connsiteX23" fmla="*/ 828136 w 1259457"/>
              <a:gd name="connsiteY23" fmla="*/ 1319841 h 1354347"/>
              <a:gd name="connsiteX24" fmla="*/ 776378 w 1259457"/>
              <a:gd name="connsiteY24" fmla="*/ 1337094 h 1354347"/>
              <a:gd name="connsiteX25" fmla="*/ 698740 w 1259457"/>
              <a:gd name="connsiteY25" fmla="*/ 1354347 h 1354347"/>
              <a:gd name="connsiteX26" fmla="*/ 508959 w 1259457"/>
              <a:gd name="connsiteY26" fmla="*/ 1345720 h 1354347"/>
              <a:gd name="connsiteX27" fmla="*/ 483080 w 1259457"/>
              <a:gd name="connsiteY27" fmla="*/ 1328467 h 1354347"/>
              <a:gd name="connsiteX28" fmla="*/ 515256 w 1259457"/>
              <a:gd name="connsiteY28" fmla="*/ 1212814 h 1354347"/>
              <a:gd name="connsiteX29" fmla="*/ 421945 w 1259457"/>
              <a:gd name="connsiteY29" fmla="*/ 1168616 h 1354347"/>
              <a:gd name="connsiteX30" fmla="*/ 223371 w 1259457"/>
              <a:gd name="connsiteY30" fmla="*/ 1173429 h 1354347"/>
              <a:gd name="connsiteX31" fmla="*/ 138023 w 1259457"/>
              <a:gd name="connsiteY31" fmla="*/ 1242203 h 1354347"/>
              <a:gd name="connsiteX32" fmla="*/ 112144 w 1259457"/>
              <a:gd name="connsiteY32" fmla="*/ 1259456 h 1354347"/>
              <a:gd name="connsiteX33" fmla="*/ 0 w 1259457"/>
              <a:gd name="connsiteY33" fmla="*/ 1268083 h 1354347"/>
              <a:gd name="connsiteX34" fmla="*/ 0 w 1259457"/>
              <a:gd name="connsiteY34" fmla="*/ 1268083 h 1354347"/>
              <a:gd name="connsiteX0" fmla="*/ 1250831 w 1259457"/>
              <a:gd name="connsiteY0" fmla="*/ 0 h 1354949"/>
              <a:gd name="connsiteX1" fmla="*/ 1250831 w 1259457"/>
              <a:gd name="connsiteY1" fmla="*/ 0 h 1354949"/>
              <a:gd name="connsiteX2" fmla="*/ 1216325 w 1259457"/>
              <a:gd name="connsiteY2" fmla="*/ 155275 h 1354949"/>
              <a:gd name="connsiteX3" fmla="*/ 1242204 w 1259457"/>
              <a:gd name="connsiteY3" fmla="*/ 207033 h 1354949"/>
              <a:gd name="connsiteX4" fmla="*/ 1259457 w 1259457"/>
              <a:gd name="connsiteY4" fmla="*/ 258792 h 1354949"/>
              <a:gd name="connsiteX5" fmla="*/ 1242204 w 1259457"/>
              <a:gd name="connsiteY5" fmla="*/ 336430 h 1354949"/>
              <a:gd name="connsiteX6" fmla="*/ 1224951 w 1259457"/>
              <a:gd name="connsiteY6" fmla="*/ 362309 h 1354949"/>
              <a:gd name="connsiteX7" fmla="*/ 1190446 w 1259457"/>
              <a:gd name="connsiteY7" fmla="*/ 439947 h 1354949"/>
              <a:gd name="connsiteX8" fmla="*/ 1164566 w 1259457"/>
              <a:gd name="connsiteY8" fmla="*/ 457200 h 1354949"/>
              <a:gd name="connsiteX9" fmla="*/ 1095555 w 1259457"/>
              <a:gd name="connsiteY9" fmla="*/ 534837 h 1354949"/>
              <a:gd name="connsiteX10" fmla="*/ 1086929 w 1259457"/>
              <a:gd name="connsiteY10" fmla="*/ 569343 h 1354949"/>
              <a:gd name="connsiteX11" fmla="*/ 1069676 w 1259457"/>
              <a:gd name="connsiteY11" fmla="*/ 646981 h 1354949"/>
              <a:gd name="connsiteX12" fmla="*/ 1052423 w 1259457"/>
              <a:gd name="connsiteY12" fmla="*/ 672860 h 1354949"/>
              <a:gd name="connsiteX13" fmla="*/ 1026544 w 1259457"/>
              <a:gd name="connsiteY13" fmla="*/ 707366 h 1354949"/>
              <a:gd name="connsiteX14" fmla="*/ 992038 w 1259457"/>
              <a:gd name="connsiteY14" fmla="*/ 759124 h 1354949"/>
              <a:gd name="connsiteX15" fmla="*/ 983412 w 1259457"/>
              <a:gd name="connsiteY15" fmla="*/ 897147 h 1354949"/>
              <a:gd name="connsiteX16" fmla="*/ 974785 w 1259457"/>
              <a:gd name="connsiteY16" fmla="*/ 940279 h 1354949"/>
              <a:gd name="connsiteX17" fmla="*/ 957532 w 1259457"/>
              <a:gd name="connsiteY17" fmla="*/ 1000664 h 1354949"/>
              <a:gd name="connsiteX18" fmla="*/ 948906 w 1259457"/>
              <a:gd name="connsiteY18" fmla="*/ 1061049 h 1354949"/>
              <a:gd name="connsiteX19" fmla="*/ 931653 w 1259457"/>
              <a:gd name="connsiteY19" fmla="*/ 1121433 h 1354949"/>
              <a:gd name="connsiteX20" fmla="*/ 914400 w 1259457"/>
              <a:gd name="connsiteY20" fmla="*/ 1190445 h 1354949"/>
              <a:gd name="connsiteX21" fmla="*/ 879895 w 1259457"/>
              <a:gd name="connsiteY21" fmla="*/ 1242203 h 1354949"/>
              <a:gd name="connsiteX22" fmla="*/ 854015 w 1259457"/>
              <a:gd name="connsiteY22" fmla="*/ 1293962 h 1354949"/>
              <a:gd name="connsiteX23" fmla="*/ 828136 w 1259457"/>
              <a:gd name="connsiteY23" fmla="*/ 1319841 h 1354949"/>
              <a:gd name="connsiteX24" fmla="*/ 776378 w 1259457"/>
              <a:gd name="connsiteY24" fmla="*/ 1337094 h 1354949"/>
              <a:gd name="connsiteX25" fmla="*/ 698740 w 1259457"/>
              <a:gd name="connsiteY25" fmla="*/ 1354347 h 1354949"/>
              <a:gd name="connsiteX26" fmla="*/ 508959 w 1259457"/>
              <a:gd name="connsiteY26" fmla="*/ 1345720 h 1354949"/>
              <a:gd name="connsiteX27" fmla="*/ 550666 w 1259457"/>
              <a:gd name="connsiteY27" fmla="*/ 1348061 h 1354949"/>
              <a:gd name="connsiteX28" fmla="*/ 515256 w 1259457"/>
              <a:gd name="connsiteY28" fmla="*/ 1212814 h 1354949"/>
              <a:gd name="connsiteX29" fmla="*/ 421945 w 1259457"/>
              <a:gd name="connsiteY29" fmla="*/ 1168616 h 1354949"/>
              <a:gd name="connsiteX30" fmla="*/ 223371 w 1259457"/>
              <a:gd name="connsiteY30" fmla="*/ 1173429 h 1354949"/>
              <a:gd name="connsiteX31" fmla="*/ 138023 w 1259457"/>
              <a:gd name="connsiteY31" fmla="*/ 1242203 h 1354949"/>
              <a:gd name="connsiteX32" fmla="*/ 112144 w 1259457"/>
              <a:gd name="connsiteY32" fmla="*/ 1259456 h 1354949"/>
              <a:gd name="connsiteX33" fmla="*/ 0 w 1259457"/>
              <a:gd name="connsiteY33" fmla="*/ 1268083 h 1354949"/>
              <a:gd name="connsiteX34" fmla="*/ 0 w 1259457"/>
              <a:gd name="connsiteY34" fmla="*/ 1268083 h 1354949"/>
              <a:gd name="connsiteX0" fmla="*/ 1250831 w 1259457"/>
              <a:gd name="connsiteY0" fmla="*/ 0 h 1432486"/>
              <a:gd name="connsiteX1" fmla="*/ 1250831 w 1259457"/>
              <a:gd name="connsiteY1" fmla="*/ 0 h 1432486"/>
              <a:gd name="connsiteX2" fmla="*/ 1216325 w 1259457"/>
              <a:gd name="connsiteY2" fmla="*/ 155275 h 1432486"/>
              <a:gd name="connsiteX3" fmla="*/ 1242204 w 1259457"/>
              <a:gd name="connsiteY3" fmla="*/ 207033 h 1432486"/>
              <a:gd name="connsiteX4" fmla="*/ 1259457 w 1259457"/>
              <a:gd name="connsiteY4" fmla="*/ 258792 h 1432486"/>
              <a:gd name="connsiteX5" fmla="*/ 1242204 w 1259457"/>
              <a:gd name="connsiteY5" fmla="*/ 336430 h 1432486"/>
              <a:gd name="connsiteX6" fmla="*/ 1224951 w 1259457"/>
              <a:gd name="connsiteY6" fmla="*/ 362309 h 1432486"/>
              <a:gd name="connsiteX7" fmla="*/ 1190446 w 1259457"/>
              <a:gd name="connsiteY7" fmla="*/ 439947 h 1432486"/>
              <a:gd name="connsiteX8" fmla="*/ 1164566 w 1259457"/>
              <a:gd name="connsiteY8" fmla="*/ 457200 h 1432486"/>
              <a:gd name="connsiteX9" fmla="*/ 1095555 w 1259457"/>
              <a:gd name="connsiteY9" fmla="*/ 534837 h 1432486"/>
              <a:gd name="connsiteX10" fmla="*/ 1086929 w 1259457"/>
              <a:gd name="connsiteY10" fmla="*/ 569343 h 1432486"/>
              <a:gd name="connsiteX11" fmla="*/ 1069676 w 1259457"/>
              <a:gd name="connsiteY11" fmla="*/ 646981 h 1432486"/>
              <a:gd name="connsiteX12" fmla="*/ 1052423 w 1259457"/>
              <a:gd name="connsiteY12" fmla="*/ 672860 h 1432486"/>
              <a:gd name="connsiteX13" fmla="*/ 1026544 w 1259457"/>
              <a:gd name="connsiteY13" fmla="*/ 707366 h 1432486"/>
              <a:gd name="connsiteX14" fmla="*/ 992038 w 1259457"/>
              <a:gd name="connsiteY14" fmla="*/ 759124 h 1432486"/>
              <a:gd name="connsiteX15" fmla="*/ 983412 w 1259457"/>
              <a:gd name="connsiteY15" fmla="*/ 897147 h 1432486"/>
              <a:gd name="connsiteX16" fmla="*/ 974785 w 1259457"/>
              <a:gd name="connsiteY16" fmla="*/ 940279 h 1432486"/>
              <a:gd name="connsiteX17" fmla="*/ 957532 w 1259457"/>
              <a:gd name="connsiteY17" fmla="*/ 1000664 h 1432486"/>
              <a:gd name="connsiteX18" fmla="*/ 948906 w 1259457"/>
              <a:gd name="connsiteY18" fmla="*/ 1061049 h 1432486"/>
              <a:gd name="connsiteX19" fmla="*/ 931653 w 1259457"/>
              <a:gd name="connsiteY19" fmla="*/ 1121433 h 1432486"/>
              <a:gd name="connsiteX20" fmla="*/ 914400 w 1259457"/>
              <a:gd name="connsiteY20" fmla="*/ 1190445 h 1432486"/>
              <a:gd name="connsiteX21" fmla="*/ 879895 w 1259457"/>
              <a:gd name="connsiteY21" fmla="*/ 1242203 h 1432486"/>
              <a:gd name="connsiteX22" fmla="*/ 854015 w 1259457"/>
              <a:gd name="connsiteY22" fmla="*/ 1293962 h 1432486"/>
              <a:gd name="connsiteX23" fmla="*/ 828136 w 1259457"/>
              <a:gd name="connsiteY23" fmla="*/ 1319841 h 1432486"/>
              <a:gd name="connsiteX24" fmla="*/ 776378 w 1259457"/>
              <a:gd name="connsiteY24" fmla="*/ 1337094 h 1432486"/>
              <a:gd name="connsiteX25" fmla="*/ 635722 w 1259457"/>
              <a:gd name="connsiteY25" fmla="*/ 1432486 h 1432486"/>
              <a:gd name="connsiteX26" fmla="*/ 508959 w 1259457"/>
              <a:gd name="connsiteY26" fmla="*/ 1345720 h 1432486"/>
              <a:gd name="connsiteX27" fmla="*/ 550666 w 1259457"/>
              <a:gd name="connsiteY27" fmla="*/ 1348061 h 1432486"/>
              <a:gd name="connsiteX28" fmla="*/ 515256 w 1259457"/>
              <a:gd name="connsiteY28" fmla="*/ 1212814 h 1432486"/>
              <a:gd name="connsiteX29" fmla="*/ 421945 w 1259457"/>
              <a:gd name="connsiteY29" fmla="*/ 1168616 h 1432486"/>
              <a:gd name="connsiteX30" fmla="*/ 223371 w 1259457"/>
              <a:gd name="connsiteY30" fmla="*/ 1173429 h 1432486"/>
              <a:gd name="connsiteX31" fmla="*/ 138023 w 1259457"/>
              <a:gd name="connsiteY31" fmla="*/ 1242203 h 1432486"/>
              <a:gd name="connsiteX32" fmla="*/ 112144 w 1259457"/>
              <a:gd name="connsiteY32" fmla="*/ 1259456 h 1432486"/>
              <a:gd name="connsiteX33" fmla="*/ 0 w 1259457"/>
              <a:gd name="connsiteY33" fmla="*/ 1268083 h 1432486"/>
              <a:gd name="connsiteX34" fmla="*/ 0 w 1259457"/>
              <a:gd name="connsiteY34" fmla="*/ 1268083 h 1432486"/>
              <a:gd name="connsiteX0" fmla="*/ 1250831 w 1259457"/>
              <a:gd name="connsiteY0" fmla="*/ 0 h 1400680"/>
              <a:gd name="connsiteX1" fmla="*/ 1250831 w 1259457"/>
              <a:gd name="connsiteY1" fmla="*/ 0 h 1400680"/>
              <a:gd name="connsiteX2" fmla="*/ 1216325 w 1259457"/>
              <a:gd name="connsiteY2" fmla="*/ 155275 h 1400680"/>
              <a:gd name="connsiteX3" fmla="*/ 1242204 w 1259457"/>
              <a:gd name="connsiteY3" fmla="*/ 207033 h 1400680"/>
              <a:gd name="connsiteX4" fmla="*/ 1259457 w 1259457"/>
              <a:gd name="connsiteY4" fmla="*/ 258792 h 1400680"/>
              <a:gd name="connsiteX5" fmla="*/ 1242204 w 1259457"/>
              <a:gd name="connsiteY5" fmla="*/ 336430 h 1400680"/>
              <a:gd name="connsiteX6" fmla="*/ 1224951 w 1259457"/>
              <a:gd name="connsiteY6" fmla="*/ 362309 h 1400680"/>
              <a:gd name="connsiteX7" fmla="*/ 1190446 w 1259457"/>
              <a:gd name="connsiteY7" fmla="*/ 439947 h 1400680"/>
              <a:gd name="connsiteX8" fmla="*/ 1164566 w 1259457"/>
              <a:gd name="connsiteY8" fmla="*/ 457200 h 1400680"/>
              <a:gd name="connsiteX9" fmla="*/ 1095555 w 1259457"/>
              <a:gd name="connsiteY9" fmla="*/ 534837 h 1400680"/>
              <a:gd name="connsiteX10" fmla="*/ 1086929 w 1259457"/>
              <a:gd name="connsiteY10" fmla="*/ 569343 h 1400680"/>
              <a:gd name="connsiteX11" fmla="*/ 1069676 w 1259457"/>
              <a:gd name="connsiteY11" fmla="*/ 646981 h 1400680"/>
              <a:gd name="connsiteX12" fmla="*/ 1052423 w 1259457"/>
              <a:gd name="connsiteY12" fmla="*/ 672860 h 1400680"/>
              <a:gd name="connsiteX13" fmla="*/ 1026544 w 1259457"/>
              <a:gd name="connsiteY13" fmla="*/ 707366 h 1400680"/>
              <a:gd name="connsiteX14" fmla="*/ 992038 w 1259457"/>
              <a:gd name="connsiteY14" fmla="*/ 759124 h 1400680"/>
              <a:gd name="connsiteX15" fmla="*/ 983412 w 1259457"/>
              <a:gd name="connsiteY15" fmla="*/ 897147 h 1400680"/>
              <a:gd name="connsiteX16" fmla="*/ 974785 w 1259457"/>
              <a:gd name="connsiteY16" fmla="*/ 940279 h 1400680"/>
              <a:gd name="connsiteX17" fmla="*/ 957532 w 1259457"/>
              <a:gd name="connsiteY17" fmla="*/ 1000664 h 1400680"/>
              <a:gd name="connsiteX18" fmla="*/ 948906 w 1259457"/>
              <a:gd name="connsiteY18" fmla="*/ 1061049 h 1400680"/>
              <a:gd name="connsiteX19" fmla="*/ 931653 w 1259457"/>
              <a:gd name="connsiteY19" fmla="*/ 1121433 h 1400680"/>
              <a:gd name="connsiteX20" fmla="*/ 914400 w 1259457"/>
              <a:gd name="connsiteY20" fmla="*/ 1190445 h 1400680"/>
              <a:gd name="connsiteX21" fmla="*/ 879895 w 1259457"/>
              <a:gd name="connsiteY21" fmla="*/ 1242203 h 1400680"/>
              <a:gd name="connsiteX22" fmla="*/ 854015 w 1259457"/>
              <a:gd name="connsiteY22" fmla="*/ 1293962 h 1400680"/>
              <a:gd name="connsiteX23" fmla="*/ 828136 w 1259457"/>
              <a:gd name="connsiteY23" fmla="*/ 1319841 h 1400680"/>
              <a:gd name="connsiteX24" fmla="*/ 776378 w 1259457"/>
              <a:gd name="connsiteY24" fmla="*/ 1337094 h 1400680"/>
              <a:gd name="connsiteX25" fmla="*/ 663552 w 1259457"/>
              <a:gd name="connsiteY25" fmla="*/ 1400680 h 1400680"/>
              <a:gd name="connsiteX26" fmla="*/ 508959 w 1259457"/>
              <a:gd name="connsiteY26" fmla="*/ 1345720 h 1400680"/>
              <a:gd name="connsiteX27" fmla="*/ 550666 w 1259457"/>
              <a:gd name="connsiteY27" fmla="*/ 1348061 h 1400680"/>
              <a:gd name="connsiteX28" fmla="*/ 515256 w 1259457"/>
              <a:gd name="connsiteY28" fmla="*/ 1212814 h 1400680"/>
              <a:gd name="connsiteX29" fmla="*/ 421945 w 1259457"/>
              <a:gd name="connsiteY29" fmla="*/ 1168616 h 1400680"/>
              <a:gd name="connsiteX30" fmla="*/ 223371 w 1259457"/>
              <a:gd name="connsiteY30" fmla="*/ 1173429 h 1400680"/>
              <a:gd name="connsiteX31" fmla="*/ 138023 w 1259457"/>
              <a:gd name="connsiteY31" fmla="*/ 1242203 h 1400680"/>
              <a:gd name="connsiteX32" fmla="*/ 112144 w 1259457"/>
              <a:gd name="connsiteY32" fmla="*/ 1259456 h 1400680"/>
              <a:gd name="connsiteX33" fmla="*/ 0 w 1259457"/>
              <a:gd name="connsiteY33" fmla="*/ 1268083 h 1400680"/>
              <a:gd name="connsiteX34" fmla="*/ 0 w 1259457"/>
              <a:gd name="connsiteY34" fmla="*/ 1268083 h 1400680"/>
              <a:gd name="connsiteX0" fmla="*/ 1250831 w 1259457"/>
              <a:gd name="connsiteY0" fmla="*/ 0 h 1400680"/>
              <a:gd name="connsiteX1" fmla="*/ 1250831 w 1259457"/>
              <a:gd name="connsiteY1" fmla="*/ 0 h 1400680"/>
              <a:gd name="connsiteX2" fmla="*/ 1216325 w 1259457"/>
              <a:gd name="connsiteY2" fmla="*/ 155275 h 1400680"/>
              <a:gd name="connsiteX3" fmla="*/ 1242204 w 1259457"/>
              <a:gd name="connsiteY3" fmla="*/ 207033 h 1400680"/>
              <a:gd name="connsiteX4" fmla="*/ 1259457 w 1259457"/>
              <a:gd name="connsiteY4" fmla="*/ 258792 h 1400680"/>
              <a:gd name="connsiteX5" fmla="*/ 1242204 w 1259457"/>
              <a:gd name="connsiteY5" fmla="*/ 336430 h 1400680"/>
              <a:gd name="connsiteX6" fmla="*/ 1224951 w 1259457"/>
              <a:gd name="connsiteY6" fmla="*/ 362309 h 1400680"/>
              <a:gd name="connsiteX7" fmla="*/ 1190446 w 1259457"/>
              <a:gd name="connsiteY7" fmla="*/ 439947 h 1400680"/>
              <a:gd name="connsiteX8" fmla="*/ 1164566 w 1259457"/>
              <a:gd name="connsiteY8" fmla="*/ 457200 h 1400680"/>
              <a:gd name="connsiteX9" fmla="*/ 1095555 w 1259457"/>
              <a:gd name="connsiteY9" fmla="*/ 534837 h 1400680"/>
              <a:gd name="connsiteX10" fmla="*/ 1086929 w 1259457"/>
              <a:gd name="connsiteY10" fmla="*/ 569343 h 1400680"/>
              <a:gd name="connsiteX11" fmla="*/ 1069676 w 1259457"/>
              <a:gd name="connsiteY11" fmla="*/ 646981 h 1400680"/>
              <a:gd name="connsiteX12" fmla="*/ 1052423 w 1259457"/>
              <a:gd name="connsiteY12" fmla="*/ 672860 h 1400680"/>
              <a:gd name="connsiteX13" fmla="*/ 1026544 w 1259457"/>
              <a:gd name="connsiteY13" fmla="*/ 707366 h 1400680"/>
              <a:gd name="connsiteX14" fmla="*/ 992038 w 1259457"/>
              <a:gd name="connsiteY14" fmla="*/ 759124 h 1400680"/>
              <a:gd name="connsiteX15" fmla="*/ 983412 w 1259457"/>
              <a:gd name="connsiteY15" fmla="*/ 897147 h 1400680"/>
              <a:gd name="connsiteX16" fmla="*/ 974785 w 1259457"/>
              <a:gd name="connsiteY16" fmla="*/ 940279 h 1400680"/>
              <a:gd name="connsiteX17" fmla="*/ 957532 w 1259457"/>
              <a:gd name="connsiteY17" fmla="*/ 1000664 h 1400680"/>
              <a:gd name="connsiteX18" fmla="*/ 948906 w 1259457"/>
              <a:gd name="connsiteY18" fmla="*/ 1061049 h 1400680"/>
              <a:gd name="connsiteX19" fmla="*/ 931653 w 1259457"/>
              <a:gd name="connsiteY19" fmla="*/ 1121433 h 1400680"/>
              <a:gd name="connsiteX20" fmla="*/ 914400 w 1259457"/>
              <a:gd name="connsiteY20" fmla="*/ 1190445 h 1400680"/>
              <a:gd name="connsiteX21" fmla="*/ 879895 w 1259457"/>
              <a:gd name="connsiteY21" fmla="*/ 1242203 h 1400680"/>
              <a:gd name="connsiteX22" fmla="*/ 854015 w 1259457"/>
              <a:gd name="connsiteY22" fmla="*/ 1293962 h 1400680"/>
              <a:gd name="connsiteX23" fmla="*/ 828136 w 1259457"/>
              <a:gd name="connsiteY23" fmla="*/ 1319841 h 1400680"/>
              <a:gd name="connsiteX24" fmla="*/ 776378 w 1259457"/>
              <a:gd name="connsiteY24" fmla="*/ 1337094 h 1400680"/>
              <a:gd name="connsiteX25" fmla="*/ 663552 w 1259457"/>
              <a:gd name="connsiteY25" fmla="*/ 1400680 h 1400680"/>
              <a:gd name="connsiteX26" fmla="*/ 508959 w 1259457"/>
              <a:gd name="connsiteY26" fmla="*/ 1345720 h 1400680"/>
              <a:gd name="connsiteX27" fmla="*/ 515256 w 1259457"/>
              <a:gd name="connsiteY27" fmla="*/ 1212814 h 1400680"/>
              <a:gd name="connsiteX28" fmla="*/ 421945 w 1259457"/>
              <a:gd name="connsiteY28" fmla="*/ 1168616 h 1400680"/>
              <a:gd name="connsiteX29" fmla="*/ 223371 w 1259457"/>
              <a:gd name="connsiteY29" fmla="*/ 1173429 h 1400680"/>
              <a:gd name="connsiteX30" fmla="*/ 138023 w 1259457"/>
              <a:gd name="connsiteY30" fmla="*/ 1242203 h 1400680"/>
              <a:gd name="connsiteX31" fmla="*/ 112144 w 1259457"/>
              <a:gd name="connsiteY31" fmla="*/ 1259456 h 1400680"/>
              <a:gd name="connsiteX32" fmla="*/ 0 w 1259457"/>
              <a:gd name="connsiteY32" fmla="*/ 1268083 h 1400680"/>
              <a:gd name="connsiteX33" fmla="*/ 0 w 1259457"/>
              <a:gd name="connsiteY33" fmla="*/ 1268083 h 1400680"/>
              <a:gd name="connsiteX0" fmla="*/ 1250831 w 1259457"/>
              <a:gd name="connsiteY0" fmla="*/ 0 h 1400680"/>
              <a:gd name="connsiteX1" fmla="*/ 1250831 w 1259457"/>
              <a:gd name="connsiteY1" fmla="*/ 0 h 1400680"/>
              <a:gd name="connsiteX2" fmla="*/ 1216325 w 1259457"/>
              <a:gd name="connsiteY2" fmla="*/ 155275 h 1400680"/>
              <a:gd name="connsiteX3" fmla="*/ 1242204 w 1259457"/>
              <a:gd name="connsiteY3" fmla="*/ 207033 h 1400680"/>
              <a:gd name="connsiteX4" fmla="*/ 1259457 w 1259457"/>
              <a:gd name="connsiteY4" fmla="*/ 258792 h 1400680"/>
              <a:gd name="connsiteX5" fmla="*/ 1242204 w 1259457"/>
              <a:gd name="connsiteY5" fmla="*/ 336430 h 1400680"/>
              <a:gd name="connsiteX6" fmla="*/ 1224951 w 1259457"/>
              <a:gd name="connsiteY6" fmla="*/ 362309 h 1400680"/>
              <a:gd name="connsiteX7" fmla="*/ 1190446 w 1259457"/>
              <a:gd name="connsiteY7" fmla="*/ 439947 h 1400680"/>
              <a:gd name="connsiteX8" fmla="*/ 1164566 w 1259457"/>
              <a:gd name="connsiteY8" fmla="*/ 457200 h 1400680"/>
              <a:gd name="connsiteX9" fmla="*/ 1095555 w 1259457"/>
              <a:gd name="connsiteY9" fmla="*/ 534837 h 1400680"/>
              <a:gd name="connsiteX10" fmla="*/ 1086929 w 1259457"/>
              <a:gd name="connsiteY10" fmla="*/ 569343 h 1400680"/>
              <a:gd name="connsiteX11" fmla="*/ 1069676 w 1259457"/>
              <a:gd name="connsiteY11" fmla="*/ 646981 h 1400680"/>
              <a:gd name="connsiteX12" fmla="*/ 1052423 w 1259457"/>
              <a:gd name="connsiteY12" fmla="*/ 672860 h 1400680"/>
              <a:gd name="connsiteX13" fmla="*/ 1026544 w 1259457"/>
              <a:gd name="connsiteY13" fmla="*/ 707366 h 1400680"/>
              <a:gd name="connsiteX14" fmla="*/ 992038 w 1259457"/>
              <a:gd name="connsiteY14" fmla="*/ 759124 h 1400680"/>
              <a:gd name="connsiteX15" fmla="*/ 983412 w 1259457"/>
              <a:gd name="connsiteY15" fmla="*/ 897147 h 1400680"/>
              <a:gd name="connsiteX16" fmla="*/ 974785 w 1259457"/>
              <a:gd name="connsiteY16" fmla="*/ 940279 h 1400680"/>
              <a:gd name="connsiteX17" fmla="*/ 957532 w 1259457"/>
              <a:gd name="connsiteY17" fmla="*/ 1000664 h 1400680"/>
              <a:gd name="connsiteX18" fmla="*/ 948906 w 1259457"/>
              <a:gd name="connsiteY18" fmla="*/ 1061049 h 1400680"/>
              <a:gd name="connsiteX19" fmla="*/ 931653 w 1259457"/>
              <a:gd name="connsiteY19" fmla="*/ 1121433 h 1400680"/>
              <a:gd name="connsiteX20" fmla="*/ 914400 w 1259457"/>
              <a:gd name="connsiteY20" fmla="*/ 1190445 h 1400680"/>
              <a:gd name="connsiteX21" fmla="*/ 879895 w 1259457"/>
              <a:gd name="connsiteY21" fmla="*/ 1242203 h 1400680"/>
              <a:gd name="connsiteX22" fmla="*/ 854015 w 1259457"/>
              <a:gd name="connsiteY22" fmla="*/ 1293962 h 1400680"/>
              <a:gd name="connsiteX23" fmla="*/ 828136 w 1259457"/>
              <a:gd name="connsiteY23" fmla="*/ 1319841 h 1400680"/>
              <a:gd name="connsiteX24" fmla="*/ 776378 w 1259457"/>
              <a:gd name="connsiteY24" fmla="*/ 1337094 h 1400680"/>
              <a:gd name="connsiteX25" fmla="*/ 663552 w 1259457"/>
              <a:gd name="connsiteY25" fmla="*/ 1400680 h 1400680"/>
              <a:gd name="connsiteX26" fmla="*/ 564618 w 1259457"/>
              <a:gd name="connsiteY26" fmla="*/ 1333063 h 1400680"/>
              <a:gd name="connsiteX27" fmla="*/ 515256 w 1259457"/>
              <a:gd name="connsiteY27" fmla="*/ 1212814 h 1400680"/>
              <a:gd name="connsiteX28" fmla="*/ 421945 w 1259457"/>
              <a:gd name="connsiteY28" fmla="*/ 1168616 h 1400680"/>
              <a:gd name="connsiteX29" fmla="*/ 223371 w 1259457"/>
              <a:gd name="connsiteY29" fmla="*/ 1173429 h 1400680"/>
              <a:gd name="connsiteX30" fmla="*/ 138023 w 1259457"/>
              <a:gd name="connsiteY30" fmla="*/ 1242203 h 1400680"/>
              <a:gd name="connsiteX31" fmla="*/ 112144 w 1259457"/>
              <a:gd name="connsiteY31" fmla="*/ 1259456 h 1400680"/>
              <a:gd name="connsiteX32" fmla="*/ 0 w 1259457"/>
              <a:gd name="connsiteY32" fmla="*/ 1268083 h 1400680"/>
              <a:gd name="connsiteX33" fmla="*/ 0 w 1259457"/>
              <a:gd name="connsiteY33" fmla="*/ 1268083 h 1400680"/>
              <a:gd name="connsiteX0" fmla="*/ 1250831 w 1259457"/>
              <a:gd name="connsiteY0" fmla="*/ 0 h 1400680"/>
              <a:gd name="connsiteX1" fmla="*/ 1250831 w 1259457"/>
              <a:gd name="connsiteY1" fmla="*/ 0 h 1400680"/>
              <a:gd name="connsiteX2" fmla="*/ 1216325 w 1259457"/>
              <a:gd name="connsiteY2" fmla="*/ 155275 h 1400680"/>
              <a:gd name="connsiteX3" fmla="*/ 1242204 w 1259457"/>
              <a:gd name="connsiteY3" fmla="*/ 207033 h 1400680"/>
              <a:gd name="connsiteX4" fmla="*/ 1259457 w 1259457"/>
              <a:gd name="connsiteY4" fmla="*/ 258792 h 1400680"/>
              <a:gd name="connsiteX5" fmla="*/ 1242204 w 1259457"/>
              <a:gd name="connsiteY5" fmla="*/ 336430 h 1400680"/>
              <a:gd name="connsiteX6" fmla="*/ 1224951 w 1259457"/>
              <a:gd name="connsiteY6" fmla="*/ 362309 h 1400680"/>
              <a:gd name="connsiteX7" fmla="*/ 1190446 w 1259457"/>
              <a:gd name="connsiteY7" fmla="*/ 439947 h 1400680"/>
              <a:gd name="connsiteX8" fmla="*/ 1164566 w 1259457"/>
              <a:gd name="connsiteY8" fmla="*/ 457200 h 1400680"/>
              <a:gd name="connsiteX9" fmla="*/ 1095555 w 1259457"/>
              <a:gd name="connsiteY9" fmla="*/ 534837 h 1400680"/>
              <a:gd name="connsiteX10" fmla="*/ 1086929 w 1259457"/>
              <a:gd name="connsiteY10" fmla="*/ 569343 h 1400680"/>
              <a:gd name="connsiteX11" fmla="*/ 1069676 w 1259457"/>
              <a:gd name="connsiteY11" fmla="*/ 646981 h 1400680"/>
              <a:gd name="connsiteX12" fmla="*/ 1052423 w 1259457"/>
              <a:gd name="connsiteY12" fmla="*/ 672860 h 1400680"/>
              <a:gd name="connsiteX13" fmla="*/ 1026544 w 1259457"/>
              <a:gd name="connsiteY13" fmla="*/ 707366 h 1400680"/>
              <a:gd name="connsiteX14" fmla="*/ 992038 w 1259457"/>
              <a:gd name="connsiteY14" fmla="*/ 759124 h 1400680"/>
              <a:gd name="connsiteX15" fmla="*/ 983412 w 1259457"/>
              <a:gd name="connsiteY15" fmla="*/ 897147 h 1400680"/>
              <a:gd name="connsiteX16" fmla="*/ 974785 w 1259457"/>
              <a:gd name="connsiteY16" fmla="*/ 940279 h 1400680"/>
              <a:gd name="connsiteX17" fmla="*/ 957532 w 1259457"/>
              <a:gd name="connsiteY17" fmla="*/ 1000664 h 1400680"/>
              <a:gd name="connsiteX18" fmla="*/ 948906 w 1259457"/>
              <a:gd name="connsiteY18" fmla="*/ 1061049 h 1400680"/>
              <a:gd name="connsiteX19" fmla="*/ 931653 w 1259457"/>
              <a:gd name="connsiteY19" fmla="*/ 1121433 h 1400680"/>
              <a:gd name="connsiteX20" fmla="*/ 914400 w 1259457"/>
              <a:gd name="connsiteY20" fmla="*/ 1190445 h 1400680"/>
              <a:gd name="connsiteX21" fmla="*/ 879895 w 1259457"/>
              <a:gd name="connsiteY21" fmla="*/ 1242203 h 1400680"/>
              <a:gd name="connsiteX22" fmla="*/ 854015 w 1259457"/>
              <a:gd name="connsiteY22" fmla="*/ 1293962 h 1400680"/>
              <a:gd name="connsiteX23" fmla="*/ 828136 w 1259457"/>
              <a:gd name="connsiteY23" fmla="*/ 1319841 h 1400680"/>
              <a:gd name="connsiteX24" fmla="*/ 776378 w 1259457"/>
              <a:gd name="connsiteY24" fmla="*/ 1337094 h 1400680"/>
              <a:gd name="connsiteX25" fmla="*/ 663552 w 1259457"/>
              <a:gd name="connsiteY25" fmla="*/ 1400680 h 1400680"/>
              <a:gd name="connsiteX26" fmla="*/ 564618 w 1259457"/>
              <a:gd name="connsiteY26" fmla="*/ 1333063 h 1400680"/>
              <a:gd name="connsiteX27" fmla="*/ 515256 w 1259457"/>
              <a:gd name="connsiteY27" fmla="*/ 1212814 h 1400680"/>
              <a:gd name="connsiteX28" fmla="*/ 421945 w 1259457"/>
              <a:gd name="connsiteY28" fmla="*/ 1168616 h 1400680"/>
              <a:gd name="connsiteX29" fmla="*/ 223371 w 1259457"/>
              <a:gd name="connsiteY29" fmla="*/ 1173429 h 1400680"/>
              <a:gd name="connsiteX30" fmla="*/ 156157 w 1259457"/>
              <a:gd name="connsiteY30" fmla="*/ 1381513 h 1400680"/>
              <a:gd name="connsiteX31" fmla="*/ 112144 w 1259457"/>
              <a:gd name="connsiteY31" fmla="*/ 1259456 h 1400680"/>
              <a:gd name="connsiteX32" fmla="*/ 0 w 1259457"/>
              <a:gd name="connsiteY32" fmla="*/ 1268083 h 1400680"/>
              <a:gd name="connsiteX33" fmla="*/ 0 w 1259457"/>
              <a:gd name="connsiteY33" fmla="*/ 1268083 h 1400680"/>
              <a:gd name="connsiteX0" fmla="*/ 1267311 w 1275937"/>
              <a:gd name="connsiteY0" fmla="*/ 0 h 1408088"/>
              <a:gd name="connsiteX1" fmla="*/ 1267311 w 1275937"/>
              <a:gd name="connsiteY1" fmla="*/ 0 h 1408088"/>
              <a:gd name="connsiteX2" fmla="*/ 1232805 w 1275937"/>
              <a:gd name="connsiteY2" fmla="*/ 155275 h 1408088"/>
              <a:gd name="connsiteX3" fmla="*/ 1258684 w 1275937"/>
              <a:gd name="connsiteY3" fmla="*/ 207033 h 1408088"/>
              <a:gd name="connsiteX4" fmla="*/ 1275937 w 1275937"/>
              <a:gd name="connsiteY4" fmla="*/ 258792 h 1408088"/>
              <a:gd name="connsiteX5" fmla="*/ 1258684 w 1275937"/>
              <a:gd name="connsiteY5" fmla="*/ 336430 h 1408088"/>
              <a:gd name="connsiteX6" fmla="*/ 1241431 w 1275937"/>
              <a:gd name="connsiteY6" fmla="*/ 362309 h 1408088"/>
              <a:gd name="connsiteX7" fmla="*/ 1206926 w 1275937"/>
              <a:gd name="connsiteY7" fmla="*/ 439947 h 1408088"/>
              <a:gd name="connsiteX8" fmla="*/ 1181046 w 1275937"/>
              <a:gd name="connsiteY8" fmla="*/ 457200 h 1408088"/>
              <a:gd name="connsiteX9" fmla="*/ 1112035 w 1275937"/>
              <a:gd name="connsiteY9" fmla="*/ 534837 h 1408088"/>
              <a:gd name="connsiteX10" fmla="*/ 1103409 w 1275937"/>
              <a:gd name="connsiteY10" fmla="*/ 569343 h 1408088"/>
              <a:gd name="connsiteX11" fmla="*/ 1086156 w 1275937"/>
              <a:gd name="connsiteY11" fmla="*/ 646981 h 1408088"/>
              <a:gd name="connsiteX12" fmla="*/ 1068903 w 1275937"/>
              <a:gd name="connsiteY12" fmla="*/ 672860 h 1408088"/>
              <a:gd name="connsiteX13" fmla="*/ 1043024 w 1275937"/>
              <a:gd name="connsiteY13" fmla="*/ 707366 h 1408088"/>
              <a:gd name="connsiteX14" fmla="*/ 1008518 w 1275937"/>
              <a:gd name="connsiteY14" fmla="*/ 759124 h 1408088"/>
              <a:gd name="connsiteX15" fmla="*/ 999892 w 1275937"/>
              <a:gd name="connsiteY15" fmla="*/ 897147 h 1408088"/>
              <a:gd name="connsiteX16" fmla="*/ 991265 w 1275937"/>
              <a:gd name="connsiteY16" fmla="*/ 940279 h 1408088"/>
              <a:gd name="connsiteX17" fmla="*/ 974012 w 1275937"/>
              <a:gd name="connsiteY17" fmla="*/ 1000664 h 1408088"/>
              <a:gd name="connsiteX18" fmla="*/ 965386 w 1275937"/>
              <a:gd name="connsiteY18" fmla="*/ 1061049 h 1408088"/>
              <a:gd name="connsiteX19" fmla="*/ 948133 w 1275937"/>
              <a:gd name="connsiteY19" fmla="*/ 1121433 h 1408088"/>
              <a:gd name="connsiteX20" fmla="*/ 930880 w 1275937"/>
              <a:gd name="connsiteY20" fmla="*/ 1190445 h 1408088"/>
              <a:gd name="connsiteX21" fmla="*/ 896375 w 1275937"/>
              <a:gd name="connsiteY21" fmla="*/ 1242203 h 1408088"/>
              <a:gd name="connsiteX22" fmla="*/ 870495 w 1275937"/>
              <a:gd name="connsiteY22" fmla="*/ 1293962 h 1408088"/>
              <a:gd name="connsiteX23" fmla="*/ 844616 w 1275937"/>
              <a:gd name="connsiteY23" fmla="*/ 1319841 h 1408088"/>
              <a:gd name="connsiteX24" fmla="*/ 792858 w 1275937"/>
              <a:gd name="connsiteY24" fmla="*/ 1337094 h 1408088"/>
              <a:gd name="connsiteX25" fmla="*/ 680032 w 1275937"/>
              <a:gd name="connsiteY25" fmla="*/ 1400680 h 1408088"/>
              <a:gd name="connsiteX26" fmla="*/ 581098 w 1275937"/>
              <a:gd name="connsiteY26" fmla="*/ 1333063 h 1408088"/>
              <a:gd name="connsiteX27" fmla="*/ 531736 w 1275937"/>
              <a:gd name="connsiteY27" fmla="*/ 1212814 h 1408088"/>
              <a:gd name="connsiteX28" fmla="*/ 438425 w 1275937"/>
              <a:gd name="connsiteY28" fmla="*/ 1168616 h 1408088"/>
              <a:gd name="connsiteX29" fmla="*/ 239851 w 1275937"/>
              <a:gd name="connsiteY29" fmla="*/ 1173429 h 1408088"/>
              <a:gd name="connsiteX30" fmla="*/ 172637 w 1275937"/>
              <a:gd name="connsiteY30" fmla="*/ 1381513 h 1408088"/>
              <a:gd name="connsiteX31" fmla="*/ 35440 w 1275937"/>
              <a:gd name="connsiteY31" fmla="*/ 1390368 h 1408088"/>
              <a:gd name="connsiteX32" fmla="*/ 16480 w 1275937"/>
              <a:gd name="connsiteY32" fmla="*/ 1268083 h 1408088"/>
              <a:gd name="connsiteX33" fmla="*/ 16480 w 1275937"/>
              <a:gd name="connsiteY33" fmla="*/ 1268083 h 1408088"/>
              <a:gd name="connsiteX0" fmla="*/ 1267311 w 1275937"/>
              <a:gd name="connsiteY0" fmla="*/ 0 h 1408088"/>
              <a:gd name="connsiteX1" fmla="*/ 1267311 w 1275937"/>
              <a:gd name="connsiteY1" fmla="*/ 0 h 1408088"/>
              <a:gd name="connsiteX2" fmla="*/ 1232805 w 1275937"/>
              <a:gd name="connsiteY2" fmla="*/ 155275 h 1408088"/>
              <a:gd name="connsiteX3" fmla="*/ 1258684 w 1275937"/>
              <a:gd name="connsiteY3" fmla="*/ 207033 h 1408088"/>
              <a:gd name="connsiteX4" fmla="*/ 1275937 w 1275937"/>
              <a:gd name="connsiteY4" fmla="*/ 258792 h 1408088"/>
              <a:gd name="connsiteX5" fmla="*/ 1258684 w 1275937"/>
              <a:gd name="connsiteY5" fmla="*/ 336430 h 1408088"/>
              <a:gd name="connsiteX6" fmla="*/ 1241431 w 1275937"/>
              <a:gd name="connsiteY6" fmla="*/ 362309 h 1408088"/>
              <a:gd name="connsiteX7" fmla="*/ 1206926 w 1275937"/>
              <a:gd name="connsiteY7" fmla="*/ 439947 h 1408088"/>
              <a:gd name="connsiteX8" fmla="*/ 1181046 w 1275937"/>
              <a:gd name="connsiteY8" fmla="*/ 457200 h 1408088"/>
              <a:gd name="connsiteX9" fmla="*/ 1112035 w 1275937"/>
              <a:gd name="connsiteY9" fmla="*/ 534837 h 1408088"/>
              <a:gd name="connsiteX10" fmla="*/ 1103409 w 1275937"/>
              <a:gd name="connsiteY10" fmla="*/ 569343 h 1408088"/>
              <a:gd name="connsiteX11" fmla="*/ 1086156 w 1275937"/>
              <a:gd name="connsiteY11" fmla="*/ 646981 h 1408088"/>
              <a:gd name="connsiteX12" fmla="*/ 1068903 w 1275937"/>
              <a:gd name="connsiteY12" fmla="*/ 672860 h 1408088"/>
              <a:gd name="connsiteX13" fmla="*/ 1043024 w 1275937"/>
              <a:gd name="connsiteY13" fmla="*/ 707366 h 1408088"/>
              <a:gd name="connsiteX14" fmla="*/ 1008518 w 1275937"/>
              <a:gd name="connsiteY14" fmla="*/ 759124 h 1408088"/>
              <a:gd name="connsiteX15" fmla="*/ 999892 w 1275937"/>
              <a:gd name="connsiteY15" fmla="*/ 897147 h 1408088"/>
              <a:gd name="connsiteX16" fmla="*/ 991265 w 1275937"/>
              <a:gd name="connsiteY16" fmla="*/ 940279 h 1408088"/>
              <a:gd name="connsiteX17" fmla="*/ 974012 w 1275937"/>
              <a:gd name="connsiteY17" fmla="*/ 1000664 h 1408088"/>
              <a:gd name="connsiteX18" fmla="*/ 965386 w 1275937"/>
              <a:gd name="connsiteY18" fmla="*/ 1061049 h 1408088"/>
              <a:gd name="connsiteX19" fmla="*/ 948133 w 1275937"/>
              <a:gd name="connsiteY19" fmla="*/ 1121433 h 1408088"/>
              <a:gd name="connsiteX20" fmla="*/ 930880 w 1275937"/>
              <a:gd name="connsiteY20" fmla="*/ 1190445 h 1408088"/>
              <a:gd name="connsiteX21" fmla="*/ 896375 w 1275937"/>
              <a:gd name="connsiteY21" fmla="*/ 1242203 h 1408088"/>
              <a:gd name="connsiteX22" fmla="*/ 870495 w 1275937"/>
              <a:gd name="connsiteY22" fmla="*/ 1293962 h 1408088"/>
              <a:gd name="connsiteX23" fmla="*/ 844616 w 1275937"/>
              <a:gd name="connsiteY23" fmla="*/ 1319841 h 1408088"/>
              <a:gd name="connsiteX24" fmla="*/ 792858 w 1275937"/>
              <a:gd name="connsiteY24" fmla="*/ 1337094 h 1408088"/>
              <a:gd name="connsiteX25" fmla="*/ 680032 w 1275937"/>
              <a:gd name="connsiteY25" fmla="*/ 1400680 h 1408088"/>
              <a:gd name="connsiteX26" fmla="*/ 581098 w 1275937"/>
              <a:gd name="connsiteY26" fmla="*/ 1333063 h 1408088"/>
              <a:gd name="connsiteX27" fmla="*/ 531736 w 1275937"/>
              <a:gd name="connsiteY27" fmla="*/ 1212814 h 1408088"/>
              <a:gd name="connsiteX28" fmla="*/ 438425 w 1275937"/>
              <a:gd name="connsiteY28" fmla="*/ 1168616 h 1408088"/>
              <a:gd name="connsiteX29" fmla="*/ 239851 w 1275937"/>
              <a:gd name="connsiteY29" fmla="*/ 1173429 h 1408088"/>
              <a:gd name="connsiteX30" fmla="*/ 172637 w 1275937"/>
              <a:gd name="connsiteY30" fmla="*/ 1381513 h 1408088"/>
              <a:gd name="connsiteX31" fmla="*/ 35440 w 1275937"/>
              <a:gd name="connsiteY31" fmla="*/ 1390368 h 1408088"/>
              <a:gd name="connsiteX32" fmla="*/ 16480 w 1275937"/>
              <a:gd name="connsiteY32" fmla="*/ 1268083 h 1408088"/>
              <a:gd name="connsiteX0" fmla="*/ 1231871 w 1240497"/>
              <a:gd name="connsiteY0" fmla="*/ 0 h 1400680"/>
              <a:gd name="connsiteX1" fmla="*/ 1231871 w 1240497"/>
              <a:gd name="connsiteY1" fmla="*/ 0 h 1400680"/>
              <a:gd name="connsiteX2" fmla="*/ 1197365 w 1240497"/>
              <a:gd name="connsiteY2" fmla="*/ 155275 h 1400680"/>
              <a:gd name="connsiteX3" fmla="*/ 1223244 w 1240497"/>
              <a:gd name="connsiteY3" fmla="*/ 207033 h 1400680"/>
              <a:gd name="connsiteX4" fmla="*/ 1240497 w 1240497"/>
              <a:gd name="connsiteY4" fmla="*/ 258792 h 1400680"/>
              <a:gd name="connsiteX5" fmla="*/ 1223244 w 1240497"/>
              <a:gd name="connsiteY5" fmla="*/ 336430 h 1400680"/>
              <a:gd name="connsiteX6" fmla="*/ 1205991 w 1240497"/>
              <a:gd name="connsiteY6" fmla="*/ 362309 h 1400680"/>
              <a:gd name="connsiteX7" fmla="*/ 1171486 w 1240497"/>
              <a:gd name="connsiteY7" fmla="*/ 439947 h 1400680"/>
              <a:gd name="connsiteX8" fmla="*/ 1145606 w 1240497"/>
              <a:gd name="connsiteY8" fmla="*/ 457200 h 1400680"/>
              <a:gd name="connsiteX9" fmla="*/ 1076595 w 1240497"/>
              <a:gd name="connsiteY9" fmla="*/ 534837 h 1400680"/>
              <a:gd name="connsiteX10" fmla="*/ 1067969 w 1240497"/>
              <a:gd name="connsiteY10" fmla="*/ 569343 h 1400680"/>
              <a:gd name="connsiteX11" fmla="*/ 1050716 w 1240497"/>
              <a:gd name="connsiteY11" fmla="*/ 646981 h 1400680"/>
              <a:gd name="connsiteX12" fmla="*/ 1033463 w 1240497"/>
              <a:gd name="connsiteY12" fmla="*/ 672860 h 1400680"/>
              <a:gd name="connsiteX13" fmla="*/ 1007584 w 1240497"/>
              <a:gd name="connsiteY13" fmla="*/ 707366 h 1400680"/>
              <a:gd name="connsiteX14" fmla="*/ 973078 w 1240497"/>
              <a:gd name="connsiteY14" fmla="*/ 759124 h 1400680"/>
              <a:gd name="connsiteX15" fmla="*/ 964452 w 1240497"/>
              <a:gd name="connsiteY15" fmla="*/ 897147 h 1400680"/>
              <a:gd name="connsiteX16" fmla="*/ 955825 w 1240497"/>
              <a:gd name="connsiteY16" fmla="*/ 940279 h 1400680"/>
              <a:gd name="connsiteX17" fmla="*/ 938572 w 1240497"/>
              <a:gd name="connsiteY17" fmla="*/ 1000664 h 1400680"/>
              <a:gd name="connsiteX18" fmla="*/ 929946 w 1240497"/>
              <a:gd name="connsiteY18" fmla="*/ 1061049 h 1400680"/>
              <a:gd name="connsiteX19" fmla="*/ 912693 w 1240497"/>
              <a:gd name="connsiteY19" fmla="*/ 1121433 h 1400680"/>
              <a:gd name="connsiteX20" fmla="*/ 895440 w 1240497"/>
              <a:gd name="connsiteY20" fmla="*/ 1190445 h 1400680"/>
              <a:gd name="connsiteX21" fmla="*/ 860935 w 1240497"/>
              <a:gd name="connsiteY21" fmla="*/ 1242203 h 1400680"/>
              <a:gd name="connsiteX22" fmla="*/ 835055 w 1240497"/>
              <a:gd name="connsiteY22" fmla="*/ 1293962 h 1400680"/>
              <a:gd name="connsiteX23" fmla="*/ 809176 w 1240497"/>
              <a:gd name="connsiteY23" fmla="*/ 1319841 h 1400680"/>
              <a:gd name="connsiteX24" fmla="*/ 757418 w 1240497"/>
              <a:gd name="connsiteY24" fmla="*/ 1337094 h 1400680"/>
              <a:gd name="connsiteX25" fmla="*/ 644592 w 1240497"/>
              <a:gd name="connsiteY25" fmla="*/ 1400680 h 1400680"/>
              <a:gd name="connsiteX26" fmla="*/ 545658 w 1240497"/>
              <a:gd name="connsiteY26" fmla="*/ 1333063 h 1400680"/>
              <a:gd name="connsiteX27" fmla="*/ 496296 w 1240497"/>
              <a:gd name="connsiteY27" fmla="*/ 1212814 h 1400680"/>
              <a:gd name="connsiteX28" fmla="*/ 402985 w 1240497"/>
              <a:gd name="connsiteY28" fmla="*/ 1168616 h 1400680"/>
              <a:gd name="connsiteX29" fmla="*/ 204411 w 1240497"/>
              <a:gd name="connsiteY29" fmla="*/ 1173429 h 1400680"/>
              <a:gd name="connsiteX30" fmla="*/ 137197 w 1240497"/>
              <a:gd name="connsiteY30" fmla="*/ 1381513 h 1400680"/>
              <a:gd name="connsiteX31" fmla="*/ 0 w 1240497"/>
              <a:gd name="connsiteY31" fmla="*/ 1390368 h 1400680"/>
              <a:gd name="connsiteX0" fmla="*/ 1231871 w 1240497"/>
              <a:gd name="connsiteY0" fmla="*/ 0 h 1400680"/>
              <a:gd name="connsiteX1" fmla="*/ 1231871 w 1240497"/>
              <a:gd name="connsiteY1" fmla="*/ 0 h 1400680"/>
              <a:gd name="connsiteX2" fmla="*/ 1197365 w 1240497"/>
              <a:gd name="connsiteY2" fmla="*/ 155275 h 1400680"/>
              <a:gd name="connsiteX3" fmla="*/ 1223244 w 1240497"/>
              <a:gd name="connsiteY3" fmla="*/ 207033 h 1400680"/>
              <a:gd name="connsiteX4" fmla="*/ 1240497 w 1240497"/>
              <a:gd name="connsiteY4" fmla="*/ 258792 h 1400680"/>
              <a:gd name="connsiteX5" fmla="*/ 1223244 w 1240497"/>
              <a:gd name="connsiteY5" fmla="*/ 336430 h 1400680"/>
              <a:gd name="connsiteX6" fmla="*/ 1205991 w 1240497"/>
              <a:gd name="connsiteY6" fmla="*/ 362309 h 1400680"/>
              <a:gd name="connsiteX7" fmla="*/ 1171486 w 1240497"/>
              <a:gd name="connsiteY7" fmla="*/ 439947 h 1400680"/>
              <a:gd name="connsiteX8" fmla="*/ 1145606 w 1240497"/>
              <a:gd name="connsiteY8" fmla="*/ 457200 h 1400680"/>
              <a:gd name="connsiteX9" fmla="*/ 1076595 w 1240497"/>
              <a:gd name="connsiteY9" fmla="*/ 534837 h 1400680"/>
              <a:gd name="connsiteX10" fmla="*/ 1067969 w 1240497"/>
              <a:gd name="connsiteY10" fmla="*/ 569343 h 1400680"/>
              <a:gd name="connsiteX11" fmla="*/ 1050716 w 1240497"/>
              <a:gd name="connsiteY11" fmla="*/ 646981 h 1400680"/>
              <a:gd name="connsiteX12" fmla="*/ 1033463 w 1240497"/>
              <a:gd name="connsiteY12" fmla="*/ 672860 h 1400680"/>
              <a:gd name="connsiteX13" fmla="*/ 1007584 w 1240497"/>
              <a:gd name="connsiteY13" fmla="*/ 707366 h 1400680"/>
              <a:gd name="connsiteX14" fmla="*/ 973078 w 1240497"/>
              <a:gd name="connsiteY14" fmla="*/ 759124 h 1400680"/>
              <a:gd name="connsiteX15" fmla="*/ 964452 w 1240497"/>
              <a:gd name="connsiteY15" fmla="*/ 897147 h 1400680"/>
              <a:gd name="connsiteX16" fmla="*/ 955825 w 1240497"/>
              <a:gd name="connsiteY16" fmla="*/ 940279 h 1400680"/>
              <a:gd name="connsiteX17" fmla="*/ 938572 w 1240497"/>
              <a:gd name="connsiteY17" fmla="*/ 1000664 h 1400680"/>
              <a:gd name="connsiteX18" fmla="*/ 929946 w 1240497"/>
              <a:gd name="connsiteY18" fmla="*/ 1061049 h 1400680"/>
              <a:gd name="connsiteX19" fmla="*/ 912693 w 1240497"/>
              <a:gd name="connsiteY19" fmla="*/ 1121433 h 1400680"/>
              <a:gd name="connsiteX20" fmla="*/ 895440 w 1240497"/>
              <a:gd name="connsiteY20" fmla="*/ 1190445 h 1400680"/>
              <a:gd name="connsiteX21" fmla="*/ 860935 w 1240497"/>
              <a:gd name="connsiteY21" fmla="*/ 1242203 h 1400680"/>
              <a:gd name="connsiteX22" fmla="*/ 835055 w 1240497"/>
              <a:gd name="connsiteY22" fmla="*/ 1293962 h 1400680"/>
              <a:gd name="connsiteX23" fmla="*/ 809176 w 1240497"/>
              <a:gd name="connsiteY23" fmla="*/ 1319841 h 1400680"/>
              <a:gd name="connsiteX24" fmla="*/ 757418 w 1240497"/>
              <a:gd name="connsiteY24" fmla="*/ 1337094 h 1400680"/>
              <a:gd name="connsiteX25" fmla="*/ 644592 w 1240497"/>
              <a:gd name="connsiteY25" fmla="*/ 1400680 h 1400680"/>
              <a:gd name="connsiteX26" fmla="*/ 545658 w 1240497"/>
              <a:gd name="connsiteY26" fmla="*/ 1333063 h 1400680"/>
              <a:gd name="connsiteX27" fmla="*/ 496296 w 1240497"/>
              <a:gd name="connsiteY27" fmla="*/ 1212814 h 1400680"/>
              <a:gd name="connsiteX28" fmla="*/ 402985 w 1240497"/>
              <a:gd name="connsiteY28" fmla="*/ 1168616 h 1400680"/>
              <a:gd name="connsiteX29" fmla="*/ 204411 w 1240497"/>
              <a:gd name="connsiteY29" fmla="*/ 1173429 h 1400680"/>
              <a:gd name="connsiteX30" fmla="*/ 129245 w 1240497"/>
              <a:gd name="connsiteY30" fmla="*/ 1361635 h 1400680"/>
              <a:gd name="connsiteX31" fmla="*/ 0 w 1240497"/>
              <a:gd name="connsiteY31" fmla="*/ 1390368 h 1400680"/>
              <a:gd name="connsiteX0" fmla="*/ 1231871 w 1240497"/>
              <a:gd name="connsiteY0" fmla="*/ 0 h 1400680"/>
              <a:gd name="connsiteX1" fmla="*/ 1231871 w 1240497"/>
              <a:gd name="connsiteY1" fmla="*/ 0 h 1400680"/>
              <a:gd name="connsiteX2" fmla="*/ 1197365 w 1240497"/>
              <a:gd name="connsiteY2" fmla="*/ 155275 h 1400680"/>
              <a:gd name="connsiteX3" fmla="*/ 1223244 w 1240497"/>
              <a:gd name="connsiteY3" fmla="*/ 207033 h 1400680"/>
              <a:gd name="connsiteX4" fmla="*/ 1240497 w 1240497"/>
              <a:gd name="connsiteY4" fmla="*/ 258792 h 1400680"/>
              <a:gd name="connsiteX5" fmla="*/ 1223244 w 1240497"/>
              <a:gd name="connsiteY5" fmla="*/ 336430 h 1400680"/>
              <a:gd name="connsiteX6" fmla="*/ 1205991 w 1240497"/>
              <a:gd name="connsiteY6" fmla="*/ 362309 h 1400680"/>
              <a:gd name="connsiteX7" fmla="*/ 1171486 w 1240497"/>
              <a:gd name="connsiteY7" fmla="*/ 439947 h 1400680"/>
              <a:gd name="connsiteX8" fmla="*/ 1145606 w 1240497"/>
              <a:gd name="connsiteY8" fmla="*/ 457200 h 1400680"/>
              <a:gd name="connsiteX9" fmla="*/ 1076595 w 1240497"/>
              <a:gd name="connsiteY9" fmla="*/ 534837 h 1400680"/>
              <a:gd name="connsiteX10" fmla="*/ 1067969 w 1240497"/>
              <a:gd name="connsiteY10" fmla="*/ 569343 h 1400680"/>
              <a:gd name="connsiteX11" fmla="*/ 1050716 w 1240497"/>
              <a:gd name="connsiteY11" fmla="*/ 646981 h 1400680"/>
              <a:gd name="connsiteX12" fmla="*/ 1033463 w 1240497"/>
              <a:gd name="connsiteY12" fmla="*/ 672860 h 1400680"/>
              <a:gd name="connsiteX13" fmla="*/ 1007584 w 1240497"/>
              <a:gd name="connsiteY13" fmla="*/ 707366 h 1400680"/>
              <a:gd name="connsiteX14" fmla="*/ 973078 w 1240497"/>
              <a:gd name="connsiteY14" fmla="*/ 759124 h 1400680"/>
              <a:gd name="connsiteX15" fmla="*/ 964452 w 1240497"/>
              <a:gd name="connsiteY15" fmla="*/ 897147 h 1400680"/>
              <a:gd name="connsiteX16" fmla="*/ 955825 w 1240497"/>
              <a:gd name="connsiteY16" fmla="*/ 940279 h 1400680"/>
              <a:gd name="connsiteX17" fmla="*/ 938572 w 1240497"/>
              <a:gd name="connsiteY17" fmla="*/ 1000664 h 1400680"/>
              <a:gd name="connsiteX18" fmla="*/ 929946 w 1240497"/>
              <a:gd name="connsiteY18" fmla="*/ 1061049 h 1400680"/>
              <a:gd name="connsiteX19" fmla="*/ 912693 w 1240497"/>
              <a:gd name="connsiteY19" fmla="*/ 1121433 h 1400680"/>
              <a:gd name="connsiteX20" fmla="*/ 895440 w 1240497"/>
              <a:gd name="connsiteY20" fmla="*/ 1190445 h 1400680"/>
              <a:gd name="connsiteX21" fmla="*/ 860935 w 1240497"/>
              <a:gd name="connsiteY21" fmla="*/ 1242203 h 1400680"/>
              <a:gd name="connsiteX22" fmla="*/ 835055 w 1240497"/>
              <a:gd name="connsiteY22" fmla="*/ 1293962 h 1400680"/>
              <a:gd name="connsiteX23" fmla="*/ 809176 w 1240497"/>
              <a:gd name="connsiteY23" fmla="*/ 1319841 h 1400680"/>
              <a:gd name="connsiteX24" fmla="*/ 757418 w 1240497"/>
              <a:gd name="connsiteY24" fmla="*/ 1337094 h 1400680"/>
              <a:gd name="connsiteX25" fmla="*/ 644592 w 1240497"/>
              <a:gd name="connsiteY25" fmla="*/ 1400680 h 1400680"/>
              <a:gd name="connsiteX26" fmla="*/ 545658 w 1240497"/>
              <a:gd name="connsiteY26" fmla="*/ 1333063 h 1400680"/>
              <a:gd name="connsiteX27" fmla="*/ 496296 w 1240497"/>
              <a:gd name="connsiteY27" fmla="*/ 1212814 h 1400680"/>
              <a:gd name="connsiteX28" fmla="*/ 402985 w 1240497"/>
              <a:gd name="connsiteY28" fmla="*/ 1168616 h 1400680"/>
              <a:gd name="connsiteX29" fmla="*/ 166440 w 1240497"/>
              <a:gd name="connsiteY29" fmla="*/ 1197445 h 1400680"/>
              <a:gd name="connsiteX30" fmla="*/ 129245 w 1240497"/>
              <a:gd name="connsiteY30" fmla="*/ 1361635 h 1400680"/>
              <a:gd name="connsiteX31" fmla="*/ 0 w 1240497"/>
              <a:gd name="connsiteY31" fmla="*/ 1390368 h 1400680"/>
              <a:gd name="connsiteX0" fmla="*/ 1231871 w 1240497"/>
              <a:gd name="connsiteY0" fmla="*/ 0 h 1400680"/>
              <a:gd name="connsiteX1" fmla="*/ 1231871 w 1240497"/>
              <a:gd name="connsiteY1" fmla="*/ 0 h 1400680"/>
              <a:gd name="connsiteX2" fmla="*/ 1197365 w 1240497"/>
              <a:gd name="connsiteY2" fmla="*/ 155275 h 1400680"/>
              <a:gd name="connsiteX3" fmla="*/ 1223244 w 1240497"/>
              <a:gd name="connsiteY3" fmla="*/ 207033 h 1400680"/>
              <a:gd name="connsiteX4" fmla="*/ 1240497 w 1240497"/>
              <a:gd name="connsiteY4" fmla="*/ 258792 h 1400680"/>
              <a:gd name="connsiteX5" fmla="*/ 1223244 w 1240497"/>
              <a:gd name="connsiteY5" fmla="*/ 336430 h 1400680"/>
              <a:gd name="connsiteX6" fmla="*/ 1205991 w 1240497"/>
              <a:gd name="connsiteY6" fmla="*/ 362309 h 1400680"/>
              <a:gd name="connsiteX7" fmla="*/ 1171486 w 1240497"/>
              <a:gd name="connsiteY7" fmla="*/ 439947 h 1400680"/>
              <a:gd name="connsiteX8" fmla="*/ 1145606 w 1240497"/>
              <a:gd name="connsiteY8" fmla="*/ 457200 h 1400680"/>
              <a:gd name="connsiteX9" fmla="*/ 1076595 w 1240497"/>
              <a:gd name="connsiteY9" fmla="*/ 534837 h 1400680"/>
              <a:gd name="connsiteX10" fmla="*/ 1067969 w 1240497"/>
              <a:gd name="connsiteY10" fmla="*/ 569343 h 1400680"/>
              <a:gd name="connsiteX11" fmla="*/ 1050716 w 1240497"/>
              <a:gd name="connsiteY11" fmla="*/ 646981 h 1400680"/>
              <a:gd name="connsiteX12" fmla="*/ 1033463 w 1240497"/>
              <a:gd name="connsiteY12" fmla="*/ 672860 h 1400680"/>
              <a:gd name="connsiteX13" fmla="*/ 1007584 w 1240497"/>
              <a:gd name="connsiteY13" fmla="*/ 707366 h 1400680"/>
              <a:gd name="connsiteX14" fmla="*/ 973078 w 1240497"/>
              <a:gd name="connsiteY14" fmla="*/ 759124 h 1400680"/>
              <a:gd name="connsiteX15" fmla="*/ 964452 w 1240497"/>
              <a:gd name="connsiteY15" fmla="*/ 897147 h 1400680"/>
              <a:gd name="connsiteX16" fmla="*/ 955825 w 1240497"/>
              <a:gd name="connsiteY16" fmla="*/ 940279 h 1400680"/>
              <a:gd name="connsiteX17" fmla="*/ 938572 w 1240497"/>
              <a:gd name="connsiteY17" fmla="*/ 1000664 h 1400680"/>
              <a:gd name="connsiteX18" fmla="*/ 929946 w 1240497"/>
              <a:gd name="connsiteY18" fmla="*/ 1061049 h 1400680"/>
              <a:gd name="connsiteX19" fmla="*/ 912693 w 1240497"/>
              <a:gd name="connsiteY19" fmla="*/ 1121433 h 1400680"/>
              <a:gd name="connsiteX20" fmla="*/ 895440 w 1240497"/>
              <a:gd name="connsiteY20" fmla="*/ 1190445 h 1400680"/>
              <a:gd name="connsiteX21" fmla="*/ 860935 w 1240497"/>
              <a:gd name="connsiteY21" fmla="*/ 1242203 h 1400680"/>
              <a:gd name="connsiteX22" fmla="*/ 835055 w 1240497"/>
              <a:gd name="connsiteY22" fmla="*/ 1293962 h 1400680"/>
              <a:gd name="connsiteX23" fmla="*/ 809176 w 1240497"/>
              <a:gd name="connsiteY23" fmla="*/ 1319841 h 1400680"/>
              <a:gd name="connsiteX24" fmla="*/ 757418 w 1240497"/>
              <a:gd name="connsiteY24" fmla="*/ 1337094 h 1400680"/>
              <a:gd name="connsiteX25" fmla="*/ 644592 w 1240497"/>
              <a:gd name="connsiteY25" fmla="*/ 1400680 h 1400680"/>
              <a:gd name="connsiteX26" fmla="*/ 545658 w 1240497"/>
              <a:gd name="connsiteY26" fmla="*/ 1333063 h 1400680"/>
              <a:gd name="connsiteX27" fmla="*/ 496296 w 1240497"/>
              <a:gd name="connsiteY27" fmla="*/ 1212814 h 1400680"/>
              <a:gd name="connsiteX28" fmla="*/ 402985 w 1240497"/>
              <a:gd name="connsiteY28" fmla="*/ 1168616 h 1400680"/>
              <a:gd name="connsiteX29" fmla="*/ 273963 w 1240497"/>
              <a:gd name="connsiteY29" fmla="*/ 1188794 h 1400680"/>
              <a:gd name="connsiteX30" fmla="*/ 166440 w 1240497"/>
              <a:gd name="connsiteY30" fmla="*/ 1197445 h 1400680"/>
              <a:gd name="connsiteX31" fmla="*/ 129245 w 1240497"/>
              <a:gd name="connsiteY31" fmla="*/ 1361635 h 1400680"/>
              <a:gd name="connsiteX32" fmla="*/ 0 w 1240497"/>
              <a:gd name="connsiteY32" fmla="*/ 1390368 h 1400680"/>
              <a:gd name="connsiteX0" fmla="*/ 1231871 w 1240497"/>
              <a:gd name="connsiteY0" fmla="*/ 0 h 1400680"/>
              <a:gd name="connsiteX1" fmla="*/ 1231871 w 1240497"/>
              <a:gd name="connsiteY1" fmla="*/ 0 h 1400680"/>
              <a:gd name="connsiteX2" fmla="*/ 1197365 w 1240497"/>
              <a:gd name="connsiteY2" fmla="*/ 155275 h 1400680"/>
              <a:gd name="connsiteX3" fmla="*/ 1223244 w 1240497"/>
              <a:gd name="connsiteY3" fmla="*/ 207033 h 1400680"/>
              <a:gd name="connsiteX4" fmla="*/ 1240497 w 1240497"/>
              <a:gd name="connsiteY4" fmla="*/ 258792 h 1400680"/>
              <a:gd name="connsiteX5" fmla="*/ 1223244 w 1240497"/>
              <a:gd name="connsiteY5" fmla="*/ 336430 h 1400680"/>
              <a:gd name="connsiteX6" fmla="*/ 1205991 w 1240497"/>
              <a:gd name="connsiteY6" fmla="*/ 362309 h 1400680"/>
              <a:gd name="connsiteX7" fmla="*/ 1171486 w 1240497"/>
              <a:gd name="connsiteY7" fmla="*/ 439947 h 1400680"/>
              <a:gd name="connsiteX8" fmla="*/ 1145606 w 1240497"/>
              <a:gd name="connsiteY8" fmla="*/ 457200 h 1400680"/>
              <a:gd name="connsiteX9" fmla="*/ 1076595 w 1240497"/>
              <a:gd name="connsiteY9" fmla="*/ 534837 h 1400680"/>
              <a:gd name="connsiteX10" fmla="*/ 1067969 w 1240497"/>
              <a:gd name="connsiteY10" fmla="*/ 569343 h 1400680"/>
              <a:gd name="connsiteX11" fmla="*/ 1050716 w 1240497"/>
              <a:gd name="connsiteY11" fmla="*/ 646981 h 1400680"/>
              <a:gd name="connsiteX12" fmla="*/ 1033463 w 1240497"/>
              <a:gd name="connsiteY12" fmla="*/ 672860 h 1400680"/>
              <a:gd name="connsiteX13" fmla="*/ 1007584 w 1240497"/>
              <a:gd name="connsiteY13" fmla="*/ 707366 h 1400680"/>
              <a:gd name="connsiteX14" fmla="*/ 973078 w 1240497"/>
              <a:gd name="connsiteY14" fmla="*/ 759124 h 1400680"/>
              <a:gd name="connsiteX15" fmla="*/ 964452 w 1240497"/>
              <a:gd name="connsiteY15" fmla="*/ 897147 h 1400680"/>
              <a:gd name="connsiteX16" fmla="*/ 955825 w 1240497"/>
              <a:gd name="connsiteY16" fmla="*/ 940279 h 1400680"/>
              <a:gd name="connsiteX17" fmla="*/ 938572 w 1240497"/>
              <a:gd name="connsiteY17" fmla="*/ 1000664 h 1400680"/>
              <a:gd name="connsiteX18" fmla="*/ 929946 w 1240497"/>
              <a:gd name="connsiteY18" fmla="*/ 1061049 h 1400680"/>
              <a:gd name="connsiteX19" fmla="*/ 912693 w 1240497"/>
              <a:gd name="connsiteY19" fmla="*/ 1121433 h 1400680"/>
              <a:gd name="connsiteX20" fmla="*/ 895440 w 1240497"/>
              <a:gd name="connsiteY20" fmla="*/ 1190445 h 1400680"/>
              <a:gd name="connsiteX21" fmla="*/ 860935 w 1240497"/>
              <a:gd name="connsiteY21" fmla="*/ 1242203 h 1400680"/>
              <a:gd name="connsiteX22" fmla="*/ 835055 w 1240497"/>
              <a:gd name="connsiteY22" fmla="*/ 1293962 h 1400680"/>
              <a:gd name="connsiteX23" fmla="*/ 809176 w 1240497"/>
              <a:gd name="connsiteY23" fmla="*/ 1319841 h 1400680"/>
              <a:gd name="connsiteX24" fmla="*/ 757418 w 1240497"/>
              <a:gd name="connsiteY24" fmla="*/ 1337094 h 1400680"/>
              <a:gd name="connsiteX25" fmla="*/ 644592 w 1240497"/>
              <a:gd name="connsiteY25" fmla="*/ 1400680 h 1400680"/>
              <a:gd name="connsiteX26" fmla="*/ 545658 w 1240497"/>
              <a:gd name="connsiteY26" fmla="*/ 1333063 h 1400680"/>
              <a:gd name="connsiteX27" fmla="*/ 496296 w 1240497"/>
              <a:gd name="connsiteY27" fmla="*/ 1212814 h 1400680"/>
              <a:gd name="connsiteX28" fmla="*/ 402985 w 1240497"/>
              <a:gd name="connsiteY28" fmla="*/ 1168616 h 1400680"/>
              <a:gd name="connsiteX29" fmla="*/ 277938 w 1240497"/>
              <a:gd name="connsiteY29" fmla="*/ 1160964 h 1400680"/>
              <a:gd name="connsiteX30" fmla="*/ 166440 w 1240497"/>
              <a:gd name="connsiteY30" fmla="*/ 1197445 h 1400680"/>
              <a:gd name="connsiteX31" fmla="*/ 129245 w 1240497"/>
              <a:gd name="connsiteY31" fmla="*/ 1361635 h 1400680"/>
              <a:gd name="connsiteX32" fmla="*/ 0 w 1240497"/>
              <a:gd name="connsiteY32" fmla="*/ 1390368 h 140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497" h="1400680">
                <a:moveTo>
                  <a:pt x="1231871" y="0"/>
                </a:moveTo>
                <a:lnTo>
                  <a:pt x="1231871" y="0"/>
                </a:lnTo>
                <a:cubicBezTo>
                  <a:pt x="1174306" y="80588"/>
                  <a:pt x="1181325" y="42993"/>
                  <a:pt x="1197365" y="155275"/>
                </a:cubicBezTo>
                <a:cubicBezTo>
                  <a:pt x="1202333" y="190049"/>
                  <a:pt x="1208856" y="174661"/>
                  <a:pt x="1223244" y="207033"/>
                </a:cubicBezTo>
                <a:cubicBezTo>
                  <a:pt x="1230630" y="223652"/>
                  <a:pt x="1240497" y="258792"/>
                  <a:pt x="1240497" y="258792"/>
                </a:cubicBezTo>
                <a:cubicBezTo>
                  <a:pt x="1237183" y="278675"/>
                  <a:pt x="1233863" y="315192"/>
                  <a:pt x="1223244" y="336430"/>
                </a:cubicBezTo>
                <a:cubicBezTo>
                  <a:pt x="1218607" y="345703"/>
                  <a:pt x="1211742" y="353683"/>
                  <a:pt x="1205991" y="362309"/>
                </a:cubicBezTo>
                <a:cubicBezTo>
                  <a:pt x="1197451" y="387929"/>
                  <a:pt x="1191989" y="419444"/>
                  <a:pt x="1171486" y="439947"/>
                </a:cubicBezTo>
                <a:cubicBezTo>
                  <a:pt x="1164155" y="447278"/>
                  <a:pt x="1153355" y="450312"/>
                  <a:pt x="1145606" y="457200"/>
                </a:cubicBezTo>
                <a:cubicBezTo>
                  <a:pt x="1097262" y="500173"/>
                  <a:pt x="1102817" y="495505"/>
                  <a:pt x="1076595" y="534837"/>
                </a:cubicBezTo>
                <a:cubicBezTo>
                  <a:pt x="1073720" y="546339"/>
                  <a:pt x="1070294" y="557717"/>
                  <a:pt x="1067969" y="569343"/>
                </a:cubicBezTo>
                <a:cubicBezTo>
                  <a:pt x="1063553" y="591423"/>
                  <a:pt x="1061906" y="624600"/>
                  <a:pt x="1050716" y="646981"/>
                </a:cubicBezTo>
                <a:cubicBezTo>
                  <a:pt x="1046080" y="656254"/>
                  <a:pt x="1039489" y="664424"/>
                  <a:pt x="1033463" y="672860"/>
                </a:cubicBezTo>
                <a:cubicBezTo>
                  <a:pt x="1025106" y="684559"/>
                  <a:pt x="1015829" y="695588"/>
                  <a:pt x="1007584" y="707366"/>
                </a:cubicBezTo>
                <a:cubicBezTo>
                  <a:pt x="995693" y="724353"/>
                  <a:pt x="973078" y="759124"/>
                  <a:pt x="973078" y="759124"/>
                </a:cubicBezTo>
                <a:cubicBezTo>
                  <a:pt x="970203" y="805132"/>
                  <a:pt x="968822" y="851257"/>
                  <a:pt x="964452" y="897147"/>
                </a:cubicBezTo>
                <a:cubicBezTo>
                  <a:pt x="963062" y="911743"/>
                  <a:pt x="959006" y="925966"/>
                  <a:pt x="955825" y="940279"/>
                </a:cubicBezTo>
                <a:cubicBezTo>
                  <a:pt x="948603" y="972779"/>
                  <a:pt x="948180" y="971841"/>
                  <a:pt x="938572" y="1000664"/>
                </a:cubicBezTo>
                <a:cubicBezTo>
                  <a:pt x="935697" y="1020792"/>
                  <a:pt x="933583" y="1041044"/>
                  <a:pt x="929946" y="1061049"/>
                </a:cubicBezTo>
                <a:cubicBezTo>
                  <a:pt x="919187" y="1120228"/>
                  <a:pt x="925014" y="1072149"/>
                  <a:pt x="912693" y="1121433"/>
                </a:cubicBezTo>
                <a:cubicBezTo>
                  <a:pt x="909215" y="1135346"/>
                  <a:pt x="904406" y="1174307"/>
                  <a:pt x="895440" y="1190445"/>
                </a:cubicBezTo>
                <a:cubicBezTo>
                  <a:pt x="885370" y="1208571"/>
                  <a:pt x="867492" y="1222532"/>
                  <a:pt x="860935" y="1242203"/>
                </a:cubicBezTo>
                <a:cubicBezTo>
                  <a:pt x="852289" y="1268141"/>
                  <a:pt x="853636" y="1271665"/>
                  <a:pt x="835055" y="1293962"/>
                </a:cubicBezTo>
                <a:cubicBezTo>
                  <a:pt x="827245" y="1303334"/>
                  <a:pt x="819840" y="1313916"/>
                  <a:pt x="809176" y="1319841"/>
                </a:cubicBezTo>
                <a:cubicBezTo>
                  <a:pt x="793279" y="1328673"/>
                  <a:pt x="774671" y="1331343"/>
                  <a:pt x="757418" y="1337094"/>
                </a:cubicBezTo>
                <a:cubicBezTo>
                  <a:pt x="714950" y="1351250"/>
                  <a:pt x="705309" y="1390560"/>
                  <a:pt x="644592" y="1400680"/>
                </a:cubicBezTo>
                <a:cubicBezTo>
                  <a:pt x="581332" y="1397804"/>
                  <a:pt x="608533" y="1340608"/>
                  <a:pt x="545658" y="1333063"/>
                </a:cubicBezTo>
                <a:cubicBezTo>
                  <a:pt x="520942" y="1301752"/>
                  <a:pt x="510798" y="1242331"/>
                  <a:pt x="496296" y="1212814"/>
                </a:cubicBezTo>
                <a:cubicBezTo>
                  <a:pt x="486107" y="1186172"/>
                  <a:pt x="437643" y="1185829"/>
                  <a:pt x="402985" y="1168616"/>
                </a:cubicBezTo>
                <a:cubicBezTo>
                  <a:pt x="365930" y="1164613"/>
                  <a:pt x="317362" y="1156159"/>
                  <a:pt x="277938" y="1160964"/>
                </a:cubicBezTo>
                <a:cubicBezTo>
                  <a:pt x="238514" y="1165769"/>
                  <a:pt x="190560" y="1168638"/>
                  <a:pt x="166440" y="1197445"/>
                </a:cubicBezTo>
                <a:cubicBezTo>
                  <a:pt x="148374" y="1199530"/>
                  <a:pt x="129245" y="1361635"/>
                  <a:pt x="129245" y="1361635"/>
                </a:cubicBezTo>
                <a:cubicBezTo>
                  <a:pt x="120619" y="1367386"/>
                  <a:pt x="9273" y="1385731"/>
                  <a:pt x="0" y="1390368"/>
                </a:cubicBezTo>
              </a:path>
            </a:pathLst>
          </a:cu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Forma livre 18"/>
          <p:cNvSpPr/>
          <p:nvPr/>
        </p:nvSpPr>
        <p:spPr>
          <a:xfrm>
            <a:off x="4983610" y="3966155"/>
            <a:ext cx="1262207" cy="311378"/>
          </a:xfrm>
          <a:custGeom>
            <a:avLst/>
            <a:gdLst>
              <a:gd name="connsiteX0" fmla="*/ 0 w 1007390"/>
              <a:gd name="connsiteY0" fmla="*/ 16415 h 124904"/>
              <a:gd name="connsiteX1" fmla="*/ 294468 w 1007390"/>
              <a:gd name="connsiteY1" fmla="*/ 16415 h 124904"/>
              <a:gd name="connsiteX2" fmla="*/ 356461 w 1007390"/>
              <a:gd name="connsiteY2" fmla="*/ 47412 h 124904"/>
              <a:gd name="connsiteX3" fmla="*/ 464949 w 1007390"/>
              <a:gd name="connsiteY3" fmla="*/ 78408 h 124904"/>
              <a:gd name="connsiteX4" fmla="*/ 526942 w 1007390"/>
              <a:gd name="connsiteY4" fmla="*/ 109405 h 124904"/>
              <a:gd name="connsiteX5" fmla="*/ 774915 w 1007390"/>
              <a:gd name="connsiteY5" fmla="*/ 78408 h 124904"/>
              <a:gd name="connsiteX6" fmla="*/ 867905 w 1007390"/>
              <a:gd name="connsiteY6" fmla="*/ 917 h 124904"/>
              <a:gd name="connsiteX7" fmla="*/ 976393 w 1007390"/>
              <a:gd name="connsiteY7" fmla="*/ 16415 h 124904"/>
              <a:gd name="connsiteX8" fmla="*/ 1007390 w 1007390"/>
              <a:gd name="connsiteY8" fmla="*/ 47412 h 12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390" h="124904">
                <a:moveTo>
                  <a:pt x="0" y="16415"/>
                </a:moveTo>
                <a:cubicBezTo>
                  <a:pt x="121233" y="5394"/>
                  <a:pt x="180085" y="-12181"/>
                  <a:pt x="294468" y="16415"/>
                </a:cubicBezTo>
                <a:cubicBezTo>
                  <a:pt x="316882" y="22018"/>
                  <a:pt x="335226" y="38311"/>
                  <a:pt x="356461" y="47412"/>
                </a:cubicBezTo>
                <a:cubicBezTo>
                  <a:pt x="387587" y="60752"/>
                  <a:pt x="433493" y="70544"/>
                  <a:pt x="464949" y="78408"/>
                </a:cubicBezTo>
                <a:cubicBezTo>
                  <a:pt x="485613" y="88740"/>
                  <a:pt x="505024" y="102099"/>
                  <a:pt x="526942" y="109405"/>
                </a:cubicBezTo>
                <a:cubicBezTo>
                  <a:pt x="632436" y="144570"/>
                  <a:pt x="645557" y="113688"/>
                  <a:pt x="774915" y="78408"/>
                </a:cubicBezTo>
                <a:cubicBezTo>
                  <a:pt x="786623" y="66700"/>
                  <a:pt x="843929" y="3315"/>
                  <a:pt x="867905" y="917"/>
                </a:cubicBezTo>
                <a:cubicBezTo>
                  <a:pt x="904254" y="-2718"/>
                  <a:pt x="941738" y="4863"/>
                  <a:pt x="976393" y="16415"/>
                </a:cubicBezTo>
                <a:cubicBezTo>
                  <a:pt x="990255" y="21036"/>
                  <a:pt x="997058" y="37080"/>
                  <a:pt x="1007390" y="4741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Forma livre 27"/>
          <p:cNvSpPr/>
          <p:nvPr/>
        </p:nvSpPr>
        <p:spPr>
          <a:xfrm>
            <a:off x="6555783" y="4417017"/>
            <a:ext cx="1022888" cy="542441"/>
          </a:xfrm>
          <a:custGeom>
            <a:avLst/>
            <a:gdLst>
              <a:gd name="connsiteX0" fmla="*/ 0 w 1022888"/>
              <a:gd name="connsiteY0" fmla="*/ 0 h 542441"/>
              <a:gd name="connsiteX1" fmla="*/ 139485 w 1022888"/>
              <a:gd name="connsiteY1" fmla="*/ 15498 h 542441"/>
              <a:gd name="connsiteX2" fmla="*/ 185980 w 1022888"/>
              <a:gd name="connsiteY2" fmla="*/ 30997 h 542441"/>
              <a:gd name="connsiteX3" fmla="*/ 216976 w 1022888"/>
              <a:gd name="connsiteY3" fmla="*/ 123986 h 542441"/>
              <a:gd name="connsiteX4" fmla="*/ 232475 w 1022888"/>
              <a:gd name="connsiteY4" fmla="*/ 185980 h 542441"/>
              <a:gd name="connsiteX5" fmla="*/ 278970 w 1022888"/>
              <a:gd name="connsiteY5" fmla="*/ 201478 h 542441"/>
              <a:gd name="connsiteX6" fmla="*/ 449451 w 1022888"/>
              <a:gd name="connsiteY6" fmla="*/ 201478 h 542441"/>
              <a:gd name="connsiteX7" fmla="*/ 480448 w 1022888"/>
              <a:gd name="connsiteY7" fmla="*/ 247973 h 542441"/>
              <a:gd name="connsiteX8" fmla="*/ 526942 w 1022888"/>
              <a:gd name="connsiteY8" fmla="*/ 278969 h 542441"/>
              <a:gd name="connsiteX9" fmla="*/ 542441 w 1022888"/>
              <a:gd name="connsiteY9" fmla="*/ 325464 h 542441"/>
              <a:gd name="connsiteX10" fmla="*/ 573437 w 1022888"/>
              <a:gd name="connsiteY10" fmla="*/ 371959 h 542441"/>
              <a:gd name="connsiteX11" fmla="*/ 635431 w 1022888"/>
              <a:gd name="connsiteY11" fmla="*/ 542441 h 542441"/>
              <a:gd name="connsiteX12" fmla="*/ 712922 w 1022888"/>
              <a:gd name="connsiteY12" fmla="*/ 480447 h 542441"/>
              <a:gd name="connsiteX13" fmla="*/ 759417 w 1022888"/>
              <a:gd name="connsiteY13" fmla="*/ 464949 h 542441"/>
              <a:gd name="connsiteX14" fmla="*/ 852407 w 1022888"/>
              <a:gd name="connsiteY14" fmla="*/ 418454 h 542441"/>
              <a:gd name="connsiteX15" fmla="*/ 1007390 w 1022888"/>
              <a:gd name="connsiteY15" fmla="*/ 433952 h 542441"/>
              <a:gd name="connsiteX16" fmla="*/ 1022888 w 1022888"/>
              <a:gd name="connsiteY16" fmla="*/ 433952 h 54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2888" h="542441">
                <a:moveTo>
                  <a:pt x="0" y="0"/>
                </a:moveTo>
                <a:cubicBezTo>
                  <a:pt x="46495" y="5166"/>
                  <a:pt x="93340" y="7807"/>
                  <a:pt x="139485" y="15498"/>
                </a:cubicBezTo>
                <a:cubicBezTo>
                  <a:pt x="155599" y="18184"/>
                  <a:pt x="176484" y="17703"/>
                  <a:pt x="185980" y="30997"/>
                </a:cubicBezTo>
                <a:cubicBezTo>
                  <a:pt x="204971" y="57584"/>
                  <a:pt x="209051" y="92289"/>
                  <a:pt x="216976" y="123986"/>
                </a:cubicBezTo>
                <a:cubicBezTo>
                  <a:pt x="222142" y="144651"/>
                  <a:pt x="219169" y="169347"/>
                  <a:pt x="232475" y="185980"/>
                </a:cubicBezTo>
                <a:cubicBezTo>
                  <a:pt x="242680" y="198737"/>
                  <a:pt x="263472" y="196312"/>
                  <a:pt x="278970" y="201478"/>
                </a:cubicBezTo>
                <a:cubicBezTo>
                  <a:pt x="339783" y="189315"/>
                  <a:pt x="387132" y="170319"/>
                  <a:pt x="449451" y="201478"/>
                </a:cubicBezTo>
                <a:cubicBezTo>
                  <a:pt x="466111" y="209808"/>
                  <a:pt x="467277" y="234802"/>
                  <a:pt x="480448" y="247973"/>
                </a:cubicBezTo>
                <a:cubicBezTo>
                  <a:pt x="493619" y="261144"/>
                  <a:pt x="511444" y="268637"/>
                  <a:pt x="526942" y="278969"/>
                </a:cubicBezTo>
                <a:cubicBezTo>
                  <a:pt x="532108" y="294467"/>
                  <a:pt x="535135" y="310852"/>
                  <a:pt x="542441" y="325464"/>
                </a:cubicBezTo>
                <a:cubicBezTo>
                  <a:pt x="550771" y="342124"/>
                  <a:pt x="569249" y="353809"/>
                  <a:pt x="573437" y="371959"/>
                </a:cubicBezTo>
                <a:cubicBezTo>
                  <a:pt x="614820" y="551284"/>
                  <a:pt x="532049" y="507979"/>
                  <a:pt x="635431" y="542441"/>
                </a:cubicBezTo>
                <a:cubicBezTo>
                  <a:pt x="752298" y="503483"/>
                  <a:pt x="612772" y="560566"/>
                  <a:pt x="712922" y="480447"/>
                </a:cubicBezTo>
                <a:cubicBezTo>
                  <a:pt x="725679" y="470242"/>
                  <a:pt x="743919" y="470115"/>
                  <a:pt x="759417" y="464949"/>
                </a:cubicBezTo>
                <a:cubicBezTo>
                  <a:pt x="782926" y="449276"/>
                  <a:pt x="820323" y="418454"/>
                  <a:pt x="852407" y="418454"/>
                </a:cubicBezTo>
                <a:cubicBezTo>
                  <a:pt x="904326" y="418454"/>
                  <a:pt x="955685" y="429252"/>
                  <a:pt x="1007390" y="433952"/>
                </a:cubicBezTo>
                <a:cubicBezTo>
                  <a:pt x="1012535" y="434420"/>
                  <a:pt x="1017722" y="433952"/>
                  <a:pt x="1022888" y="43395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Forma livre 28"/>
          <p:cNvSpPr/>
          <p:nvPr/>
        </p:nvSpPr>
        <p:spPr>
          <a:xfrm>
            <a:off x="5129939" y="4262034"/>
            <a:ext cx="1115878" cy="495946"/>
          </a:xfrm>
          <a:custGeom>
            <a:avLst/>
            <a:gdLst>
              <a:gd name="connsiteX0" fmla="*/ 1115878 w 1115878"/>
              <a:gd name="connsiteY0" fmla="*/ 0 h 495946"/>
              <a:gd name="connsiteX1" fmla="*/ 1038386 w 1115878"/>
              <a:gd name="connsiteY1" fmla="*/ 15498 h 495946"/>
              <a:gd name="connsiteX2" fmla="*/ 991892 w 1115878"/>
              <a:gd name="connsiteY2" fmla="*/ 61993 h 495946"/>
              <a:gd name="connsiteX3" fmla="*/ 945397 w 1115878"/>
              <a:gd name="connsiteY3" fmla="*/ 92990 h 495946"/>
              <a:gd name="connsiteX4" fmla="*/ 883403 w 1115878"/>
              <a:gd name="connsiteY4" fmla="*/ 139485 h 495946"/>
              <a:gd name="connsiteX5" fmla="*/ 852407 w 1115878"/>
              <a:gd name="connsiteY5" fmla="*/ 185980 h 495946"/>
              <a:gd name="connsiteX6" fmla="*/ 836908 w 1115878"/>
              <a:gd name="connsiteY6" fmla="*/ 232474 h 495946"/>
              <a:gd name="connsiteX7" fmla="*/ 759417 w 1115878"/>
              <a:gd name="connsiteY7" fmla="*/ 325464 h 495946"/>
              <a:gd name="connsiteX8" fmla="*/ 697424 w 1115878"/>
              <a:gd name="connsiteY8" fmla="*/ 340963 h 495946"/>
              <a:gd name="connsiteX9" fmla="*/ 526942 w 1115878"/>
              <a:gd name="connsiteY9" fmla="*/ 371959 h 495946"/>
              <a:gd name="connsiteX10" fmla="*/ 46495 w 1115878"/>
              <a:gd name="connsiteY10" fmla="*/ 371959 h 495946"/>
              <a:gd name="connsiteX11" fmla="*/ 15498 w 1115878"/>
              <a:gd name="connsiteY11" fmla="*/ 464949 h 495946"/>
              <a:gd name="connsiteX12" fmla="*/ 0 w 1115878"/>
              <a:gd name="connsiteY12" fmla="*/ 495946 h 4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5878" h="495946">
                <a:moveTo>
                  <a:pt x="1115878" y="0"/>
                </a:moveTo>
                <a:cubicBezTo>
                  <a:pt x="1090047" y="5166"/>
                  <a:pt x="1061947" y="3717"/>
                  <a:pt x="1038386" y="15498"/>
                </a:cubicBezTo>
                <a:cubicBezTo>
                  <a:pt x="1018782" y="25300"/>
                  <a:pt x="1008730" y="47961"/>
                  <a:pt x="991892" y="61993"/>
                </a:cubicBezTo>
                <a:cubicBezTo>
                  <a:pt x="977583" y="73918"/>
                  <a:pt x="960554" y="82163"/>
                  <a:pt x="945397" y="92990"/>
                </a:cubicBezTo>
                <a:cubicBezTo>
                  <a:pt x="924378" y="108004"/>
                  <a:pt x="904068" y="123987"/>
                  <a:pt x="883403" y="139485"/>
                </a:cubicBezTo>
                <a:cubicBezTo>
                  <a:pt x="873071" y="154983"/>
                  <a:pt x="860737" y="169320"/>
                  <a:pt x="852407" y="185980"/>
                </a:cubicBezTo>
                <a:cubicBezTo>
                  <a:pt x="845101" y="200592"/>
                  <a:pt x="844214" y="217862"/>
                  <a:pt x="836908" y="232474"/>
                </a:cubicBezTo>
                <a:cubicBezTo>
                  <a:pt x="824069" y="258153"/>
                  <a:pt x="783412" y="311752"/>
                  <a:pt x="759417" y="325464"/>
                </a:cubicBezTo>
                <a:cubicBezTo>
                  <a:pt x="740923" y="336032"/>
                  <a:pt x="718381" y="337153"/>
                  <a:pt x="697424" y="340963"/>
                </a:cubicBezTo>
                <a:cubicBezTo>
                  <a:pt x="493785" y="377989"/>
                  <a:pt x="667562" y="336805"/>
                  <a:pt x="526942" y="371959"/>
                </a:cubicBezTo>
                <a:cubicBezTo>
                  <a:pt x="430515" y="365531"/>
                  <a:pt x="138781" y="336070"/>
                  <a:pt x="46495" y="371959"/>
                </a:cubicBezTo>
                <a:cubicBezTo>
                  <a:pt x="16043" y="383801"/>
                  <a:pt x="30110" y="435725"/>
                  <a:pt x="15498" y="464949"/>
                </a:cubicBezTo>
                <a:lnTo>
                  <a:pt x="0" y="495946"/>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2413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1368152"/>
          </a:xfrm>
          <a:prstGeom prst="rect">
            <a:avLst/>
          </a:prstGeom>
          <a:effectLst>
            <a:reflection blurRad="6350" stA="50000" endA="275" endPos="40000" dist="101600" dir="5400000" sy="-100000" algn="bl" rotWithShape="0"/>
          </a:effectLst>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368152"/>
          </a:xfrm>
          <a:prstGeom prst="rect">
            <a:avLst/>
          </a:prstGeom>
        </p:spPr>
      </p:pic>
      <p:sp>
        <p:nvSpPr>
          <p:cNvPr id="4" name="Canto dobrado 3"/>
          <p:cNvSpPr/>
          <p:nvPr/>
        </p:nvSpPr>
        <p:spPr>
          <a:xfrm>
            <a:off x="179512" y="1556792"/>
            <a:ext cx="8789392" cy="5184576"/>
          </a:xfrm>
          <a:custGeom>
            <a:avLst/>
            <a:gdLst>
              <a:gd name="connsiteX0" fmla="*/ 0 w 8784976"/>
              <a:gd name="connsiteY0" fmla="*/ 0 h 4824536"/>
              <a:gd name="connsiteX1" fmla="*/ 8784976 w 8784976"/>
              <a:gd name="connsiteY1" fmla="*/ 0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0" fmla="*/ 7980871 w 8784976"/>
              <a:gd name="connsiteY0" fmla="*/ 4824536 h 4824536"/>
              <a:gd name="connsiteX1" fmla="*/ 8141692 w 8784976"/>
              <a:gd name="connsiteY1" fmla="*/ 4181252 h 4824536"/>
              <a:gd name="connsiteX2" fmla="*/ 8784976 w 8784976"/>
              <a:gd name="connsiteY2" fmla="*/ 4020431 h 4824536"/>
              <a:gd name="connsiteX3" fmla="*/ 7980871 w 8784976"/>
              <a:gd name="connsiteY3" fmla="*/ 4824536 h 4824536"/>
              <a:gd name="connsiteX0" fmla="*/ 7980871 w 8784976"/>
              <a:gd name="connsiteY0" fmla="*/ 4824536 h 4824536"/>
              <a:gd name="connsiteX1" fmla="*/ 8141692 w 8784976"/>
              <a:gd name="connsiteY1" fmla="*/ 4181252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6" fmla="*/ 8784976 w 8784976"/>
              <a:gd name="connsiteY6" fmla="*/ 0 h 4824536"/>
              <a:gd name="connsiteX7" fmla="*/ 8784976 w 8784976"/>
              <a:gd name="connsiteY7" fmla="*/ 4020431 h 4824536"/>
              <a:gd name="connsiteX0" fmla="*/ 0 w 8827492"/>
              <a:gd name="connsiteY0" fmla="*/ 0 h 4824536"/>
              <a:gd name="connsiteX1" fmla="*/ 8784976 w 8827492"/>
              <a:gd name="connsiteY1" fmla="*/ 0 h 4824536"/>
              <a:gd name="connsiteX2" fmla="*/ 8784976 w 8827492"/>
              <a:gd name="connsiteY2" fmla="*/ 4020431 h 4824536"/>
              <a:gd name="connsiteX3" fmla="*/ 7980871 w 8827492"/>
              <a:gd name="connsiteY3" fmla="*/ 4824536 h 4824536"/>
              <a:gd name="connsiteX4" fmla="*/ 0 w 8827492"/>
              <a:gd name="connsiteY4" fmla="*/ 4824536 h 4824536"/>
              <a:gd name="connsiteX5" fmla="*/ 0 w 8827492"/>
              <a:gd name="connsiteY5" fmla="*/ 0 h 4824536"/>
              <a:gd name="connsiteX0" fmla="*/ 7980871 w 8827492"/>
              <a:gd name="connsiteY0" fmla="*/ 4824536 h 4824536"/>
              <a:gd name="connsiteX1" fmla="*/ 8141692 w 8827492"/>
              <a:gd name="connsiteY1" fmla="*/ 4181252 h 4824536"/>
              <a:gd name="connsiteX2" fmla="*/ 8784976 w 8827492"/>
              <a:gd name="connsiteY2" fmla="*/ 4020431 h 4824536"/>
              <a:gd name="connsiteX3" fmla="*/ 7980871 w 8827492"/>
              <a:gd name="connsiteY3" fmla="*/ 4824536 h 4824536"/>
              <a:gd name="connsiteX0" fmla="*/ 7980871 w 8827492"/>
              <a:gd name="connsiteY0" fmla="*/ 4824536 h 4824536"/>
              <a:gd name="connsiteX1" fmla="*/ 8827492 w 8827492"/>
              <a:gd name="connsiteY1" fmla="*/ 4733702 h 4824536"/>
              <a:gd name="connsiteX2" fmla="*/ 8784976 w 8827492"/>
              <a:gd name="connsiteY2" fmla="*/ 4020431 h 4824536"/>
              <a:gd name="connsiteX3" fmla="*/ 7980871 w 8827492"/>
              <a:gd name="connsiteY3" fmla="*/ 4824536 h 4824536"/>
              <a:gd name="connsiteX4" fmla="*/ 0 w 8827492"/>
              <a:gd name="connsiteY4" fmla="*/ 4824536 h 4824536"/>
              <a:gd name="connsiteX5" fmla="*/ 0 w 8827492"/>
              <a:gd name="connsiteY5" fmla="*/ 0 h 4824536"/>
              <a:gd name="connsiteX6" fmla="*/ 8784976 w 8827492"/>
              <a:gd name="connsiteY6" fmla="*/ 0 h 4824536"/>
              <a:gd name="connsiteX7" fmla="*/ 8784976 w 8827492"/>
              <a:gd name="connsiteY7" fmla="*/ 4020431 h 4824536"/>
              <a:gd name="connsiteX0" fmla="*/ 0 w 8784976"/>
              <a:gd name="connsiteY0" fmla="*/ 0 h 4824536"/>
              <a:gd name="connsiteX1" fmla="*/ 8784976 w 8784976"/>
              <a:gd name="connsiteY1" fmla="*/ 0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0" fmla="*/ 7980871 w 8784976"/>
              <a:gd name="connsiteY0" fmla="*/ 4824536 h 4824536"/>
              <a:gd name="connsiteX1" fmla="*/ 8141692 w 8784976"/>
              <a:gd name="connsiteY1" fmla="*/ 4181252 h 4824536"/>
              <a:gd name="connsiteX2" fmla="*/ 8784976 w 8784976"/>
              <a:gd name="connsiteY2" fmla="*/ 4020431 h 4824536"/>
              <a:gd name="connsiteX3" fmla="*/ 7980871 w 8784976"/>
              <a:gd name="connsiteY3" fmla="*/ 4824536 h 4824536"/>
              <a:gd name="connsiteX0" fmla="*/ 7980871 w 8784976"/>
              <a:gd name="connsiteY0" fmla="*/ 4824536 h 4824536"/>
              <a:gd name="connsiteX1" fmla="*/ 8427442 w 8784976"/>
              <a:gd name="connsiteY1" fmla="*/ 4276502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6" fmla="*/ 8784976 w 8784976"/>
              <a:gd name="connsiteY6" fmla="*/ 0 h 4824536"/>
              <a:gd name="connsiteX7" fmla="*/ 8784976 w 8784976"/>
              <a:gd name="connsiteY7" fmla="*/ 4020431 h 4824536"/>
              <a:gd name="connsiteX0" fmla="*/ 0 w 8784976"/>
              <a:gd name="connsiteY0" fmla="*/ 0 h 4824536"/>
              <a:gd name="connsiteX1" fmla="*/ 8784976 w 8784976"/>
              <a:gd name="connsiteY1" fmla="*/ 0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0" fmla="*/ 7980871 w 8784976"/>
              <a:gd name="connsiteY0" fmla="*/ 4824536 h 4824536"/>
              <a:gd name="connsiteX1" fmla="*/ 8217892 w 8784976"/>
              <a:gd name="connsiteY1" fmla="*/ 4162202 h 4824536"/>
              <a:gd name="connsiteX2" fmla="*/ 8784976 w 8784976"/>
              <a:gd name="connsiteY2" fmla="*/ 4020431 h 4824536"/>
              <a:gd name="connsiteX3" fmla="*/ 7980871 w 8784976"/>
              <a:gd name="connsiteY3" fmla="*/ 4824536 h 4824536"/>
              <a:gd name="connsiteX0" fmla="*/ 7980871 w 8784976"/>
              <a:gd name="connsiteY0" fmla="*/ 4824536 h 4824536"/>
              <a:gd name="connsiteX1" fmla="*/ 8427442 w 8784976"/>
              <a:gd name="connsiteY1" fmla="*/ 4276502 h 4824536"/>
              <a:gd name="connsiteX2" fmla="*/ 8784976 w 8784976"/>
              <a:gd name="connsiteY2" fmla="*/ 4020431 h 4824536"/>
              <a:gd name="connsiteX3" fmla="*/ 7980871 w 8784976"/>
              <a:gd name="connsiteY3" fmla="*/ 4824536 h 4824536"/>
              <a:gd name="connsiteX4" fmla="*/ 0 w 8784976"/>
              <a:gd name="connsiteY4" fmla="*/ 4824536 h 4824536"/>
              <a:gd name="connsiteX5" fmla="*/ 0 w 8784976"/>
              <a:gd name="connsiteY5" fmla="*/ 0 h 4824536"/>
              <a:gd name="connsiteX6" fmla="*/ 8784976 w 8784976"/>
              <a:gd name="connsiteY6" fmla="*/ 0 h 4824536"/>
              <a:gd name="connsiteX7" fmla="*/ 8784976 w 8784976"/>
              <a:gd name="connsiteY7" fmla="*/ 4020431 h 4824536"/>
              <a:gd name="connsiteX0" fmla="*/ 0 w 8789392"/>
              <a:gd name="connsiteY0" fmla="*/ 0 h 4824536"/>
              <a:gd name="connsiteX1" fmla="*/ 8784976 w 8789392"/>
              <a:gd name="connsiteY1" fmla="*/ 0 h 4824536"/>
              <a:gd name="connsiteX2" fmla="*/ 8784976 w 8789392"/>
              <a:gd name="connsiteY2" fmla="*/ 4020431 h 4824536"/>
              <a:gd name="connsiteX3" fmla="*/ 7980871 w 8789392"/>
              <a:gd name="connsiteY3" fmla="*/ 4824536 h 4824536"/>
              <a:gd name="connsiteX4" fmla="*/ 0 w 8789392"/>
              <a:gd name="connsiteY4" fmla="*/ 4824536 h 4824536"/>
              <a:gd name="connsiteX5" fmla="*/ 0 w 8789392"/>
              <a:gd name="connsiteY5" fmla="*/ 0 h 4824536"/>
              <a:gd name="connsiteX0" fmla="*/ 7980871 w 8789392"/>
              <a:gd name="connsiteY0" fmla="*/ 4824536 h 4824536"/>
              <a:gd name="connsiteX1" fmla="*/ 8789392 w 8789392"/>
              <a:gd name="connsiteY1" fmla="*/ 4790852 h 4824536"/>
              <a:gd name="connsiteX2" fmla="*/ 8784976 w 8789392"/>
              <a:gd name="connsiteY2" fmla="*/ 4020431 h 4824536"/>
              <a:gd name="connsiteX3" fmla="*/ 7980871 w 8789392"/>
              <a:gd name="connsiteY3" fmla="*/ 4824536 h 4824536"/>
              <a:gd name="connsiteX0" fmla="*/ 7980871 w 8789392"/>
              <a:gd name="connsiteY0" fmla="*/ 4824536 h 4824536"/>
              <a:gd name="connsiteX1" fmla="*/ 8427442 w 8789392"/>
              <a:gd name="connsiteY1" fmla="*/ 4276502 h 4824536"/>
              <a:gd name="connsiteX2" fmla="*/ 8784976 w 8789392"/>
              <a:gd name="connsiteY2" fmla="*/ 4020431 h 4824536"/>
              <a:gd name="connsiteX3" fmla="*/ 7980871 w 8789392"/>
              <a:gd name="connsiteY3" fmla="*/ 4824536 h 4824536"/>
              <a:gd name="connsiteX4" fmla="*/ 0 w 8789392"/>
              <a:gd name="connsiteY4" fmla="*/ 4824536 h 4824536"/>
              <a:gd name="connsiteX5" fmla="*/ 0 w 8789392"/>
              <a:gd name="connsiteY5" fmla="*/ 0 h 4824536"/>
              <a:gd name="connsiteX6" fmla="*/ 8784976 w 8789392"/>
              <a:gd name="connsiteY6" fmla="*/ 0 h 4824536"/>
              <a:gd name="connsiteX7" fmla="*/ 8784976 w 8789392"/>
              <a:gd name="connsiteY7" fmla="*/ 4020431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9392" h="4824536" stroke="0" extrusionOk="0">
                <a:moveTo>
                  <a:pt x="0" y="0"/>
                </a:moveTo>
                <a:lnTo>
                  <a:pt x="8784976" y="0"/>
                </a:lnTo>
                <a:lnTo>
                  <a:pt x="8784976" y="4020431"/>
                </a:lnTo>
                <a:lnTo>
                  <a:pt x="7980871" y="4824536"/>
                </a:lnTo>
                <a:lnTo>
                  <a:pt x="0" y="4824536"/>
                </a:lnTo>
                <a:lnTo>
                  <a:pt x="0" y="0"/>
                </a:lnTo>
                <a:close/>
              </a:path>
              <a:path w="8789392" h="4824536" fill="darkenLess" stroke="0" extrusionOk="0">
                <a:moveTo>
                  <a:pt x="7980871" y="4824536"/>
                </a:moveTo>
                <a:lnTo>
                  <a:pt x="8789392" y="4790852"/>
                </a:lnTo>
                <a:lnTo>
                  <a:pt x="8784976" y="4020431"/>
                </a:lnTo>
                <a:lnTo>
                  <a:pt x="7980871" y="4824536"/>
                </a:lnTo>
                <a:close/>
              </a:path>
              <a:path w="8789392" h="4824536" fill="none" extrusionOk="0">
                <a:moveTo>
                  <a:pt x="7980871" y="4824536"/>
                </a:moveTo>
                <a:lnTo>
                  <a:pt x="8427442" y="4276502"/>
                </a:lnTo>
                <a:lnTo>
                  <a:pt x="8784976" y="4020431"/>
                </a:lnTo>
                <a:lnTo>
                  <a:pt x="7980871" y="4824536"/>
                </a:lnTo>
                <a:lnTo>
                  <a:pt x="0" y="4824536"/>
                </a:lnTo>
                <a:lnTo>
                  <a:pt x="0" y="0"/>
                </a:lnTo>
                <a:lnTo>
                  <a:pt x="8784976" y="0"/>
                </a:lnTo>
                <a:lnTo>
                  <a:pt x="8784976" y="4020431"/>
                </a:lnTo>
              </a:path>
            </a:pathLst>
          </a:cu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5" name="CaixaDeTexto 4"/>
          <p:cNvSpPr txBox="1"/>
          <p:nvPr/>
        </p:nvSpPr>
        <p:spPr>
          <a:xfrm>
            <a:off x="467544" y="1708934"/>
            <a:ext cx="8208912" cy="3323987"/>
          </a:xfrm>
          <a:prstGeom prst="rect">
            <a:avLst/>
          </a:prstGeom>
          <a:noFill/>
        </p:spPr>
        <p:txBody>
          <a:bodyPr wrap="square" rtlCol="0">
            <a:spAutoFit/>
          </a:bodyPr>
          <a:lstStyle/>
          <a:p>
            <a:pPr lvl="0" algn="just"/>
            <a:r>
              <a:rPr lang="pt-PT" sz="1400" b="1" dirty="0" smtClean="0">
                <a:solidFill>
                  <a:schemeClr val="tx2">
                    <a:lumMod val="25000"/>
                  </a:schemeClr>
                </a:solidFill>
                <a:latin typeface="Century Gothic" panose="020B0502020202020204" pitchFamily="34" charset="0"/>
                <a:cs typeface="Times New Roman" panose="02020603050405020304" pitchFamily="18" charset="0"/>
              </a:rPr>
              <a:t>INTRODUÇÃO</a:t>
            </a:r>
          </a:p>
          <a:p>
            <a:pPr algn="just"/>
            <a:r>
              <a:rPr lang="pt-PT" sz="1400" dirty="0" smtClean="0">
                <a:solidFill>
                  <a:schemeClr val="tx2">
                    <a:lumMod val="25000"/>
                  </a:schemeClr>
                </a:solidFill>
                <a:latin typeface="Century Gothic" panose="020B0502020202020204" pitchFamily="34" charset="0"/>
                <a:cs typeface="Times New Roman" panose="02020603050405020304" pitchFamily="18" charset="0"/>
              </a:rPr>
              <a:t>A Província de </a:t>
            </a:r>
            <a:r>
              <a:rPr lang="pt-PT" sz="1400" dirty="0">
                <a:solidFill>
                  <a:schemeClr val="tx2">
                    <a:lumMod val="25000"/>
                  </a:schemeClr>
                </a:solidFill>
                <a:latin typeface="Century Gothic" panose="020B0502020202020204" pitchFamily="34" charset="0"/>
                <a:cs typeface="Times New Roman" panose="02020603050405020304" pitchFamily="18" charset="0"/>
              </a:rPr>
              <a:t>Malanje é fornecida de energia a partir da Barragem Hidroeléctrica de Capanda com um transformador de potência de </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20MVA, </a:t>
            </a:r>
            <a:r>
              <a:rPr lang="pt-PT" sz="1400" dirty="0">
                <a:solidFill>
                  <a:schemeClr val="tx2">
                    <a:lumMod val="25000"/>
                  </a:schemeClr>
                </a:solidFill>
                <a:latin typeface="Century Gothic" panose="020B0502020202020204" pitchFamily="34" charset="0"/>
                <a:cs typeface="Times New Roman" panose="02020603050405020304" pitchFamily="18" charset="0"/>
              </a:rPr>
              <a:t>que alimenta a vila residencial de Capanda (vulgo canteiro) com uma ponta de aproximadamente 2MW,Cacuso com 1,2MW e Malanje 15MW</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 9 Grupos Geradores instalados na CT da Capopa reforçam a potência da Cidade com 9MW. </a:t>
            </a:r>
            <a:r>
              <a:rPr lang="pt-PT" sz="1400" i="1" dirty="0" smtClean="0">
                <a:solidFill>
                  <a:schemeClr val="tx2">
                    <a:lumMod val="25000"/>
                  </a:schemeClr>
                </a:solidFill>
                <a:latin typeface="Century Gothic" panose="020B0502020202020204" pitchFamily="34" charset="0"/>
                <a:cs typeface="Times New Roman" panose="02020603050405020304" pitchFamily="18" charset="0"/>
              </a:rPr>
              <a:t>A partir do mês de Junho de 2015, a BIOCOM melhorou a sua produção de energia injectando uma média de 12 -17MW</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 </a:t>
            </a:r>
          </a:p>
          <a:p>
            <a:pPr algn="just"/>
            <a:endParaRPr lang="pt-PT" sz="1400" dirty="0" smtClean="0">
              <a:solidFill>
                <a:schemeClr val="tx2">
                  <a:lumMod val="25000"/>
                </a:schemeClr>
              </a:solidFill>
              <a:latin typeface="Century Gothic" panose="020B0502020202020204" pitchFamily="34" charset="0"/>
              <a:cs typeface="Times New Roman" panose="02020603050405020304" pitchFamily="18" charset="0"/>
            </a:endParaRPr>
          </a:p>
          <a:p>
            <a:pPr algn="just"/>
            <a:r>
              <a:rPr lang="pt-PT" sz="1400" dirty="0" smtClean="0">
                <a:solidFill>
                  <a:schemeClr val="tx2">
                    <a:lumMod val="25000"/>
                  </a:schemeClr>
                </a:solidFill>
                <a:latin typeface="Century Gothic" panose="020B0502020202020204" pitchFamily="34" charset="0"/>
                <a:cs typeface="Times New Roman" panose="02020603050405020304" pitchFamily="18" charset="0"/>
              </a:rPr>
              <a:t>A </a:t>
            </a:r>
            <a:r>
              <a:rPr lang="pt-PT" sz="1400" dirty="0">
                <a:solidFill>
                  <a:schemeClr val="tx2">
                    <a:lumMod val="25000"/>
                  </a:schemeClr>
                </a:solidFill>
                <a:latin typeface="Century Gothic" panose="020B0502020202020204" pitchFamily="34" charset="0"/>
                <a:cs typeface="Times New Roman" panose="02020603050405020304" pitchFamily="18" charset="0"/>
              </a:rPr>
              <a:t>Província de Malanje possui duas Subestações Principais: SE de </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Cacuso </a:t>
            </a:r>
            <a:r>
              <a:rPr lang="pt-PT" sz="1400" dirty="0">
                <a:solidFill>
                  <a:schemeClr val="tx2">
                    <a:lumMod val="25000"/>
                  </a:schemeClr>
                </a:solidFill>
                <a:latin typeface="Century Gothic" panose="020B0502020202020204" pitchFamily="34" charset="0"/>
                <a:cs typeface="Times New Roman" panose="02020603050405020304" pitchFamily="18" charset="0"/>
              </a:rPr>
              <a:t>e SE de Malanje, com potências instaladas de 4MW e 16MW respectivamente.</a:t>
            </a:r>
          </a:p>
          <a:p>
            <a:pPr algn="just"/>
            <a:r>
              <a:rPr lang="pt-PT" sz="1400" dirty="0">
                <a:solidFill>
                  <a:schemeClr val="tx2">
                    <a:lumMod val="25000"/>
                  </a:schemeClr>
                </a:solidFill>
                <a:latin typeface="Century Gothic" panose="020B0502020202020204" pitchFamily="34" charset="0"/>
                <a:cs typeface="Times New Roman" panose="02020603050405020304" pitchFamily="18" charset="0"/>
              </a:rPr>
              <a:t>A Subestação de Malanje, tem uma capacidade de 2*10MVA </a:t>
            </a:r>
            <a:r>
              <a:rPr lang="pt-PT" sz="1400" dirty="0" smtClean="0">
                <a:solidFill>
                  <a:schemeClr val="tx2">
                    <a:lumMod val="25000"/>
                  </a:schemeClr>
                </a:solidFill>
                <a:latin typeface="Century Gothic" panose="020B0502020202020204" pitchFamily="34" charset="0"/>
                <a:cs typeface="Times New Roman" panose="02020603050405020304" pitchFamily="18" charset="0"/>
              </a:rPr>
              <a:t>110/30kV </a:t>
            </a:r>
            <a:r>
              <a:rPr lang="pt-PT" sz="1400" dirty="0">
                <a:solidFill>
                  <a:schemeClr val="tx2">
                    <a:lumMod val="25000"/>
                  </a:schemeClr>
                </a:solidFill>
                <a:latin typeface="Century Gothic" panose="020B0502020202020204" pitchFamily="34" charset="0"/>
                <a:cs typeface="Times New Roman" panose="02020603050405020304" pitchFamily="18" charset="0"/>
              </a:rPr>
              <a:t>com possibilidade de paralelismo, alimenta o sistema de distribuição composto por 4 linhas de 30kV:</a:t>
            </a:r>
            <a:r>
              <a:rPr lang="pt-PT" sz="1400" dirty="0">
                <a:solidFill>
                  <a:srgbClr val="FF0000"/>
                </a:solidFill>
                <a:latin typeface="Century Gothic" panose="020B0502020202020204" pitchFamily="34" charset="0"/>
                <a:cs typeface="Times New Roman" panose="02020603050405020304" pitchFamily="18" charset="0"/>
              </a:rPr>
              <a:t> </a:t>
            </a:r>
            <a:r>
              <a:rPr lang="pt-PT" sz="1400" dirty="0">
                <a:latin typeface="Century Gothic" panose="020B0502020202020204" pitchFamily="34" charset="0"/>
                <a:cs typeface="Times New Roman" panose="02020603050405020304" pitchFamily="18" charset="0"/>
              </a:rPr>
              <a:t>Linha </a:t>
            </a:r>
            <a:r>
              <a:rPr lang="pt-PT" sz="1400" dirty="0" smtClean="0">
                <a:latin typeface="Century Gothic" panose="020B0502020202020204" pitchFamily="34" charset="0"/>
                <a:cs typeface="Times New Roman" panose="02020603050405020304" pitchFamily="18" charset="0"/>
              </a:rPr>
              <a:t>I Capopa - 10MW, Linha IV (Anel 1) – 10MW; Linha V (Gaiato) – 8MW e Linha VI (Anel 2) – 10MW.</a:t>
            </a:r>
            <a:endParaRPr lang="pt-PT" sz="1400" dirty="0">
              <a:latin typeface="Century Gothic" panose="020B0502020202020204" pitchFamily="34" charset="0"/>
              <a:cs typeface="Times New Roman" panose="02020603050405020304" pitchFamily="18" charset="0"/>
            </a:endParaRPr>
          </a:p>
          <a:p>
            <a:pPr algn="just"/>
            <a:endParaRPr lang="pt-PT" sz="1400" dirty="0">
              <a:solidFill>
                <a:schemeClr val="tx2">
                  <a:lumMod val="25000"/>
                </a:schemeClr>
              </a:solidFill>
              <a:latin typeface="Century Gothic" panose="020B0502020202020204" pitchFamily="34"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419990331"/>
              </p:ext>
            </p:extLst>
          </p:nvPr>
        </p:nvGraphicFramePr>
        <p:xfrm>
          <a:off x="323527" y="4717573"/>
          <a:ext cx="8496947" cy="1962912"/>
        </p:xfrm>
        <a:graphic>
          <a:graphicData uri="http://schemas.openxmlformats.org/drawingml/2006/table">
            <a:tbl>
              <a:tblPr firstRow="1" firstCol="1" lastRow="1" lastCol="1" bandRow="1" bandCol="1">
                <a:tableStyleId>{5C22544A-7EE6-4342-B048-85BDC9FD1C3A}</a:tableStyleId>
              </a:tblPr>
              <a:tblGrid>
                <a:gridCol w="1414947"/>
                <a:gridCol w="901246"/>
                <a:gridCol w="1034662"/>
                <a:gridCol w="642580"/>
                <a:gridCol w="643489"/>
                <a:gridCol w="643489"/>
                <a:gridCol w="643489"/>
                <a:gridCol w="642580"/>
                <a:gridCol w="772367"/>
                <a:gridCol w="1158098"/>
              </a:tblGrid>
              <a:tr h="190455">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CENTRAL</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nSpc>
                          <a:spcPct val="115000"/>
                        </a:lnSpc>
                        <a:spcAft>
                          <a:spcPts val="1000"/>
                        </a:spcAft>
                      </a:pPr>
                      <a:r>
                        <a:rPr lang="pt-PT" sz="1400" b="1">
                          <a:effectLst/>
                          <a:latin typeface="Century Gothic" panose="020B0502020202020204" pitchFamily="34" charset="0"/>
                          <a:cs typeface="Times New Roman" panose="02020603050405020304" pitchFamily="18" charset="0"/>
                        </a:rPr>
                        <a:t>GRUPO</a:t>
                      </a:r>
                      <a:endParaRPr lang="pt-PT" sz="1400" b="1">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gridSpan="7">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POTÊNCIA (MW)</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rowSpan="2">
                  <a:txBody>
                    <a:bodyPr/>
                    <a:lstStyle/>
                    <a:p>
                      <a:pP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Atendimento ao sistema (1º </a:t>
                      </a:r>
                      <a:r>
                        <a:rPr lang="pt-PT" sz="1400" b="1" dirty="0" smtClean="0">
                          <a:effectLst/>
                          <a:latin typeface="Century Gothic" panose="020B0502020202020204" pitchFamily="34" charset="0"/>
                          <a:cs typeface="Times New Roman" panose="02020603050405020304" pitchFamily="18" charset="0"/>
                        </a:rPr>
                        <a:t>Sem. 2015)</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r>
              <a:tr h="629169">
                <a:tc>
                  <a:txBody>
                    <a:bodyPr/>
                    <a:lstStyle/>
                    <a:p>
                      <a:pPr algn="just">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 </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just">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 </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Instalada</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gridSpan="3">
                  <a:txBody>
                    <a:bodyPr/>
                    <a:lstStyle/>
                    <a:p>
                      <a:pPr algn="ctr">
                        <a:lnSpc>
                          <a:spcPct val="115000"/>
                        </a:lnSpc>
                        <a:spcAft>
                          <a:spcPts val="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Disponível para</a:t>
                      </a:r>
                    </a:p>
                    <a:p>
                      <a:pPr algn="ctr">
                        <a:lnSpc>
                          <a:spcPct val="115000"/>
                        </a:lnSpc>
                        <a:spcAft>
                          <a:spcPts val="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(Malanje)</a:t>
                      </a:r>
                      <a:endParaRPr lang="pt-PT" sz="1400" b="1" dirty="0">
                        <a:solidFill>
                          <a:schemeClr val="tx2">
                            <a:lumMod val="25000"/>
                          </a:schemeClr>
                        </a:solidFill>
                        <a:effectLst/>
                        <a:latin typeface="Century Gothic" panose="020B0502020202020204" pitchFamily="34" charset="0"/>
                        <a:ea typeface="Times New Roman"/>
                        <a:cs typeface="Times New Roman" panose="02020603050405020304" pitchFamily="18" charset="0"/>
                      </a:endParaRPr>
                    </a:p>
                  </a:txBody>
                  <a:tcPr marL="58011" marR="58011" marT="0" marB="0"/>
                </a:tc>
                <a:tc hMerge="1">
                  <a:txBody>
                    <a:bodyPr/>
                    <a:lstStyle/>
                    <a:p>
                      <a:endParaRPr lang="pt-PT"/>
                    </a:p>
                  </a:txBody>
                  <a:tcPr/>
                </a:tc>
                <a:tc hMerge="1">
                  <a:txBody>
                    <a:bodyPr/>
                    <a:lstStyle/>
                    <a:p>
                      <a:endParaRPr lang="pt-PT"/>
                    </a:p>
                  </a:txBody>
                  <a:tcPr/>
                </a:tc>
                <a:tc gridSpan="3">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Efectiva</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hMerge="1">
                  <a:txBody>
                    <a:bodyPr/>
                    <a:lstStyle/>
                    <a:p>
                      <a:endParaRPr lang="pt-PT"/>
                    </a:p>
                  </a:txBody>
                  <a:tcPr/>
                </a:tc>
                <a:tc hMerge="1">
                  <a:txBody>
                    <a:bodyPr/>
                    <a:lstStyle/>
                    <a:p>
                      <a:endParaRPr lang="pt-PT"/>
                    </a:p>
                  </a:txBody>
                  <a:tcPr/>
                </a:tc>
                <a:tc vMerge="1">
                  <a:txBody>
                    <a:bodyPr/>
                    <a:lstStyle/>
                    <a:p>
                      <a:endParaRPr lang="pt-PT"/>
                    </a:p>
                  </a:txBody>
                  <a:tcPr/>
                </a:tc>
              </a:tr>
              <a:tr h="190455">
                <a:tc>
                  <a:txBody>
                    <a:bodyPr/>
                    <a:lstStyle/>
                    <a:p>
                      <a:pPr algn="just">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 </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 </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 </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2013</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2014</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2015</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2013</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2014</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2015</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 </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r>
              <a:tr h="190455">
                <a:tc>
                  <a:txBody>
                    <a:bodyPr/>
                    <a:lstStyle/>
                    <a:p>
                      <a:pPr algn="just">
                        <a:lnSpc>
                          <a:spcPct val="115000"/>
                        </a:lnSpc>
                        <a:spcAft>
                          <a:spcPts val="1000"/>
                        </a:spcAft>
                      </a:pPr>
                      <a:r>
                        <a:rPr lang="pt-PT" sz="1400" b="1" dirty="0" smtClean="0">
                          <a:effectLst/>
                          <a:latin typeface="Century Gothic" panose="020B0502020202020204" pitchFamily="34" charset="0"/>
                          <a:cs typeface="Times New Roman" panose="02020603050405020304" pitchFamily="18" charset="0"/>
                        </a:rPr>
                        <a:t>CH </a:t>
                      </a:r>
                      <a:r>
                        <a:rPr lang="pt-PT" sz="1400" b="1" dirty="0">
                          <a:effectLst/>
                          <a:latin typeface="Century Gothic" panose="020B0502020202020204" pitchFamily="34" charset="0"/>
                          <a:cs typeface="Times New Roman" panose="02020603050405020304" pitchFamily="18" charset="0"/>
                        </a:rPr>
                        <a:t>Kapanda</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4</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      520</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16</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16</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16</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15,5</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15,5</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a:solidFill>
                            <a:schemeClr val="tx2">
                              <a:lumMod val="25000"/>
                            </a:schemeClr>
                          </a:solidFill>
                          <a:effectLst/>
                          <a:latin typeface="Century Gothic" panose="020B0502020202020204" pitchFamily="34" charset="0"/>
                          <a:cs typeface="Times New Roman" panose="02020603050405020304" pitchFamily="18" charset="0"/>
                        </a:rPr>
                        <a:t>15,5</a:t>
                      </a:r>
                      <a:endParaRPr lang="pt-PT" sz="1400" b="1">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100%</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r>
              <a:tr h="190455">
                <a:tc>
                  <a:txBody>
                    <a:bodyPr/>
                    <a:lstStyle/>
                    <a:p>
                      <a:pPr algn="just">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CT. CAPOPA</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9</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9</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 </a:t>
                      </a:r>
                      <a:r>
                        <a:rPr lang="pt-PT" sz="1400" b="1" dirty="0" smtClean="0">
                          <a:solidFill>
                            <a:schemeClr val="tx2">
                              <a:lumMod val="25000"/>
                            </a:schemeClr>
                          </a:solidFill>
                          <a:effectLst/>
                          <a:latin typeface="Century Gothic" panose="020B0502020202020204" pitchFamily="34" charset="0"/>
                          <a:cs typeface="Times New Roman" panose="02020603050405020304" pitchFamily="18" charset="0"/>
                        </a:rPr>
                        <a:t>9</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8</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ea typeface="+mn-ea"/>
                          <a:cs typeface="Times New Roman" panose="02020603050405020304" pitchFamily="18" charset="0"/>
                        </a:rPr>
                        <a:t>6</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 </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a:solidFill>
                            <a:schemeClr val="tx2">
                              <a:lumMod val="25000"/>
                            </a:schemeClr>
                          </a:solidFill>
                          <a:effectLst/>
                          <a:latin typeface="Century Gothic" panose="020B0502020202020204" pitchFamily="34" charset="0"/>
                          <a:cs typeface="Times New Roman" panose="02020603050405020304" pitchFamily="18" charset="0"/>
                        </a:rPr>
                        <a:t>7.3</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solidFill>
                            <a:schemeClr val="tx2">
                              <a:lumMod val="25000"/>
                            </a:schemeClr>
                          </a:solidFill>
                          <a:effectLst/>
                          <a:latin typeface="Century Gothic" panose="020B0502020202020204" pitchFamily="34" charset="0"/>
                          <a:ea typeface="+mn-ea"/>
                          <a:cs typeface="Times New Roman" panose="02020603050405020304" pitchFamily="18" charset="0"/>
                        </a:rPr>
                        <a:t>6</a:t>
                      </a:r>
                      <a:endParaRPr lang="pt-PT" sz="1400" b="1" dirty="0">
                        <a:solidFill>
                          <a:schemeClr val="tx2">
                            <a:lumMod val="25000"/>
                          </a:schemeClr>
                        </a:solidFill>
                        <a:effectLst/>
                        <a:latin typeface="Century Gothic" panose="020B0502020202020204" pitchFamily="34" charset="0"/>
                        <a:ea typeface="Calibri"/>
                        <a:cs typeface="Times New Roman" panose="02020603050405020304" pitchFamily="18" charset="0"/>
                      </a:endParaRPr>
                    </a:p>
                  </a:txBody>
                  <a:tcPr marL="58011" marR="58011" marT="0" marB="0"/>
                </a:tc>
                <a:tc>
                  <a:txBody>
                    <a:bodyPr/>
                    <a:lstStyle/>
                    <a:p>
                      <a:pPr algn="ctr">
                        <a:lnSpc>
                          <a:spcPct val="115000"/>
                        </a:lnSpc>
                        <a:spcAft>
                          <a:spcPts val="1000"/>
                        </a:spcAft>
                      </a:pPr>
                      <a:r>
                        <a:rPr lang="pt-PT" sz="1400" b="1" dirty="0" smtClean="0">
                          <a:effectLst/>
                          <a:latin typeface="Century Gothic" panose="020B0502020202020204" pitchFamily="34" charset="0"/>
                          <a:cs typeface="Times New Roman" panose="02020603050405020304" pitchFamily="18" charset="0"/>
                        </a:rPr>
                        <a:t>70%</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r>
              <a:tr h="190455">
                <a:tc gridSpan="3">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TOTAL</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hMerge="1">
                  <a:txBody>
                    <a:bodyPr/>
                    <a:lstStyle/>
                    <a:p>
                      <a:endParaRPr lang="pt-PT"/>
                    </a:p>
                  </a:txBody>
                  <a:tcPr/>
                </a:tc>
                <a:tc hMerge="1">
                  <a:txBody>
                    <a:bodyPr/>
                    <a:lstStyle/>
                    <a:p>
                      <a:endParaRPr lang="pt-PT"/>
                    </a:p>
                  </a:txBody>
                  <a:tcPr/>
                </a:tc>
                <a:tc>
                  <a:txBody>
                    <a:bodyPr/>
                    <a:lstStyle/>
                    <a:p>
                      <a:pPr algn="ctr">
                        <a:lnSpc>
                          <a:spcPct val="115000"/>
                        </a:lnSpc>
                        <a:spcAft>
                          <a:spcPts val="1000"/>
                        </a:spcAft>
                      </a:pPr>
                      <a:r>
                        <a:rPr lang="pt-PT" sz="1400" b="1" dirty="0" smtClean="0">
                          <a:effectLst/>
                          <a:latin typeface="Century Gothic" panose="020B0502020202020204" pitchFamily="34" charset="0"/>
                          <a:ea typeface="+mn-ea"/>
                          <a:cs typeface="Times New Roman" panose="02020603050405020304" pitchFamily="18" charset="0"/>
                        </a:rPr>
                        <a:t>25</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24</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smtClean="0">
                          <a:effectLst/>
                          <a:latin typeface="Century Gothic" panose="020B0502020202020204" pitchFamily="34" charset="0"/>
                          <a:ea typeface="+mn-ea"/>
                          <a:cs typeface="Times New Roman" panose="02020603050405020304" pitchFamily="18" charset="0"/>
                        </a:rPr>
                        <a:t>39</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15,5</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a:effectLst/>
                          <a:latin typeface="Century Gothic" panose="020B0502020202020204" pitchFamily="34" charset="0"/>
                          <a:cs typeface="Times New Roman" panose="02020603050405020304" pitchFamily="18" charset="0"/>
                        </a:rPr>
                        <a:t>22,8</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r>
                        <a:rPr lang="pt-PT" sz="1400" b="1" dirty="0" smtClean="0">
                          <a:effectLst/>
                          <a:latin typeface="Century Gothic" panose="020B0502020202020204" pitchFamily="34" charset="0"/>
                          <a:ea typeface="+mn-ea"/>
                          <a:cs typeface="Times New Roman" panose="02020603050405020304" pitchFamily="18" charset="0"/>
                        </a:rPr>
                        <a:t>21,5</a:t>
                      </a: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c>
                  <a:txBody>
                    <a:bodyPr/>
                    <a:lstStyle/>
                    <a:p>
                      <a:pPr algn="ctr">
                        <a:lnSpc>
                          <a:spcPct val="115000"/>
                        </a:lnSpc>
                        <a:spcAft>
                          <a:spcPts val="1000"/>
                        </a:spcAft>
                      </a:pPr>
                      <a:endParaRPr lang="pt-PT" sz="1400" b="1" dirty="0">
                        <a:effectLst/>
                        <a:latin typeface="Century Gothic" panose="020B0502020202020204" pitchFamily="34" charset="0"/>
                        <a:ea typeface="Calibri"/>
                        <a:cs typeface="Times New Roman" panose="02020603050405020304" pitchFamily="18" charset="0"/>
                      </a:endParaRPr>
                    </a:p>
                  </a:txBody>
                  <a:tcPr marL="58011" marR="58011" marT="0" marB="0">
                    <a:solidFill>
                      <a:schemeClr val="tx2">
                        <a:lumMod val="25000"/>
                      </a:schemeClr>
                    </a:solidFill>
                  </a:tcPr>
                </a:tc>
              </a:tr>
            </a:tbl>
          </a:graphicData>
        </a:graphic>
      </p:graphicFrame>
    </p:spTree>
    <p:extLst>
      <p:ext uri="{BB962C8B-B14F-4D97-AF65-F5344CB8AC3E}">
        <p14:creationId xmlns:p14="http://schemas.microsoft.com/office/powerpoint/2010/main" val="198395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sp>
        <p:nvSpPr>
          <p:cNvPr id="7" name="Canto dobrado 6"/>
          <p:cNvSpPr/>
          <p:nvPr/>
        </p:nvSpPr>
        <p:spPr>
          <a:xfrm>
            <a:off x="179512" y="1844824"/>
            <a:ext cx="8784976" cy="4941168"/>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512168"/>
          </a:xfrm>
          <a:prstGeom prst="rect">
            <a:avLst/>
          </a:prstGeom>
        </p:spPr>
      </p:pic>
      <p:sp>
        <p:nvSpPr>
          <p:cNvPr id="9" name="CaixaDeTexto 8"/>
          <p:cNvSpPr txBox="1"/>
          <p:nvPr/>
        </p:nvSpPr>
        <p:spPr>
          <a:xfrm>
            <a:off x="179512" y="1916832"/>
            <a:ext cx="8784976" cy="3785652"/>
          </a:xfrm>
          <a:prstGeom prst="rect">
            <a:avLst/>
          </a:prstGeom>
          <a:noFill/>
        </p:spPr>
        <p:txBody>
          <a:bodyPr wrap="square" rtlCol="0">
            <a:spAutoFit/>
          </a:bodyPr>
          <a:lstStyle/>
          <a:p>
            <a:r>
              <a:rPr lang="pt-PT" sz="1600" b="1" dirty="0" smtClean="0">
                <a:latin typeface="Century Gothic" panose="020B0502020202020204" pitchFamily="34" charset="0"/>
                <a:cs typeface="Times New Roman" panose="02020603050405020304" pitchFamily="18" charset="0"/>
              </a:rPr>
              <a:t>2. CARACTERIZAÇÃO DO SISTEMA ELÉCTRICO DA PROVÍNCIA</a:t>
            </a:r>
          </a:p>
          <a:p>
            <a:endParaRPr lang="pt-PT" sz="1600" dirty="0">
              <a:latin typeface="Century Gothic" panose="020B0502020202020204" pitchFamily="34" charset="0"/>
              <a:cs typeface="Times New Roman" panose="02020603050405020304" pitchFamily="18" charset="0"/>
            </a:endParaRPr>
          </a:p>
          <a:p>
            <a:pPr lvl="0"/>
            <a:r>
              <a:rPr lang="pt-PT" sz="1600" b="1" dirty="0" smtClean="0">
                <a:latin typeface="Century Gothic" panose="020B0502020202020204" pitchFamily="34" charset="0"/>
              </a:rPr>
              <a:t>2.1. Produção </a:t>
            </a:r>
            <a:endParaRPr lang="pt-PT" sz="1600" dirty="0">
              <a:latin typeface="Century Gothic" panose="020B0502020202020204" pitchFamily="34" charset="0"/>
            </a:endParaRPr>
          </a:p>
          <a:p>
            <a:pPr lvl="1" algn="just"/>
            <a:r>
              <a:rPr lang="pt-PT" sz="1600" b="1" i="1" u="sng" dirty="0">
                <a:latin typeface="Century Gothic" panose="020B0502020202020204" pitchFamily="34" charset="0"/>
              </a:rPr>
              <a:t>Município sede de </a:t>
            </a:r>
            <a:r>
              <a:rPr lang="pt-PT" sz="1600" b="1" i="1" u="sng" dirty="0" smtClean="0">
                <a:latin typeface="Century Gothic" panose="020B0502020202020204" pitchFamily="34" charset="0"/>
              </a:rPr>
              <a:t>Malanje:</a:t>
            </a:r>
            <a:r>
              <a:rPr lang="pt-PT" sz="1600" dirty="0" smtClean="0">
                <a:latin typeface="Century Gothic" panose="020B0502020202020204" pitchFamily="34" charset="0"/>
              </a:rPr>
              <a:t> Potência disponível-25MW</a:t>
            </a:r>
            <a:r>
              <a:rPr lang="pt-PT" sz="1600" dirty="0">
                <a:latin typeface="Century Gothic" panose="020B0502020202020204" pitchFamily="34" charset="0"/>
              </a:rPr>
              <a:t>, regime de funcionamento, 24 horas </a:t>
            </a:r>
            <a:r>
              <a:rPr lang="pt-PT" sz="1600" dirty="0" smtClean="0">
                <a:latin typeface="Century Gothic" panose="020B0502020202020204" pitchFamily="34" charset="0"/>
              </a:rPr>
              <a:t>reforçado a partir das horas de ponta </a:t>
            </a:r>
            <a:r>
              <a:rPr lang="pt-PT" sz="1600" dirty="0">
                <a:latin typeface="Century Gothic" panose="020B0502020202020204" pitchFamily="34" charset="0"/>
              </a:rPr>
              <a:t>com a </a:t>
            </a:r>
            <a:r>
              <a:rPr lang="pt-PT" sz="1600" dirty="0" smtClean="0">
                <a:latin typeface="Century Gothic" panose="020B0502020202020204" pitchFamily="34" charset="0"/>
              </a:rPr>
              <a:t>Central Térmica de energia </a:t>
            </a:r>
            <a:r>
              <a:rPr lang="pt-PT" sz="1600" dirty="0">
                <a:latin typeface="Century Gothic" panose="020B0502020202020204" pitchFamily="34" charset="0"/>
              </a:rPr>
              <a:t>eléctrica (Grupos Geradores de 9MW).</a:t>
            </a:r>
          </a:p>
          <a:p>
            <a:pPr lvl="1" algn="just"/>
            <a:r>
              <a:rPr lang="pt-PT" sz="1600" b="1" i="1" u="sng" dirty="0" smtClean="0">
                <a:latin typeface="Century Gothic" panose="020B0502020202020204" pitchFamily="34" charset="0"/>
              </a:rPr>
              <a:t>Município </a:t>
            </a:r>
            <a:r>
              <a:rPr lang="pt-PT" sz="1600" b="1" i="1" u="sng" dirty="0">
                <a:latin typeface="Century Gothic" panose="020B0502020202020204" pitchFamily="34" charset="0"/>
              </a:rPr>
              <a:t>de </a:t>
            </a:r>
            <a:r>
              <a:rPr lang="pt-PT" sz="1600" b="1" i="1" u="sng" dirty="0" smtClean="0">
                <a:latin typeface="Century Gothic" panose="020B0502020202020204" pitchFamily="34" charset="0"/>
              </a:rPr>
              <a:t>Cacuso</a:t>
            </a:r>
            <a:r>
              <a:rPr lang="pt-PT" sz="1600" dirty="0">
                <a:latin typeface="Century Gothic" panose="020B0502020202020204" pitchFamily="34" charset="0"/>
              </a:rPr>
              <a:t>:</a:t>
            </a:r>
            <a:r>
              <a:rPr lang="pt-PT" sz="1600" dirty="0" smtClean="0">
                <a:latin typeface="Century Gothic" panose="020B0502020202020204" pitchFamily="34" charset="0"/>
              </a:rPr>
              <a:t> Potência disponível-4MW</a:t>
            </a:r>
            <a:r>
              <a:rPr lang="pt-PT" sz="1600" dirty="0">
                <a:latin typeface="Century Gothic" panose="020B0502020202020204" pitchFamily="34" charset="0"/>
              </a:rPr>
              <a:t>, regime de funcionamento, 24 horas em sincronia com a produção da </a:t>
            </a:r>
            <a:r>
              <a:rPr lang="pt-PT" sz="1600" dirty="0" smtClean="0">
                <a:latin typeface="Century Gothic" panose="020B0502020202020204" pitchFamily="34" charset="0"/>
              </a:rPr>
              <a:t>BIOCOM (com maior regularidade desde </a:t>
            </a:r>
            <a:r>
              <a:rPr lang="pt-PT" sz="1600" dirty="0">
                <a:latin typeface="Century Gothic" panose="020B0502020202020204" pitchFamily="34" charset="0"/>
              </a:rPr>
              <a:t>o principio do ano </a:t>
            </a:r>
            <a:r>
              <a:rPr lang="pt-PT" sz="1600" dirty="0" smtClean="0">
                <a:latin typeface="Century Gothic" panose="020B0502020202020204" pitchFamily="34" charset="0"/>
              </a:rPr>
              <a:t>2015).</a:t>
            </a:r>
            <a:endParaRPr lang="pt-PT" sz="1600" dirty="0">
              <a:latin typeface="Century Gothic" panose="020B0502020202020204" pitchFamily="34" charset="0"/>
            </a:endParaRPr>
          </a:p>
          <a:p>
            <a:pPr lvl="1" algn="just"/>
            <a:r>
              <a:rPr lang="pt-PT" sz="1600" b="1" u="sng" dirty="0">
                <a:latin typeface="Century Gothic" panose="020B0502020202020204" pitchFamily="34" charset="0"/>
              </a:rPr>
              <a:t>OBS:</a:t>
            </a:r>
            <a:r>
              <a:rPr lang="pt-PT" sz="1600" dirty="0">
                <a:latin typeface="Century Gothic" panose="020B0502020202020204" pitchFamily="34" charset="0"/>
              </a:rPr>
              <a:t> as restantes doze sedes </a:t>
            </a:r>
            <a:r>
              <a:rPr lang="pt-PT" sz="1600" dirty="0" smtClean="0">
                <a:latin typeface="Century Gothic" panose="020B0502020202020204" pitchFamily="34" charset="0"/>
              </a:rPr>
              <a:t>municipais são actualmemte alimentadas por </a:t>
            </a:r>
            <a:r>
              <a:rPr lang="pt-PT" sz="1600" dirty="0">
                <a:latin typeface="Century Gothic" panose="020B0502020202020204" pitchFamily="34" charset="0"/>
              </a:rPr>
              <a:t>Grupos Geradores com potências que variam </a:t>
            </a:r>
            <a:r>
              <a:rPr lang="pt-PT" sz="1600" dirty="0" smtClean="0">
                <a:latin typeface="Century Gothic" panose="020B0502020202020204" pitchFamily="34" charset="0"/>
              </a:rPr>
              <a:t>entre </a:t>
            </a:r>
            <a:r>
              <a:rPr lang="pt-PT" sz="1600" dirty="0">
                <a:latin typeface="Century Gothic" panose="020B0502020202020204" pitchFamily="34" charset="0"/>
              </a:rPr>
              <a:t>100 KVA a 630 KVA, funcionando num período das 8h às 16h para o apoio as administrações e outros </a:t>
            </a:r>
            <a:r>
              <a:rPr lang="pt-PT" sz="1600" dirty="0" smtClean="0">
                <a:latin typeface="Century Gothic" panose="020B0502020202020204" pitchFamily="34" charset="0"/>
              </a:rPr>
              <a:t>serviços e </a:t>
            </a:r>
            <a:r>
              <a:rPr lang="pt-PT" sz="1600" dirty="0">
                <a:latin typeface="Century Gothic" panose="020B0502020202020204" pitchFamily="34" charset="0"/>
              </a:rPr>
              <a:t>das 17h as 23h para os clientes ligados a rede domiciliar</a:t>
            </a:r>
            <a:r>
              <a:rPr lang="pt-PT" sz="1600" dirty="0" smtClean="0">
                <a:latin typeface="Century Gothic" panose="020B0502020202020204" pitchFamily="34" charset="0"/>
              </a:rPr>
              <a:t>.</a:t>
            </a:r>
          </a:p>
          <a:p>
            <a:pPr lvl="1" algn="just"/>
            <a:endParaRPr lang="pt-PT" sz="1600" dirty="0" smtClean="0">
              <a:latin typeface="Century Gothic" panose="020B0502020202020204" pitchFamily="34" charset="0"/>
            </a:endParaRPr>
          </a:p>
          <a:p>
            <a:endParaRPr lang="pt-PT" sz="16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13877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512168"/>
          </a:xfrm>
          <a:prstGeom prst="rect">
            <a:avLst/>
          </a:prstGeom>
        </p:spPr>
      </p:pic>
      <p:sp>
        <p:nvSpPr>
          <p:cNvPr id="8" name="Canto dobrado 7"/>
          <p:cNvSpPr/>
          <p:nvPr/>
        </p:nvSpPr>
        <p:spPr>
          <a:xfrm>
            <a:off x="179512" y="1844824"/>
            <a:ext cx="8784976" cy="4824536"/>
          </a:xfrm>
          <a:prstGeom prst="foldedCorner">
            <a:avLst>
              <a:gd name="adj" fmla="val 10785"/>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pt-PT" sz="1400" b="1" dirty="0" smtClean="0">
              <a:latin typeface="Century Gothic" panose="020B0502020202020204" pitchFamily="34" charset="0"/>
            </a:endParaRPr>
          </a:p>
          <a:p>
            <a:pPr algn="just"/>
            <a:endParaRPr lang="pt-PT" sz="1400" b="1" dirty="0">
              <a:latin typeface="Century Gothic" panose="020B0502020202020204" pitchFamily="34" charset="0"/>
            </a:endParaRPr>
          </a:p>
          <a:p>
            <a:pPr algn="just"/>
            <a:r>
              <a:rPr lang="pt-PT" sz="1400" b="1" dirty="0" smtClean="0">
                <a:latin typeface="Century Gothic" panose="020B0502020202020204" pitchFamily="34" charset="0"/>
              </a:rPr>
              <a:t>2.2. Distribuição </a:t>
            </a:r>
            <a:r>
              <a:rPr lang="pt-PT" sz="1400" b="1" dirty="0">
                <a:latin typeface="Century Gothic" panose="020B0502020202020204" pitchFamily="34" charset="0"/>
              </a:rPr>
              <a:t>de Energia </a:t>
            </a:r>
            <a:r>
              <a:rPr lang="pt-PT" sz="1400" b="1" dirty="0" smtClean="0">
                <a:latin typeface="Century Gothic" panose="020B0502020202020204" pitchFamily="34" charset="0"/>
              </a:rPr>
              <a:t>Eléctrica</a:t>
            </a:r>
          </a:p>
          <a:p>
            <a:pPr algn="just"/>
            <a:endParaRPr lang="pt-PT" sz="1200" dirty="0">
              <a:latin typeface="Century Gothic" panose="020B0502020202020204" pitchFamily="34" charset="0"/>
            </a:endParaRPr>
          </a:p>
          <a:p>
            <a:pPr algn="just"/>
            <a:r>
              <a:rPr lang="pt-PT" sz="1200" dirty="0">
                <a:latin typeface="Century Gothic" panose="020B0502020202020204" pitchFamily="34" charset="0"/>
              </a:rPr>
              <a:t>A distribuição da Energia Eléctrica na Província de Malanje, em particular nos Municípios  sede de Malanje e Cacuso é feita através da rede de MT e BT instalados no meio urbano e </a:t>
            </a:r>
            <a:r>
              <a:rPr lang="pt-PT" sz="1200" dirty="0" smtClean="0">
                <a:latin typeface="Century Gothic" panose="020B0502020202020204" pitchFamily="34" charset="0"/>
              </a:rPr>
              <a:t>periurbano, com 92 </a:t>
            </a:r>
            <a:r>
              <a:rPr lang="pt-PT" sz="1200" dirty="0">
                <a:latin typeface="Century Gothic" panose="020B0502020202020204" pitchFamily="34" charset="0"/>
              </a:rPr>
              <a:t>postos de transformação, dos quais 31 são privados. </a:t>
            </a:r>
          </a:p>
          <a:p>
            <a:pPr algn="just"/>
            <a:r>
              <a:rPr lang="pt-PT" sz="1200" dirty="0">
                <a:latin typeface="Century Gothic" panose="020B0502020202020204" pitchFamily="34" charset="0"/>
              </a:rPr>
              <a:t>O Município de Malanje tem até o momento </a:t>
            </a:r>
            <a:r>
              <a:rPr lang="pt-PT" sz="1200" b="1" dirty="0" smtClean="0">
                <a:latin typeface="Century Gothic" panose="020B0502020202020204" pitchFamily="34" charset="0"/>
              </a:rPr>
              <a:t>31.896</a:t>
            </a:r>
            <a:r>
              <a:rPr lang="pt-PT" sz="1200" dirty="0" smtClean="0">
                <a:latin typeface="Century Gothic" panose="020B0502020202020204" pitchFamily="34" charset="0"/>
              </a:rPr>
              <a:t> consumidores em </a:t>
            </a:r>
            <a:r>
              <a:rPr lang="pt-PT" sz="1200" dirty="0">
                <a:latin typeface="Century Gothic" panose="020B0502020202020204" pitchFamily="34" charset="0"/>
              </a:rPr>
              <a:t>BT </a:t>
            </a:r>
            <a:r>
              <a:rPr lang="pt-PT" sz="1200" dirty="0" smtClean="0">
                <a:latin typeface="Century Gothic" panose="020B0502020202020204" pitchFamily="34" charset="0"/>
              </a:rPr>
              <a:t> (agregados familiares) </a:t>
            </a:r>
            <a:r>
              <a:rPr lang="pt-PT" sz="1200" dirty="0">
                <a:latin typeface="Century Gothic" panose="020B0502020202020204" pitchFamily="34" charset="0"/>
              </a:rPr>
              <a:t>e </a:t>
            </a:r>
            <a:r>
              <a:rPr lang="pt-PT" sz="1200" dirty="0" smtClean="0">
                <a:latin typeface="Century Gothic" panose="020B0502020202020204" pitchFamily="34" charset="0"/>
              </a:rPr>
              <a:t>24 de </a:t>
            </a:r>
            <a:r>
              <a:rPr lang="pt-PT" sz="1200" dirty="0">
                <a:latin typeface="Century Gothic" panose="020B0502020202020204" pitchFamily="34" charset="0"/>
              </a:rPr>
              <a:t>MT, </a:t>
            </a:r>
            <a:r>
              <a:rPr lang="pt-PT" sz="1200" dirty="0" smtClean="0">
                <a:latin typeface="Century Gothic" panose="020B0502020202020204" pitchFamily="34" charset="0"/>
              </a:rPr>
              <a:t>com um nível </a:t>
            </a:r>
            <a:r>
              <a:rPr lang="pt-PT" sz="1200" dirty="0">
                <a:latin typeface="Century Gothic" panose="020B0502020202020204" pitchFamily="34" charset="0"/>
              </a:rPr>
              <a:t>de atendimento na ordem de </a:t>
            </a:r>
            <a:r>
              <a:rPr lang="pt-PT" sz="1200" b="1" dirty="0" smtClean="0">
                <a:latin typeface="Century Gothic" panose="020B0502020202020204" pitchFamily="34" charset="0"/>
              </a:rPr>
              <a:t>47,1</a:t>
            </a:r>
            <a:r>
              <a:rPr lang="pt-PT" sz="1200" b="1" dirty="0" smtClean="0">
                <a:latin typeface="Century Gothic" panose="020B0502020202020204" pitchFamily="34" charset="0"/>
              </a:rPr>
              <a:t>%</a:t>
            </a:r>
            <a:r>
              <a:rPr lang="pt-PT" sz="1200" dirty="0" smtClean="0">
                <a:latin typeface="Century Gothic" panose="020B0502020202020204" pitchFamily="34" charset="0"/>
              </a:rPr>
              <a:t> </a:t>
            </a:r>
            <a:r>
              <a:rPr lang="pt-PT" sz="1200" dirty="0">
                <a:latin typeface="Century Gothic" panose="020B0502020202020204" pitchFamily="34" charset="0"/>
              </a:rPr>
              <a:t>em função da potência instalada e uma taxa de cobertura de </a:t>
            </a:r>
            <a:r>
              <a:rPr lang="pt-PT" sz="1200" b="1" dirty="0" smtClean="0">
                <a:latin typeface="Century Gothic" panose="020B0502020202020204" pitchFamily="34" charset="0"/>
              </a:rPr>
              <a:t>39,4%</a:t>
            </a:r>
            <a:r>
              <a:rPr lang="pt-PT" sz="1200" dirty="0" smtClean="0">
                <a:latin typeface="Century Gothic" panose="020B0502020202020204" pitchFamily="34" charset="0"/>
              </a:rPr>
              <a:t>  </a:t>
            </a:r>
            <a:r>
              <a:rPr lang="pt-PT" sz="1200" dirty="0">
                <a:latin typeface="Century Gothic" panose="020B0502020202020204" pitchFamily="34" charset="0"/>
              </a:rPr>
              <a:t>em função da população </a:t>
            </a:r>
            <a:r>
              <a:rPr lang="pt-PT" sz="1200" dirty="0" smtClean="0">
                <a:latin typeface="Century Gothic" panose="020B0502020202020204" pitchFamily="34" charset="0"/>
              </a:rPr>
              <a:t>total residente</a:t>
            </a:r>
            <a:r>
              <a:rPr lang="pt-PT" sz="1200" dirty="0">
                <a:latin typeface="Century Gothic" panose="020B0502020202020204" pitchFamily="34" charset="0"/>
              </a:rPr>
              <a:t>. </a:t>
            </a:r>
            <a:endParaRPr lang="pt-PT" sz="1200" dirty="0" smtClean="0">
              <a:latin typeface="Century Gothic" panose="020B0502020202020204" pitchFamily="34" charset="0"/>
            </a:endParaRPr>
          </a:p>
          <a:p>
            <a:pPr algn="just"/>
            <a:endParaRPr lang="pt-PT" sz="1200" dirty="0">
              <a:latin typeface="Century Gothic" panose="020B0502020202020204" pitchFamily="34" charset="0"/>
            </a:endParaRPr>
          </a:p>
          <a:p>
            <a:pPr algn="just"/>
            <a:r>
              <a:rPr lang="pt-PT" sz="1200" dirty="0" smtClean="0">
                <a:latin typeface="Century Gothic" panose="020B0502020202020204" pitchFamily="34" charset="0"/>
              </a:rPr>
              <a:t>Por </a:t>
            </a:r>
            <a:r>
              <a:rPr lang="pt-PT" sz="1200" dirty="0">
                <a:latin typeface="Century Gothic" panose="020B0502020202020204" pitchFamily="34" charset="0"/>
              </a:rPr>
              <a:t>sua </a:t>
            </a:r>
            <a:r>
              <a:rPr lang="pt-PT" sz="1200" dirty="0" smtClean="0">
                <a:latin typeface="Century Gothic" panose="020B0502020202020204" pitchFamily="34" charset="0"/>
              </a:rPr>
              <a:t>vez, </a:t>
            </a:r>
            <a:r>
              <a:rPr lang="pt-PT" sz="1200" dirty="0">
                <a:latin typeface="Century Gothic" panose="020B0502020202020204" pitchFamily="34" charset="0"/>
              </a:rPr>
              <a:t>o Município de Cacuso </a:t>
            </a:r>
            <a:r>
              <a:rPr lang="pt-PT" sz="1200" dirty="0" smtClean="0">
                <a:latin typeface="Century Gothic" panose="020B0502020202020204" pitchFamily="34" charset="0"/>
              </a:rPr>
              <a:t>regista </a:t>
            </a:r>
            <a:r>
              <a:rPr lang="pt-PT" sz="1200" dirty="0">
                <a:latin typeface="Century Gothic" panose="020B0502020202020204" pitchFamily="34" charset="0"/>
              </a:rPr>
              <a:t>um total de </a:t>
            </a:r>
            <a:r>
              <a:rPr lang="pt-PT" sz="1200" b="1" dirty="0" smtClean="0">
                <a:latin typeface="Century Gothic" panose="020B0502020202020204" pitchFamily="34" charset="0"/>
              </a:rPr>
              <a:t>2.477</a:t>
            </a:r>
            <a:r>
              <a:rPr lang="pt-PT" sz="1200" dirty="0" smtClean="0">
                <a:latin typeface="Century Gothic" panose="020B0502020202020204" pitchFamily="34" charset="0"/>
              </a:rPr>
              <a:t> clientes </a:t>
            </a:r>
            <a:r>
              <a:rPr lang="pt-PT" sz="1200" dirty="0">
                <a:latin typeface="Century Gothic" panose="020B0502020202020204" pitchFamily="34" charset="0"/>
              </a:rPr>
              <a:t>de BT e </a:t>
            </a:r>
            <a:r>
              <a:rPr lang="pt-PT" sz="1200" b="1" dirty="0">
                <a:latin typeface="Century Gothic" panose="020B0502020202020204" pitchFamily="34" charset="0"/>
              </a:rPr>
              <a:t>7</a:t>
            </a:r>
            <a:r>
              <a:rPr lang="pt-PT" sz="1200" dirty="0">
                <a:latin typeface="Century Gothic" panose="020B0502020202020204" pitchFamily="34" charset="0"/>
              </a:rPr>
              <a:t> de MT, com um nível de atendimento de </a:t>
            </a:r>
            <a:r>
              <a:rPr lang="pt-PT" sz="1200" dirty="0" smtClean="0">
                <a:latin typeface="Century Gothic" panose="020B0502020202020204" pitchFamily="34" charset="0"/>
              </a:rPr>
              <a:t>29</a:t>
            </a:r>
            <a:r>
              <a:rPr lang="pt-PT" sz="1200" dirty="0" smtClean="0">
                <a:latin typeface="Century Gothic" panose="020B0502020202020204" pitchFamily="34" charset="0"/>
              </a:rPr>
              <a:t>% </a:t>
            </a:r>
            <a:r>
              <a:rPr lang="pt-PT" sz="1200" dirty="0">
                <a:latin typeface="Century Gothic" panose="020B0502020202020204" pitchFamily="34" charset="0"/>
              </a:rPr>
              <a:t>e uma taxa de cobertura de </a:t>
            </a:r>
            <a:r>
              <a:rPr lang="pt-PT" sz="1200" b="1" dirty="0">
                <a:latin typeface="Century Gothic" panose="020B0502020202020204" pitchFamily="34" charset="0"/>
              </a:rPr>
              <a:t>21%</a:t>
            </a:r>
            <a:r>
              <a:rPr lang="pt-PT" sz="1200" dirty="0">
                <a:latin typeface="Century Gothic" panose="020B0502020202020204" pitchFamily="34" charset="0"/>
              </a:rPr>
              <a:t>. </a:t>
            </a:r>
            <a:endParaRPr lang="pt-PT" sz="1200" dirty="0" smtClean="0">
              <a:latin typeface="Century Gothic" panose="020B0502020202020204" pitchFamily="34" charset="0"/>
            </a:endParaRPr>
          </a:p>
          <a:p>
            <a:pPr algn="just"/>
            <a:endParaRPr lang="pt-PT" sz="1200" dirty="0">
              <a:latin typeface="Century Gothic" panose="020B0502020202020204" pitchFamily="34" charset="0"/>
            </a:endParaRPr>
          </a:p>
          <a:p>
            <a:pPr algn="just"/>
            <a:r>
              <a:rPr lang="pt-PT" sz="1200" dirty="0" smtClean="0">
                <a:latin typeface="Century Gothic" panose="020B0502020202020204" pitchFamily="34" charset="0"/>
              </a:rPr>
              <a:t>No </a:t>
            </a:r>
            <a:r>
              <a:rPr lang="pt-PT" sz="1200" dirty="0">
                <a:latin typeface="Century Gothic" panose="020B0502020202020204" pitchFamily="34" charset="0"/>
              </a:rPr>
              <a:t>período </a:t>
            </a:r>
            <a:r>
              <a:rPr lang="pt-PT" sz="1200" b="1" dirty="0">
                <a:latin typeface="Century Gothic" panose="020B0502020202020204" pitchFamily="34" charset="0"/>
              </a:rPr>
              <a:t>2013 a 2015</a:t>
            </a:r>
            <a:r>
              <a:rPr lang="pt-PT" sz="1200" dirty="0">
                <a:latin typeface="Century Gothic" panose="020B0502020202020204" pitchFamily="34" charset="0"/>
              </a:rPr>
              <a:t>, foram efectuadas </a:t>
            </a:r>
            <a:r>
              <a:rPr lang="pt-PT" sz="1200" b="1" dirty="0" smtClean="0">
                <a:latin typeface="Century Gothic" panose="020B0502020202020204" pitchFamily="34" charset="0"/>
              </a:rPr>
              <a:t>3.059 </a:t>
            </a:r>
            <a:r>
              <a:rPr lang="pt-PT" sz="1200" dirty="0" smtClean="0">
                <a:latin typeface="Century Gothic" panose="020B0502020202020204" pitchFamily="34" charset="0"/>
              </a:rPr>
              <a:t>novas </a:t>
            </a:r>
            <a:r>
              <a:rPr lang="pt-PT" sz="1200" dirty="0">
                <a:latin typeface="Century Gothic" panose="020B0502020202020204" pitchFamily="34" charset="0"/>
              </a:rPr>
              <a:t>ligações domiciliares no Município sede de </a:t>
            </a:r>
            <a:r>
              <a:rPr lang="pt-PT" sz="1200" dirty="0" smtClean="0">
                <a:latin typeface="Century Gothic" panose="020B0502020202020204" pitchFamily="34" charset="0"/>
              </a:rPr>
              <a:t>Malanje (crescimento de 10,6%) </a:t>
            </a:r>
            <a:r>
              <a:rPr lang="pt-PT" sz="1200" dirty="0">
                <a:latin typeface="Century Gothic" panose="020B0502020202020204" pitchFamily="34" charset="0"/>
              </a:rPr>
              <a:t>e </a:t>
            </a:r>
            <a:r>
              <a:rPr lang="pt-PT" sz="1200" b="1" dirty="0" smtClean="0">
                <a:solidFill>
                  <a:schemeClr val="tx1"/>
                </a:solidFill>
                <a:latin typeface="Century Gothic" panose="020B0502020202020204" pitchFamily="34" charset="0"/>
              </a:rPr>
              <a:t>515</a:t>
            </a:r>
            <a:r>
              <a:rPr lang="pt-PT" sz="1200" dirty="0" smtClean="0">
                <a:latin typeface="Century Gothic" panose="020B0502020202020204" pitchFamily="34" charset="0"/>
              </a:rPr>
              <a:t> no </a:t>
            </a:r>
            <a:r>
              <a:rPr lang="pt-PT" sz="1200" dirty="0">
                <a:latin typeface="Century Gothic" panose="020B0502020202020204" pitchFamily="34" charset="0"/>
              </a:rPr>
              <a:t>Município de </a:t>
            </a:r>
            <a:r>
              <a:rPr lang="pt-PT" sz="1200" dirty="0" smtClean="0">
                <a:latin typeface="Century Gothic" panose="020B0502020202020204" pitchFamily="34" charset="0"/>
              </a:rPr>
              <a:t>Cacuso (crescimento de 26,2%).</a:t>
            </a:r>
          </a:p>
          <a:p>
            <a:pPr algn="just"/>
            <a:endParaRPr lang="pt-PT" sz="1200" dirty="0" smtClean="0">
              <a:latin typeface="Century Gothic" panose="020B0502020202020204" pitchFamily="34" charset="0"/>
            </a:endParaRPr>
          </a:p>
          <a:p>
            <a:pPr algn="just"/>
            <a:r>
              <a:rPr lang="pt-PT" sz="1200" dirty="0" smtClean="0">
                <a:latin typeface="Century Gothic" panose="020B0502020202020204" pitchFamily="34" charset="0"/>
              </a:rPr>
              <a:t>No período de 2013  a Junho de 2015, foram instalados um total de 9.740 contadores pré-pagos em Malanje e Cacuso, totalizando actualmente </a:t>
            </a:r>
            <a:r>
              <a:rPr lang="pt-PT" sz="1200" b="1" dirty="0" smtClean="0">
                <a:solidFill>
                  <a:srgbClr val="0070C0"/>
                </a:solidFill>
                <a:latin typeface="Century Gothic" panose="020B0502020202020204" pitchFamily="34" charset="0"/>
              </a:rPr>
              <a:t>17.381 (51% de consumidores/clientes).</a:t>
            </a:r>
            <a:endParaRPr lang="pt-PT" sz="1200" b="1" dirty="0">
              <a:solidFill>
                <a:srgbClr val="0070C0"/>
              </a:solidFill>
              <a:latin typeface="Century Gothic" panose="020B0502020202020204" pitchFamily="34" charset="0"/>
            </a:endParaRPr>
          </a:p>
          <a:p>
            <a:pPr algn="just"/>
            <a:r>
              <a:rPr lang="pt-PT" sz="1200" dirty="0">
                <a:latin typeface="Century Gothic" panose="020B0502020202020204" pitchFamily="34" charset="0"/>
              </a:rPr>
              <a:t>As restantes sedes municípais possuem pequenas redes eléctricas precárias e </a:t>
            </a:r>
            <a:r>
              <a:rPr lang="pt-PT" sz="1200" dirty="0" smtClean="0">
                <a:latin typeface="Century Gothic" panose="020B0502020202020204" pitchFamily="34" charset="0"/>
              </a:rPr>
              <a:t>sem  padrões </a:t>
            </a:r>
            <a:r>
              <a:rPr lang="pt-PT" sz="1200" dirty="0">
                <a:latin typeface="Century Gothic" panose="020B0502020202020204" pitchFamily="34" charset="0"/>
              </a:rPr>
              <a:t>técnicos </a:t>
            </a:r>
            <a:r>
              <a:rPr lang="pt-PT" sz="1200" dirty="0" smtClean="0">
                <a:latin typeface="Century Gothic" panose="020B0502020202020204" pitchFamily="34" charset="0"/>
              </a:rPr>
              <a:t>exigidos que alimentam  as </a:t>
            </a:r>
            <a:r>
              <a:rPr lang="pt-PT" sz="1200" dirty="0">
                <a:latin typeface="Century Gothic" panose="020B0502020202020204" pitchFamily="34" charset="0"/>
              </a:rPr>
              <a:t>instituições públicas, residências protocolares e residencias de </a:t>
            </a:r>
            <a:r>
              <a:rPr lang="pt-PT" sz="1200" dirty="0" smtClean="0">
                <a:latin typeface="Century Gothic" panose="020B0502020202020204" pitchFamily="34" charset="0"/>
              </a:rPr>
              <a:t>populares.</a:t>
            </a:r>
          </a:p>
          <a:p>
            <a:pPr algn="just"/>
            <a:endParaRPr lang="pt-PT" sz="1200" dirty="0" smtClean="0">
              <a:latin typeface="Century Gothic" panose="020B0502020202020204" pitchFamily="34" charset="0"/>
            </a:endParaRPr>
          </a:p>
          <a:p>
            <a:pPr algn="just"/>
            <a:r>
              <a:rPr lang="pt-PT" sz="1200" dirty="0" smtClean="0">
                <a:latin typeface="Century Gothic" panose="020B0502020202020204" pitchFamily="34" charset="0"/>
              </a:rPr>
              <a:t>Entretanto</a:t>
            </a:r>
            <a:r>
              <a:rPr lang="pt-PT" sz="1200" dirty="0">
                <a:latin typeface="Century Gothic" panose="020B0502020202020204" pitchFamily="34" charset="0"/>
              </a:rPr>
              <a:t>, no âmbito do </a:t>
            </a:r>
            <a:r>
              <a:rPr lang="pt-PT" sz="1200" b="1" dirty="0">
                <a:latin typeface="Century Gothic" panose="020B0502020202020204" pitchFamily="34" charset="0"/>
              </a:rPr>
              <a:t>Programa Aldeia Solar </a:t>
            </a:r>
            <a:r>
              <a:rPr lang="pt-PT" sz="1200" b="1" dirty="0" smtClean="0">
                <a:latin typeface="Century Gothic" panose="020B0502020202020204" pitchFamily="34" charset="0"/>
              </a:rPr>
              <a:t>do MINEA</a:t>
            </a:r>
            <a:r>
              <a:rPr lang="pt-PT" sz="1200" dirty="0" smtClean="0">
                <a:latin typeface="Century Gothic" panose="020B0502020202020204" pitchFamily="34" charset="0"/>
              </a:rPr>
              <a:t>/ </a:t>
            </a:r>
            <a:r>
              <a:rPr lang="pt-PT" sz="1200" dirty="0">
                <a:latin typeface="Century Gothic" panose="020B0502020202020204" pitchFamily="34" charset="0"/>
              </a:rPr>
              <a:t>Direcção Nacional de Energias </a:t>
            </a:r>
            <a:r>
              <a:rPr lang="pt-PT" sz="1200" dirty="0" smtClean="0">
                <a:latin typeface="Century Gothic" panose="020B0502020202020204" pitchFamily="34" charset="0"/>
              </a:rPr>
              <a:t>Renováveis, foram instalados </a:t>
            </a:r>
            <a:r>
              <a:rPr lang="pt-PT" sz="1200" dirty="0">
                <a:latin typeface="Century Gothic" panose="020B0502020202020204" pitchFamily="34" charset="0"/>
              </a:rPr>
              <a:t>cinco (5) sistemas solares fotovoltaicos em quatro (4) localidades, para a electrificação de infraestruturas sociais (Posto de Saúde, Escolas e Residência </a:t>
            </a:r>
            <a:r>
              <a:rPr lang="pt-PT" sz="1200" dirty="0" smtClean="0">
                <a:latin typeface="Century Gothic" panose="020B0502020202020204" pitchFamily="34" charset="0"/>
              </a:rPr>
              <a:t>deTécnicos</a:t>
            </a:r>
            <a:r>
              <a:rPr lang="pt-PT" sz="1200" dirty="0">
                <a:latin typeface="Century Gothic" panose="020B0502020202020204" pitchFamily="34" charset="0"/>
              </a:rPr>
              <a:t>), nos Município de Kiwaba Nzoji e </a:t>
            </a:r>
            <a:r>
              <a:rPr lang="pt-PT" sz="1200" dirty="0" smtClean="0">
                <a:latin typeface="Century Gothic" panose="020B0502020202020204" pitchFamily="34" charset="0"/>
              </a:rPr>
              <a:t>Cacuso, actuamente operacionais.</a:t>
            </a:r>
            <a:endParaRPr lang="pt-PT" sz="1200" dirty="0">
              <a:latin typeface="Century Gothic" panose="020B0502020202020204" pitchFamily="34" charset="0"/>
            </a:endParaRPr>
          </a:p>
        </p:txBody>
      </p:sp>
    </p:spTree>
    <p:extLst>
      <p:ext uri="{BB962C8B-B14F-4D97-AF65-F5344CB8AC3E}">
        <p14:creationId xmlns:p14="http://schemas.microsoft.com/office/powerpoint/2010/main" val="21086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512168"/>
          </a:xfrm>
          <a:prstGeom prst="rect">
            <a:avLst/>
          </a:prstGeom>
        </p:spPr>
      </p:pic>
      <p:sp>
        <p:nvSpPr>
          <p:cNvPr id="8" name="Canto dobrado 7">
            <a:hlinkClick r:id="rId4" action="ppaction://hlinkfile"/>
          </p:cNvPr>
          <p:cNvSpPr/>
          <p:nvPr/>
        </p:nvSpPr>
        <p:spPr>
          <a:xfrm>
            <a:off x="179512" y="1916832"/>
            <a:ext cx="8784976" cy="482453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9" name="CaixaDeTexto 8"/>
          <p:cNvSpPr txBox="1"/>
          <p:nvPr/>
        </p:nvSpPr>
        <p:spPr>
          <a:xfrm>
            <a:off x="179512" y="1916832"/>
            <a:ext cx="8784976" cy="307777"/>
          </a:xfrm>
          <a:prstGeom prst="rect">
            <a:avLst/>
          </a:prstGeom>
          <a:noFill/>
        </p:spPr>
        <p:txBody>
          <a:bodyPr wrap="square" rtlCol="0">
            <a:spAutoFit/>
          </a:bodyPr>
          <a:lstStyle/>
          <a:p>
            <a:endParaRPr lang="pt-PT" sz="1400" dirty="0">
              <a:solidFill>
                <a:schemeClr val="tx2">
                  <a:lumMod val="2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4220"/>
            <a:ext cx="9143999" cy="525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58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512168"/>
          </a:xfrm>
          <a:prstGeom prst="rect">
            <a:avLst/>
          </a:prstGeom>
        </p:spPr>
      </p:pic>
      <p:sp>
        <p:nvSpPr>
          <p:cNvPr id="8" name="Canto dobrado 7">
            <a:hlinkClick r:id="rId4" action="ppaction://hlinkfile"/>
          </p:cNvPr>
          <p:cNvSpPr/>
          <p:nvPr/>
        </p:nvSpPr>
        <p:spPr>
          <a:xfrm>
            <a:off x="179512" y="1916832"/>
            <a:ext cx="8784976" cy="482453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9" name="CaixaDeTexto 8"/>
          <p:cNvSpPr txBox="1"/>
          <p:nvPr/>
        </p:nvSpPr>
        <p:spPr>
          <a:xfrm>
            <a:off x="179512" y="1916832"/>
            <a:ext cx="8784976" cy="307777"/>
          </a:xfrm>
          <a:prstGeom prst="rect">
            <a:avLst/>
          </a:prstGeom>
          <a:noFill/>
        </p:spPr>
        <p:txBody>
          <a:bodyPr wrap="square" rtlCol="0">
            <a:spAutoFit/>
          </a:bodyPr>
          <a:lstStyle/>
          <a:p>
            <a:endParaRPr lang="pt-PT" sz="1400" dirty="0">
              <a:solidFill>
                <a:schemeClr val="tx2">
                  <a:lumMod val="25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340767"/>
            <a:ext cx="8784976" cy="54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2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9" name="Canto dobrado 8"/>
          <p:cNvSpPr/>
          <p:nvPr/>
        </p:nvSpPr>
        <p:spPr>
          <a:xfrm>
            <a:off x="179512" y="1727140"/>
            <a:ext cx="8784976" cy="506738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endParaRPr lang="pt-PT" dirty="0"/>
          </a:p>
        </p:txBody>
      </p:sp>
      <p:sp>
        <p:nvSpPr>
          <p:cNvPr id="2" name="CaixaDeTexto 1"/>
          <p:cNvSpPr txBox="1"/>
          <p:nvPr/>
        </p:nvSpPr>
        <p:spPr>
          <a:xfrm>
            <a:off x="380728" y="1728280"/>
            <a:ext cx="8583760" cy="4185761"/>
          </a:xfrm>
          <a:prstGeom prst="rect">
            <a:avLst/>
          </a:prstGeom>
          <a:noFill/>
        </p:spPr>
        <p:txBody>
          <a:bodyPr wrap="square" rtlCol="0">
            <a:spAutoFit/>
          </a:bodyPr>
          <a:lstStyle/>
          <a:p>
            <a:r>
              <a:rPr lang="pt-PT" sz="1400" b="1" dirty="0" smtClean="0">
                <a:latin typeface="Century Gothic" panose="020B0502020202020204" pitchFamily="34" charset="0"/>
                <a:cs typeface="Times New Roman" panose="02020603050405020304" pitchFamily="18" charset="0"/>
              </a:rPr>
              <a:t>2.3. Iluminação </a:t>
            </a:r>
            <a:r>
              <a:rPr lang="pt-PT" sz="1400" b="1" dirty="0">
                <a:latin typeface="Century Gothic" panose="020B0502020202020204" pitchFamily="34" charset="0"/>
                <a:cs typeface="Times New Roman" panose="02020603050405020304" pitchFamily="18" charset="0"/>
              </a:rPr>
              <a:t>Publica </a:t>
            </a:r>
            <a:endParaRPr lang="pt-PT" sz="1400" b="1" dirty="0" smtClean="0">
              <a:latin typeface="Century Gothic" panose="020B0502020202020204" pitchFamily="34" charset="0"/>
              <a:cs typeface="Times New Roman" panose="02020603050405020304" pitchFamily="18" charset="0"/>
            </a:endParaRPr>
          </a:p>
          <a:p>
            <a:endParaRPr lang="pt-PT" sz="1400" b="1" dirty="0">
              <a:latin typeface="Century Gothic" panose="020B0502020202020204" pitchFamily="34" charset="0"/>
              <a:cs typeface="Times New Roman" panose="02020603050405020304" pitchFamily="18" charset="0"/>
            </a:endParaRPr>
          </a:p>
          <a:p>
            <a:pPr algn="just"/>
            <a:r>
              <a:rPr lang="pt-PT" sz="1400" dirty="0">
                <a:latin typeface="Century Gothic" panose="020B0502020202020204" pitchFamily="34" charset="0"/>
                <a:cs typeface="Times New Roman" panose="02020603050405020304" pitchFamily="18" charset="0"/>
              </a:rPr>
              <a:t>O Município sede de Malanje, possui até ao momento um total de </a:t>
            </a:r>
            <a:r>
              <a:rPr lang="pt-PT" sz="1400" b="1" dirty="0">
                <a:latin typeface="Century Gothic" panose="020B0502020202020204" pitchFamily="34" charset="0"/>
                <a:cs typeface="Times New Roman" panose="02020603050405020304" pitchFamily="18" charset="0"/>
              </a:rPr>
              <a:t>2.333</a:t>
            </a:r>
            <a:r>
              <a:rPr lang="pt-PT" sz="1400" dirty="0">
                <a:latin typeface="Century Gothic" panose="020B0502020202020204" pitchFamily="34" charset="0"/>
                <a:cs typeface="Times New Roman" panose="02020603050405020304" pitchFamily="18" charset="0"/>
              </a:rPr>
              <a:t> focos luminosos instalados no casco </a:t>
            </a:r>
            <a:r>
              <a:rPr lang="pt-PT" sz="1400" dirty="0" smtClean="0">
                <a:latin typeface="Century Gothic" panose="020B0502020202020204" pitchFamily="34" charset="0"/>
                <a:cs typeface="Times New Roman" panose="02020603050405020304" pitchFamily="18" charset="0"/>
              </a:rPr>
              <a:t>urbano e periurbano </a:t>
            </a:r>
            <a:r>
              <a:rPr lang="pt-PT" sz="1400" dirty="0">
                <a:latin typeface="Century Gothic" panose="020B0502020202020204" pitchFamily="34" charset="0"/>
                <a:cs typeface="Times New Roman" panose="02020603050405020304" pitchFamily="18" charset="0"/>
              </a:rPr>
              <a:t>da cidade</a:t>
            </a:r>
            <a:r>
              <a:rPr lang="pt-PT" sz="1400" dirty="0" smtClean="0">
                <a:latin typeface="Century Gothic" panose="020B0502020202020204" pitchFamily="34" charset="0"/>
                <a:cs typeface="Times New Roman" panose="02020603050405020304" pitchFamily="18" charset="0"/>
              </a:rPr>
              <a:t>, dos quais 2.146 são </a:t>
            </a:r>
            <a:r>
              <a:rPr lang="pt-PT" sz="1400" dirty="0">
                <a:latin typeface="Century Gothic" panose="020B0502020202020204" pitchFamily="34" charset="0"/>
                <a:cs typeface="Times New Roman" panose="02020603050405020304" pitchFamily="18" charset="0"/>
              </a:rPr>
              <a:t>alimentados através </a:t>
            </a:r>
            <a:r>
              <a:rPr lang="pt-PT" sz="1400" dirty="0" smtClean="0">
                <a:latin typeface="Century Gothic" panose="020B0502020202020204" pitchFamily="34" charset="0"/>
                <a:cs typeface="Times New Roman" panose="02020603050405020304" pitchFamily="18" charset="0"/>
              </a:rPr>
              <a:t>da rede pública de distribuição e os </a:t>
            </a:r>
            <a:r>
              <a:rPr lang="pt-PT" sz="1400" dirty="0">
                <a:latin typeface="Century Gothic" panose="020B0502020202020204" pitchFamily="34" charset="0"/>
                <a:cs typeface="Times New Roman" panose="02020603050405020304" pitchFamily="18" charset="0"/>
              </a:rPr>
              <a:t>restantes 187 postes </a:t>
            </a:r>
            <a:r>
              <a:rPr lang="pt-PT" sz="1400" dirty="0" smtClean="0">
                <a:latin typeface="Century Gothic" panose="020B0502020202020204" pitchFamily="34" charset="0"/>
                <a:cs typeface="Times New Roman" panose="02020603050405020304" pitchFamily="18" charset="0"/>
              </a:rPr>
              <a:t>de Iluminação Solar</a:t>
            </a:r>
            <a:r>
              <a:rPr lang="pt-PT" sz="1400" dirty="0">
                <a:latin typeface="Century Gothic" panose="020B0502020202020204" pitchFamily="34" charset="0"/>
                <a:cs typeface="Times New Roman" panose="02020603050405020304" pitchFamily="18" charset="0"/>
              </a:rPr>
              <a:t>. </a:t>
            </a:r>
            <a:endParaRPr lang="pt-PT" sz="1400" dirty="0" smtClean="0">
              <a:latin typeface="Century Gothic" panose="020B0502020202020204" pitchFamily="34" charset="0"/>
              <a:cs typeface="Times New Roman" panose="02020603050405020304" pitchFamily="18" charset="0"/>
            </a:endParaRPr>
          </a:p>
          <a:p>
            <a:pPr algn="just"/>
            <a:endParaRPr lang="pt-PT" sz="1400" dirty="0" smtClean="0">
              <a:latin typeface="Century Gothic" panose="020B0502020202020204" pitchFamily="34" charset="0"/>
              <a:cs typeface="Times New Roman" panose="02020603050405020304" pitchFamily="18" charset="0"/>
            </a:endParaRPr>
          </a:p>
          <a:p>
            <a:pPr algn="just"/>
            <a:r>
              <a:rPr lang="pt-PT" sz="1400" dirty="0" smtClean="0">
                <a:latin typeface="Century Gothic" panose="020B0502020202020204" pitchFamily="34" charset="0"/>
                <a:cs typeface="Times New Roman" panose="02020603050405020304" pitchFamily="18" charset="0"/>
              </a:rPr>
              <a:t>A </a:t>
            </a:r>
            <a:r>
              <a:rPr lang="pt-PT" sz="1400" dirty="0">
                <a:latin typeface="Century Gothic" panose="020B0502020202020204" pitchFamily="34" charset="0"/>
                <a:cs typeface="Times New Roman" panose="02020603050405020304" pitchFamily="18" charset="0"/>
              </a:rPr>
              <a:t>gestão da rede Eléctrica pública em Malanje, </a:t>
            </a:r>
            <a:r>
              <a:rPr lang="pt-PT" sz="1400" b="1" u="sng" dirty="0">
                <a:latin typeface="Century Gothic" panose="020B0502020202020204" pitchFamily="34" charset="0"/>
                <a:cs typeface="Times New Roman" panose="02020603050405020304" pitchFamily="18" charset="0"/>
              </a:rPr>
              <a:t>está a cargo das Administrações Municipais</a:t>
            </a:r>
            <a:r>
              <a:rPr lang="pt-PT" sz="1400" dirty="0">
                <a:latin typeface="Century Gothic" panose="020B0502020202020204" pitchFamily="34" charset="0"/>
                <a:cs typeface="Times New Roman" panose="02020603050405020304" pitchFamily="18" charset="0"/>
              </a:rPr>
              <a:t>, com o apoio técnico da </a:t>
            </a:r>
            <a:r>
              <a:rPr lang="pt-PT" sz="1400" dirty="0" smtClean="0">
                <a:latin typeface="Century Gothic" panose="020B0502020202020204" pitchFamily="34" charset="0"/>
                <a:cs typeface="Times New Roman" panose="02020603050405020304" pitchFamily="18" charset="0"/>
              </a:rPr>
              <a:t>ENDE-E.P nas sedes </a:t>
            </a:r>
            <a:r>
              <a:rPr lang="pt-PT" sz="1400" dirty="0">
                <a:latin typeface="Century Gothic" panose="020B0502020202020204" pitchFamily="34" charset="0"/>
                <a:cs typeface="Times New Roman" panose="02020603050405020304" pitchFamily="18" charset="0"/>
              </a:rPr>
              <a:t>de Malanje e Cacuso, supervisão e acompanhamento da Direcção Provincial de Energia e Águas. </a:t>
            </a:r>
            <a:endParaRPr lang="pt-PT" sz="1400" dirty="0" smtClean="0">
              <a:latin typeface="Century Gothic" panose="020B0502020202020204" pitchFamily="34" charset="0"/>
              <a:cs typeface="Times New Roman" panose="02020603050405020304" pitchFamily="18" charset="0"/>
            </a:endParaRPr>
          </a:p>
          <a:p>
            <a:pPr algn="just"/>
            <a:r>
              <a:rPr lang="pt-PT" sz="1400" dirty="0" smtClean="0">
                <a:latin typeface="Century Gothic" panose="020B0502020202020204" pitchFamily="34" charset="0"/>
                <a:cs typeface="Times New Roman" panose="02020603050405020304" pitchFamily="18" charset="0"/>
              </a:rPr>
              <a:t>Quanto </a:t>
            </a:r>
            <a:r>
              <a:rPr lang="pt-PT" sz="1400" dirty="0">
                <a:latin typeface="Century Gothic" panose="020B0502020202020204" pitchFamily="34" charset="0"/>
                <a:cs typeface="Times New Roman" panose="02020603050405020304" pitchFamily="18" charset="0"/>
              </a:rPr>
              <a:t>ao Município de Cacuso tem instalado um total de </a:t>
            </a:r>
            <a:r>
              <a:rPr lang="pt-PT" sz="1400" b="1" dirty="0">
                <a:latin typeface="Century Gothic" panose="020B0502020202020204" pitchFamily="34" charset="0"/>
                <a:cs typeface="Times New Roman" panose="02020603050405020304" pitchFamily="18" charset="0"/>
              </a:rPr>
              <a:t>135 focos luminosos</a:t>
            </a:r>
            <a:r>
              <a:rPr lang="pt-PT" sz="1400" dirty="0">
                <a:latin typeface="Century Gothic" panose="020B0502020202020204" pitchFamily="34" charset="0"/>
                <a:cs typeface="Times New Roman" panose="02020603050405020304" pitchFamily="18" charset="0"/>
              </a:rPr>
              <a:t>, dos quais 35 </a:t>
            </a:r>
            <a:r>
              <a:rPr lang="pt-PT" sz="1400" dirty="0" smtClean="0">
                <a:latin typeface="Century Gothic" panose="020B0502020202020204" pitchFamily="34" charset="0"/>
                <a:cs typeface="Times New Roman" panose="02020603050405020304" pitchFamily="18" charset="0"/>
              </a:rPr>
              <a:t>ligados a rede de distribuição da sede Municipal e </a:t>
            </a:r>
            <a:r>
              <a:rPr lang="pt-PT" sz="1400" dirty="0">
                <a:latin typeface="Century Gothic" panose="020B0502020202020204" pitchFamily="34" charset="0"/>
                <a:cs typeface="Times New Roman" panose="02020603050405020304" pitchFamily="18" charset="0"/>
              </a:rPr>
              <a:t>100 focos são alimentados </a:t>
            </a:r>
            <a:r>
              <a:rPr lang="pt-PT" sz="1400" dirty="0" smtClean="0">
                <a:latin typeface="Century Gothic" panose="020B0502020202020204" pitchFamily="34" charset="0"/>
                <a:cs typeface="Times New Roman" panose="02020603050405020304" pitchFamily="18" charset="0"/>
              </a:rPr>
              <a:t>por energia solar fotovoltaica, instalados </a:t>
            </a:r>
            <a:r>
              <a:rPr lang="pt-PT" sz="1400" dirty="0">
                <a:latin typeface="Century Gothic" panose="020B0502020202020204" pitchFamily="34" charset="0"/>
                <a:cs typeface="Times New Roman" panose="02020603050405020304" pitchFamily="18" charset="0"/>
              </a:rPr>
              <a:t>na comuna do lombe. </a:t>
            </a:r>
          </a:p>
          <a:p>
            <a:pPr algn="just"/>
            <a:r>
              <a:rPr lang="pt-PT" sz="1400" dirty="0">
                <a:latin typeface="Century Gothic" panose="020B0502020202020204" pitchFamily="34" charset="0"/>
                <a:cs typeface="Times New Roman" panose="02020603050405020304" pitchFamily="18" charset="0"/>
              </a:rPr>
              <a:t> </a:t>
            </a:r>
          </a:p>
          <a:p>
            <a:pPr algn="just"/>
            <a:r>
              <a:rPr lang="pt-PT" sz="1400" dirty="0">
                <a:latin typeface="Century Gothic" panose="020B0502020202020204" pitchFamily="34" charset="0"/>
                <a:cs typeface="Times New Roman" panose="02020603050405020304" pitchFamily="18" charset="0"/>
              </a:rPr>
              <a:t>Nos restantes doze Municípios, tem instalados cerca de </a:t>
            </a:r>
            <a:r>
              <a:rPr lang="pt-PT" sz="1400" b="1" dirty="0">
                <a:latin typeface="Century Gothic" panose="020B0502020202020204" pitchFamily="34" charset="0"/>
                <a:cs typeface="Times New Roman" panose="02020603050405020304" pitchFamily="18" charset="0"/>
              </a:rPr>
              <a:t>1.804</a:t>
            </a:r>
            <a:r>
              <a:rPr lang="pt-PT" sz="1400" dirty="0">
                <a:latin typeface="Century Gothic" panose="020B0502020202020204" pitchFamily="34" charset="0"/>
                <a:cs typeface="Times New Roman" panose="02020603050405020304" pitchFamily="18" charset="0"/>
              </a:rPr>
              <a:t> focos luminosos nas sedes municipais e comunais, com potências </a:t>
            </a:r>
            <a:r>
              <a:rPr lang="pt-PT" sz="1400" dirty="0" smtClean="0">
                <a:latin typeface="Century Gothic" panose="020B0502020202020204" pitchFamily="34" charset="0"/>
                <a:cs typeface="Times New Roman" panose="02020603050405020304" pitchFamily="18" charset="0"/>
              </a:rPr>
              <a:t>variáveis, alimentados na sua maioria a </a:t>
            </a:r>
            <a:r>
              <a:rPr lang="pt-PT" sz="1400" dirty="0">
                <a:latin typeface="Century Gothic" panose="020B0502020202020204" pitchFamily="34" charset="0"/>
                <a:cs typeface="Times New Roman" panose="02020603050405020304" pitchFamily="18" charset="0"/>
              </a:rPr>
              <a:t>partir da Energia </a:t>
            </a:r>
            <a:r>
              <a:rPr lang="pt-PT" sz="1400" dirty="0" smtClean="0">
                <a:latin typeface="Century Gothic" panose="020B0502020202020204" pitchFamily="34" charset="0"/>
                <a:cs typeface="Times New Roman" panose="02020603050405020304" pitchFamily="18" charset="0"/>
              </a:rPr>
              <a:t>Solar. Os Municípios de Kalandula, Cangandala, Kunda-Dia-Baze, Kiwaba Nzoji e Luquembo possuem pequenas redes </a:t>
            </a:r>
            <a:r>
              <a:rPr lang="pt-PT" sz="1400" dirty="0">
                <a:latin typeface="Century Gothic" panose="020B0502020202020204" pitchFamily="34" charset="0"/>
                <a:cs typeface="Times New Roman" panose="02020603050405020304" pitchFamily="18" charset="0"/>
              </a:rPr>
              <a:t>de iluminação pública </a:t>
            </a:r>
            <a:r>
              <a:rPr lang="pt-PT" sz="1400" dirty="0" smtClean="0">
                <a:latin typeface="Century Gothic" panose="020B0502020202020204" pitchFamily="34" charset="0"/>
                <a:cs typeface="Times New Roman" panose="02020603050405020304" pitchFamily="18" charset="0"/>
              </a:rPr>
              <a:t>alimentadas pela energia térmica produzida pelos Grupos </a:t>
            </a:r>
            <a:r>
              <a:rPr lang="pt-PT" sz="1400" dirty="0">
                <a:latin typeface="Century Gothic" panose="020B0502020202020204" pitchFamily="34" charset="0"/>
                <a:cs typeface="Times New Roman" panose="02020603050405020304" pitchFamily="18" charset="0"/>
              </a:rPr>
              <a:t>Geradores Instalados.</a:t>
            </a:r>
          </a:p>
          <a:p>
            <a:endParaRPr lang="pt-PT" sz="1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09618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1814"/>
            <a:ext cx="8784976" cy="1512168"/>
          </a:xfrm>
          <a:prstGeom prst="rect">
            <a:avLst/>
          </a:prstGeom>
          <a:effectLst>
            <a:reflection blurRad="6350" stA="50000" endA="275" endPos="40000" dist="101600" dir="5400000" sy="-100000" algn="bl" rotWithShape="0"/>
          </a:effectLst>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2448272" cy="1512168"/>
          </a:xfrm>
          <a:prstGeom prst="rect">
            <a:avLst/>
          </a:prstGeom>
        </p:spPr>
      </p:pic>
      <p:sp>
        <p:nvSpPr>
          <p:cNvPr id="4" name="Canto dobrado 3"/>
          <p:cNvSpPr/>
          <p:nvPr/>
        </p:nvSpPr>
        <p:spPr>
          <a:xfrm>
            <a:off x="179512" y="1628800"/>
            <a:ext cx="8784976" cy="5038626"/>
          </a:xfrm>
          <a:prstGeom prst="foldedCorner">
            <a:avLst>
              <a:gd name="adj" fmla="val 12912"/>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pt-PT" dirty="0"/>
          </a:p>
        </p:txBody>
      </p:sp>
      <p:sp>
        <p:nvSpPr>
          <p:cNvPr id="2" name="Retângulo 1"/>
          <p:cNvSpPr/>
          <p:nvPr/>
        </p:nvSpPr>
        <p:spPr>
          <a:xfrm>
            <a:off x="179512" y="1628866"/>
            <a:ext cx="8784976" cy="3785652"/>
          </a:xfrm>
          <a:prstGeom prst="rect">
            <a:avLst/>
          </a:prstGeom>
          <a:ln>
            <a:solidFill>
              <a:schemeClr val="accent1"/>
            </a:solidFill>
          </a:ln>
        </p:spPr>
        <p:txBody>
          <a:bodyPr wrap="square">
            <a:spAutoFit/>
          </a:bodyPr>
          <a:lstStyle/>
          <a:p>
            <a:r>
              <a:rPr lang="pt-PT" sz="1200" b="1" dirty="0" smtClean="0">
                <a:latin typeface="Century Gothic" panose="020B0502020202020204" pitchFamily="34" charset="0"/>
                <a:cs typeface="Times New Roman" panose="02020603050405020304" pitchFamily="18" charset="0"/>
              </a:rPr>
              <a:t>3. INVESTIMENTOS REALIZADOS 2013 – 2015</a:t>
            </a:r>
          </a:p>
          <a:p>
            <a:pPr algn="just"/>
            <a:r>
              <a:rPr lang="pt-PT" sz="1200" b="1" u="sng" dirty="0" smtClean="0">
                <a:latin typeface="Century Gothic" panose="020B0502020202020204" pitchFamily="34" charset="0"/>
                <a:cs typeface="Times New Roman" panose="02020603050405020304" pitchFamily="18" charset="0"/>
              </a:rPr>
              <a:t>Ao nível da Produção</a:t>
            </a:r>
          </a:p>
          <a:p>
            <a:pPr marL="285750" indent="-285750" algn="just">
              <a:buFont typeface="Arial" charset="0"/>
              <a:buChar char="•"/>
            </a:pPr>
            <a:r>
              <a:rPr lang="pt-PT" sz="1200" dirty="0" smtClean="0">
                <a:latin typeface="Century Gothic" panose="020B0502020202020204" pitchFamily="34" charset="0"/>
              </a:rPr>
              <a:t>Instalação </a:t>
            </a:r>
            <a:r>
              <a:rPr lang="pt-PT" sz="1200" dirty="0">
                <a:latin typeface="Century Gothic" panose="020B0502020202020204" pitchFamily="34" charset="0"/>
              </a:rPr>
              <a:t>de uma </a:t>
            </a:r>
            <a:r>
              <a:rPr lang="pt-PT" sz="1200" dirty="0" smtClean="0">
                <a:latin typeface="Century Gothic" panose="020B0502020202020204" pitchFamily="34" charset="0"/>
              </a:rPr>
              <a:t>Central </a:t>
            </a:r>
            <a:r>
              <a:rPr lang="pt-PT" sz="1200" dirty="0">
                <a:latin typeface="Century Gothic" panose="020B0502020202020204" pitchFamily="34" charset="0"/>
              </a:rPr>
              <a:t>Térmica 9MW na SE </a:t>
            </a:r>
            <a:r>
              <a:rPr lang="pt-PT" sz="1200" dirty="0" smtClean="0">
                <a:latin typeface="Century Gothic" panose="020B0502020202020204" pitchFamily="34" charset="0"/>
              </a:rPr>
              <a:t>Capopa (2013)</a:t>
            </a:r>
          </a:p>
          <a:p>
            <a:pPr marL="285750" indent="-285750" algn="just">
              <a:buFont typeface="Arial" charset="0"/>
              <a:buChar char="•"/>
            </a:pPr>
            <a:r>
              <a:rPr lang="pt-PT" sz="1200" dirty="0" smtClean="0">
                <a:latin typeface="Century Gothic" panose="020B0502020202020204" pitchFamily="34" charset="0"/>
              </a:rPr>
              <a:t>Aquisição e instalação de 6 Grupos Geradores  de 500 e 600kVA de potência para as Sedes Municipais do Quela, Luquembo, Kunda-Dia-Baze, Cangandala (2) e Caculama</a:t>
            </a:r>
          </a:p>
          <a:p>
            <a:pPr marL="285750" indent="-285750" algn="just">
              <a:buFont typeface="Arial" charset="0"/>
              <a:buChar char="•"/>
            </a:pPr>
            <a:endParaRPr lang="pt-PT" sz="1200" dirty="0">
              <a:latin typeface="Century Gothic" panose="020B0502020202020204" pitchFamily="34" charset="0"/>
            </a:endParaRPr>
          </a:p>
          <a:p>
            <a:pPr algn="just"/>
            <a:r>
              <a:rPr lang="pt-PT" sz="1200" b="1" u="sng" dirty="0" smtClean="0">
                <a:latin typeface="Century Gothic" panose="020B0502020202020204" pitchFamily="34" charset="0"/>
              </a:rPr>
              <a:t>Ao nível da Distribuição: </a:t>
            </a:r>
            <a:endParaRPr lang="pt-PT" sz="1200" b="1" u="sng" dirty="0">
              <a:latin typeface="Century Gothic" panose="020B0502020202020204" pitchFamily="34" charset="0"/>
            </a:endParaRPr>
          </a:p>
          <a:p>
            <a:pPr marL="285750" indent="-285750" algn="just">
              <a:buFont typeface="Wingdings" panose="05000000000000000000" pitchFamily="2" charset="2"/>
              <a:buChar char="Ø"/>
            </a:pPr>
            <a:r>
              <a:rPr lang="pt-PT" sz="1200" dirty="0" smtClean="0">
                <a:latin typeface="Century Gothic" panose="020B0502020202020204" pitchFamily="34" charset="0"/>
              </a:rPr>
              <a:t>Melhoria da distribuição (deslastre de cargas) e expansão da Rede de Distribuição na periferia (electrificação de novos bairros):</a:t>
            </a:r>
          </a:p>
          <a:p>
            <a:pPr marL="742950" lvl="1" indent="-285750" algn="just">
              <a:buFont typeface="Wingdings" panose="05000000000000000000" pitchFamily="2" charset="2"/>
              <a:buChar char="§"/>
            </a:pPr>
            <a:r>
              <a:rPr lang="pt-PT" sz="1200" dirty="0" smtClean="0">
                <a:latin typeface="Century Gothic" panose="020B0502020202020204" pitchFamily="34" charset="0"/>
              </a:rPr>
              <a:t>Foram construídas 14 alvenarias, das quais equipadas 5 com </a:t>
            </a:r>
            <a:r>
              <a:rPr lang="pt-PT" sz="1200" dirty="0">
                <a:latin typeface="Century Gothic" panose="020B0502020202020204" pitchFamily="34" charset="0"/>
              </a:rPr>
              <a:t>novos PT’s </a:t>
            </a:r>
            <a:r>
              <a:rPr lang="pt-PT" sz="1200" dirty="0" smtClean="0">
                <a:latin typeface="Century Gothic" panose="020B0502020202020204" pitchFamily="34" charset="0"/>
              </a:rPr>
              <a:t>de 630kVA e melhoraram a qualidade de energia ao nível da distribuição nos </a:t>
            </a:r>
            <a:r>
              <a:rPr lang="pt-PT" sz="1200" dirty="0">
                <a:latin typeface="Century Gothic" panose="020B0502020202020204" pitchFamily="34" charset="0"/>
              </a:rPr>
              <a:t>bairros Canâmbua, Cangambo, Vila </a:t>
            </a:r>
            <a:r>
              <a:rPr lang="pt-PT" sz="1200" dirty="0" smtClean="0">
                <a:latin typeface="Century Gothic" panose="020B0502020202020204" pitchFamily="34" charset="0"/>
              </a:rPr>
              <a:t>Matilde, Quizanga e Campo de Aviação. </a:t>
            </a:r>
          </a:p>
          <a:p>
            <a:pPr marL="742950" lvl="1" indent="-285750" algn="just">
              <a:buFont typeface="Wingdings" panose="05000000000000000000" pitchFamily="2" charset="2"/>
              <a:buChar char="§"/>
            </a:pPr>
            <a:r>
              <a:rPr lang="pt-PT" sz="1200" dirty="0" smtClean="0">
                <a:latin typeface="Century Gothic" panose="020B0502020202020204" pitchFamily="34" charset="0"/>
              </a:rPr>
              <a:t>Electrificação </a:t>
            </a:r>
            <a:r>
              <a:rPr lang="pt-PT" sz="1200" dirty="0">
                <a:latin typeface="Century Gothic" panose="020B0502020202020204" pitchFamily="34" charset="0"/>
              </a:rPr>
              <a:t>do bairro da Cangambo Ocidental, projecto iniciado em Julho de 2014 e inaugurado a 11 de Novembro de </a:t>
            </a:r>
            <a:r>
              <a:rPr lang="pt-PT" sz="1200" dirty="0" smtClean="0">
                <a:latin typeface="Century Gothic" panose="020B0502020202020204" pitchFamily="34" charset="0"/>
              </a:rPr>
              <a:t>2014.</a:t>
            </a:r>
          </a:p>
          <a:p>
            <a:pPr algn="just"/>
            <a:r>
              <a:rPr lang="pt-PT" sz="1200" b="1" u="sng" dirty="0" smtClean="0">
                <a:latin typeface="Century Gothic" panose="020B0502020202020204" pitchFamily="34" charset="0"/>
              </a:rPr>
              <a:t>Ao nível da Iluminação Pública:</a:t>
            </a:r>
          </a:p>
          <a:p>
            <a:pPr marL="285750" indent="-285750" algn="just">
              <a:buFont typeface="Wingdings" panose="05000000000000000000" pitchFamily="2" charset="2"/>
              <a:buChar char="ü"/>
            </a:pPr>
            <a:r>
              <a:rPr lang="pt-PT" sz="1200" dirty="0" smtClean="0">
                <a:latin typeface="Century Gothic" panose="020B0502020202020204" pitchFamily="34" charset="0"/>
              </a:rPr>
              <a:t>Instalação </a:t>
            </a:r>
            <a:r>
              <a:rPr lang="pt-PT" sz="1200" dirty="0">
                <a:latin typeface="Century Gothic" panose="020B0502020202020204" pitchFamily="34" charset="0"/>
              </a:rPr>
              <a:t>de </a:t>
            </a:r>
            <a:r>
              <a:rPr lang="pt-PT" sz="1200" dirty="0" smtClean="0">
                <a:latin typeface="Century Gothic" panose="020B0502020202020204" pitchFamily="34" charset="0"/>
              </a:rPr>
              <a:t>Iluminação </a:t>
            </a:r>
            <a:r>
              <a:rPr lang="pt-PT" sz="1200" dirty="0">
                <a:latin typeface="Century Gothic" panose="020B0502020202020204" pitchFamily="34" charset="0"/>
              </a:rPr>
              <a:t>pública em 7 ruas do casco urbano da sede do município de Malanje </a:t>
            </a:r>
            <a:endParaRPr lang="pt-PT" sz="1200" dirty="0" smtClean="0">
              <a:latin typeface="Century Gothic" panose="020B0502020202020204" pitchFamily="34" charset="0"/>
            </a:endParaRPr>
          </a:p>
          <a:p>
            <a:pPr marL="285750" indent="-285750" algn="just">
              <a:buFont typeface="Wingdings" panose="05000000000000000000" pitchFamily="2" charset="2"/>
              <a:buChar char="ü"/>
            </a:pPr>
            <a:r>
              <a:rPr lang="pt-PT" sz="1200" dirty="0" smtClean="0">
                <a:latin typeface="Century Gothic" panose="020B0502020202020204" pitchFamily="34" charset="0"/>
              </a:rPr>
              <a:t>Instalação de Iluminação pública por painéis fotovoltaicos nas sedes Municipais de Marimba (120 postes), Kiwaba Nzoji (79), Luquembo (105) e Quela (86) e Comunais do Lombe (120) e Cota (70). </a:t>
            </a:r>
            <a:endParaRPr lang="pt-PT" sz="1200" dirty="0">
              <a:latin typeface="Century Gothic" panose="020B0502020202020204" pitchFamily="34" charset="0"/>
            </a:endParaRPr>
          </a:p>
          <a:p>
            <a:pPr algn="just"/>
            <a:endParaRPr lang="pt-PT" sz="1200" dirty="0">
              <a:latin typeface="Century Gothic" panose="020B0502020202020204" pitchFamily="34" charset="0"/>
            </a:endParaRPr>
          </a:p>
          <a:p>
            <a:pPr lvl="0"/>
            <a:endParaRPr lang="pt-PT" sz="1200" dirty="0">
              <a:latin typeface="Century Gothic" panose="020B050202020202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932" y="5013176"/>
            <a:ext cx="2664220" cy="165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5013176"/>
            <a:ext cx="3024336" cy="16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Dr. JACINTO\Desktop\DESKTOP\MALANJE_2014\5ºCCA_2015\DSC00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5013176"/>
            <a:ext cx="3096420" cy="167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38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gração">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1384</TotalTime>
  <Words>1521</Words>
  <Application>Microsoft Office PowerPoint</Application>
  <PresentationFormat>Apresentação na tela (4:3)</PresentationFormat>
  <Paragraphs>146</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Integração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djobley</dc:creator>
  <cp:lastModifiedBy>Dr. JACINTO</cp:lastModifiedBy>
  <cp:revision>167</cp:revision>
  <dcterms:created xsi:type="dcterms:W3CDTF">2013-12-13T02:18:02Z</dcterms:created>
  <dcterms:modified xsi:type="dcterms:W3CDTF">2015-07-31T13:29:13Z</dcterms:modified>
</cp:coreProperties>
</file>