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57" r:id="rId3"/>
    <p:sldId id="274" r:id="rId4"/>
    <p:sldId id="258" r:id="rId5"/>
    <p:sldId id="259" r:id="rId6"/>
    <p:sldId id="273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5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468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dor\Ambiente%20de%20trabalho\SistemaElectrico_KS201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dor\Ambiente%20de%20trabalho\SistemaElectrico_KS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126033774080126"/>
          <c:y val="1.7479467230566065E-2"/>
          <c:w val="0.72687020254543766"/>
          <c:h val="0.6581772024913581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Mapas_SE2015!$Q$40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Mapas_SE2015!$R$39:$T$39</c:f>
              <c:strCache>
                <c:ptCount val="3"/>
                <c:pt idx="0">
                  <c:v>Nº  de Subestações</c:v>
                </c:pt>
                <c:pt idx="1">
                  <c:v>Nº de Transformadores</c:v>
                </c:pt>
                <c:pt idx="2">
                  <c:v>Potência Instalada (MVA)</c:v>
                </c:pt>
              </c:strCache>
            </c:strRef>
          </c:cat>
          <c:val>
            <c:numRef>
              <c:f>Mapas_SE2015!$R$40:$T$40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95</c:v>
                </c:pt>
              </c:numCache>
            </c:numRef>
          </c:val>
        </c:ser>
        <c:ser>
          <c:idx val="1"/>
          <c:order val="1"/>
          <c:tx>
            <c:strRef>
              <c:f>Mapas_SE2015!$Q$41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Mapas_SE2015!$R$39:$T$39</c:f>
              <c:strCache>
                <c:ptCount val="3"/>
                <c:pt idx="0">
                  <c:v>Nº  de Subestações</c:v>
                </c:pt>
                <c:pt idx="1">
                  <c:v>Nº de Transformadores</c:v>
                </c:pt>
                <c:pt idx="2">
                  <c:v>Potência Instalada (MVA)</c:v>
                </c:pt>
              </c:strCache>
            </c:strRef>
          </c:cat>
          <c:val>
            <c:numRef>
              <c:f>Mapas_SE2015!$R$41:$T$41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95</c:v>
                </c:pt>
              </c:numCache>
            </c:numRef>
          </c:val>
        </c:ser>
        <c:ser>
          <c:idx val="2"/>
          <c:order val="2"/>
          <c:tx>
            <c:strRef>
              <c:f>Mapas_SE2015!$Q$42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Mapas_SE2015!$R$39:$T$39</c:f>
              <c:strCache>
                <c:ptCount val="3"/>
                <c:pt idx="0">
                  <c:v>Nº  de Subestações</c:v>
                </c:pt>
                <c:pt idx="1">
                  <c:v>Nº de Transformadores</c:v>
                </c:pt>
                <c:pt idx="2">
                  <c:v>Potência Instalada (MVA)</c:v>
                </c:pt>
              </c:strCache>
            </c:strRef>
          </c:cat>
          <c:val>
            <c:numRef>
              <c:f>Mapas_SE2015!$R$42:$T$42</c:f>
              <c:numCache>
                <c:formatCode>General</c:formatCode>
                <c:ptCount val="3"/>
                <c:pt idx="0">
                  <c:v>4</c:v>
                </c:pt>
                <c:pt idx="1">
                  <c:v>5</c:v>
                </c:pt>
                <c:pt idx="2">
                  <c:v>155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234752"/>
        <c:axId val="60244736"/>
        <c:axId val="0"/>
      </c:bar3DChart>
      <c:catAx>
        <c:axId val="60234752"/>
        <c:scaling>
          <c:orientation val="minMax"/>
        </c:scaling>
        <c:delete val="0"/>
        <c:axPos val="b"/>
        <c:majorTickMark val="out"/>
        <c:minorTickMark val="none"/>
        <c:tickLblPos val="nextTo"/>
        <c:crossAx val="60244736"/>
        <c:crosses val="autoZero"/>
        <c:auto val="1"/>
        <c:lblAlgn val="ctr"/>
        <c:lblOffset val="100"/>
        <c:noMultiLvlLbl val="0"/>
      </c:catAx>
      <c:valAx>
        <c:axId val="60244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02347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Mapas_SE2015!$R$48</c:f>
              <c:strCache>
                <c:ptCount val="1"/>
                <c:pt idx="0">
                  <c:v>MT (30 kV)</c:v>
                </c:pt>
              </c:strCache>
            </c:strRef>
          </c:tx>
          <c:cat>
            <c:numRef>
              <c:f>Mapas_SE2015!$Q$49:$Q$51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Mapas_SE2015!$R$49:$R$51</c:f>
              <c:numCache>
                <c:formatCode>General</c:formatCode>
                <c:ptCount val="3"/>
                <c:pt idx="0">
                  <c:v>195.73</c:v>
                </c:pt>
                <c:pt idx="1">
                  <c:v>345.38</c:v>
                </c:pt>
                <c:pt idx="2">
                  <c:v>371.53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Mapas_SE2015!$S$48</c:f>
              <c:strCache>
                <c:ptCount val="1"/>
                <c:pt idx="0">
                  <c:v>MT (6,6 kV)</c:v>
                </c:pt>
              </c:strCache>
            </c:strRef>
          </c:tx>
          <c:cat>
            <c:numRef>
              <c:f>Mapas_SE2015!$Q$49:$Q$51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Mapas_SE2015!$S$49:$S$51</c:f>
              <c:numCache>
                <c:formatCode>General</c:formatCode>
                <c:ptCount val="3"/>
                <c:pt idx="0">
                  <c:v>0.34</c:v>
                </c:pt>
                <c:pt idx="1">
                  <c:v>0.34</c:v>
                </c:pt>
                <c:pt idx="2">
                  <c:v>3.73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277888"/>
        <c:axId val="60279424"/>
      </c:lineChart>
      <c:catAx>
        <c:axId val="602778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60279424"/>
        <c:crosses val="autoZero"/>
        <c:auto val="1"/>
        <c:lblAlgn val="ctr"/>
        <c:lblOffset val="100"/>
        <c:noMultiLvlLbl val="0"/>
      </c:catAx>
      <c:valAx>
        <c:axId val="60279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02778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gradFill>
      <a:gsLst>
        <a:gs pos="0">
          <a:srgbClr val="DDEBCF"/>
        </a:gs>
        <a:gs pos="50000">
          <a:srgbClr val="9CB86E"/>
        </a:gs>
        <a:gs pos="100000">
          <a:srgbClr val="156B13"/>
        </a:gs>
      </a:gsLst>
      <a:lin ang="5400000" scaled="0"/>
    </a:gradFill>
    <a:ln>
      <a:gradFill>
        <a:gsLst>
          <a:gs pos="0">
            <a:schemeClr val="accent1">
              <a:tint val="66000"/>
              <a:satMod val="160000"/>
            </a:schemeClr>
          </a:gs>
          <a:gs pos="50000">
            <a:schemeClr val="accent1">
              <a:tint val="44500"/>
              <a:satMod val="160000"/>
            </a:schemeClr>
          </a:gs>
          <a:gs pos="100000">
            <a:schemeClr val="accent1">
              <a:tint val="23500"/>
              <a:satMod val="160000"/>
            </a:schemeClr>
          </a:gs>
        </a:gsLst>
        <a:lin ang="5400000" scaled="0"/>
      </a:gradFill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9F46B7F-52D9-4186-A439-DE6C301246F4}" type="datetimeFigureOut">
              <a:rPr lang="pt-PT"/>
              <a:pPr>
                <a:defRPr/>
              </a:pPr>
              <a:t>31-07-2015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noProof="0" smtClean="0"/>
              <a:t>Clique para editar os estilos</a:t>
            </a:r>
          </a:p>
          <a:p>
            <a:pPr lvl="1"/>
            <a:r>
              <a:rPr lang="pt-PT" noProof="0" smtClean="0"/>
              <a:t>Segundo nível</a:t>
            </a:r>
          </a:p>
          <a:p>
            <a:pPr lvl="2"/>
            <a:r>
              <a:rPr lang="pt-PT" noProof="0" smtClean="0"/>
              <a:t>Terceiro nível</a:t>
            </a:r>
          </a:p>
          <a:p>
            <a:pPr lvl="3"/>
            <a:r>
              <a:rPr lang="pt-PT" noProof="0" smtClean="0"/>
              <a:t>Quarto nível</a:t>
            </a:r>
          </a:p>
          <a:p>
            <a:pPr lvl="4"/>
            <a:r>
              <a:rPr lang="pt-PT" noProof="0" smtClean="0"/>
              <a:t>Quinto nível</a:t>
            </a:r>
            <a:endParaRPr lang="pt-PT" noProof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8D6AB33-E066-4146-B2D2-A59255D0E54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52407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0483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14EDA6-C76F-4A7B-B328-5D06BE8EE2AE}" type="slidenum">
              <a:rPr lang="pt-P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pt-PT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2531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7C8F594-ECB1-484C-A18B-B013112ADB40}" type="slidenum">
              <a:rPr lang="pt-P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pt-PT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5603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9ADD6DE-BEA5-4854-988C-D6B5774AAA1C}" type="slidenum">
              <a:rPr lang="pt-P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pt-PT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7651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0B725F-1A7E-439A-9BF1-E3C6B4B017CC}" type="slidenum">
              <a:rPr lang="pt-P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pt-PT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PT" smtClean="0"/>
              <a:t>Faça clique para editar o estilo</a:t>
            </a:r>
            <a:endParaRPr lang="en-US"/>
          </a:p>
        </p:txBody>
      </p:sp>
      <p:sp>
        <p:nvSpPr>
          <p:cNvPr id="4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B4D43-3257-4765-930C-D52AF77178C5}" type="datetimeFigureOut">
              <a:rPr lang="pt-PT"/>
              <a:pPr>
                <a:defRPr/>
              </a:pPr>
              <a:t>31-07-2015</a:t>
            </a:fld>
            <a:endParaRPr lang="pt-PT"/>
          </a:p>
        </p:txBody>
      </p:sp>
      <p:sp>
        <p:nvSpPr>
          <p:cNvPr id="5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BC17E-C62E-4237-99EC-1F49298EB65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DD9FB-2EA2-42FE-8C69-5EFA50ABABFA}" type="datetimeFigureOut">
              <a:rPr lang="pt-PT"/>
              <a:pPr>
                <a:defRPr/>
              </a:pPr>
              <a:t>31-07-2015</a:t>
            </a:fld>
            <a:endParaRPr lang="pt-PT"/>
          </a:p>
        </p:txBody>
      </p:sp>
      <p:sp>
        <p:nvSpPr>
          <p:cNvPr id="5" name="Marcador de Posição do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ABB8E-12C7-4513-9E8E-3DF7D892225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A92B5-7456-400C-85CE-390F10F5834F}" type="datetimeFigureOut">
              <a:rPr lang="pt-PT"/>
              <a:pPr>
                <a:defRPr/>
              </a:pPr>
              <a:t>31-07-2015</a:t>
            </a:fld>
            <a:endParaRPr lang="pt-PT"/>
          </a:p>
        </p:txBody>
      </p:sp>
      <p:sp>
        <p:nvSpPr>
          <p:cNvPr id="5" name="Marcador de Posição do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EB98C-B65B-4352-9047-966277DD09F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9EF78-38EA-40F0-9071-E0FBD83C4239}" type="datetimeFigureOut">
              <a:rPr lang="pt-PT"/>
              <a:pPr>
                <a:defRPr/>
              </a:pPr>
              <a:t>31-07-2015</a:t>
            </a:fld>
            <a:endParaRPr lang="pt-PT"/>
          </a:p>
        </p:txBody>
      </p:sp>
      <p:sp>
        <p:nvSpPr>
          <p:cNvPr id="5" name="Marcador de Posição do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488A2-A497-43C1-967A-96DC04A2778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ACC01-238C-4E2D-8C0F-4D430F864CFD}" type="datetimeFigureOut">
              <a:rPr lang="pt-PT"/>
              <a:pPr>
                <a:defRPr/>
              </a:pPr>
              <a:t>31-07-2015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5FDFB-B656-4BC3-A508-0E9BDB73B18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858EC-FE4C-4BD8-934C-8E023147E766}" type="datetimeFigureOut">
              <a:rPr lang="pt-PT"/>
              <a:pPr>
                <a:defRPr/>
              </a:pPr>
              <a:t>31-07-2015</a:t>
            </a:fld>
            <a:endParaRPr lang="pt-PT"/>
          </a:p>
        </p:txBody>
      </p:sp>
      <p:sp>
        <p:nvSpPr>
          <p:cNvPr id="6" name="Marcador de Posição do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6EB8-F7A9-40F9-88E4-50E21481B29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7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93CD2-8876-40BC-987A-98703F67D913}" type="datetimeFigureOut">
              <a:rPr lang="pt-PT"/>
              <a:pPr>
                <a:defRPr/>
              </a:pPr>
              <a:t>31-07-2015</a:t>
            </a:fld>
            <a:endParaRPr lang="pt-PT"/>
          </a:p>
        </p:txBody>
      </p:sp>
      <p:sp>
        <p:nvSpPr>
          <p:cNvPr id="8" name="Marcador de Posição do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9E9F8-9C7D-4FA8-8740-4FF9CCD1BB74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2717D-D234-4B52-8CB0-6B7453E263A0}" type="datetimeFigureOut">
              <a:rPr lang="pt-PT"/>
              <a:pPr>
                <a:defRPr/>
              </a:pPr>
              <a:t>31-07-2015</a:t>
            </a:fld>
            <a:endParaRPr lang="pt-PT"/>
          </a:p>
        </p:txBody>
      </p:sp>
      <p:sp>
        <p:nvSpPr>
          <p:cNvPr id="4" name="Marcador de Posição do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115E8-CB35-4B78-AAE9-49834DB85F0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F28ED-8B41-4D21-ABB6-4D7708DC759A}" type="datetimeFigureOut">
              <a:rPr lang="pt-PT"/>
              <a:pPr>
                <a:defRPr/>
              </a:pPr>
              <a:t>31-07-2015</a:t>
            </a:fld>
            <a:endParaRPr lang="pt-PT"/>
          </a:p>
        </p:txBody>
      </p:sp>
      <p:sp>
        <p:nvSpPr>
          <p:cNvPr id="3" name="Marcador de Posição do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52F9D-CA81-482C-A6E8-7F5645686B8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9B92B-DB6D-4313-A4F4-56AD5ECFAEE6}" type="datetimeFigureOut">
              <a:rPr lang="pt-PT"/>
              <a:pPr>
                <a:defRPr/>
              </a:pPr>
              <a:t>31-07-2015</a:t>
            </a:fld>
            <a:endParaRPr lang="pt-PT"/>
          </a:p>
        </p:txBody>
      </p:sp>
      <p:sp>
        <p:nvSpPr>
          <p:cNvPr id="6" name="Marcador de Posição do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FDB98-2107-4B30-B495-62C3C21A9FE4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rtar e Arredondar Rectângulo de Canto Simples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ângulo rectângulo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PT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9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BC5C1-E635-41F9-9E85-8624392EA220}" type="datetimeFigureOut">
              <a:rPr lang="pt-PT"/>
              <a:pPr>
                <a:defRPr/>
              </a:pPr>
              <a:t>31-07-2015</a:t>
            </a:fld>
            <a:endParaRPr lang="pt-PT"/>
          </a:p>
        </p:txBody>
      </p:sp>
      <p:sp>
        <p:nvSpPr>
          <p:cNvPr id="10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1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DACA4-A4BB-4CC0-AC3F-35EDF8B6A88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Marcador de Posição do Títu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</a:t>
            </a:r>
            <a:endParaRPr lang="en-US" smtClean="0"/>
          </a:p>
        </p:txBody>
      </p:sp>
      <p:sp>
        <p:nvSpPr>
          <p:cNvPr id="1029" name="Marcador de Posição do Tex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smtClean="0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18DEF4-4896-40CC-8CC7-BB86B81512C3}" type="datetimeFigureOut">
              <a:rPr lang="pt-PT"/>
              <a:pPr>
                <a:defRPr/>
              </a:pPr>
              <a:t>31-07-2015</a:t>
            </a:fld>
            <a:endParaRPr lang="pt-PT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671C98-FB5D-43B4-ACD8-62A8F888823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  <p:grpSp>
        <p:nvGrpSpPr>
          <p:cNvPr id="1033" name="Gru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1" r:id="rId7"/>
    <p:sldLayoutId id="2147483690" r:id="rId8"/>
    <p:sldLayoutId id="2147483698" r:id="rId9"/>
    <p:sldLayoutId id="2147483689" r:id="rId10"/>
    <p:sldLayoutId id="214748368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4664" y="357188"/>
            <a:ext cx="8417816" cy="6240163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PT" sz="3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GOVERNO </a:t>
            </a:r>
            <a:r>
              <a:rPr lang="pt-PT" sz="3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 </a:t>
            </a:r>
            <a:r>
              <a:rPr lang="pt-PT" sz="3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PROVÍNCIA </a:t>
            </a:r>
            <a:r>
              <a:rPr lang="pt-PT" sz="3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 CUANZA SUL</a:t>
            </a:r>
            <a:br>
              <a:rPr lang="pt-PT" sz="31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pt-PT" sz="3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DIRECÇÃO </a:t>
            </a:r>
            <a:r>
              <a:rPr lang="pt-PT" sz="3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PROVINCIAL DE ENERGIA E </a:t>
            </a:r>
            <a:r>
              <a:rPr lang="pt-PT" sz="3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ÁGUAS </a:t>
            </a:r>
            <a:br>
              <a:rPr lang="pt-PT" sz="3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pt-PT" sz="3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CONSELHO CONSULTIVO DO MINEA</a:t>
            </a:r>
            <a:br>
              <a:rPr lang="pt-PT" sz="3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pt-PT" sz="3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30 A 31 DE JULHO 2015</a:t>
            </a:r>
            <a:r>
              <a:rPr lang="pt-PT" sz="3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pt-PT" sz="31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pt-PT" sz="3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pt-PT" sz="31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pt-PT" sz="31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RELATÓRIO DE BALANÇO DO SUB SECTOR DE ENERGIA NO CUANZA </a:t>
            </a:r>
            <a:r>
              <a:rPr lang="pt-PT" sz="31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SUL</a:t>
            </a:r>
            <a:r>
              <a:rPr lang="pt-PT" sz="3100" b="1" u="sng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pt-PT" sz="3100" b="1" u="sng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pt-PT" sz="3100" u="sng" dirty="0"/>
              <a:t/>
            </a:r>
            <a:br>
              <a:rPr lang="pt-PT" sz="3100" u="sng" dirty="0"/>
            </a:br>
            <a:endParaRPr lang="pt-PT" sz="3100" u="sng" dirty="0"/>
          </a:p>
        </p:txBody>
      </p:sp>
      <p:pic>
        <p:nvPicPr>
          <p:cNvPr id="14338" name="Imagem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3260" y="260648"/>
            <a:ext cx="2428875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ângulo 1"/>
          <p:cNvSpPr>
            <a:spLocks noChangeArrowheads="1"/>
          </p:cNvSpPr>
          <p:nvPr/>
        </p:nvSpPr>
        <p:spPr bwMode="auto">
          <a:xfrm>
            <a:off x="0" y="0"/>
            <a:ext cx="8858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PT">
              <a:latin typeface="Constantia" pitchFamily="18" charset="0"/>
            </a:endParaRPr>
          </a:p>
        </p:txBody>
      </p:sp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000250" algn="l"/>
              </a:tabLst>
            </a:pPr>
            <a:endParaRPr lang="pt-PT"/>
          </a:p>
        </p:txBody>
      </p:sp>
      <p:sp>
        <p:nvSpPr>
          <p:cNvPr id="2457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000250" algn="l"/>
              </a:tabLst>
            </a:pPr>
            <a:r>
              <a:rPr lang="pt-PT" sz="1200" b="1"/>
              <a:t>         </a:t>
            </a:r>
            <a:br>
              <a:rPr lang="pt-PT" sz="1200" b="1"/>
            </a:br>
            <a:endParaRPr lang="pt-PT" sz="1400"/>
          </a:p>
          <a:p>
            <a:pPr eaLnBrk="0" hangingPunct="0">
              <a:tabLst>
                <a:tab pos="2000250" algn="l"/>
              </a:tabLst>
            </a:pPr>
            <a:endParaRPr lang="pt-PT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007452"/>
              </p:ext>
            </p:extLst>
          </p:nvPr>
        </p:nvGraphicFramePr>
        <p:xfrm>
          <a:off x="285750" y="928688"/>
          <a:ext cx="8572560" cy="5572829"/>
        </p:xfrm>
        <a:graphic>
          <a:graphicData uri="http://schemas.openxmlformats.org/drawingml/2006/table">
            <a:tbl>
              <a:tblPr/>
              <a:tblGrid>
                <a:gridCol w="1172443"/>
                <a:gridCol w="1026774"/>
                <a:gridCol w="773465"/>
                <a:gridCol w="915266"/>
                <a:gridCol w="915266"/>
                <a:gridCol w="876592"/>
                <a:gridCol w="876592"/>
                <a:gridCol w="828250"/>
                <a:gridCol w="1187912"/>
              </a:tblGrid>
              <a:tr h="348522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b="1" dirty="0">
                          <a:latin typeface="Arial"/>
                          <a:ea typeface="Times New Roman"/>
                          <a:cs typeface="Times New Roman"/>
                        </a:rPr>
                        <a:t>DISTRIBUIÇÃO DE ENERGIA ELÉCTRICA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6139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Município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latin typeface="Arial"/>
                          <a:ea typeface="Times New Roman"/>
                          <a:cs typeface="Times New Roman"/>
                        </a:rPr>
                        <a:t>Nº de Habitantes em 2015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Consumidores MT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latin typeface="Arial"/>
                          <a:ea typeface="Times New Roman"/>
                          <a:cs typeface="Times New Roman"/>
                        </a:rPr>
                        <a:t>Consumidores BT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Taxa de </a:t>
                      </a: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Electrificaçã</a:t>
                      </a: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o (%)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22782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latin typeface="Arial"/>
                          <a:ea typeface="Times New Roman"/>
                          <a:cs typeface="Times New Roman"/>
                        </a:rPr>
                        <a:t>2013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2014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2015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latin typeface="Arial"/>
                          <a:ea typeface="Times New Roman"/>
                          <a:cs typeface="Times New Roman"/>
                        </a:rPr>
                        <a:t>2013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latin typeface="Arial"/>
                          <a:ea typeface="Times New Roman"/>
                          <a:cs typeface="Times New Roman"/>
                        </a:rPr>
                        <a:t>2014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latin typeface="Arial"/>
                          <a:ea typeface="Times New Roman"/>
                          <a:cs typeface="Times New Roman"/>
                        </a:rPr>
                        <a:t>2015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43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Sumbe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267.693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16722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18771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19740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44,3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38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Amboim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234.894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8790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9894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10614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27,1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Cassongue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140.587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190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281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471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2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Cela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218.505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437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750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827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2,3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4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Conda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89.682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263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425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688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4,6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Ebo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158.051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152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301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453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1,7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1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Libolo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85.106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2373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2577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18,3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Mussende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76.284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549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869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6,8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27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Porto Amboim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119.742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26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6248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7234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7592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38,2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4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Quibala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135.898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109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193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0,9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1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Quilenda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92.364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109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194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262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1,7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4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Seles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174.981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326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827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2,8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1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1.793.787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44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64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77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33.531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41.207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45.113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15,1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29" marR="334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1921" name="Rectangle 1"/>
          <p:cNvSpPr>
            <a:spLocks noChangeArrowheads="1"/>
          </p:cNvSpPr>
          <p:nvPr/>
        </p:nvSpPr>
        <p:spPr bwMode="auto">
          <a:xfrm>
            <a:off x="0" y="0"/>
            <a:ext cx="8786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2000250" algn="l"/>
              </a:tabLst>
              <a:defRPr/>
            </a:pPr>
            <a:r>
              <a:rPr lang="pt-PT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>Quadro Resumo Geral de Distribuição</a:t>
            </a:r>
            <a:endParaRPr lang="pt-PT" sz="4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+mn-cs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ângulo 1"/>
          <p:cNvSpPr>
            <a:spLocks noChangeArrowheads="1"/>
          </p:cNvSpPr>
          <p:nvPr/>
        </p:nvSpPr>
        <p:spPr bwMode="auto">
          <a:xfrm>
            <a:off x="0" y="0"/>
            <a:ext cx="8858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PT">
              <a:latin typeface="Constantia" pitchFamily="18" charset="0"/>
            </a:endParaRPr>
          </a:p>
        </p:txBody>
      </p:sp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000250" algn="l"/>
              </a:tabLst>
            </a:pPr>
            <a:endParaRPr lang="pt-PT"/>
          </a:p>
        </p:txBody>
      </p:sp>
      <p:sp>
        <p:nvSpPr>
          <p:cNvPr id="2662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000250" algn="l"/>
              </a:tabLst>
            </a:pPr>
            <a:r>
              <a:rPr lang="pt-PT" sz="1200" b="1"/>
              <a:t>         </a:t>
            </a:r>
            <a:br>
              <a:rPr lang="pt-PT" sz="1200" b="1"/>
            </a:br>
            <a:endParaRPr lang="pt-PT" sz="1400"/>
          </a:p>
          <a:p>
            <a:pPr eaLnBrk="0" hangingPunct="0">
              <a:tabLst>
                <a:tab pos="2000250" algn="l"/>
              </a:tabLst>
            </a:pPr>
            <a:endParaRPr lang="pt-PT"/>
          </a:p>
        </p:txBody>
      </p:sp>
      <p:sp>
        <p:nvSpPr>
          <p:cNvPr id="81921" name="Rectangle 1"/>
          <p:cNvSpPr>
            <a:spLocks noChangeArrowheads="1"/>
          </p:cNvSpPr>
          <p:nvPr/>
        </p:nvSpPr>
        <p:spPr bwMode="auto">
          <a:xfrm>
            <a:off x="0" y="0"/>
            <a:ext cx="87868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2000250" algn="l"/>
              </a:tabLst>
              <a:defRPr/>
            </a:pPr>
            <a:r>
              <a:rPr lang="pt-PT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+mn-cs"/>
              </a:rPr>
              <a:t>Quadro de Iluminação Pública</a:t>
            </a:r>
            <a:endParaRPr lang="pt-PT" sz="4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+mn-cs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471541"/>
              </p:ext>
            </p:extLst>
          </p:nvPr>
        </p:nvGraphicFramePr>
        <p:xfrm>
          <a:off x="214313" y="1071563"/>
          <a:ext cx="8467469" cy="5500720"/>
        </p:xfrm>
        <a:graphic>
          <a:graphicData uri="http://schemas.openxmlformats.org/drawingml/2006/table">
            <a:tbl>
              <a:tblPr/>
              <a:tblGrid>
                <a:gridCol w="1106321"/>
                <a:gridCol w="1292393"/>
                <a:gridCol w="1673785"/>
                <a:gridCol w="1259077"/>
                <a:gridCol w="997559"/>
                <a:gridCol w="1055197"/>
                <a:gridCol w="1083137"/>
              </a:tblGrid>
              <a:tr h="432936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b="1" dirty="0">
                          <a:latin typeface="Arial"/>
                          <a:ea typeface="Times New Roman"/>
                          <a:cs typeface="Times New Roman"/>
                        </a:rPr>
                        <a:t>ILUMINAÇÃO PÚBLICA 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826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b="1" dirty="0">
                          <a:latin typeface="Arial"/>
                          <a:ea typeface="Times New Roman"/>
                          <a:cs typeface="Times New Roman"/>
                        </a:rPr>
                        <a:t>Municípios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Nº de Iluminarias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Fonte de Alimentação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Modelo Gestão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>
                          <a:latin typeface="Arial"/>
                          <a:ea typeface="Times New Roman"/>
                          <a:cs typeface="Times New Roman"/>
                        </a:rPr>
                        <a:t>Potência Instalada (KW)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>
                          <a:latin typeface="Arial"/>
                          <a:ea typeface="Times New Roman"/>
                          <a:cs typeface="Times New Roman"/>
                        </a:rPr>
                        <a:t>Nº Habitantes Município em 2015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>
                          <a:latin typeface="Arial"/>
                          <a:ea typeface="Times New Roman"/>
                          <a:cs typeface="Times New Roman"/>
                        </a:rPr>
                        <a:t>Extensão Territorial (Km²)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2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b="1" dirty="0">
                          <a:latin typeface="Arial"/>
                          <a:ea typeface="Times New Roman"/>
                          <a:cs typeface="Times New Roman"/>
                        </a:rPr>
                        <a:t>Sumbe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539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Hídrica/Gerador</a:t>
                      </a:r>
                      <a:endParaRPr lang="pt-PT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Administração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80,85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267.693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3.890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9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b="1" dirty="0">
                          <a:latin typeface="Arial"/>
                          <a:ea typeface="Times New Roman"/>
                          <a:cs typeface="Times New Roman"/>
                        </a:rPr>
                        <a:t>Amboim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799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latin typeface="+mj-lt"/>
                          <a:ea typeface="Calibri"/>
                          <a:cs typeface="Times New Roman"/>
                        </a:rPr>
                        <a:t>Hídrica</a:t>
                      </a:r>
                      <a:endParaRPr lang="pt-PT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Administração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119,85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234.894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1.730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9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b="1" dirty="0">
                          <a:latin typeface="Arial"/>
                          <a:ea typeface="Times New Roman"/>
                          <a:cs typeface="Times New Roman"/>
                        </a:rPr>
                        <a:t>Cassongue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250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Gerador</a:t>
                      </a:r>
                      <a:endParaRPr lang="pt-PT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Administração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37,50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140.587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6.500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9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b="1" dirty="0">
                          <a:latin typeface="Arial"/>
                          <a:ea typeface="Times New Roman"/>
                          <a:cs typeface="Times New Roman"/>
                        </a:rPr>
                        <a:t>Conda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Gerador</a:t>
                      </a:r>
                      <a:endParaRPr lang="pt-PT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Administração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6,00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89.682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1.710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9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b="1" dirty="0">
                          <a:latin typeface="Arial"/>
                          <a:ea typeface="Times New Roman"/>
                          <a:cs typeface="Times New Roman"/>
                        </a:rPr>
                        <a:t>Ebo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172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latin typeface="+mj-lt"/>
                          <a:ea typeface="Times New Roman"/>
                          <a:cs typeface="Times New Roman"/>
                        </a:rPr>
                        <a:t>Gerador</a:t>
                      </a:r>
                      <a:endParaRPr lang="pt-PT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Administração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25,80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158.051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2.191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9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b="1" dirty="0">
                          <a:latin typeface="Arial"/>
                          <a:ea typeface="Times New Roman"/>
                          <a:cs typeface="Times New Roman"/>
                        </a:rPr>
                        <a:t>Libolo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444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Hídrica</a:t>
                      </a:r>
                      <a:endParaRPr lang="pt-PT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Administração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67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85.106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9.000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9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b="1" dirty="0">
                          <a:latin typeface="Arial"/>
                          <a:ea typeface="Times New Roman"/>
                          <a:cs typeface="Times New Roman"/>
                        </a:rPr>
                        <a:t>Mussende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136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Gerador/Foto célula</a:t>
                      </a:r>
                      <a:endParaRPr lang="pt-PT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Administração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20,40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76.284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9.548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9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b="1" dirty="0">
                          <a:latin typeface="Arial"/>
                          <a:ea typeface="Times New Roman"/>
                          <a:cs typeface="Times New Roman"/>
                        </a:rPr>
                        <a:t>Porto Amboim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469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Hídrica</a:t>
                      </a:r>
                      <a:endParaRPr lang="pt-PT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Administração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70,35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119.742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3.646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9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b="1" dirty="0">
                          <a:latin typeface="Arial"/>
                          <a:ea typeface="Times New Roman"/>
                          <a:cs typeface="Times New Roman"/>
                        </a:rPr>
                        <a:t>Quibala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92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Gerador</a:t>
                      </a:r>
                      <a:endParaRPr lang="pt-PT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Administração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0,92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135.898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10.253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9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b="1" dirty="0">
                          <a:latin typeface="Arial"/>
                          <a:ea typeface="Times New Roman"/>
                          <a:cs typeface="Times New Roman"/>
                        </a:rPr>
                        <a:t>Quilenda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37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Gerador</a:t>
                      </a:r>
                      <a:endParaRPr lang="pt-PT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Administração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5,55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92.364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1.604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9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b="1" dirty="0">
                          <a:latin typeface="Arial"/>
                          <a:ea typeface="Times New Roman"/>
                          <a:cs typeface="Times New Roman"/>
                        </a:rPr>
                        <a:t>Seles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149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Gerador</a:t>
                      </a:r>
                      <a:endParaRPr lang="pt-PT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Administração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22,35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174.981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3.101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9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b="1" dirty="0">
                          <a:latin typeface="Arial"/>
                          <a:ea typeface="Times New Roman"/>
                          <a:cs typeface="Times New Roman"/>
                        </a:rPr>
                        <a:t>Cela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169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Gerador</a:t>
                      </a:r>
                      <a:endParaRPr lang="pt-PT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Administração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25,35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218.505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4.638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2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b="1" dirty="0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3.296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latin typeface="Arial"/>
                          <a:ea typeface="Times New Roman"/>
                          <a:cs typeface="Times New Roman"/>
                        </a:rPr>
                        <a:t>481,52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latin typeface="Arial"/>
                          <a:ea typeface="Times New Roman"/>
                          <a:cs typeface="Times New Roman"/>
                        </a:rPr>
                        <a:t>1.793.787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57.811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93" marR="30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6017" name="Rectangle 1"/>
          <p:cNvSpPr>
            <a:spLocks noChangeArrowheads="1"/>
          </p:cNvSpPr>
          <p:nvPr/>
        </p:nvSpPr>
        <p:spPr bwMode="auto">
          <a:xfrm>
            <a:off x="0" y="0"/>
            <a:ext cx="184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pt-PT" sz="3200" dirty="0">
              <a:latin typeface="+mj-lt"/>
              <a:cs typeface="+mn-cs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285750" y="920778"/>
            <a:ext cx="8462714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pt-PT" sz="2400" b="1" dirty="0">
              <a:latin typeface="Calibri" pitchFamily="34" charset="0"/>
            </a:endParaRPr>
          </a:p>
          <a:p>
            <a:pPr algn="just"/>
            <a:r>
              <a:rPr lang="pt-PT" sz="2200" b="1" dirty="0">
                <a:latin typeface="Calibri" pitchFamily="34" charset="0"/>
              </a:rPr>
              <a:t>A </a:t>
            </a:r>
            <a:r>
              <a:rPr lang="pt-PT" sz="2200" dirty="0">
                <a:latin typeface="Calibri" pitchFamily="34" charset="0"/>
              </a:rPr>
              <a:t>nível das sedes municipais sob tutela da </a:t>
            </a:r>
            <a:r>
              <a:rPr lang="pt-PT" sz="2200" b="1" dirty="0">
                <a:latin typeface="Calibri" pitchFamily="34" charset="0"/>
              </a:rPr>
              <a:t>ENDE-EP</a:t>
            </a:r>
            <a:r>
              <a:rPr lang="pt-PT" sz="2200" dirty="0">
                <a:latin typeface="Calibri" pitchFamily="34" charset="0"/>
              </a:rPr>
              <a:t>, os investimentos tem sido bastante notório e diversificado, porquanto tem-se assistido a expansão das redes de distribuição para as zonas mais afastadas das sedes dos municípios, com a instalação de redes de Media, Baixa Tensão e Postos de Transformação de diversas capacidades</a:t>
            </a:r>
            <a:r>
              <a:rPr lang="pt-PT" sz="2200" dirty="0" smtClean="0">
                <a:latin typeface="Calibri" pitchFamily="34" charset="0"/>
              </a:rPr>
              <a:t>.</a:t>
            </a:r>
          </a:p>
          <a:p>
            <a:pPr algn="just"/>
            <a:endParaRPr lang="pt-PT" sz="2200" dirty="0">
              <a:latin typeface="Calibri" pitchFamily="34" charset="0"/>
            </a:endParaRPr>
          </a:p>
          <a:p>
            <a:pPr algn="just" eaLnBrk="0" hangingPunct="0">
              <a:buFont typeface="Wingdings" pitchFamily="2" charset="2"/>
              <a:buChar char="Ø"/>
            </a:pPr>
            <a:r>
              <a:rPr lang="pt-PT" sz="2200" b="1" dirty="0">
                <a:latin typeface="Calibri" pitchFamily="34" charset="0"/>
              </a:rPr>
              <a:t>Quanto as Zonas Isoladas temos a destacar o seguinte</a:t>
            </a:r>
            <a:r>
              <a:rPr lang="pt-PT" sz="2200" dirty="0">
                <a:latin typeface="Calibri" pitchFamily="34" charset="0"/>
              </a:rPr>
              <a:t>:</a:t>
            </a:r>
          </a:p>
          <a:p>
            <a:pPr algn="just" eaLnBrk="0" hangingPunct="0"/>
            <a:r>
              <a:rPr lang="pt-PT" sz="2200" b="1" dirty="0">
                <a:latin typeface="Calibri" pitchFamily="34" charset="0"/>
              </a:rPr>
              <a:t> Município do Cassongue</a:t>
            </a:r>
            <a:endParaRPr lang="pt-PT" sz="2200" dirty="0">
              <a:latin typeface="Calibri" pitchFamily="34" charset="0"/>
            </a:endParaRPr>
          </a:p>
          <a:p>
            <a:pPr algn="just" eaLnBrk="0" hangingPunct="0"/>
            <a:r>
              <a:rPr lang="pt-PT" sz="2200" dirty="0">
                <a:latin typeface="Calibri" pitchFamily="34" charset="0"/>
              </a:rPr>
              <a:t>         Durante o período em análise o município beneficiou dos seguintes Investimentos:</a:t>
            </a:r>
          </a:p>
          <a:p>
            <a:pPr marL="342900" indent="-342900" algn="just" eaLnBrk="0" hangingPunct="0">
              <a:buFont typeface="Arial" pitchFamily="34" charset="0"/>
              <a:buChar char="•"/>
            </a:pPr>
            <a:r>
              <a:rPr lang="pt-PT" sz="2200" dirty="0" smtClean="0">
                <a:latin typeface="Calibri" pitchFamily="34" charset="0"/>
              </a:rPr>
              <a:t>Conclusão </a:t>
            </a:r>
            <a:r>
              <a:rPr lang="pt-PT" sz="2200" dirty="0">
                <a:latin typeface="Calibri" pitchFamily="34" charset="0"/>
              </a:rPr>
              <a:t>da Ampliação da Rede Eléctrica da Sede da Vila;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PT" sz="2200" dirty="0">
                <a:latin typeface="Calibri" pitchFamily="34" charset="0"/>
              </a:rPr>
              <a:t>Aquisição de </a:t>
            </a:r>
            <a:r>
              <a:rPr lang="pt-PT" sz="2200" b="1" dirty="0">
                <a:latin typeface="Calibri" pitchFamily="34" charset="0"/>
              </a:rPr>
              <a:t>3 (Três)</a:t>
            </a:r>
            <a:r>
              <a:rPr lang="pt-PT" sz="2200" dirty="0">
                <a:latin typeface="Calibri" pitchFamily="34" charset="0"/>
              </a:rPr>
              <a:t> Geradores de 80 KVA para a Sede do Município.</a:t>
            </a:r>
            <a:r>
              <a:rPr lang="pt-PT" sz="2200" b="1" dirty="0">
                <a:latin typeface="Calibri" pitchFamily="34" charset="0"/>
              </a:rPr>
              <a:t> </a:t>
            </a:r>
          </a:p>
          <a:p>
            <a:r>
              <a:rPr lang="pt-PT" sz="2000" dirty="0">
                <a:latin typeface="Calibri" pitchFamily="34" charset="0"/>
              </a:rPr>
              <a:t> </a:t>
            </a:r>
          </a:p>
          <a:p>
            <a:pPr algn="just" eaLnBrk="0" hangingPunct="0">
              <a:buFontTx/>
              <a:buChar char="•"/>
            </a:pPr>
            <a:endParaRPr lang="pt-PT" sz="2000" dirty="0">
              <a:latin typeface="Calibri" pitchFamily="34" charset="0"/>
            </a:endParaRPr>
          </a:p>
          <a:p>
            <a:pPr algn="just" eaLnBrk="0" hangingPunct="0"/>
            <a:endParaRPr lang="pt-PT" sz="2400" dirty="0">
              <a:latin typeface="Calibri" pitchFamily="34" charset="0"/>
            </a:endParaRPr>
          </a:p>
        </p:txBody>
      </p:sp>
      <p:sp>
        <p:nvSpPr>
          <p:cNvPr id="28674" name="Rectângulo 5"/>
          <p:cNvSpPr>
            <a:spLocks noChangeArrowheads="1"/>
          </p:cNvSpPr>
          <p:nvPr/>
        </p:nvSpPr>
        <p:spPr bwMode="auto">
          <a:xfrm>
            <a:off x="1321593" y="428625"/>
            <a:ext cx="6786563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2400" b="1" dirty="0">
                <a:solidFill>
                  <a:schemeClr val="accent1"/>
                </a:solidFill>
                <a:latin typeface="+mj-lt"/>
              </a:rPr>
              <a:t>INVESTIMENTOS REALIZADO DE 2013 A 2015 </a:t>
            </a:r>
            <a:endParaRPr lang="pt-PT" sz="2400" b="1" dirty="0" smtClean="0">
              <a:solidFill>
                <a:schemeClr val="accent1"/>
              </a:solidFill>
              <a:latin typeface="+mj-lt"/>
            </a:endParaRPr>
          </a:p>
          <a:p>
            <a:pPr algn="ctr"/>
            <a:endParaRPr lang="pt-PT" sz="3200" b="1" dirty="0">
              <a:solidFill>
                <a:schemeClr val="accent1"/>
              </a:solidFill>
              <a:latin typeface="+mj-lt"/>
            </a:endParaRPr>
          </a:p>
          <a:p>
            <a:pPr algn="ctr"/>
            <a:endParaRPr lang="pt-PT" sz="3600" b="1" dirty="0">
              <a:solidFill>
                <a:srgbClr val="00B0F0"/>
              </a:solidFill>
              <a:latin typeface="Constantia" pitchFamily="18" charset="0"/>
            </a:endParaRPr>
          </a:p>
          <a:p>
            <a:pPr algn="ctr"/>
            <a:endParaRPr lang="pt-PT" sz="3600" dirty="0">
              <a:solidFill>
                <a:srgbClr val="00B0F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285750" y="659132"/>
            <a:ext cx="8858250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200" b="1" dirty="0">
              <a:latin typeface="+mj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200" b="1" dirty="0" smtClean="0">
                <a:latin typeface="+mj-lt"/>
                <a:cs typeface="+mn-cs"/>
              </a:rPr>
              <a:t> Município </a:t>
            </a:r>
            <a:r>
              <a:rPr lang="pt-PT" sz="2200" b="1" dirty="0">
                <a:latin typeface="+mj-lt"/>
                <a:cs typeface="+mn-cs"/>
              </a:rPr>
              <a:t>da Conda  </a:t>
            </a:r>
            <a:endParaRPr lang="pt-PT" sz="2200" b="1" dirty="0" smtClean="0">
              <a:latin typeface="+mj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200" dirty="0">
              <a:latin typeface="+mj-lt"/>
              <a:cs typeface="+mn-cs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2200" dirty="0">
                <a:latin typeface="+mj-lt"/>
                <a:cs typeface="+mn-cs"/>
              </a:rPr>
              <a:t>Aquisição de </a:t>
            </a:r>
            <a:r>
              <a:rPr lang="pt-PT" sz="2200" b="1" dirty="0">
                <a:latin typeface="+mj-lt"/>
                <a:cs typeface="+mn-cs"/>
              </a:rPr>
              <a:t>2 (Dois)</a:t>
            </a:r>
            <a:r>
              <a:rPr lang="pt-PT" sz="2200" dirty="0">
                <a:latin typeface="+mj-lt"/>
                <a:cs typeface="+mn-cs"/>
              </a:rPr>
              <a:t> Grupos Geradores </a:t>
            </a:r>
            <a:r>
              <a:rPr lang="pt-PT" sz="2200" b="1" dirty="0">
                <a:latin typeface="+mj-lt"/>
                <a:cs typeface="+mn-cs"/>
              </a:rPr>
              <a:t>45 KVA cada</a:t>
            </a:r>
            <a:r>
              <a:rPr lang="pt-PT" sz="2200" dirty="0">
                <a:latin typeface="+mj-lt"/>
                <a:cs typeface="+mn-cs"/>
              </a:rPr>
              <a:t>, para complementar os esforços de supressão do deficit </a:t>
            </a:r>
            <a:r>
              <a:rPr lang="pt-PT" sz="2200" dirty="0" smtClean="0">
                <a:latin typeface="+mj-lt"/>
                <a:cs typeface="+mn-cs"/>
              </a:rPr>
              <a:t> </a:t>
            </a:r>
            <a:r>
              <a:rPr lang="pt-PT" sz="2200" dirty="0">
                <a:latin typeface="+mj-lt"/>
                <a:cs typeface="+mn-cs"/>
              </a:rPr>
              <a:t>de Energia Eléctrica no Município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2200" dirty="0">
                <a:latin typeface="+mj-lt"/>
                <a:cs typeface="+mn-cs"/>
              </a:rPr>
              <a:t>Manutenção da Iluminação Publica, embora neste momento apresenta uma Potência Disponível muito baixa. </a:t>
            </a:r>
            <a:endParaRPr lang="pt-PT" sz="2200" dirty="0" smtClean="0">
              <a:latin typeface="+mj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200" dirty="0">
              <a:latin typeface="+mj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200" b="1" dirty="0" smtClean="0">
                <a:latin typeface="+mj-lt"/>
                <a:cs typeface="+mn-cs"/>
              </a:rPr>
              <a:t> Município </a:t>
            </a:r>
            <a:r>
              <a:rPr lang="pt-PT" sz="2200" b="1" dirty="0">
                <a:latin typeface="+mj-lt"/>
                <a:cs typeface="+mn-cs"/>
              </a:rPr>
              <a:t>do </a:t>
            </a:r>
            <a:r>
              <a:rPr lang="pt-PT" sz="2200" b="1" dirty="0" smtClean="0">
                <a:latin typeface="+mj-lt"/>
                <a:cs typeface="+mn-cs"/>
              </a:rPr>
              <a:t>Ebo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200" dirty="0">
              <a:latin typeface="+mj-lt"/>
              <a:cs typeface="+mn-cs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2200" dirty="0">
                <a:latin typeface="+mj-lt"/>
                <a:cs typeface="+mn-cs"/>
              </a:rPr>
              <a:t>Aquisição de </a:t>
            </a:r>
            <a:r>
              <a:rPr lang="pt-PT" sz="2200" b="1" dirty="0">
                <a:latin typeface="+mj-lt"/>
                <a:cs typeface="+mn-cs"/>
              </a:rPr>
              <a:t>4 (Quatro)</a:t>
            </a:r>
            <a:r>
              <a:rPr lang="pt-PT" sz="2200" dirty="0">
                <a:latin typeface="+mj-lt"/>
                <a:cs typeface="+mn-cs"/>
              </a:rPr>
              <a:t> Grupos Geradores que perfaz uma </a:t>
            </a:r>
            <a:r>
              <a:rPr lang="pt-PT" sz="2200" b="1" dirty="0">
                <a:latin typeface="+mj-lt"/>
                <a:cs typeface="+mn-cs"/>
              </a:rPr>
              <a:t>Potência Instalada de</a:t>
            </a:r>
            <a:r>
              <a:rPr lang="pt-PT" sz="2200" dirty="0">
                <a:latin typeface="+mj-lt"/>
                <a:cs typeface="+mn-cs"/>
              </a:rPr>
              <a:t> </a:t>
            </a:r>
            <a:r>
              <a:rPr lang="pt-PT" sz="2200" b="1" dirty="0">
                <a:latin typeface="+mj-lt"/>
                <a:cs typeface="+mn-cs"/>
              </a:rPr>
              <a:t>1.506 KW</a:t>
            </a:r>
            <a:r>
              <a:rPr lang="pt-PT" sz="2200" dirty="0">
                <a:latin typeface="+mj-lt"/>
                <a:cs typeface="+mn-cs"/>
              </a:rPr>
              <a:t> no Município.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2200" dirty="0">
                <a:latin typeface="+mj-lt"/>
                <a:cs typeface="+mn-cs"/>
              </a:rPr>
              <a:t>Colocação de </a:t>
            </a:r>
            <a:r>
              <a:rPr lang="pt-PT" sz="2200" b="1" dirty="0">
                <a:latin typeface="+mj-lt"/>
                <a:cs typeface="+mn-cs"/>
              </a:rPr>
              <a:t>172 Postes</a:t>
            </a:r>
            <a:r>
              <a:rPr lang="pt-PT" sz="2200" dirty="0">
                <a:latin typeface="+mj-lt"/>
                <a:cs typeface="+mn-cs"/>
              </a:rPr>
              <a:t> para a Iluminação Pública.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200" dirty="0">
                <a:latin typeface="+mj-lt"/>
                <a:cs typeface="+mn-cs"/>
              </a:rPr>
              <a:t> 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80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latin typeface="+mn-lt"/>
                <a:cs typeface="+mn-cs"/>
              </a:rPr>
              <a:t> </a:t>
            </a:r>
            <a:endParaRPr lang="pt-PT" sz="2800" dirty="0">
              <a:latin typeface="+mn-lt"/>
              <a:cs typeface="+mn-cs"/>
            </a:endParaRPr>
          </a:p>
          <a:p>
            <a:pPr eaLnBrk="0" hangingPunct="0">
              <a:defRPr/>
            </a:pPr>
            <a:endParaRPr lang="pt-PT" sz="2400" dirty="0"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395536" y="1147966"/>
            <a:ext cx="828092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b="1" dirty="0" smtClean="0"/>
              <a:t> Município Mussende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PT" sz="2400" dirty="0"/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2400" dirty="0"/>
              <a:t>Aquisição de </a:t>
            </a:r>
            <a:r>
              <a:rPr lang="pt-PT" sz="2400" b="1" dirty="0"/>
              <a:t>2 (Dois)</a:t>
            </a:r>
            <a:r>
              <a:rPr lang="pt-PT" sz="2400" dirty="0"/>
              <a:t> Sistemas de Células Foto Voltaicas para Iluminação Pública. </a:t>
            </a:r>
            <a:endParaRPr lang="pt-PT" sz="2400" dirty="0" smtClean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400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400" dirty="0" smtClean="0"/>
          </a:p>
          <a:p>
            <a:pPr lvl="0" algn="just"/>
            <a:r>
              <a:rPr lang="pt-PT" sz="2400" b="1" dirty="0" smtClean="0"/>
              <a:t> Para </a:t>
            </a:r>
            <a:r>
              <a:rPr lang="pt-PT" sz="2400" b="1" dirty="0"/>
              <a:t>os Municípios não mencionados os investimentos resumiram-se em</a:t>
            </a:r>
            <a:r>
              <a:rPr lang="pt-PT" sz="2400" b="1" dirty="0" smtClean="0"/>
              <a:t>:</a:t>
            </a:r>
          </a:p>
          <a:p>
            <a:pPr lvl="0" algn="just"/>
            <a:endParaRPr lang="pt-PT" sz="2400" dirty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pt-PT" sz="2400" dirty="0"/>
              <a:t>Aquisição de Grupos Geradores de pequena capacidade, para reforço da Potencia Instalada;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pt-PT" sz="2400" dirty="0"/>
              <a:t>Pequenas reabilitações e ampliações das redes BT.</a:t>
            </a:r>
          </a:p>
          <a:p>
            <a:pPr algn="just"/>
            <a:r>
              <a:rPr lang="pt-PT" sz="2400" dirty="0"/>
              <a:t> 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76555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285750" y="213271"/>
            <a:ext cx="8858250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solidFill>
                  <a:schemeClr val="accent1"/>
                </a:solidFill>
                <a:latin typeface="+mn-lt"/>
                <a:cs typeface="+mn-cs"/>
              </a:rPr>
              <a:t>                               </a:t>
            </a:r>
            <a:endParaRPr lang="pt-PT" sz="2800" b="1" dirty="0" smtClean="0">
              <a:solidFill>
                <a:schemeClr val="accent1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solidFill>
                  <a:schemeClr val="accent1"/>
                </a:solidFill>
                <a:latin typeface="+mn-lt"/>
                <a:cs typeface="+mn-cs"/>
              </a:rPr>
              <a:t> </a:t>
            </a:r>
            <a:r>
              <a:rPr lang="pt-PT" sz="2800" b="1" dirty="0" smtClean="0">
                <a:solidFill>
                  <a:schemeClr val="accent1"/>
                </a:solidFill>
                <a:latin typeface="+mn-lt"/>
                <a:cs typeface="+mn-cs"/>
              </a:rPr>
              <a:t>                               </a:t>
            </a:r>
            <a:r>
              <a:rPr lang="pt-PT" sz="2800" b="1" dirty="0">
                <a:solidFill>
                  <a:schemeClr val="accent1"/>
                </a:solidFill>
                <a:latin typeface="+mn-lt"/>
                <a:cs typeface="+mn-cs"/>
              </a:rPr>
              <a:t>PERSPECTIVAS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8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b="1" dirty="0">
                <a:latin typeface="+mj-lt"/>
                <a:cs typeface="+mn-cs"/>
              </a:rPr>
              <a:t>As perspectivas resumem-se em: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400" dirty="0">
              <a:latin typeface="+mj-lt"/>
              <a:cs typeface="+mn-cs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2400" dirty="0">
                <a:latin typeface="+mj-lt"/>
                <a:cs typeface="+mn-cs"/>
              </a:rPr>
              <a:t>Recuperação dos Grupos Geradores avariados e consequentemente o aumento da potência disponível, o que de certo modo levará o crescimento do numero de consumidores, bem como a Taxa de Electrificação dos </a:t>
            </a:r>
            <a:r>
              <a:rPr lang="pt-PT" sz="2400" dirty="0" smtClean="0">
                <a:latin typeface="+mj-lt"/>
                <a:cs typeface="+mn-cs"/>
              </a:rPr>
              <a:t>Municípios;</a:t>
            </a:r>
            <a:endParaRPr lang="pt-PT" sz="2400" dirty="0">
              <a:latin typeface="+mj-lt"/>
              <a:cs typeface="+mn-cs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2400" dirty="0">
                <a:latin typeface="+mj-lt"/>
                <a:cs typeface="+mn-cs"/>
              </a:rPr>
              <a:t>Aumento e reforço da capacidade </a:t>
            </a:r>
            <a:r>
              <a:rPr lang="pt-PT" sz="2400" dirty="0" smtClean="0">
                <a:latin typeface="+mj-lt"/>
                <a:cs typeface="+mn-cs"/>
              </a:rPr>
              <a:t>instalada nos Municípios ; </a:t>
            </a:r>
            <a:endParaRPr lang="pt-PT" sz="2400" dirty="0">
              <a:latin typeface="+mj-lt"/>
              <a:cs typeface="+mn-cs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2400" dirty="0">
                <a:latin typeface="+mj-lt"/>
                <a:cs typeface="+mn-cs"/>
              </a:rPr>
              <a:t>Instalação do Sistema Pré Pago, para o controlo racional dos consumos;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2400" dirty="0">
                <a:latin typeface="+mj-lt"/>
                <a:cs typeface="+mn-cs"/>
              </a:rPr>
              <a:t>Ligação dos Municípios a Fonte </a:t>
            </a:r>
            <a:r>
              <a:rPr lang="pt-PT" sz="2400" dirty="0" smtClean="0">
                <a:latin typeface="+mj-lt"/>
                <a:cs typeface="+mn-cs"/>
              </a:rPr>
              <a:t>Hídrica;</a:t>
            </a:r>
            <a:endParaRPr lang="pt-PT" sz="2400" dirty="0">
              <a:latin typeface="+mj-lt"/>
              <a:cs typeface="+mn-cs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2400" dirty="0">
                <a:latin typeface="+mj-lt"/>
                <a:cs typeface="+mn-cs"/>
              </a:rPr>
              <a:t>Reabilitação e Ampliação das redes BT e IP.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b="1" dirty="0">
                <a:latin typeface="+mj-lt"/>
                <a:cs typeface="+mn-cs"/>
              </a:rPr>
              <a:t> </a:t>
            </a:r>
            <a:endParaRPr lang="pt-PT" sz="2800" dirty="0">
              <a:latin typeface="+mj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latin typeface="+mj-lt"/>
                <a:cs typeface="+mn-cs"/>
              </a:rPr>
              <a:t> </a:t>
            </a:r>
            <a:endParaRPr lang="pt-PT" sz="2800" dirty="0">
              <a:latin typeface="+mj-lt"/>
              <a:cs typeface="+mn-cs"/>
            </a:endParaRPr>
          </a:p>
          <a:p>
            <a:pPr eaLnBrk="0" hangingPunct="0">
              <a:defRPr/>
            </a:pPr>
            <a:endParaRPr lang="pt-PT" sz="2400" dirty="0"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285750" y="428625"/>
            <a:ext cx="8858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pt-PT" sz="2800" b="1">
                <a:latin typeface="Constantia" pitchFamily="18" charset="0"/>
              </a:rPr>
              <a:t> </a:t>
            </a:r>
            <a:endParaRPr lang="pt-PT" sz="2800">
              <a:latin typeface="Constantia" pitchFamily="18" charset="0"/>
            </a:endParaRPr>
          </a:p>
          <a:p>
            <a:pPr algn="just"/>
            <a:r>
              <a:rPr lang="pt-PT" sz="2800" b="1">
                <a:latin typeface="Constantia" pitchFamily="18" charset="0"/>
              </a:rPr>
              <a:t> </a:t>
            </a:r>
            <a:endParaRPr lang="pt-PT" sz="2800">
              <a:latin typeface="Constantia" pitchFamily="18" charset="0"/>
            </a:endParaRPr>
          </a:p>
          <a:p>
            <a:pPr eaLnBrk="0" hangingPunct="0"/>
            <a:endParaRPr lang="pt-PT" sz="2400"/>
          </a:p>
        </p:txBody>
      </p:sp>
      <p:sp>
        <p:nvSpPr>
          <p:cNvPr id="3" name="Rectângulo 2"/>
          <p:cNvSpPr/>
          <p:nvPr/>
        </p:nvSpPr>
        <p:spPr>
          <a:xfrm>
            <a:off x="0" y="571500"/>
            <a:ext cx="9144000" cy="79714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solidFill>
                  <a:schemeClr val="accent1"/>
                </a:solidFill>
                <a:latin typeface="+mn-lt"/>
                <a:cs typeface="+mn-cs"/>
              </a:rPr>
              <a:t>                  </a:t>
            </a:r>
            <a:endParaRPr lang="pt-PT" sz="2800" b="1" dirty="0" smtClean="0">
              <a:solidFill>
                <a:schemeClr val="accent1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600" b="1" dirty="0" smtClean="0">
                <a:solidFill>
                  <a:schemeClr val="accent1"/>
                </a:solidFill>
                <a:latin typeface="+mj-lt"/>
                <a:cs typeface="+mn-cs"/>
              </a:rPr>
              <a:t>CONSTRANGIMENTOS</a:t>
            </a:r>
            <a:endParaRPr lang="pt-PT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b="1" dirty="0">
                <a:latin typeface="+mj-lt"/>
                <a:cs typeface="+mn-cs"/>
              </a:rPr>
              <a:t>Os constrangimentos de uma forma geral na Província, resumem-se em</a:t>
            </a:r>
            <a:r>
              <a:rPr lang="pt-PT" sz="2400" b="1" dirty="0" smtClean="0">
                <a:latin typeface="+mj-lt"/>
                <a:cs typeface="+mn-cs"/>
              </a:rPr>
              <a:t>:</a:t>
            </a:r>
            <a:endParaRPr lang="pt-PT" sz="2400" dirty="0">
              <a:latin typeface="+mj-lt"/>
              <a:cs typeface="+mn-cs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2400" dirty="0">
                <a:latin typeface="+mj-lt"/>
                <a:cs typeface="+mn-cs"/>
              </a:rPr>
              <a:t>Inexistência de Centrais de Emergência para suportar a demanda das cidades do </a:t>
            </a:r>
            <a:r>
              <a:rPr lang="pt-PT" sz="2400" b="1" dirty="0">
                <a:latin typeface="+mj-lt"/>
                <a:cs typeface="+mn-cs"/>
              </a:rPr>
              <a:t>Sumbe, Porto Amboim, Gabela e Calulo</a:t>
            </a:r>
            <a:r>
              <a:rPr lang="pt-PT" sz="2400" dirty="0">
                <a:latin typeface="+mj-lt"/>
                <a:cs typeface="+mn-cs"/>
              </a:rPr>
              <a:t>, sempre que o Sistema Norte se apresenta indisponível;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400" dirty="0">
              <a:latin typeface="+mj-lt"/>
              <a:cs typeface="+mn-cs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2400" dirty="0">
                <a:latin typeface="+mj-lt"/>
                <a:cs typeface="+mn-cs"/>
              </a:rPr>
              <a:t>Dificuldade de aquisição de consumíveis para as Manutenções dos Geradores existentes;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2400" dirty="0">
                <a:latin typeface="+mj-lt"/>
                <a:cs typeface="+mn-cs"/>
              </a:rPr>
              <a:t>Dificuldade de aquisição de combustível;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2400" dirty="0">
                <a:latin typeface="+mj-lt"/>
                <a:cs typeface="+mn-cs"/>
              </a:rPr>
              <a:t>Estado obsoleto das Redes de Distribuição;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2400" dirty="0">
                <a:latin typeface="+mj-lt"/>
                <a:cs typeface="+mn-cs"/>
              </a:rPr>
              <a:t>Falta de Geradores para melhorar o atendimento a Demanda;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2400" dirty="0" smtClean="0">
                <a:latin typeface="+mj-lt"/>
                <a:cs typeface="+mn-cs"/>
              </a:rPr>
              <a:t>Seis </a:t>
            </a:r>
            <a:r>
              <a:rPr lang="pt-PT" sz="2400" dirty="0">
                <a:latin typeface="+mj-lt"/>
                <a:cs typeface="+mn-cs"/>
              </a:rPr>
              <a:t>Horas diárias de fornecimento de Energia Eléctrica as populações.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dirty="0">
                <a:latin typeface="+mj-lt"/>
                <a:cs typeface="+mn-cs"/>
              </a:rPr>
              <a:t> 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dirty="0">
                <a:latin typeface="+mj-lt"/>
                <a:cs typeface="+mn-cs"/>
              </a:rPr>
              <a:t> 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dirty="0">
                <a:latin typeface="+mj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dirty="0">
              <a:latin typeface="+mn-lt"/>
              <a:cs typeface="+mn-cs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ChangeArrowheads="1"/>
          </p:cNvSpPr>
          <p:nvPr/>
        </p:nvSpPr>
        <p:spPr bwMode="auto">
          <a:xfrm>
            <a:off x="285750" y="428625"/>
            <a:ext cx="8858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pt-PT" sz="2800" b="1">
                <a:latin typeface="Constantia" pitchFamily="18" charset="0"/>
              </a:rPr>
              <a:t> </a:t>
            </a:r>
            <a:endParaRPr lang="pt-PT" sz="2800">
              <a:latin typeface="Constantia" pitchFamily="18" charset="0"/>
            </a:endParaRPr>
          </a:p>
          <a:p>
            <a:pPr algn="just"/>
            <a:r>
              <a:rPr lang="pt-PT" sz="2800" b="1">
                <a:latin typeface="Constantia" pitchFamily="18" charset="0"/>
              </a:rPr>
              <a:t> </a:t>
            </a:r>
            <a:endParaRPr lang="pt-PT" sz="2800">
              <a:latin typeface="Constantia" pitchFamily="18" charset="0"/>
            </a:endParaRPr>
          </a:p>
          <a:p>
            <a:pPr eaLnBrk="0" hangingPunct="0"/>
            <a:endParaRPr lang="pt-PT" sz="2400"/>
          </a:p>
        </p:txBody>
      </p:sp>
      <p:sp>
        <p:nvSpPr>
          <p:cNvPr id="32770" name="Rectângulo 2"/>
          <p:cNvSpPr>
            <a:spLocks noChangeArrowheads="1"/>
          </p:cNvSpPr>
          <p:nvPr/>
        </p:nvSpPr>
        <p:spPr bwMode="auto">
          <a:xfrm>
            <a:off x="0" y="571500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>
                <a:latin typeface="Constantia" pitchFamily="18" charset="0"/>
              </a:rPr>
              <a:t> </a:t>
            </a:r>
          </a:p>
          <a:p>
            <a:r>
              <a:rPr lang="pt-PT">
                <a:latin typeface="Constantia" pitchFamily="18" charset="0"/>
              </a:rPr>
              <a:t> </a:t>
            </a:r>
          </a:p>
          <a:p>
            <a:endParaRPr lang="pt-PT">
              <a:latin typeface="Constantia" pitchFamily="18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357188" y="0"/>
            <a:ext cx="8286750" cy="63401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200" b="1" dirty="0" smtClean="0">
              <a:solidFill>
                <a:schemeClr val="accent1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200" b="1" dirty="0">
              <a:solidFill>
                <a:schemeClr val="accent1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200" b="1" dirty="0" smtClean="0">
                <a:solidFill>
                  <a:schemeClr val="accent1"/>
                </a:solidFill>
                <a:latin typeface="+mn-lt"/>
                <a:cs typeface="+mn-cs"/>
              </a:rPr>
              <a:t>CONCLUSÕES </a:t>
            </a:r>
            <a:r>
              <a:rPr lang="pt-PT" sz="3200" b="1" dirty="0">
                <a:solidFill>
                  <a:schemeClr val="accent1"/>
                </a:solidFill>
                <a:latin typeface="+mn-lt"/>
                <a:cs typeface="+mn-cs"/>
              </a:rPr>
              <a:t>E RECOMENDAÇÕES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PT" sz="2800" b="1" dirty="0">
                <a:latin typeface="+mj-lt"/>
                <a:cs typeface="+mn-cs"/>
              </a:rPr>
              <a:t>Conclusão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000" dirty="0">
              <a:latin typeface="+mj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200" dirty="0">
                <a:latin typeface="+mj-lt"/>
                <a:cs typeface="+mn-cs"/>
              </a:rPr>
              <a:t>Depois de reflectida a situação energética na província, conclui-se que: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200" dirty="0">
                <a:latin typeface="+mj-lt"/>
                <a:cs typeface="+mn-cs"/>
              </a:rPr>
              <a:t>A Taxa de Electrificação a nível da Província é de </a:t>
            </a:r>
            <a:r>
              <a:rPr lang="pt-PT" sz="2200" b="1" dirty="0">
                <a:latin typeface="+mj-lt"/>
                <a:cs typeface="+mn-cs"/>
              </a:rPr>
              <a:t>15,1%</a:t>
            </a:r>
            <a:r>
              <a:rPr lang="pt-PT" sz="2200" dirty="0">
                <a:latin typeface="+mj-lt"/>
                <a:cs typeface="+mn-cs"/>
              </a:rPr>
              <a:t> pelo que, esforços deverão ser envidados para melhorar o Quadro actual.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200" dirty="0">
                <a:latin typeface="+mj-lt"/>
                <a:cs typeface="+mn-cs"/>
              </a:rPr>
              <a:t>Conclui-se também que </a:t>
            </a:r>
            <a:r>
              <a:rPr lang="pt-PT" sz="2200" b="1" dirty="0">
                <a:latin typeface="+mj-lt"/>
                <a:cs typeface="+mn-cs"/>
              </a:rPr>
              <a:t>66,6%</a:t>
            </a:r>
            <a:r>
              <a:rPr lang="pt-PT" sz="2200" dirty="0">
                <a:latin typeface="+mj-lt"/>
                <a:cs typeface="+mn-cs"/>
              </a:rPr>
              <a:t> das Sedes Municipais são alimentados por Grupos Geradores com um regime de funcionamento de </a:t>
            </a:r>
            <a:r>
              <a:rPr lang="pt-PT" sz="2200" b="1" dirty="0">
                <a:latin typeface="+mj-lt"/>
                <a:cs typeface="+mn-cs"/>
              </a:rPr>
              <a:t>6h/dia</a:t>
            </a:r>
            <a:r>
              <a:rPr lang="pt-PT" sz="2200" dirty="0">
                <a:latin typeface="+mj-lt"/>
                <a:cs typeface="+mn-cs"/>
              </a:rPr>
              <a:t> em média.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200" dirty="0">
                <a:latin typeface="+mj-lt"/>
                <a:cs typeface="+mn-cs"/>
              </a:rPr>
              <a:t>Igualmente conclui-se que, 84</a:t>
            </a:r>
            <a:r>
              <a:rPr lang="pt-PT" sz="2200" b="1" dirty="0">
                <a:latin typeface="+mj-lt"/>
                <a:cs typeface="+mn-cs"/>
              </a:rPr>
              <a:t>,9%</a:t>
            </a:r>
            <a:r>
              <a:rPr lang="pt-PT" sz="2200" dirty="0">
                <a:latin typeface="+mj-lt"/>
                <a:cs typeface="+mn-cs"/>
              </a:rPr>
              <a:t> da população na Província, não tem acesso a Energia Eléctrica.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200" dirty="0">
                <a:latin typeface="+mj-lt"/>
                <a:cs typeface="+mn-cs"/>
              </a:rPr>
              <a:t> A necessidade de Potência para suprir a Demanda na Província, é de cerca de </a:t>
            </a:r>
            <a:r>
              <a:rPr lang="pt-PT" sz="2200" b="1" dirty="0">
                <a:latin typeface="+mj-lt"/>
                <a:cs typeface="+mn-cs"/>
              </a:rPr>
              <a:t>169,2 MW</a:t>
            </a:r>
            <a:r>
              <a:rPr lang="pt-PT" sz="2200" dirty="0">
                <a:latin typeface="+mj-lt"/>
                <a:cs typeface="+mn-cs"/>
              </a:rPr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dirty="0">
              <a:latin typeface="+mj-lt"/>
              <a:cs typeface="+mn-cs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ChangeArrowheads="1"/>
          </p:cNvSpPr>
          <p:nvPr/>
        </p:nvSpPr>
        <p:spPr bwMode="auto">
          <a:xfrm>
            <a:off x="285750" y="428625"/>
            <a:ext cx="8858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pt-PT" sz="2800" b="1">
                <a:latin typeface="Constantia" pitchFamily="18" charset="0"/>
              </a:rPr>
              <a:t> </a:t>
            </a:r>
            <a:endParaRPr lang="pt-PT" sz="2800">
              <a:latin typeface="Constantia" pitchFamily="18" charset="0"/>
            </a:endParaRPr>
          </a:p>
          <a:p>
            <a:pPr algn="just"/>
            <a:r>
              <a:rPr lang="pt-PT" sz="2800" b="1">
                <a:latin typeface="Constantia" pitchFamily="18" charset="0"/>
              </a:rPr>
              <a:t> </a:t>
            </a:r>
            <a:endParaRPr lang="pt-PT" sz="2800">
              <a:latin typeface="Constantia" pitchFamily="18" charset="0"/>
            </a:endParaRPr>
          </a:p>
          <a:p>
            <a:pPr eaLnBrk="0" hangingPunct="0"/>
            <a:endParaRPr lang="pt-PT" sz="2400"/>
          </a:p>
        </p:txBody>
      </p:sp>
      <p:sp>
        <p:nvSpPr>
          <p:cNvPr id="33794" name="Rectângulo 2"/>
          <p:cNvSpPr>
            <a:spLocks noChangeArrowheads="1"/>
          </p:cNvSpPr>
          <p:nvPr/>
        </p:nvSpPr>
        <p:spPr bwMode="auto">
          <a:xfrm>
            <a:off x="0" y="571500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>
                <a:latin typeface="Constantia" pitchFamily="18" charset="0"/>
              </a:rPr>
              <a:t> </a:t>
            </a:r>
          </a:p>
          <a:p>
            <a:r>
              <a:rPr lang="pt-PT">
                <a:latin typeface="Constantia" pitchFamily="18" charset="0"/>
              </a:rPr>
              <a:t> </a:t>
            </a:r>
          </a:p>
          <a:p>
            <a:endParaRPr lang="pt-PT">
              <a:latin typeface="Constantia" pitchFamily="18" charset="0"/>
            </a:endParaRPr>
          </a:p>
        </p:txBody>
      </p:sp>
      <p:sp>
        <p:nvSpPr>
          <p:cNvPr id="90113" name="Rectangle 1"/>
          <p:cNvSpPr>
            <a:spLocks noChangeArrowheads="1"/>
          </p:cNvSpPr>
          <p:nvPr/>
        </p:nvSpPr>
        <p:spPr bwMode="auto">
          <a:xfrm>
            <a:off x="0" y="763738"/>
            <a:ext cx="914400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pt-PT" sz="3200" b="1" dirty="0">
                <a:latin typeface="+mj-lt"/>
                <a:ea typeface="Calibri" pitchFamily="34" charset="0"/>
                <a:cs typeface="Arial" pitchFamily="34" charset="0"/>
              </a:rPr>
              <a:t>Recomendações</a:t>
            </a:r>
          </a:p>
          <a:p>
            <a:pPr>
              <a:defRPr/>
            </a:pPr>
            <a:endParaRPr lang="pt-PT" sz="3600" dirty="0">
              <a:latin typeface="+mj-lt"/>
              <a:cs typeface="+mn-cs"/>
            </a:endParaRPr>
          </a:p>
          <a:p>
            <a:pPr algn="just" eaLnBrk="0" hangingPunct="0">
              <a:defRPr/>
            </a:pPr>
            <a:r>
              <a:rPr lang="pt-PT" sz="2400" dirty="0">
                <a:latin typeface="+mj-lt"/>
                <a:ea typeface="Calibri" pitchFamily="34" charset="0"/>
                <a:cs typeface="Arial" pitchFamily="34" charset="0"/>
              </a:rPr>
              <a:t>Para melhorar o Quadro da situação Energética da Província do Cuanza Sul, recomenda-se o seguinte:</a:t>
            </a:r>
          </a:p>
          <a:p>
            <a:pPr algn="just" eaLnBrk="0" hangingPunct="0">
              <a:defRPr/>
            </a:pPr>
            <a:endParaRPr lang="pt-PT" sz="2800" dirty="0">
              <a:latin typeface="+mj-lt"/>
              <a:cs typeface="+mn-cs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pt-PT" sz="2400" dirty="0">
                <a:latin typeface="+mj-lt"/>
                <a:ea typeface="Calibri" pitchFamily="34" charset="0"/>
                <a:cs typeface="Arial" pitchFamily="34" charset="0"/>
              </a:rPr>
              <a:t>Ligação das Sedes Municipais Isoladas a Fonte </a:t>
            </a:r>
            <a:r>
              <a:rPr lang="pt-PT" sz="2400" dirty="0" smtClean="0">
                <a:latin typeface="+mj-lt"/>
                <a:ea typeface="Calibri" pitchFamily="34" charset="0"/>
                <a:cs typeface="Arial" pitchFamily="34" charset="0"/>
              </a:rPr>
              <a:t>Hídrica;</a:t>
            </a:r>
            <a:endParaRPr lang="pt-PT" sz="2800" dirty="0">
              <a:latin typeface="+mj-lt"/>
              <a:cs typeface="+mn-cs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pt-PT" sz="2400" dirty="0">
                <a:latin typeface="+mj-lt"/>
                <a:ea typeface="Calibri" pitchFamily="34" charset="0"/>
                <a:cs typeface="Arial" pitchFamily="34" charset="0"/>
              </a:rPr>
              <a:t>Reabilitação das Redes de Distribuição de BT das Sedes Municipais;</a:t>
            </a:r>
            <a:endParaRPr lang="pt-PT" sz="2800" dirty="0">
              <a:latin typeface="+mj-lt"/>
              <a:cs typeface="+mn-cs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pt-PT" sz="2400" dirty="0">
                <a:latin typeface="+mj-lt"/>
                <a:ea typeface="Calibri" pitchFamily="34" charset="0"/>
                <a:cs typeface="Arial" pitchFamily="34" charset="0"/>
              </a:rPr>
              <a:t>Tendo em atenção a Manutenção constante, o elevado consumo de combustível e as dificuldades de aquisição de consumíveis para os Grupos Geradores das Sedes Municipais e Comunas, recomenda-se a substituição dos Grupos Geradores </a:t>
            </a:r>
            <a:r>
              <a:rPr lang="pt-PT" sz="2400" dirty="0" smtClean="0">
                <a:latin typeface="+mj-lt"/>
                <a:ea typeface="Calibri" pitchFamily="34" charset="0"/>
                <a:cs typeface="Arial" pitchFamily="34" charset="0"/>
              </a:rPr>
              <a:t>por outros </a:t>
            </a:r>
            <a:r>
              <a:rPr lang="pt-PT" sz="2400" smtClean="0">
                <a:latin typeface="+mj-lt"/>
                <a:ea typeface="Calibri" pitchFamily="34" charset="0"/>
                <a:cs typeface="Arial" pitchFamily="34" charset="0"/>
              </a:rPr>
              <a:t>sistemas de energia </a:t>
            </a:r>
            <a:r>
              <a:rPr lang="pt-PT" sz="2400" dirty="0">
                <a:latin typeface="+mj-lt"/>
                <a:ea typeface="Calibri" pitchFamily="34" charset="0"/>
                <a:cs typeface="Arial" pitchFamily="34" charset="0"/>
              </a:rPr>
              <a:t>limpa e de baixo custo de manutenção. </a:t>
            </a:r>
            <a:endParaRPr lang="pt-PT" sz="2800" dirty="0">
              <a:latin typeface="+mj-lt"/>
              <a:cs typeface="+mn-cs"/>
            </a:endParaRPr>
          </a:p>
          <a:p>
            <a:pPr algn="just" eaLnBrk="0" hangingPunct="0">
              <a:defRPr/>
            </a:pPr>
            <a:endParaRPr lang="pt-PT" sz="3200" dirty="0">
              <a:latin typeface="+mj-lt"/>
              <a:cs typeface="+mn-cs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ângulo 1"/>
          <p:cNvSpPr>
            <a:spLocks noChangeArrowheads="1"/>
          </p:cNvSpPr>
          <p:nvPr/>
        </p:nvSpPr>
        <p:spPr bwMode="auto">
          <a:xfrm>
            <a:off x="1214438" y="2286000"/>
            <a:ext cx="6357937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8800" dirty="0">
                <a:solidFill>
                  <a:srgbClr val="FFC000"/>
                </a:solidFill>
                <a:latin typeface="Constantia" pitchFamily="18" charset="0"/>
              </a:rPr>
              <a:t>OBRIGADO</a:t>
            </a:r>
            <a:r>
              <a:rPr lang="pt-PT" sz="8800" dirty="0">
                <a:solidFill>
                  <a:schemeClr val="accent1"/>
                </a:solidFill>
                <a:latin typeface="Constantia" pitchFamily="18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/>
          <a:lstStyle/>
          <a:p>
            <a:pPr algn="ctr"/>
            <a:r>
              <a:rPr lang="pt-PT" sz="4000" dirty="0" smtClean="0">
                <a:solidFill>
                  <a:schemeClr val="accent1"/>
                </a:solidFill>
              </a:rPr>
              <a:t>INTRODUÇÃO</a:t>
            </a:r>
            <a:r>
              <a:rPr lang="pt-PT" dirty="0" smtClean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15362" name="Marcador de Posição de Conteúdo 2"/>
          <p:cNvSpPr>
            <a:spLocks noGrp="1"/>
          </p:cNvSpPr>
          <p:nvPr>
            <p:ph idx="1"/>
          </p:nvPr>
        </p:nvSpPr>
        <p:spPr>
          <a:xfrm>
            <a:off x="285750" y="1484784"/>
            <a:ext cx="8678738" cy="4824536"/>
          </a:xfrm>
        </p:spPr>
        <p:txBody>
          <a:bodyPr/>
          <a:lstStyle/>
          <a:p>
            <a:pPr algn="just"/>
            <a:r>
              <a:rPr lang="pt-PT" sz="2400" dirty="0" smtClean="0">
                <a:latin typeface="+mj-lt"/>
              </a:rPr>
              <a:t>      O presente documento tem como objectivo ilustrar e balancear de forma sucinta o estado da produção e distribuição de energia eléctrica aos municípios, a caracterização do sistema eléctrico, os investimentos realizados no triénio 2013-2015, bem como os principais constrangimentos para manter a fiabilidade do fornecimento de energia as populações do Cuanza Sul.</a:t>
            </a:r>
          </a:p>
          <a:p>
            <a:pPr algn="just"/>
            <a:endParaRPr lang="pt-PT" sz="2400" dirty="0" smtClean="0">
              <a:latin typeface="+mj-lt"/>
            </a:endParaRPr>
          </a:p>
          <a:p>
            <a:pPr algn="just">
              <a:buFont typeface="Wingdings 2" pitchFamily="18" charset="2"/>
              <a:buNone/>
            </a:pPr>
            <a:r>
              <a:rPr lang="pt-PT" sz="2400" b="1" dirty="0" smtClean="0">
                <a:latin typeface="+mj-lt"/>
              </a:rPr>
              <a:t>        </a:t>
            </a:r>
            <a:r>
              <a:rPr lang="pt-PT" sz="2400" dirty="0" smtClean="0">
                <a:latin typeface="+mj-lt"/>
              </a:rPr>
              <a:t> O  </a:t>
            </a:r>
            <a:r>
              <a:rPr lang="pt-PT" sz="2400" b="1" dirty="0" smtClean="0">
                <a:latin typeface="+mj-lt"/>
              </a:rPr>
              <a:t>Cuanza Sul</a:t>
            </a:r>
            <a:r>
              <a:rPr lang="pt-PT" sz="2400" dirty="0" smtClean="0">
                <a:latin typeface="+mj-lt"/>
              </a:rPr>
              <a:t>  tem uma área de </a:t>
            </a:r>
            <a:r>
              <a:rPr lang="pt-PT" sz="2400" b="1" dirty="0" smtClean="0">
                <a:latin typeface="+mj-lt"/>
              </a:rPr>
              <a:t>57.811 km²</a:t>
            </a:r>
            <a:r>
              <a:rPr lang="pt-PT" sz="2400" dirty="0" smtClean="0">
                <a:latin typeface="+mj-lt"/>
              </a:rPr>
              <a:t> e a sua população aproximada é de </a:t>
            </a:r>
            <a:r>
              <a:rPr lang="pt-PT" sz="2400" b="1" dirty="0" smtClean="0">
                <a:latin typeface="+mj-lt"/>
              </a:rPr>
              <a:t>1.793.787</a:t>
            </a:r>
            <a:r>
              <a:rPr lang="pt-PT" sz="2400" dirty="0" smtClean="0">
                <a:latin typeface="+mj-lt"/>
              </a:rPr>
              <a:t> habitantes (Censo de 2014). É a quinta província mais povoada, depois de Luanda, Huíla, Benguela e Huambo.  </a:t>
            </a:r>
            <a:endParaRPr lang="pt-PT" sz="2400" b="1" dirty="0" smtClean="0">
              <a:latin typeface="+mj-lt"/>
            </a:endParaRPr>
          </a:p>
          <a:p>
            <a:pPr algn="just">
              <a:buFont typeface="Wingdings 2" pitchFamily="18" charset="2"/>
              <a:buNone/>
            </a:pPr>
            <a:endParaRPr lang="pt-PT" sz="2400" b="1" dirty="0" smtClean="0"/>
          </a:p>
          <a:p>
            <a:pPr algn="just">
              <a:buFont typeface="Wingdings 2" pitchFamily="18" charset="2"/>
              <a:buNone/>
            </a:pPr>
            <a:endParaRPr lang="pt-PT" sz="2400" b="1" dirty="0" smtClean="0"/>
          </a:p>
          <a:p>
            <a:pPr algn="just">
              <a:buFont typeface="Wingdings 2" pitchFamily="18" charset="2"/>
              <a:buNone/>
            </a:pPr>
            <a:endParaRPr lang="pt-PT" sz="2400" b="1" dirty="0" smtClean="0"/>
          </a:p>
          <a:p>
            <a:pPr algn="just">
              <a:buFont typeface="Wingdings 2" pitchFamily="18" charset="2"/>
              <a:buNone/>
            </a:pPr>
            <a:endParaRPr lang="pt-PT" sz="2400" b="1" dirty="0" smtClean="0"/>
          </a:p>
          <a:p>
            <a:pPr algn="just">
              <a:buFont typeface="Wingdings 2" pitchFamily="18" charset="2"/>
              <a:buNone/>
            </a:pPr>
            <a:endParaRPr lang="pt-PT" sz="2400" b="1" dirty="0" smtClean="0"/>
          </a:p>
          <a:p>
            <a:pPr algn="just">
              <a:buFont typeface="Wingdings 2" pitchFamily="18" charset="2"/>
              <a:buNone/>
            </a:pPr>
            <a:endParaRPr lang="pt-PT" sz="2400" b="1" dirty="0" smtClean="0"/>
          </a:p>
          <a:p>
            <a:pPr algn="just">
              <a:buFont typeface="Wingdings 2" pitchFamily="18" charset="2"/>
              <a:buNone/>
            </a:pPr>
            <a:endParaRPr lang="pt-PT" sz="2400" b="1" dirty="0" smtClean="0"/>
          </a:p>
          <a:p>
            <a:pPr algn="just">
              <a:buFont typeface="Wingdings 2" pitchFamily="18" charset="2"/>
              <a:buNone/>
            </a:pPr>
            <a:endParaRPr lang="pt-PT" sz="2400" dirty="0" smtClean="0"/>
          </a:p>
          <a:p>
            <a:pPr>
              <a:buFont typeface="Wingdings 2" pitchFamily="18" charset="2"/>
              <a:buNone/>
            </a:pPr>
            <a:endParaRPr lang="pt-PT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836613"/>
            <a:ext cx="8820150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pt-PT" sz="2400" dirty="0">
                <a:latin typeface="+mj-lt"/>
              </a:rPr>
              <a:t>Sua capital é </a:t>
            </a:r>
            <a:r>
              <a:rPr lang="pt-PT" sz="2400" b="1" dirty="0">
                <a:latin typeface="+mj-lt"/>
              </a:rPr>
              <a:t>Sumbe </a:t>
            </a:r>
            <a:r>
              <a:rPr lang="pt-PT" sz="2400" dirty="0">
                <a:latin typeface="+mj-lt"/>
              </a:rPr>
              <a:t>que dista </a:t>
            </a:r>
            <a:r>
              <a:rPr lang="pt-PT" sz="2400" dirty="0" smtClean="0">
                <a:latin typeface="+mj-lt"/>
              </a:rPr>
              <a:t>330km </a:t>
            </a:r>
            <a:r>
              <a:rPr lang="pt-PT" sz="2400" dirty="0">
                <a:latin typeface="+mj-lt"/>
              </a:rPr>
              <a:t>de Luanda e 208km de Benguela. A província é constituída pelos Municípios:</a:t>
            </a:r>
            <a:r>
              <a:rPr lang="pt-PT" sz="2400" b="1" u="sng" dirty="0">
                <a:latin typeface="+mj-lt"/>
              </a:rPr>
              <a:t> </a:t>
            </a:r>
            <a:r>
              <a:rPr lang="pt-PT" sz="2400" b="1" dirty="0">
                <a:latin typeface="+mj-lt"/>
              </a:rPr>
              <a:t>Amboim, Cassongue</a:t>
            </a:r>
            <a:r>
              <a:rPr lang="pt-PT" sz="2400" b="1" dirty="0" smtClean="0">
                <a:latin typeface="+mj-lt"/>
              </a:rPr>
              <a:t>, Cela, Conda</a:t>
            </a:r>
            <a:r>
              <a:rPr lang="pt-PT" sz="2400" b="1" dirty="0">
                <a:latin typeface="+mj-lt"/>
              </a:rPr>
              <a:t>, Ebo</a:t>
            </a:r>
            <a:r>
              <a:rPr lang="pt-PT" sz="2400" b="1" dirty="0" smtClean="0">
                <a:latin typeface="+mj-lt"/>
              </a:rPr>
              <a:t>, Libolo,  </a:t>
            </a:r>
            <a:r>
              <a:rPr lang="pt-PT" sz="2400" b="1" dirty="0">
                <a:latin typeface="+mj-lt"/>
              </a:rPr>
              <a:t>Mussende, Porto Amboim, Quilenda, Quibala, Seles e Sumbe</a:t>
            </a:r>
            <a:r>
              <a:rPr lang="pt-PT" sz="2400" dirty="0">
                <a:latin typeface="+mj-lt"/>
              </a:rPr>
              <a:t> A província é a quinta mais habitada do país, com cerca de </a:t>
            </a:r>
            <a:r>
              <a:rPr lang="pt-PT" sz="2400" b="1" dirty="0">
                <a:latin typeface="+mj-lt"/>
              </a:rPr>
              <a:t>7,4%</a:t>
            </a:r>
            <a:r>
              <a:rPr lang="pt-PT" sz="2400" dirty="0">
                <a:latin typeface="+mj-lt"/>
              </a:rPr>
              <a:t> do total de habitantes de Angola, dos quais apenas </a:t>
            </a:r>
            <a:r>
              <a:rPr lang="pt-PT" sz="2400" b="1" dirty="0">
                <a:latin typeface="+mj-lt"/>
              </a:rPr>
              <a:t>15,1%</a:t>
            </a:r>
            <a:r>
              <a:rPr lang="pt-PT" sz="2400" dirty="0">
                <a:latin typeface="+mj-lt"/>
              </a:rPr>
              <a:t> tem acesso a Energia eléctrica divididos em</a:t>
            </a:r>
            <a:r>
              <a:rPr lang="pt-PT" sz="2400" dirty="0" smtClean="0">
                <a:latin typeface="+mj-lt"/>
              </a:rPr>
              <a:t>:</a:t>
            </a:r>
          </a:p>
          <a:p>
            <a:pPr algn="just"/>
            <a:endParaRPr lang="pt-PT" sz="2400" dirty="0">
              <a:latin typeface="+mj-lt"/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pt-PT" sz="2400" b="1" dirty="0">
                <a:latin typeface="+mj-lt"/>
              </a:rPr>
              <a:t>13,6%</a:t>
            </a:r>
            <a:r>
              <a:rPr lang="pt-PT" sz="2400" dirty="0">
                <a:latin typeface="+mj-lt"/>
              </a:rPr>
              <a:t> Beneficiam de energia Eléctrica regularmente a partir do Sistema Norte</a:t>
            </a:r>
            <a:r>
              <a:rPr lang="pt-PT" sz="2400" dirty="0" smtClean="0">
                <a:latin typeface="+mj-lt"/>
              </a:rPr>
              <a:t>.</a:t>
            </a:r>
          </a:p>
          <a:p>
            <a:pPr algn="just"/>
            <a:endParaRPr lang="pt-PT" sz="2400" dirty="0">
              <a:latin typeface="+mj-lt"/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pt-PT" sz="2400" b="1" dirty="0">
                <a:latin typeface="+mj-lt"/>
              </a:rPr>
              <a:t>1,5%</a:t>
            </a:r>
            <a:r>
              <a:rPr lang="pt-PT" sz="2400" dirty="0">
                <a:latin typeface="+mj-lt"/>
              </a:rPr>
              <a:t> Beneficia-se de Energia Eléctrica de forma deficiente isto é, em média 6 horas dia a partir de Grupos Geradores instalados nas sedes Municipais.</a:t>
            </a:r>
          </a:p>
          <a:p>
            <a:pPr algn="ctr" eaLnBrk="0" hangingPunct="0">
              <a:buFontTx/>
              <a:buChar char="•"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611560" y="1628800"/>
            <a:ext cx="8208912" cy="267765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>
              <a:tabLst>
                <a:tab pos="2000250" algn="l"/>
              </a:tabLst>
            </a:pPr>
            <a:r>
              <a:rPr lang="pt-PT" sz="2400" dirty="0" smtClean="0">
                <a:latin typeface="+mj-lt"/>
              </a:rPr>
              <a:t>Dos </a:t>
            </a:r>
            <a:r>
              <a:rPr lang="pt-PT" sz="2400" b="1" dirty="0">
                <a:latin typeface="+mj-lt"/>
              </a:rPr>
              <a:t>12 Municípios</a:t>
            </a:r>
            <a:r>
              <a:rPr lang="pt-PT" sz="2400" dirty="0">
                <a:latin typeface="+mj-lt"/>
              </a:rPr>
              <a:t> que a província possui, apenas </a:t>
            </a:r>
            <a:r>
              <a:rPr lang="pt-PT" sz="2400" b="1" dirty="0">
                <a:latin typeface="+mj-lt"/>
              </a:rPr>
              <a:t>Quatro (4)</a:t>
            </a:r>
            <a:r>
              <a:rPr lang="pt-PT" sz="2400" dirty="0">
                <a:latin typeface="+mj-lt"/>
              </a:rPr>
              <a:t>, beneficiam-se de Energia eléctrica 24h, a partir de Fonte Hídrica.</a:t>
            </a:r>
          </a:p>
          <a:p>
            <a:pPr algn="just" eaLnBrk="0" hangingPunct="0">
              <a:tabLst>
                <a:tab pos="2000250" algn="l"/>
              </a:tabLst>
            </a:pPr>
            <a:endParaRPr lang="pt-PT" sz="2400" dirty="0">
              <a:latin typeface="+mj-lt"/>
            </a:endParaRPr>
          </a:p>
          <a:p>
            <a:pPr algn="just" eaLnBrk="0" hangingPunct="0">
              <a:tabLst>
                <a:tab pos="2000250" algn="l"/>
              </a:tabLst>
            </a:pPr>
            <a:r>
              <a:rPr lang="pt-PT" sz="2400" dirty="0">
                <a:latin typeface="+mj-lt"/>
              </a:rPr>
              <a:t>    Os Municípios do </a:t>
            </a:r>
            <a:r>
              <a:rPr lang="pt-PT" sz="2400" b="1" dirty="0">
                <a:latin typeface="+mj-lt"/>
              </a:rPr>
              <a:t>Sumbe, Porto Amboim, </a:t>
            </a:r>
            <a:r>
              <a:rPr lang="pt-PT" sz="2400" b="1" dirty="0" smtClean="0">
                <a:latin typeface="+mj-lt"/>
              </a:rPr>
              <a:t>Amboim (Gabela)  </a:t>
            </a:r>
            <a:r>
              <a:rPr lang="pt-PT" sz="2400" b="1" dirty="0">
                <a:latin typeface="+mj-lt"/>
              </a:rPr>
              <a:t>e Libolo</a:t>
            </a:r>
            <a:r>
              <a:rPr lang="pt-PT" sz="2400" dirty="0">
                <a:latin typeface="+mj-lt"/>
              </a:rPr>
              <a:t>, são os que beneficiam de energia eléctrica através do aproveitamento hidroeléctrico de Cambambe, os restantes possuem geração própria e por isto, são considerados </a:t>
            </a:r>
            <a:r>
              <a:rPr lang="pt-PT" sz="2400" dirty="0" smtClean="0">
                <a:latin typeface="+mj-lt"/>
              </a:rPr>
              <a:t>Isolados</a:t>
            </a:r>
            <a:r>
              <a:rPr lang="pt-PT" sz="2400" dirty="0">
                <a:latin typeface="+mj-lt"/>
              </a:rPr>
              <a:t>.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415440"/>
            <a:ext cx="885825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2000250" algn="l"/>
              </a:tabLst>
            </a:pPr>
            <a:endParaRPr lang="pt-PT" sz="2400" dirty="0" smtClean="0"/>
          </a:p>
          <a:p>
            <a:pPr algn="just">
              <a:tabLst>
                <a:tab pos="2000250" algn="l"/>
              </a:tabLst>
            </a:pPr>
            <a:endParaRPr lang="pt-PT" sz="2400" dirty="0"/>
          </a:p>
          <a:p>
            <a:pPr algn="just">
              <a:tabLst>
                <a:tab pos="2000250" algn="l"/>
              </a:tabLst>
            </a:pPr>
            <a:r>
              <a:rPr lang="pt-PT" sz="2400" dirty="0" smtClean="0"/>
              <a:t>Os </a:t>
            </a:r>
            <a:r>
              <a:rPr lang="pt-PT" sz="2400" dirty="0"/>
              <a:t>munic</a:t>
            </a:r>
            <a:r>
              <a:rPr lang="pt-PT" sz="2400" dirty="0">
                <a:latin typeface="Calibri" pitchFamily="34" charset="0"/>
              </a:rPr>
              <a:t>í</a:t>
            </a:r>
            <a:r>
              <a:rPr lang="pt-PT" sz="2400" dirty="0"/>
              <a:t>pios que beneficiam de fonte h</a:t>
            </a:r>
            <a:r>
              <a:rPr lang="pt-PT" sz="2400" dirty="0">
                <a:latin typeface="Calibri" pitchFamily="34" charset="0"/>
              </a:rPr>
              <a:t>í</a:t>
            </a:r>
            <a:r>
              <a:rPr lang="pt-PT" sz="2400" dirty="0"/>
              <a:t>drica mais o Waco Kungo que </a:t>
            </a:r>
            <a:r>
              <a:rPr lang="pt-PT" sz="2400" dirty="0">
                <a:latin typeface="Calibri" pitchFamily="34" charset="0"/>
              </a:rPr>
              <a:t>é</a:t>
            </a:r>
            <a:r>
              <a:rPr lang="pt-PT" sz="2400" dirty="0"/>
              <a:t> Isolado, têm as suas sedes sob tutela da </a:t>
            </a:r>
            <a:r>
              <a:rPr lang="pt-PT" sz="2400" b="1" dirty="0"/>
              <a:t>Empresa Nacional de Distribui</a:t>
            </a:r>
            <a:r>
              <a:rPr lang="pt-PT" sz="2400" b="1" dirty="0">
                <a:latin typeface="Calibri" pitchFamily="34" charset="0"/>
              </a:rPr>
              <a:t>ç</a:t>
            </a:r>
            <a:r>
              <a:rPr lang="pt-PT" sz="2400" b="1" dirty="0"/>
              <a:t>ão de Electricidade, ENDE-EP</a:t>
            </a:r>
            <a:r>
              <a:rPr lang="pt-PT" sz="2400" dirty="0"/>
              <a:t>, e por esta razão são os que menos constrangimentos apresentam.</a:t>
            </a:r>
          </a:p>
          <a:p>
            <a:pPr algn="just">
              <a:tabLst>
                <a:tab pos="2000250" algn="l"/>
              </a:tabLst>
            </a:pPr>
            <a:endParaRPr lang="pt-PT" sz="2400" dirty="0"/>
          </a:p>
          <a:p>
            <a:pPr algn="just" eaLnBrk="0" hangingPunct="0">
              <a:tabLst>
                <a:tab pos="2000250" algn="l"/>
              </a:tabLst>
            </a:pPr>
            <a:r>
              <a:rPr lang="pt-PT" sz="2400" dirty="0"/>
              <a:t>Nos outros </a:t>
            </a:r>
            <a:r>
              <a:rPr lang="pt-PT" sz="2400" b="1" dirty="0"/>
              <a:t>sete (7) Munic</a:t>
            </a:r>
            <a:r>
              <a:rPr lang="pt-PT" sz="2400" b="1" dirty="0">
                <a:latin typeface="Calibri" pitchFamily="34" charset="0"/>
              </a:rPr>
              <a:t>í</a:t>
            </a:r>
            <a:r>
              <a:rPr lang="pt-PT" sz="2400" b="1" dirty="0"/>
              <a:t>pios,</a:t>
            </a:r>
            <a:r>
              <a:rPr lang="pt-PT" sz="2400" dirty="0"/>
              <a:t> o fornecimento de energia </a:t>
            </a:r>
            <a:r>
              <a:rPr lang="pt-PT" sz="2400" dirty="0">
                <a:latin typeface="Calibri" pitchFamily="34" charset="0"/>
              </a:rPr>
              <a:t>é</a:t>
            </a:r>
            <a:r>
              <a:rPr lang="pt-PT" sz="2400" dirty="0"/>
              <a:t> feito por Grupos Geradores com regime de funcionamento de cerca de </a:t>
            </a:r>
            <a:r>
              <a:rPr lang="pt-PT" sz="2400" b="1" dirty="0"/>
              <a:t>6 horas/ dia</a:t>
            </a:r>
            <a:r>
              <a:rPr lang="pt-PT" sz="2400" dirty="0"/>
              <a:t> em m</a:t>
            </a:r>
            <a:r>
              <a:rPr lang="pt-PT" sz="2400" dirty="0">
                <a:latin typeface="Calibri" pitchFamily="34" charset="0"/>
              </a:rPr>
              <a:t>é</a:t>
            </a:r>
            <a:r>
              <a:rPr lang="pt-PT" sz="2400" dirty="0"/>
              <a:t>dia, e com muitas alternâncias devido ao estado t</a:t>
            </a:r>
            <a:r>
              <a:rPr lang="pt-PT" sz="2400" dirty="0">
                <a:latin typeface="Calibri" pitchFamily="34" charset="0"/>
              </a:rPr>
              <a:t>é</a:t>
            </a:r>
            <a:r>
              <a:rPr lang="pt-PT" sz="2400" dirty="0"/>
              <a:t>cnico dos grupos e muitas vezes por falta de </a:t>
            </a:r>
            <a:r>
              <a:rPr lang="pt-PT" sz="2400" dirty="0" smtClean="0"/>
              <a:t>Consum</a:t>
            </a:r>
            <a:r>
              <a:rPr lang="pt-PT" sz="2400" dirty="0" smtClean="0">
                <a:latin typeface="Calibri" pitchFamily="34" charset="0"/>
              </a:rPr>
              <a:t>í</a:t>
            </a:r>
            <a:r>
              <a:rPr lang="pt-PT" sz="2400" dirty="0" smtClean="0"/>
              <a:t>veis </a:t>
            </a:r>
            <a:r>
              <a:rPr lang="pt-PT" sz="2400" dirty="0"/>
              <a:t>e </a:t>
            </a:r>
            <a:r>
              <a:rPr lang="pt-PT" sz="2400" dirty="0" smtClean="0"/>
              <a:t>Combust</a:t>
            </a:r>
            <a:r>
              <a:rPr lang="pt-PT" sz="2400" dirty="0" smtClean="0">
                <a:latin typeface="Calibri" pitchFamily="34" charset="0"/>
              </a:rPr>
              <a:t>í</a:t>
            </a:r>
            <a:r>
              <a:rPr lang="pt-PT" sz="2400" dirty="0" smtClean="0"/>
              <a:t>vel.</a:t>
            </a:r>
            <a:endParaRPr lang="pt-PT" sz="2400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428625" y="285750"/>
            <a:ext cx="8143875" cy="834074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pt-PT" dirty="0">
                <a:latin typeface="Constantia" pitchFamily="18" charset="0"/>
              </a:rPr>
              <a:t> </a:t>
            </a:r>
            <a:endParaRPr lang="pt-PT" dirty="0" smtClean="0">
              <a:latin typeface="Constantia" pitchFamily="18" charset="0"/>
            </a:endParaRPr>
          </a:p>
          <a:p>
            <a:pPr lvl="1"/>
            <a:r>
              <a:rPr lang="pt-PT" sz="2800" dirty="0" smtClean="0">
                <a:solidFill>
                  <a:schemeClr val="accent1"/>
                </a:solidFill>
                <a:latin typeface="Calibri" pitchFamily="34" charset="0"/>
              </a:rPr>
              <a:t>CARACTERIZAÇÃO </a:t>
            </a:r>
            <a:r>
              <a:rPr lang="pt-PT" sz="2800" dirty="0">
                <a:solidFill>
                  <a:schemeClr val="accent1"/>
                </a:solidFill>
                <a:latin typeface="Calibri" pitchFamily="34" charset="0"/>
              </a:rPr>
              <a:t>DO SISTEMA    ELÉCTRICO</a:t>
            </a:r>
            <a:br>
              <a:rPr lang="pt-PT" sz="2800" dirty="0">
                <a:solidFill>
                  <a:schemeClr val="accent1"/>
                </a:solidFill>
                <a:latin typeface="Calibri" pitchFamily="34" charset="0"/>
              </a:rPr>
            </a:br>
            <a:r>
              <a:rPr lang="pt-PT" sz="2800" dirty="0">
                <a:solidFill>
                  <a:schemeClr val="accent1"/>
                </a:solidFill>
                <a:latin typeface="Calibri" pitchFamily="34" charset="0"/>
              </a:rPr>
              <a:t>                            DA  PROVÍNCIA</a:t>
            </a:r>
          </a:p>
          <a:p>
            <a:endParaRPr lang="pt-PT" dirty="0">
              <a:latin typeface="Constantia" pitchFamily="18" charset="0"/>
            </a:endParaRPr>
          </a:p>
          <a:p>
            <a:pPr algn="just"/>
            <a:r>
              <a:rPr lang="pt-PT" sz="2400" dirty="0" smtClean="0">
                <a:latin typeface="Calibri" pitchFamily="34" charset="0"/>
              </a:rPr>
              <a:t>      O </a:t>
            </a:r>
            <a:r>
              <a:rPr lang="pt-PT" sz="2400" dirty="0">
                <a:latin typeface="Calibri" pitchFamily="34" charset="0"/>
              </a:rPr>
              <a:t>sistema eléctrico no Cuanza Sul é considerado híbrido porquanto, possui zonas interligadas a partir do Sistema Norte e zonas isoladas dependentes de Grupos Geradores.</a:t>
            </a:r>
          </a:p>
          <a:p>
            <a:pPr algn="just"/>
            <a:endParaRPr lang="pt-PT" sz="2400" dirty="0">
              <a:latin typeface="Calibr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t-PT" sz="2400" b="1" dirty="0">
                <a:latin typeface="Calibri" pitchFamily="34" charset="0"/>
              </a:rPr>
              <a:t>Produção</a:t>
            </a:r>
          </a:p>
          <a:p>
            <a:pPr algn="just"/>
            <a:endParaRPr lang="pt-PT" sz="2400" dirty="0">
              <a:latin typeface="Calibri" pitchFamily="34" charset="0"/>
            </a:endParaRPr>
          </a:p>
          <a:p>
            <a:pPr algn="just"/>
            <a:r>
              <a:rPr lang="pt-PT" sz="2400" dirty="0" smtClean="0">
                <a:latin typeface="Calibri" pitchFamily="34" charset="0"/>
              </a:rPr>
              <a:t>      Neste </a:t>
            </a:r>
            <a:r>
              <a:rPr lang="pt-PT" sz="2400" dirty="0">
                <a:latin typeface="Calibri" pitchFamily="34" charset="0"/>
              </a:rPr>
              <a:t>particular a província está com </a:t>
            </a:r>
            <a:r>
              <a:rPr lang="pt-PT" sz="2400" b="1" dirty="0">
                <a:latin typeface="Calibri" pitchFamily="34" charset="0"/>
              </a:rPr>
              <a:t>66,6%</a:t>
            </a:r>
            <a:r>
              <a:rPr lang="pt-PT" sz="2400" dirty="0">
                <a:latin typeface="Calibri" pitchFamily="34" charset="0"/>
              </a:rPr>
              <a:t> das sedes Municipais, sob extrema dependência de Grupos </a:t>
            </a:r>
            <a:r>
              <a:rPr lang="pt-PT" sz="2400" dirty="0" smtClean="0">
                <a:latin typeface="Calibri" pitchFamily="34" charset="0"/>
              </a:rPr>
              <a:t>Geradores.</a:t>
            </a:r>
          </a:p>
          <a:p>
            <a:pPr algn="just"/>
            <a:endParaRPr lang="pt-PT" sz="2400" dirty="0">
              <a:latin typeface="Calibri" pitchFamily="34" charset="0"/>
            </a:endParaRPr>
          </a:p>
          <a:p>
            <a:pPr algn="just"/>
            <a:r>
              <a:rPr lang="pt-PT" sz="2400" dirty="0" smtClean="0">
                <a:latin typeface="Calibri" pitchFamily="34" charset="0"/>
              </a:rPr>
              <a:t>      O </a:t>
            </a:r>
            <a:r>
              <a:rPr lang="pt-PT" sz="2400" dirty="0">
                <a:latin typeface="Calibri" pitchFamily="34" charset="0"/>
              </a:rPr>
              <a:t>quadro produtivo não é satisfatório, porquanto tem havido bastante deficit no atendimento as populações devido a vários constrangimentos que abordaremos adiantem.</a:t>
            </a:r>
          </a:p>
          <a:p>
            <a:pPr algn="just"/>
            <a:r>
              <a:rPr lang="pt-PT" sz="2400" dirty="0">
                <a:latin typeface="Calibri" pitchFamily="34" charset="0"/>
              </a:rPr>
              <a:t> </a:t>
            </a:r>
          </a:p>
          <a:p>
            <a:r>
              <a:rPr lang="pt-PT" sz="2400" dirty="0">
                <a:latin typeface="Calibri" pitchFamily="34" charset="0"/>
              </a:rPr>
              <a:t> </a:t>
            </a:r>
          </a:p>
          <a:p>
            <a:endParaRPr lang="pt-PT" sz="2400" dirty="0">
              <a:latin typeface="Calibri" pitchFamily="34" charset="0"/>
            </a:endParaRPr>
          </a:p>
          <a:p>
            <a:endParaRPr lang="pt-PT" sz="2400" dirty="0">
              <a:latin typeface="Calibri" pitchFamily="34" charset="0"/>
            </a:endParaRPr>
          </a:p>
          <a:p>
            <a:endParaRPr lang="pt-PT" sz="2400" dirty="0">
              <a:latin typeface="Calibri" pitchFamily="34" charset="0"/>
            </a:endParaRPr>
          </a:p>
          <a:p>
            <a:endParaRPr lang="pt-PT" dirty="0">
              <a:latin typeface="Constantia" pitchFamily="18" charset="0"/>
            </a:endParaRPr>
          </a:p>
          <a:p>
            <a:endParaRPr lang="pt-PT" dirty="0">
              <a:latin typeface="Constantia" pitchFamily="18" charset="0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ângulo 1"/>
          <p:cNvSpPr>
            <a:spLocks noChangeArrowheads="1"/>
          </p:cNvSpPr>
          <p:nvPr/>
        </p:nvSpPr>
        <p:spPr bwMode="auto">
          <a:xfrm>
            <a:off x="0" y="0"/>
            <a:ext cx="885825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onstantia" pitchFamily="18" charset="0"/>
              </a:rPr>
              <a:t>Quadro de Produção nas Sedes</a:t>
            </a:r>
            <a:br>
              <a:rPr lang="pt-PT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onstantia" pitchFamily="18" charset="0"/>
              </a:rPr>
            </a:br>
            <a:r>
              <a:rPr lang="pt-PT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onstantia" pitchFamily="18" charset="0"/>
              </a:rPr>
              <a:t>   Municipais </a:t>
            </a:r>
          </a:p>
          <a:p>
            <a:endParaRPr lang="pt-PT" dirty="0">
              <a:latin typeface="Constantia" pitchFamily="18" charset="0"/>
            </a:endParaRPr>
          </a:p>
          <a:p>
            <a:endParaRPr lang="pt-PT" dirty="0">
              <a:latin typeface="Constantia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151918"/>
              </p:ext>
            </p:extLst>
          </p:nvPr>
        </p:nvGraphicFramePr>
        <p:xfrm>
          <a:off x="285750" y="1071563"/>
          <a:ext cx="8643998" cy="5325310"/>
        </p:xfrm>
        <a:graphic>
          <a:graphicData uri="http://schemas.openxmlformats.org/drawingml/2006/table">
            <a:tbl>
              <a:tblPr/>
              <a:tblGrid>
                <a:gridCol w="1119171"/>
                <a:gridCol w="657805"/>
                <a:gridCol w="657805"/>
                <a:gridCol w="759331"/>
                <a:gridCol w="907113"/>
                <a:gridCol w="881280"/>
                <a:gridCol w="686643"/>
                <a:gridCol w="720284"/>
                <a:gridCol w="1062704"/>
                <a:gridCol w="1191862"/>
              </a:tblGrid>
              <a:tr h="367189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latin typeface="Arial"/>
                          <a:ea typeface="Times New Roman"/>
                          <a:cs typeface="Times New Roman"/>
                        </a:rPr>
                        <a:t>PRODUÇÃO DE ENERGIA ELÉCTRICA NAS SEDES MUNICIPAIS</a:t>
                      </a:r>
                      <a:endParaRPr lang="pt-P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98326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Município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>
                          <a:latin typeface="Arial"/>
                          <a:ea typeface="Times New Roman"/>
                          <a:cs typeface="Times New Roman"/>
                        </a:rPr>
                        <a:t>Número de Habitantes nas Sedes Municipais em 2015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Potência Instalada (MW)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Potência Disponível (MW)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Potência Reprimida Meio Urbano (MW)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b="1" dirty="0">
                          <a:latin typeface="Arial"/>
                          <a:ea typeface="Times New Roman"/>
                          <a:cs typeface="Times New Roman"/>
                        </a:rPr>
                        <a:t>Potência </a:t>
                      </a:r>
                      <a:r>
                        <a:rPr lang="pt-PT" sz="900" b="1" dirty="0">
                          <a:latin typeface="Arial"/>
                          <a:ea typeface="Times New Roman"/>
                          <a:cs typeface="Times New Roman"/>
                        </a:rPr>
                        <a:t>Reprimi</a:t>
                      </a: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da Meio Rural (MW)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Demanda (MW)     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Nível de Atendimento (%)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Regime de </a:t>
                      </a:r>
                      <a:r>
                        <a:rPr lang="pt-PT" sz="1100" b="1" dirty="0">
                          <a:latin typeface="Arial"/>
                          <a:ea typeface="Times New Roman"/>
                          <a:cs typeface="Times New Roman"/>
                        </a:rPr>
                        <a:t>Funcionamento 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405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b="1" dirty="0">
                          <a:latin typeface="Arial"/>
                          <a:ea typeface="Times New Roman"/>
                          <a:cs typeface="Times New Roman"/>
                        </a:rPr>
                        <a:t>Meio Urbano</a:t>
                      </a:r>
                      <a:endParaRPr lang="pt-PT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b="1" dirty="0">
                          <a:latin typeface="Arial"/>
                          <a:ea typeface="Times New Roman"/>
                          <a:cs typeface="Times New Roman"/>
                        </a:rPr>
                        <a:t>Meio Rural</a:t>
                      </a:r>
                      <a:endParaRPr lang="pt-PT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6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Sumbe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latin typeface="Calibri"/>
                          <a:ea typeface="Times New Roman"/>
                          <a:cs typeface="Times New Roman"/>
                        </a:rPr>
                        <a:t>87.246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142.349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1,3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0,0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4,1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4,7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28,9  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Stand By 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Amboim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32.398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latin typeface="Calibri"/>
                          <a:ea typeface="Times New Roman"/>
                          <a:cs typeface="Times New Roman"/>
                        </a:rPr>
                        <a:t>52.855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latin typeface="Calibri"/>
                          <a:ea typeface="Times New Roman"/>
                          <a:cs typeface="Times New Roman"/>
                        </a:rPr>
                        <a:t>0,9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0,9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1,1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latin typeface="Calibri"/>
                          <a:ea typeface="Times New Roman"/>
                          <a:cs typeface="Times New Roman"/>
                        </a:rPr>
                        <a:t>2,8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11,4  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7,9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Stand By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Cassongue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49.400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latin typeface="Calibri"/>
                          <a:ea typeface="Times New Roman"/>
                          <a:cs typeface="Times New Roman"/>
                        </a:rPr>
                        <a:t>80.600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latin typeface="Calibri"/>
                          <a:ea typeface="Times New Roman"/>
                          <a:cs typeface="Times New Roman"/>
                        </a:rPr>
                        <a:t>0,6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0,4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3,9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6,3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10,6  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3,8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6h/dia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9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Cela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12.827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latin typeface="Calibri"/>
                          <a:ea typeface="Times New Roman"/>
                          <a:cs typeface="Times New Roman"/>
                        </a:rPr>
                        <a:t>20.928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latin typeface="Calibri"/>
                          <a:ea typeface="Times New Roman"/>
                          <a:cs typeface="Times New Roman"/>
                        </a:rPr>
                        <a:t>1,4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latin typeface="Calibri"/>
                          <a:ea typeface="Times New Roman"/>
                          <a:cs typeface="Times New Roman"/>
                        </a:rPr>
                        <a:t>1,4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0,9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1,4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3,7  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37,8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6h/ dia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Conda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13.300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21.700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0,7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latin typeface="Calibri"/>
                          <a:ea typeface="Times New Roman"/>
                          <a:cs typeface="Times New Roman"/>
                        </a:rPr>
                        <a:t>0,03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latin typeface="Calibri"/>
                          <a:ea typeface="Times New Roman"/>
                          <a:cs typeface="Times New Roman"/>
                        </a:rPr>
                        <a:t>1,0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latin typeface="Calibri"/>
                          <a:ea typeface="Times New Roman"/>
                          <a:cs typeface="Times New Roman"/>
                        </a:rPr>
                        <a:t>1,5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2,5  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1,3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6h/dia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Ebo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6.799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11.094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1,5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0,7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0,5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0,7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1,9  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36,6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Stand By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Libolo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20.040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32.696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latin typeface="Calibri"/>
                          <a:ea typeface="Times New Roman"/>
                          <a:cs typeface="Times New Roman"/>
                        </a:rPr>
                        <a:t>0,0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0,0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1,2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1,7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5,1  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------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Mussende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24.016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39.183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1,2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latin typeface="Calibri"/>
                          <a:ea typeface="Times New Roman"/>
                          <a:cs typeface="Times New Roman"/>
                        </a:rPr>
                        <a:t>0,6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1,8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2,8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5,2  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10,8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12h/dia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Porto Amboim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24.483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39.945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3,6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1,2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0,9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2,7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14,1  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8,5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Stand</a:t>
                      </a:r>
                      <a:r>
                        <a:rPr lang="pt-PT" sz="1400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PT" sz="1400" baseline="0" dirty="0" err="1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By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Quibala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12.328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20.114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0,7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0,4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1,0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1,3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2,6  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15,1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5h/dia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Quilenda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7.756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22.244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0,7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0,5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0,6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1,7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2,8  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19,0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6h/ dia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3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Seles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12.308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20.082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0,8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0,8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0,9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Calibri"/>
                          <a:ea typeface="Times New Roman"/>
                          <a:cs typeface="Times New Roman"/>
                        </a:rPr>
                        <a:t>1,3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3,0  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27,5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20h/ dia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302.901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503.790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13,4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17,7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29,1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53,8  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12,9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57" marR="297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sp>
        <p:nvSpPr>
          <p:cNvPr id="19630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000250" algn="l"/>
              </a:tabLst>
            </a:pPr>
            <a:endParaRPr lang="pt-PT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ângulo 1"/>
          <p:cNvSpPr>
            <a:spLocks noChangeArrowheads="1"/>
          </p:cNvSpPr>
          <p:nvPr/>
        </p:nvSpPr>
        <p:spPr bwMode="auto">
          <a:xfrm>
            <a:off x="0" y="0"/>
            <a:ext cx="885825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tantia" pitchFamily="18" charset="0"/>
              </a:rPr>
              <a:t>Quadro Resumo de Distribuição de </a:t>
            </a:r>
            <a:r>
              <a:rPr lang="pt-PT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tantia" pitchFamily="18" charset="0"/>
              </a:rPr>
              <a:t>Energia nas </a:t>
            </a:r>
            <a:r>
              <a:rPr lang="pt-PT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nstantia" pitchFamily="18" charset="0"/>
              </a:rPr>
              <a:t>Zonas Ligadas ao Sistema Hídrico</a:t>
            </a:r>
            <a:endParaRPr lang="pt-PT" sz="3200" dirty="0">
              <a:solidFill>
                <a:schemeClr val="tx1">
                  <a:lumMod val="85000"/>
                  <a:lumOff val="15000"/>
                </a:schemeClr>
              </a:solidFill>
              <a:latin typeface="Constantia" pitchFamily="18" charset="0"/>
            </a:endParaRPr>
          </a:p>
          <a:p>
            <a:pPr algn="ctr"/>
            <a:endParaRPr lang="pt-PT" sz="3200" dirty="0">
              <a:solidFill>
                <a:schemeClr val="tx1">
                  <a:lumMod val="85000"/>
                  <a:lumOff val="15000"/>
                </a:schemeClr>
              </a:solidFill>
              <a:latin typeface="Constantia" pitchFamily="18" charset="0"/>
            </a:endParaRPr>
          </a:p>
          <a:p>
            <a:endParaRPr lang="pt-PT" dirty="0">
              <a:latin typeface="Constantia" pitchFamily="18" charset="0"/>
            </a:endParaRPr>
          </a:p>
          <a:p>
            <a:endParaRPr lang="pt-PT" dirty="0">
              <a:latin typeface="Constantia" pitchFamily="18" charset="0"/>
            </a:endParaRPr>
          </a:p>
        </p:txBody>
      </p:sp>
      <p:sp>
        <p:nvSpPr>
          <p:cNvPr id="21506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000250" algn="l"/>
              </a:tabLst>
            </a:pPr>
            <a:endParaRPr lang="pt-PT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436950"/>
              </p:ext>
            </p:extLst>
          </p:nvPr>
        </p:nvGraphicFramePr>
        <p:xfrm>
          <a:off x="214313" y="1071563"/>
          <a:ext cx="8643999" cy="5252293"/>
        </p:xfrm>
        <a:graphic>
          <a:graphicData uri="http://schemas.openxmlformats.org/drawingml/2006/table">
            <a:tbl>
              <a:tblPr/>
              <a:tblGrid>
                <a:gridCol w="2506215"/>
                <a:gridCol w="104964"/>
                <a:gridCol w="1717606"/>
                <a:gridCol w="2016280"/>
                <a:gridCol w="2298934"/>
              </a:tblGrid>
              <a:tr h="324683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latin typeface="Arial"/>
                          <a:ea typeface="Times New Roman"/>
                          <a:cs typeface="Times New Roman"/>
                        </a:rPr>
                        <a:t>REDE DE DISTRIBUIÇÃO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464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Designação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2013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latin typeface="Arial"/>
                          <a:ea typeface="Times New Roman"/>
                          <a:cs typeface="Times New Roman"/>
                        </a:rPr>
                        <a:t>2014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latin typeface="Arial"/>
                          <a:ea typeface="Times New Roman"/>
                          <a:cs typeface="Times New Roman"/>
                        </a:rPr>
                        <a:t>2015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246434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SUBESTAÇÕES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4643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Arial"/>
                          <a:ea typeface="Times New Roman"/>
                          <a:cs typeface="Times New Roman"/>
                        </a:rPr>
                        <a:t>Nº de Subestações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351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Arial"/>
                          <a:ea typeface="Times New Roman"/>
                          <a:cs typeface="Times New Roman"/>
                        </a:rPr>
                        <a:t>Nº de Transformadores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43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Arial"/>
                          <a:ea typeface="Times New Roman"/>
                          <a:cs typeface="Times New Roman"/>
                        </a:rPr>
                        <a:t>Potência Instalada (MVA)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95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95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155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434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LINHAS (km)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46434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latin typeface="Arial"/>
                          <a:ea typeface="Times New Roman"/>
                          <a:cs typeface="Times New Roman"/>
                        </a:rPr>
                        <a:t>REDE MT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46434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AÉREAS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4643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Arial"/>
                          <a:ea typeface="Times New Roman"/>
                          <a:cs typeface="Times New Roman"/>
                        </a:rPr>
                        <a:t>MT (30 kV)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195,73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345,38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371,53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43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Arial"/>
                          <a:ea typeface="Times New Roman"/>
                          <a:cs typeface="Times New Roman"/>
                        </a:rPr>
                        <a:t>MT (6,6 kV)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0,34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0,34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3,73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434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 SUBTERRÂNEAS 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4643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Arial"/>
                          <a:ea typeface="Times New Roman"/>
                          <a:cs typeface="Times New Roman"/>
                        </a:rPr>
                        <a:t>MT (30 kV)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34,72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34,72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43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Arial"/>
                          <a:ea typeface="Times New Roman"/>
                          <a:cs typeface="Times New Roman"/>
                        </a:rPr>
                        <a:t>MT (6,6 kV)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1,8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1,8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1,8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434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latin typeface="Arial"/>
                          <a:ea typeface="Times New Roman"/>
                          <a:cs typeface="Times New Roman"/>
                        </a:rPr>
                        <a:t>REDE BT (km)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4643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Arial"/>
                          <a:ea typeface="Times New Roman"/>
                          <a:cs typeface="Times New Roman"/>
                        </a:rPr>
                        <a:t>Aéreas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188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217,7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220,16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43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Arial"/>
                          <a:ea typeface="Times New Roman"/>
                          <a:cs typeface="Times New Roman"/>
                        </a:rPr>
                        <a:t>Subterrâneas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32,50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32,9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34,7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434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latin typeface="Arial"/>
                          <a:ea typeface="Times New Roman"/>
                          <a:cs typeface="Times New Roman"/>
                        </a:rPr>
                        <a:t>POSTOS DE TRANSFORMAÇÃO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4643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Arial"/>
                          <a:ea typeface="Times New Roman"/>
                          <a:cs typeface="Times New Roman"/>
                        </a:rPr>
                        <a:t>Unidades (30/0.4 kV)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162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196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210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43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Arial"/>
                          <a:ea typeface="Times New Roman"/>
                          <a:cs typeface="Times New Roman"/>
                        </a:rPr>
                        <a:t>Unidades (6.6/0.4 kV)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43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latin typeface="Arial"/>
                          <a:ea typeface="Times New Roman"/>
                          <a:cs typeface="Times New Roman"/>
                        </a:rPr>
                        <a:t>Potência Instalada (MVA)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78,1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91,3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96,72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263" marR="402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610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000250" algn="l"/>
              </a:tabLst>
            </a:pPr>
            <a:r>
              <a:rPr lang="pt-PT" sz="1200" b="1" dirty="0"/>
              <a:t>         </a:t>
            </a:r>
            <a:br>
              <a:rPr lang="pt-PT" sz="1200" b="1" dirty="0"/>
            </a:br>
            <a:endParaRPr lang="pt-PT" sz="1400" dirty="0"/>
          </a:p>
          <a:p>
            <a:pPr eaLnBrk="0" hangingPunct="0">
              <a:tabLst>
                <a:tab pos="2000250" algn="l"/>
              </a:tabLst>
            </a:pPr>
            <a:endParaRPr lang="pt-PT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ítulo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1128167"/>
          </a:xfrm>
        </p:spPr>
        <p:txBody>
          <a:bodyPr/>
          <a:lstStyle/>
          <a:p>
            <a:pPr algn="ctr"/>
            <a:r>
              <a:rPr lang="pt-PT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Gráficos</a:t>
            </a:r>
            <a:r>
              <a:rPr lang="pt-PT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pt-PT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da Potencia Instalada nas Subestações e Extensão de Rede MT</a:t>
            </a:r>
            <a:endParaRPr lang="pt-PT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sz="half" idx="1"/>
          </p:nvPr>
        </p:nvGraphicFramePr>
        <p:xfrm>
          <a:off x="457200" y="1920875"/>
          <a:ext cx="4038600" cy="443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Marcador de Posição de Conteúdo 5"/>
          <p:cNvGraphicFramePr>
            <a:graphicFrameLocks noGrp="1"/>
          </p:cNvGraphicFramePr>
          <p:nvPr>
            <p:ph sz="half" idx="2"/>
          </p:nvPr>
        </p:nvGraphicFramePr>
        <p:xfrm>
          <a:off x="4648200" y="1920875"/>
          <a:ext cx="4038600" cy="443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ux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ux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359</TotalTime>
  <Words>1448</Words>
  <Application>Microsoft Office PowerPoint</Application>
  <PresentationFormat>Apresentação no Ecrã (4:3)</PresentationFormat>
  <Paragraphs>577</Paragraphs>
  <Slides>19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19</vt:i4>
      </vt:variant>
    </vt:vector>
  </HeadingPairs>
  <TitlesOfParts>
    <vt:vector size="20" baseType="lpstr">
      <vt:lpstr>Fluxo</vt:lpstr>
      <vt:lpstr>GOVERNO DA PROVÍNCIA DO CUANZA SUL DIRECÇÃO PROVINCIAL DE ENERGIA E ÁGUAS  CONSELHO CONSULTIVO DO MINEA 30 A 31 DE JULHO 2015  RELATÓRIO DE BALANÇO DO SUB SECTOR DE ENERGIA NO CUANZA SUL  </vt:lpstr>
      <vt:lpstr>INTRODUÇÃO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Gráficos da Potencia Instalada nas Subestações e Extensão de Rede MT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Empresa Nacional de Eletricidade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</dc:title>
  <dc:creator>E.N.E-EP</dc:creator>
  <cp:lastModifiedBy>suporte tecnico</cp:lastModifiedBy>
  <cp:revision>66</cp:revision>
  <dcterms:created xsi:type="dcterms:W3CDTF">2015-07-27T18:28:35Z</dcterms:created>
  <dcterms:modified xsi:type="dcterms:W3CDTF">2015-07-31T10:57:07Z</dcterms:modified>
</cp:coreProperties>
</file>