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9" r:id="rId2"/>
    <p:sldId id="314" r:id="rId3"/>
    <p:sldId id="316" r:id="rId4"/>
    <p:sldId id="322" r:id="rId5"/>
    <p:sldId id="323" r:id="rId6"/>
    <p:sldId id="325" r:id="rId7"/>
    <p:sldId id="327" r:id="rId8"/>
    <p:sldId id="379" r:id="rId9"/>
    <p:sldId id="380" r:id="rId10"/>
    <p:sldId id="346" r:id="rId11"/>
    <p:sldId id="377" r:id="rId12"/>
    <p:sldId id="363" r:id="rId13"/>
    <p:sldId id="365" r:id="rId14"/>
    <p:sldId id="381" r:id="rId15"/>
    <p:sldId id="382" r:id="rId16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1ABC9-B2D9-4E53-9933-D562F07012A3}" type="datetimeFigureOut">
              <a:rPr lang="pt-PT" smtClean="0"/>
              <a:pPr/>
              <a:t>29-07-2015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49688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7DC68-AE2A-4D62-940B-2C5E2708CB6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2934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B5616-AA7E-4E67-9FC6-7F0D64F1913B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450" y="4689993"/>
            <a:ext cx="5438775" cy="4443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49688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03BA6-7852-419B-9F73-8B855CFE2F4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12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3BA6-7852-419B-9F73-8B855CFE2F4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0DBC-A27E-4947-A94C-3082AE5A4C7E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A23F-BAF2-40F7-981E-A4E481A32A3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8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0DBC-A27E-4947-A94C-3082AE5A4C7E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A23F-BAF2-40F7-981E-A4E481A32A3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4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0DBC-A27E-4947-A94C-3082AE5A4C7E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A23F-BAF2-40F7-981E-A4E481A32A3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0DBC-A27E-4947-A94C-3082AE5A4C7E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A23F-BAF2-40F7-981E-A4E481A32A3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90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0DBC-A27E-4947-A94C-3082AE5A4C7E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A23F-BAF2-40F7-981E-A4E481A32A3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61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0DBC-A27E-4947-A94C-3082AE5A4C7E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A23F-BAF2-40F7-981E-A4E481A32A3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70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0DBC-A27E-4947-A94C-3082AE5A4C7E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A23F-BAF2-40F7-981E-A4E481A32A3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06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0DBC-A27E-4947-A94C-3082AE5A4C7E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A23F-BAF2-40F7-981E-A4E481A32A3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83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0DBC-A27E-4947-A94C-3082AE5A4C7E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A23F-BAF2-40F7-981E-A4E481A32A3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26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0DBC-A27E-4947-A94C-3082AE5A4C7E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A23F-BAF2-40F7-981E-A4E481A32A3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24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0DBC-A27E-4947-A94C-3082AE5A4C7E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A23F-BAF2-40F7-981E-A4E481A32A3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55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30DBC-A27E-4947-A94C-3082AE5A4C7E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7A23F-BAF2-40F7-981E-A4E481A32A3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55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2590800" y="6096000"/>
            <a:ext cx="64008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2200" dirty="0">
              <a:latin typeface="Franklin Gothic Book" pitchFamily="34" charset="0"/>
            </a:endParaRPr>
          </a:p>
        </p:txBody>
      </p:sp>
      <p:pic>
        <p:nvPicPr>
          <p:cNvPr id="5" name="Picture 4" descr="angola_logo-repubblic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533400"/>
            <a:ext cx="1183889" cy="1219200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52400" y="1752600"/>
            <a:ext cx="8991600" cy="20574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t-PT" sz="1600" dirty="0" smtClean="0">
                <a:latin typeface="Franklin Gothic Book" panose="020B0503020102020204" pitchFamily="34" charset="0"/>
                <a:ea typeface="+mj-ea"/>
                <a:cs typeface="+mj-cs"/>
              </a:rPr>
              <a:t>REPÚBLICA DE ANGOLA</a:t>
            </a:r>
          </a:p>
          <a:p>
            <a:pPr lvl="0" algn="ctr">
              <a:spcBef>
                <a:spcPct val="0"/>
              </a:spcBef>
              <a:defRPr/>
            </a:pPr>
            <a:r>
              <a:rPr lang="pt-PT" sz="2000" dirty="0" smtClean="0">
                <a:latin typeface="Franklin Gothic Book" panose="020B0503020102020204" pitchFamily="34" charset="0"/>
                <a:ea typeface="+mj-ea"/>
                <a:cs typeface="+mj-cs"/>
              </a:rPr>
              <a:t>GOVERNO DA PROVINCIA DE CABINDA</a:t>
            </a:r>
          </a:p>
          <a:p>
            <a:pPr lvl="0" algn="ctr">
              <a:spcBef>
                <a:spcPct val="0"/>
              </a:spcBef>
              <a:defRPr/>
            </a:pPr>
            <a:r>
              <a:rPr lang="pt-PT" sz="2400" b="1" dirty="0" smtClean="0">
                <a:latin typeface="Franklin Gothic Book" panose="020B0503020102020204" pitchFamily="34" charset="0"/>
                <a:ea typeface="+mj-ea"/>
                <a:cs typeface="+mj-cs"/>
              </a:rPr>
              <a:t>SECRETARIA  PROVINCIAL  DA  ENERGIA  E  ÁGUAS </a:t>
            </a:r>
            <a:br>
              <a:rPr lang="pt-PT" sz="2400" b="1" dirty="0" smtClean="0">
                <a:latin typeface="Franklin Gothic Book" panose="020B0503020102020204" pitchFamily="34" charset="0"/>
                <a:ea typeface="+mj-ea"/>
                <a:cs typeface="+mj-cs"/>
              </a:rPr>
            </a:br>
            <a:endParaRPr lang="pt-PT" sz="2400" b="1" dirty="0" smtClean="0">
              <a:solidFill>
                <a:schemeClr val="accent1"/>
              </a:solidFill>
              <a:latin typeface="Franklin Gothic Book" panose="020B0503020102020204" pitchFamily="34" charset="0"/>
              <a:ea typeface="+mj-ea"/>
              <a:cs typeface="+mj-cs"/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4800600" y="3810000"/>
            <a:ext cx="3657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1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752600" y="3810000"/>
            <a:ext cx="2743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100" dirty="0" smtClean="0">
                <a:latin typeface="Calibri" pitchFamily="34" charset="0"/>
                <a:cs typeface="Arial" pitchFamily="34" charset="0"/>
              </a:rPr>
              <a:t>CENTRAL TÉRMICA DE </a:t>
            </a:r>
            <a:r>
              <a:rPr lang="en-US" sz="1100" smtClean="0">
                <a:latin typeface="Calibri" pitchFamily="34" charset="0"/>
                <a:cs typeface="Arial" pitchFamily="34" charset="0"/>
              </a:rPr>
              <a:t>MALEMBO 95 MW</a:t>
            </a:r>
            <a:endParaRPr lang="en-US" sz="1100" dirty="0" smtClean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" name="Picture 3" descr="F:\BEST DRONE\G01526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64201" y="12492160"/>
            <a:ext cx="3657599" cy="6405440"/>
          </a:xfrm>
          <a:prstGeom prst="rect">
            <a:avLst/>
          </a:prstGeom>
          <a:noFill/>
        </p:spPr>
      </p:pic>
      <p:sp>
        <p:nvSpPr>
          <p:cNvPr id="11" name="Rectângulo 10"/>
          <p:cNvSpPr/>
          <p:nvPr/>
        </p:nvSpPr>
        <p:spPr>
          <a:xfrm>
            <a:off x="5334000" y="3810000"/>
            <a:ext cx="228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lang="en-US" sz="1100" dirty="0" smtClean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4" name="Imagem 11" descr="F:\REUNIÕES COM O MINEA NA OBRA\Nº20 11-1-2012\Fotos para a acta nº20\Fotos no dia 10-1-2012 0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833" y="3819525"/>
            <a:ext cx="3996000" cy="2880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2" descr="C:\Users\HP\Documents\SPEA energia\Fotos\2013\Maio\Recepção Provisoria ELCCAM - Alto Sundi\2013-05-17 15.18.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830850"/>
            <a:ext cx="3960000" cy="2874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596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0"/>
            <a:ext cx="6934200" cy="1066800"/>
          </a:xfrm>
        </p:spPr>
        <p:txBody>
          <a:bodyPr>
            <a:noAutofit/>
          </a:bodyPr>
          <a:lstStyle/>
          <a:p>
            <a:r>
              <a:rPr lang="pt-PT" sz="2800" b="1" dirty="0" smtClean="0"/>
              <a:t>Caracterização da rede de Iluminação Pública</a:t>
            </a:r>
            <a:endParaRPr lang="pt-PT" sz="2800" b="1" dirty="0">
              <a:solidFill>
                <a:schemeClr val="tx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371600"/>
            <a:ext cx="7924800" cy="3733800"/>
          </a:xfrm>
        </p:spPr>
        <p:txBody>
          <a:bodyPr>
            <a:noAutofit/>
          </a:bodyPr>
          <a:lstStyle/>
          <a:p>
            <a:pPr marL="719138" indent="-266700" algn="just">
              <a:lnSpc>
                <a:spcPct val="150000"/>
              </a:lnSpc>
            </a:pPr>
            <a:r>
              <a:rPr lang="pt-PT" sz="1600" dirty="0" smtClean="0"/>
              <a:t>Em todas as sedes Municipais, comunais e algumas localidades existe a iluminação pública, totalizando cerca de 5.082 focos luminosos, dos quais 4.852 são alimentados através da rede pública e  230 são alimentados por energia solar, cuja capacidade varia de 40 a 250 W (40 W lâmpadas Led iluminação fotovoltaico e 250 W iluminação pública), correspondente a uma potência instalada de 0,092 MW e 1,21 MW, respectivamente.</a:t>
            </a:r>
          </a:p>
          <a:p>
            <a:pPr marL="719138" indent="-266700" algn="just">
              <a:lnSpc>
                <a:spcPct val="150000"/>
              </a:lnSpc>
              <a:buNone/>
            </a:pPr>
            <a:endParaRPr lang="pt-PT" sz="1600" dirty="0" smtClean="0"/>
          </a:p>
          <a:p>
            <a:pPr marL="719138" indent="-266700" algn="just">
              <a:lnSpc>
                <a:spcPct val="150000"/>
              </a:lnSpc>
            </a:pPr>
            <a:r>
              <a:rPr lang="pt-PT" sz="1600" dirty="0" smtClean="0"/>
              <a:t>A manutenção desta esteve sempre a cargo do Governo da Província de Cabinda através da SPEA que contrata empresas para o efeito.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97A2-8518-4D22-B8B1-45D49AF2F551}" type="slidenum">
              <a:rPr lang="pt-PT" smtClean="0"/>
              <a:pPr/>
              <a:t>10</a:t>
            </a:fld>
            <a:endParaRPr lang="pt-PT"/>
          </a:p>
        </p:txBody>
      </p:sp>
      <p:sp>
        <p:nvSpPr>
          <p:cNvPr id="31" name="Rectângulo 30"/>
          <p:cNvSpPr/>
          <p:nvPr/>
        </p:nvSpPr>
        <p:spPr>
          <a:xfrm>
            <a:off x="914400" y="1600200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200000"/>
              </a:lnSpc>
            </a:pPr>
            <a:endParaRPr lang="pt-PT" sz="3600" dirty="0" smtClean="0"/>
          </a:p>
        </p:txBody>
      </p:sp>
    </p:spTree>
    <p:extLst>
      <p:ext uri="{BB962C8B-B14F-4D97-AF65-F5344CB8AC3E}">
        <p14:creationId xmlns:p14="http://schemas.microsoft.com/office/powerpoint/2010/main" val="95917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pt-PT" sz="2400" dirty="0" smtClean="0"/>
              <a:t>Investimentos realizados no domínio da energia (2013-2015)</a:t>
            </a:r>
            <a:endParaRPr lang="pt-PT" sz="24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2179637"/>
            <a:ext cx="82296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pt-PT" sz="2000" b="1" dirty="0" smtClean="0"/>
              <a:t>Projectos de âmbito local (No domínio da produção)</a:t>
            </a:r>
          </a:p>
          <a:p>
            <a:pPr>
              <a:buNone/>
            </a:pPr>
            <a:endParaRPr lang="pt-PT" sz="1600" dirty="0" smtClean="0"/>
          </a:p>
          <a:p>
            <a:pPr lvl="0"/>
            <a:r>
              <a:rPr lang="pt-PT" sz="1600" b="1" dirty="0" smtClean="0"/>
              <a:t>Realizados</a:t>
            </a:r>
            <a:r>
              <a:rPr lang="pt-PT" sz="1600" dirty="0" smtClean="0"/>
              <a:t>:</a:t>
            </a:r>
          </a:p>
          <a:p>
            <a:pPr>
              <a:buNone/>
            </a:pPr>
            <a:r>
              <a:rPr lang="pt-PT" sz="1600" dirty="0" smtClean="0"/>
              <a:t>        - Sistema eléctrico de Tchinsuá (Central Térmica de 700KVA), Município de Cabinda ;</a:t>
            </a:r>
          </a:p>
          <a:p>
            <a:pPr>
              <a:buNone/>
            </a:pPr>
            <a:r>
              <a:rPr lang="pt-PT" sz="1600" dirty="0" smtClean="0"/>
              <a:t>        - Sistema eléctrico de Kifuma (Central Térmica de 100KVA), Alto Sundi - Município de Belize;</a:t>
            </a:r>
          </a:p>
          <a:p>
            <a:pPr>
              <a:buNone/>
            </a:pPr>
            <a:r>
              <a:rPr lang="pt-PT" sz="1600" dirty="0" smtClean="0"/>
              <a:t>        - Aquisição e montagem de candeeiros fotovoltaicos no Alto Sundi; </a:t>
            </a:r>
          </a:p>
          <a:p>
            <a:pPr>
              <a:buNone/>
            </a:pPr>
            <a:r>
              <a:rPr lang="pt-PT" sz="1600" dirty="0" smtClean="0"/>
              <a:t>        - Aquisição e montagem de 5 Grupos  Geradores (3 grupos geradores de 15 KVA cada para os</a:t>
            </a:r>
          </a:p>
          <a:p>
            <a:pPr>
              <a:buNone/>
            </a:pPr>
            <a:r>
              <a:rPr lang="pt-PT" sz="1600" dirty="0" smtClean="0"/>
              <a:t>          Jangos Comunitários de Alto Sundi, 1 de 500KVA  para o Multiuso do Tafe e 1 de 275 para a</a:t>
            </a:r>
          </a:p>
          <a:p>
            <a:pPr>
              <a:buNone/>
            </a:pPr>
            <a:r>
              <a:rPr lang="pt-PT" sz="1600" dirty="0" smtClean="0"/>
              <a:t>          aldeia de Subantando) e 10 PTs (250-1000KVA/15KV/30KV).</a:t>
            </a:r>
          </a:p>
          <a:p>
            <a:pPr>
              <a:buNone/>
            </a:pPr>
            <a:endParaRPr lang="pt-PT" sz="1600" dirty="0" smtClean="0"/>
          </a:p>
          <a:p>
            <a:pPr lvl="0"/>
            <a:r>
              <a:rPr lang="pt-PT" sz="1600" b="1" dirty="0" smtClean="0"/>
              <a:t>Em curso</a:t>
            </a:r>
            <a:r>
              <a:rPr lang="pt-PT" sz="1600" dirty="0" smtClean="0"/>
              <a:t>:</a:t>
            </a:r>
          </a:p>
          <a:p>
            <a:pPr lvl="0">
              <a:buNone/>
            </a:pPr>
            <a:endParaRPr lang="pt-PT" sz="1600" dirty="0" smtClean="0"/>
          </a:p>
          <a:p>
            <a:pPr>
              <a:buNone/>
            </a:pPr>
            <a:r>
              <a:rPr lang="pt-PT" sz="1600" dirty="0" smtClean="0"/>
              <a:t>        - Sistema eléctrico de Maloango-Zau, Alto Sundi (Central Térmica de 200KVA), Município de</a:t>
            </a:r>
          </a:p>
          <a:p>
            <a:pPr>
              <a:buNone/>
            </a:pPr>
            <a:r>
              <a:rPr lang="pt-PT" sz="1600" dirty="0" smtClean="0"/>
              <a:t>          Belize;</a:t>
            </a:r>
          </a:p>
          <a:p>
            <a:pPr>
              <a:buNone/>
            </a:pPr>
            <a:r>
              <a:rPr lang="pt-PT" sz="1600" dirty="0" smtClean="0"/>
              <a:t>        - Sistema eléctrico de Kikhumba-Congo, Alto Sundi (Central Térmica de 500KVA),Município de</a:t>
            </a:r>
          </a:p>
          <a:p>
            <a:pPr>
              <a:buNone/>
            </a:pPr>
            <a:r>
              <a:rPr lang="pt-PT" sz="1600" dirty="0" smtClean="0"/>
              <a:t>          Belize.</a:t>
            </a:r>
            <a:endParaRPr lang="pt-P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3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dirty="0"/>
          </a:p>
        </p:txBody>
      </p:sp>
      <p:sp>
        <p:nvSpPr>
          <p:cNvPr id="6" name="Retângulo 5"/>
          <p:cNvSpPr/>
          <p:nvPr/>
        </p:nvSpPr>
        <p:spPr>
          <a:xfrm>
            <a:off x="609600" y="457201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dirty="0" smtClean="0">
                <a:latin typeface="+mj-lt"/>
              </a:rPr>
              <a:t>Investimentos realizados no domínio da energia (2013-2015)</a:t>
            </a:r>
            <a:endParaRPr lang="pt-PT" sz="2400" dirty="0">
              <a:latin typeface="+mj-lt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28600" y="247118"/>
            <a:ext cx="8001000" cy="790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lang="pt-PT" sz="2400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(</a:t>
            </a: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No domínio da distribuição)</a:t>
            </a:r>
            <a:endParaRPr kumimoji="0" lang="pt-PT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750" algn="l"/>
              </a:tabLst>
            </a:pP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Realizados: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750" algn="l"/>
              </a:tabLst>
            </a:pP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- Construção da linha de MT, BT e Iluminação Pública de Chibodo à Subantando</a:t>
            </a:r>
            <a:r>
              <a:rPr kumimoji="0" lang="pt-PT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(8 km de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lang="pt-PT" sz="16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    </a:t>
            </a:r>
            <a:r>
              <a:rPr kumimoji="0" lang="pt-PT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MT,  3 km de BT e 4 </a:t>
            </a:r>
            <a:r>
              <a:rPr kumimoji="0" lang="pt-PT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PTs</a:t>
            </a:r>
            <a:r>
              <a:rPr kumimoji="0" lang="pt-PT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de 250 KVA/30 kV de tipo AI);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lang="pt-PT" sz="16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      - Alargamento da rede eléctrica na Regedoria de Tchinsuá-II Fase (3 km de MT, 4 km de BT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lang="pt-PT" sz="16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e 4 </a:t>
            </a:r>
            <a:r>
              <a:rPr lang="pt-PT" sz="1600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PTs</a:t>
            </a:r>
            <a:r>
              <a:rPr lang="pt-PT" sz="16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sendo 1 monobloco de 630 KVA/30 kV e  3 de 160 KVA/30kV de tipo AI);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lang="pt-PT" sz="1600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lang="pt-PT" sz="16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      - Construção da linha de MT e BT da aldeia de Buco Ngoio à 200 casas sociais do Zôngolo (5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pt-PT" sz="16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km de MT, 1km de BT e 3 </a:t>
            </a:r>
            <a:r>
              <a:rPr lang="pt-PT" sz="1600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PTs</a:t>
            </a:r>
            <a:r>
              <a:rPr lang="pt-PT" sz="16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sendo 1 monobloco de 1000KVA/30kV e 2 de 250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pt-PT" sz="16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KVA/30kV de tipo AI).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lang="pt-PT" sz="16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39750" algn="l"/>
              </a:tabLst>
            </a:pPr>
            <a:r>
              <a:rPr lang="pt-PT" sz="16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pt-PT" sz="1600" b="1" dirty="0" smtClean="0">
                <a:latin typeface="Calibri" pitchFamily="34" charset="0"/>
                <a:cs typeface="Calibri" pitchFamily="34" charset="0"/>
              </a:rPr>
              <a:t>Em perspectiva até 2017: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39750" algn="l"/>
              </a:tabLst>
            </a:pPr>
            <a:endParaRPr lang="pt-PT" sz="1600" b="1" dirty="0" smtClean="0">
              <a:latin typeface="Calibri" pitchFamily="34" charset="0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pt-PT" sz="1600" dirty="0" smtClean="0">
                <a:latin typeface="Calibri" pitchFamily="34" charset="0"/>
                <a:cs typeface="Calibri" pitchFamily="34" charset="0"/>
              </a:rPr>
              <a:t>       - Recuperação da rede de distribuição e da IP na cidade de Cabinda e arredores;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750" algn="l"/>
              </a:tabLst>
            </a:pPr>
            <a:r>
              <a:rPr lang="pt-PT" sz="1600" dirty="0" smtClean="0">
                <a:latin typeface="Calibri" pitchFamily="34" charset="0"/>
                <a:cs typeface="Calibri" pitchFamily="34" charset="0"/>
              </a:rPr>
              <a:t>       - Ampliação do ramal de MT e BT e Iluminação pública  na nova urbanização do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750" algn="l"/>
              </a:tabLst>
            </a:pPr>
            <a:r>
              <a:rPr lang="pt-PT" sz="1600" dirty="0" smtClean="0">
                <a:latin typeface="Calibri" pitchFamily="34" charset="0"/>
                <a:cs typeface="Calibri" pitchFamily="34" charset="0"/>
              </a:rPr>
              <a:t>         Zôngolo ( 500 casas);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750" algn="l"/>
              </a:tabLst>
            </a:pPr>
            <a:r>
              <a:rPr lang="pt-PT" sz="1600" dirty="0" smtClean="0">
                <a:latin typeface="Calibri" pitchFamily="34" charset="0"/>
                <a:cs typeface="Calibri" pitchFamily="34" charset="0"/>
              </a:rPr>
              <a:t>       - Construção da linha de MT/30kV da penitenciária do Yabi até ao condomínio ex-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750" algn="l"/>
              </a:tabLst>
            </a:pPr>
            <a:r>
              <a:rPr lang="pt-PT" sz="1600" dirty="0" smtClean="0">
                <a:latin typeface="Calibri" pitchFamily="34" charset="0"/>
                <a:cs typeface="Calibri" pitchFamily="34" charset="0"/>
              </a:rPr>
              <a:t>         Combatentes;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750" algn="l"/>
              </a:tabLst>
            </a:pPr>
            <a:r>
              <a:rPr lang="pt-PT" sz="1600" dirty="0" smtClean="0">
                <a:latin typeface="Calibri" pitchFamily="34" charset="0"/>
                <a:cs typeface="Calibri" pitchFamily="34" charset="0"/>
              </a:rPr>
              <a:t>       - Construção do sistema eléctrico da sede Comunal de Massabi;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750" algn="l"/>
              </a:tabLst>
            </a:pPr>
            <a:endParaRPr lang="pt-PT" sz="1600" dirty="0" smtClean="0"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39750" algn="l"/>
              </a:tabLst>
            </a:pP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39750" algn="l"/>
              </a:tabLst>
            </a:pPr>
            <a:endParaRPr lang="pt-PT" sz="1600" dirty="0" smtClean="0"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39750" algn="l"/>
              </a:tabLst>
            </a:pP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55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800" b="1" dirty="0" smtClean="0"/>
              <a:t>Constrangimentos</a:t>
            </a:r>
            <a:endParaRPr lang="pt-PT" sz="2800" b="1" dirty="0">
              <a:solidFill>
                <a:schemeClr val="tx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351040"/>
          </a:xfrm>
        </p:spPr>
        <p:txBody>
          <a:bodyPr>
            <a:normAutofit lnSpcReduction="10000"/>
          </a:bodyPr>
          <a:lstStyle/>
          <a:p>
            <a:pPr algn="just"/>
            <a:r>
              <a:rPr lang="pt-PT" sz="1600" dirty="0" smtClean="0"/>
              <a:t>O aumento do parque de produção de energia eléctrica, não acompanhado pelo necessário alargamento das redes de distribuição em Média e Baixa Tensão, resulta num considerável incremento dos investimentos sem o equivalente benefício social, promovendo a proliferação do recurso à energia eléctrica através de ligações anárquicas;</a:t>
            </a:r>
          </a:p>
          <a:p>
            <a:pPr algn="just">
              <a:buNone/>
            </a:pPr>
            <a:r>
              <a:rPr lang="pt-PT" sz="1600" dirty="0" smtClean="0"/>
              <a:t> </a:t>
            </a:r>
          </a:p>
          <a:p>
            <a:pPr algn="just"/>
            <a:r>
              <a:rPr lang="pt-PT" sz="1600" dirty="0" smtClean="0"/>
              <a:t>Falta de verbas para cobrir as despesas em combustíveis, estando na base da paralização de alguns sistemas e/ou a redução de horas  de funcionamento destes, com maior incidência nos Municípios de Buco Zau e Belize;</a:t>
            </a:r>
          </a:p>
          <a:p>
            <a:pPr algn="just"/>
            <a:endParaRPr lang="pt-PT" sz="1600" dirty="0" smtClean="0"/>
          </a:p>
          <a:p>
            <a:pPr algn="just"/>
            <a:r>
              <a:rPr lang="pt-PT" sz="1600" dirty="0" smtClean="0"/>
              <a:t>Falta de verbas também para a manutenção dos grupos geradores e iluminação pública, contribuindo no pouco rendimento dos equipamentos, que ficam  longos tempos sem funcionamento;</a:t>
            </a:r>
          </a:p>
          <a:p>
            <a:pPr algn="just">
              <a:buNone/>
            </a:pPr>
            <a:r>
              <a:rPr lang="pt-PT" sz="1600" dirty="0" smtClean="0"/>
              <a:t> </a:t>
            </a:r>
          </a:p>
          <a:p>
            <a:pPr algn="just"/>
            <a:r>
              <a:rPr lang="pt-PT" sz="1600" dirty="0" smtClean="0"/>
              <a:t>O inadequado quadro técnico das Instituições a operar no sector compromete a qualidade dos projectos apresentados, por falta de formação científica e técnica, bem como a sua correcta execução tornando indispensável continuar a apostar na formação contínua dos funcionários. </a:t>
            </a:r>
            <a:endParaRPr lang="pt-PT" sz="16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97A2-8518-4D22-B8B1-45D49AF2F551}" type="slidenum">
              <a:rPr lang="pt-PT" smtClean="0"/>
              <a:pPr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4233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RECOMENDAÇÕES</a:t>
            </a:r>
            <a:endParaRPr lang="pt-PT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PT" sz="1600" dirty="0" smtClean="0"/>
          </a:p>
          <a:p>
            <a:r>
              <a:rPr lang="pt-PT" sz="1600" dirty="0" smtClean="0"/>
              <a:t>Agilização do arranque da segunda fase do Plano de emergência para electrificação da cidade de Cabinda e Bairros periféricos;</a:t>
            </a:r>
          </a:p>
          <a:p>
            <a:endParaRPr lang="pt-PT" sz="1600" dirty="0" smtClean="0"/>
          </a:p>
          <a:p>
            <a:r>
              <a:rPr lang="pt-PT" sz="1600" dirty="0" smtClean="0"/>
              <a:t>Necessidade  de instalação na Central Térmica de Malembo de mais 2 Turbinas até 2017, para cumprir as metas do Executivo previstas no Plano de Electrificação da Província de Cabinda;</a:t>
            </a:r>
          </a:p>
          <a:p>
            <a:pPr>
              <a:buNone/>
            </a:pPr>
            <a:endParaRPr lang="pt-PT" sz="1600" dirty="0" smtClean="0"/>
          </a:p>
          <a:p>
            <a:r>
              <a:rPr lang="pt-PT" sz="1600" dirty="0" smtClean="0"/>
              <a:t>Necessidade de agilizar o processo de utilização de gás no funcionamento da Central Térmica de Malembo, dado o custo avultado do gasóleo;</a:t>
            </a:r>
          </a:p>
          <a:p>
            <a:pPr>
              <a:buNone/>
            </a:pPr>
            <a:endParaRPr lang="pt-PT" sz="1600" dirty="0" smtClean="0"/>
          </a:p>
          <a:p>
            <a:r>
              <a:rPr lang="pt-PT" sz="1600" dirty="0" smtClean="0"/>
              <a:t>Necessidade de realização de estudos das potencialidades hídricas da Província para geração de energia assim como outras fontes de energias renováveis.</a:t>
            </a:r>
          </a:p>
          <a:p>
            <a:pPr>
              <a:buNone/>
            </a:pPr>
            <a:endParaRPr lang="pt-PT" sz="1600" dirty="0" smtClean="0"/>
          </a:p>
          <a:p>
            <a:endParaRPr lang="pt-PT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 smtClean="0"/>
          </a:p>
          <a:p>
            <a:endParaRPr lang="pt-PT" dirty="0" smtClean="0"/>
          </a:p>
          <a:p>
            <a:pPr lvl="3" algn="ctr">
              <a:buNone/>
            </a:pPr>
            <a:r>
              <a:rPr lang="pt-PT" sz="4000" dirty="0" smtClean="0"/>
              <a:t>Obrigado</a:t>
            </a:r>
            <a:endParaRPr lang="pt-PT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762000"/>
            <a:ext cx="8229600" cy="3352800"/>
          </a:xfrm>
        </p:spPr>
        <p:txBody>
          <a:bodyPr>
            <a:noAutofit/>
          </a:bodyPr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Conselho </a:t>
            </a:r>
            <a:r>
              <a:rPr lang="pt-PT" sz="4000" b="1" dirty="0" smtClean="0"/>
              <a:t>C</a:t>
            </a:r>
            <a:r>
              <a:rPr lang="pt-PT" sz="4000" b="1" dirty="0" smtClean="0">
                <a:solidFill>
                  <a:schemeClr val="tx1"/>
                </a:solidFill>
              </a:rPr>
              <a:t>onsultivo do MINEA 2015</a:t>
            </a:r>
            <a:br>
              <a:rPr lang="pt-PT" sz="4000" b="1" dirty="0" smtClean="0">
                <a:solidFill>
                  <a:schemeClr val="tx1"/>
                </a:solidFill>
              </a:rPr>
            </a:br>
            <a:r>
              <a:rPr lang="pt-PT" sz="4000" b="1" dirty="0" smtClean="0"/>
              <a:t/>
            </a:r>
            <a:br>
              <a:rPr lang="pt-PT" sz="4000" b="1" dirty="0" smtClean="0"/>
            </a:br>
            <a:r>
              <a:rPr lang="pt-PT" sz="4000" b="1" dirty="0" smtClean="0"/>
              <a:t>Relatório de Balanço </a:t>
            </a:r>
            <a:r>
              <a:rPr lang="pt-PT" sz="2800" b="1" dirty="0" smtClean="0">
                <a:latin typeface="Franklin Gothic Book" panose="020B0503020102020204" pitchFamily="34" charset="0"/>
              </a:rPr>
              <a:t/>
            </a:r>
            <a:br>
              <a:rPr lang="pt-PT" sz="2800" b="1" dirty="0" smtClean="0">
                <a:latin typeface="Franklin Gothic Book" panose="020B0503020102020204" pitchFamily="34" charset="0"/>
              </a:rPr>
            </a:br>
            <a:r>
              <a:rPr lang="pt-PT" sz="2800" b="1" dirty="0" smtClean="0">
                <a:latin typeface="Franklin Gothic Book" panose="020B0503020102020204" pitchFamily="34" charset="0"/>
              </a:rPr>
              <a:t>********</a:t>
            </a:r>
            <a:endParaRPr lang="pt-PT" sz="2800" b="1" dirty="0">
              <a:latin typeface="Franklin Gothic Book" panose="020B0503020102020204" pitchFamily="34" charset="0"/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97A2-8518-4D22-B8B1-45D49AF2F551}" type="slidenum">
              <a:rPr lang="pt-PT" smtClean="0"/>
              <a:pPr/>
              <a:t>2</a:t>
            </a:fld>
            <a:endParaRPr lang="pt-P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Autofit/>
          </a:bodyPr>
          <a:lstStyle/>
          <a:p>
            <a:pPr algn="ctr"/>
            <a:r>
              <a:rPr lang="pt-PT" sz="2800" b="1" dirty="0" smtClean="0">
                <a:latin typeface="Franklin Gothic Book" panose="020B0503020102020204" pitchFamily="34" charset="0"/>
              </a:rPr>
              <a:t>INTRODUÇÃO</a:t>
            </a:r>
            <a:endParaRPr lang="pt-PT" sz="2800" b="1" dirty="0">
              <a:latin typeface="Franklin Gothic Book" panose="020B0503020102020204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85800" y="1600200"/>
            <a:ext cx="8077200" cy="4572000"/>
          </a:xfrm>
        </p:spPr>
        <p:txBody>
          <a:bodyPr>
            <a:noAutofit/>
          </a:bodyPr>
          <a:lstStyle/>
          <a:p>
            <a:pPr algn="just"/>
            <a:r>
              <a:rPr lang="pt-PT" sz="1800" dirty="0" smtClean="0"/>
              <a:t>Actualmente, a Província de Cabinda tem uma potência instalada de 147,7 MW, sendo 139 sob a responsabilidade da PRODEL-E.P. (95 MW na Central Térmica de Malembo, 30 MW na Central Térmica do Chibodo, 10 MW na Central Térmica de Santa Catarina, 2 MW na Vila de Buco Zau e 2 MW na Vila de Belize) e os restantes 8,8 MW estão sob o controlo do Governo da Província através da Secretaria Provincial da Energia e Águas. A potência disponível é de 108,9 MW e o consumo médio diário varia entre 48 e 52 MW.</a:t>
            </a:r>
          </a:p>
          <a:p>
            <a:pPr algn="just"/>
            <a:endParaRPr lang="pt-PT" sz="1800" dirty="0" smtClean="0"/>
          </a:p>
          <a:p>
            <a:pPr algn="just">
              <a:buNone/>
            </a:pPr>
            <a:endParaRPr lang="pt-PT" sz="1800" dirty="0" smtClean="0"/>
          </a:p>
          <a:p>
            <a:pPr algn="just"/>
            <a:r>
              <a:rPr lang="pt-PT" sz="1800" dirty="0" smtClean="0"/>
              <a:t>A distribuição da energia eléctrica na cidade de Cabinda e Vila de Lândana é contínua com uma cobertura de cerca de 46,10%, enquanto nas restantes Sedes Municipais, Comunais e aldeias existem grupos geradores diesel de diferentes potências, alimentando pequenos sistemas isolados, directamente em baixa tensão.</a:t>
            </a:r>
          </a:p>
          <a:p>
            <a:pPr algn="just">
              <a:buNone/>
            </a:pPr>
            <a:endParaRPr lang="pt-PT" sz="1600" dirty="0" smtClean="0"/>
          </a:p>
          <a:p>
            <a:pPr algn="just">
              <a:buNone/>
            </a:pPr>
            <a:endParaRPr lang="pt-PT" sz="1600" dirty="0" smtClean="0"/>
          </a:p>
          <a:p>
            <a:pPr algn="just">
              <a:buNone/>
            </a:pPr>
            <a:r>
              <a:rPr lang="pt-PT" sz="1600" dirty="0" smtClean="0"/>
              <a:t> 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None/>
            </a:pPr>
            <a:endParaRPr lang="pt-PT" sz="1500" dirty="0" smtClean="0"/>
          </a:p>
          <a:p>
            <a:pPr algn="just">
              <a:lnSpc>
                <a:spcPct val="150000"/>
              </a:lnSpc>
              <a:spcBef>
                <a:spcPts val="600"/>
              </a:spcBef>
              <a:buNone/>
            </a:pPr>
            <a:endParaRPr lang="pt-PT" sz="1500" dirty="0" smtClean="0"/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endParaRPr lang="pt-PT" sz="1500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97A2-8518-4D22-B8B1-45D49AF2F551}" type="slidenum">
              <a:rPr lang="pt-PT" smtClean="0"/>
              <a:pPr/>
              <a:t>3</a:t>
            </a:fld>
            <a:endParaRPr lang="pt-PT" dirty="0"/>
          </a:p>
        </p:txBody>
      </p:sp>
      <p:sp>
        <p:nvSpPr>
          <p:cNvPr id="8" name="Marcador de Posição de Conteúdo 2"/>
          <p:cNvSpPr txBox="1">
            <a:spLocks/>
          </p:cNvSpPr>
          <p:nvPr/>
        </p:nvSpPr>
        <p:spPr>
          <a:xfrm>
            <a:off x="533400" y="2895600"/>
            <a:ext cx="8153400" cy="213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PT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PT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PT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PT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PT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41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pt-PT" sz="2800" b="1" dirty="0" smtClean="0"/>
              <a:t>CARACTERIZAÇÃO DO SISTEMA ELÉCTRICO DA PROVÍNCIA</a:t>
            </a:r>
            <a:r>
              <a:rPr lang="pt-PT" sz="2800" dirty="0" smtClean="0"/>
              <a:t/>
            </a:r>
            <a:br>
              <a:rPr lang="pt-PT" sz="2800" dirty="0" smtClean="0"/>
            </a:br>
            <a:endParaRPr lang="pt-PT" sz="2800" b="1" dirty="0">
              <a:latin typeface="Franklin Gothic Book" panose="020B0503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86001"/>
            <a:ext cx="8229600" cy="365759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pt-PT" sz="1400" dirty="0" smtClean="0">
              <a:cs typeface="Times New Roman" pitchFamily="18" charset="0"/>
            </a:endParaRPr>
          </a:p>
          <a:p>
            <a:pPr algn="just"/>
            <a:r>
              <a:rPr lang="pt-PT" sz="1600" dirty="0" smtClean="0"/>
              <a:t>O tipo de energia eléctrica produzido na Província é de origem térmica, existindo centros electroprodutores em todas as sedes municipais, e vários geradores de potência que vai de 50 a 700 KVA, associados a pequenos sistemas eléctricos isolados, nas sedes comunais e algumas aldeias.</a:t>
            </a:r>
          </a:p>
          <a:p>
            <a:pPr algn="just">
              <a:buNone/>
            </a:pPr>
            <a:r>
              <a:rPr lang="pt-PT" sz="1600" dirty="0" smtClean="0"/>
              <a:t> </a:t>
            </a:r>
          </a:p>
          <a:p>
            <a:pPr algn="just"/>
            <a:r>
              <a:rPr lang="pt-PT" sz="1600" dirty="0" smtClean="0"/>
              <a:t>A Província dispõe também de uma central hidroeléctrica, de tipo mini-hídrica, na Comuna de Miconje (Sanga Planície), Município do Belize, constituída por duas turbinas com a potência instalada de 125 e 250 kVA, respectivamente, funcionando de forma alternada. </a:t>
            </a:r>
          </a:p>
          <a:p>
            <a:pPr algn="just"/>
            <a:endParaRPr lang="pt-PT" sz="2600" dirty="0" smtClean="0"/>
          </a:p>
          <a:p>
            <a:pPr algn="just"/>
            <a:endParaRPr lang="pt-PT" sz="2600" dirty="0" smtClean="0"/>
          </a:p>
          <a:p>
            <a:pPr>
              <a:buNone/>
            </a:pPr>
            <a:endParaRPr lang="pt-PT" sz="1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97A2-8518-4D22-B8B1-45D49AF2F551}" type="slidenum">
              <a:rPr lang="pt-PT" smtClean="0"/>
              <a:pPr/>
              <a:t>4</a:t>
            </a:fld>
            <a:endParaRPr lang="pt-PT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200" y="3200400"/>
            <a:ext cx="82296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PT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PT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2800" b="1" dirty="0" smtClean="0"/>
              <a:t>CARACTERIZAÇÃO DO SISTEMA ELÉCTRICO DA PROVÍNCIA (MUNICÍPIO SEDE)</a:t>
            </a:r>
            <a:r>
              <a:rPr lang="pt-PT" sz="2800" dirty="0" smtClean="0"/>
              <a:t/>
            </a:r>
            <a:br>
              <a:rPr lang="pt-PT" sz="2800" dirty="0" smtClean="0"/>
            </a:br>
            <a:endParaRPr lang="pt-PT" sz="2800" b="1" dirty="0">
              <a:latin typeface="Franklin Gothic Book" panose="020B050302010202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97A2-8518-4D22-B8B1-45D49AF2F551}" type="slidenum">
              <a:rPr lang="pt-PT" smtClean="0"/>
              <a:pPr/>
              <a:t>5</a:t>
            </a:fld>
            <a:endParaRPr lang="pt-PT"/>
          </a:p>
        </p:txBody>
      </p:sp>
      <p:sp>
        <p:nvSpPr>
          <p:cNvPr id="5" name="Espaço Reservado para Conteúdo 3"/>
          <p:cNvSpPr txBox="1">
            <a:spLocks/>
          </p:cNvSpPr>
          <p:nvPr/>
        </p:nvSpPr>
        <p:spPr>
          <a:xfrm>
            <a:off x="457200" y="3429000"/>
            <a:ext cx="8229600" cy="2209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PT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PT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P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217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7200" y="859848"/>
            <a:ext cx="8229600" cy="725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16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A sede do Município de Cabinda é abastecida pelas Centrais Térmicas de                                                       Malembo, Chibodo e Santa Catarina, com as potências instaladas de 95(GT1=35; GT2=35; TM=25MW), 30 e 10 MW, respectivamente, totalizando 135MW, sendo a potência disponível de 100 MW.</a:t>
            </a:r>
          </a:p>
          <a:p>
            <a:pPr algn="just">
              <a:lnSpc>
                <a:spcPct val="150000"/>
              </a:lnSpc>
              <a:buNone/>
            </a:pPr>
            <a:endParaRPr lang="pt-PT" sz="16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16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As restantes localidades são abastecidas através de pequenos sistemas isolados, com uma potência instada de 3,75 MW, e disponível 2,30 MW funcionando em média 6-8 h/dia, com a taxa de electrificação de 46,1%, tendo</a:t>
            </a:r>
            <a:r>
              <a:rPr lang="pt-PT" sz="16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48.390 </a:t>
            </a:r>
            <a:r>
              <a:rPr lang="pt-PT" sz="16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consumidores em BT e 170 consumidores em MT, que representa </a:t>
            </a:r>
            <a:r>
              <a:rPr lang="pt-PT" sz="16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um nível de atendimento de 70,02%; foram efectuados no período de 2013-2015, cerca de 6.060 ligações.</a:t>
            </a:r>
            <a:r>
              <a:rPr lang="pt-PT" sz="16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pt-PT" sz="1600" dirty="0" smtClean="0"/>
              <a:t>A expansão das redes de transporte e de distribuição em MT e BT, beneficiaram de intervenções tendo resultado no aumento de: </a:t>
            </a:r>
          </a:p>
          <a:p>
            <a:pPr algn="just">
              <a:lnSpc>
                <a:spcPct val="150000"/>
              </a:lnSpc>
              <a:buNone/>
            </a:pPr>
            <a:r>
              <a:rPr lang="pt-PT" sz="1600" dirty="0" smtClean="0"/>
              <a:t>       - Linhas de MT: Subterrâneo – 54,4 Km e Aéreo – 3,45 Km</a:t>
            </a:r>
          </a:p>
          <a:p>
            <a:pPr algn="just">
              <a:lnSpc>
                <a:spcPct val="150000"/>
              </a:lnSpc>
              <a:buNone/>
            </a:pPr>
            <a:r>
              <a:rPr lang="pt-PT" sz="1600" dirty="0" smtClean="0"/>
              <a:t>       - Linhas de BT: Subterrâneo – 8,5Km e Aéreo – 27,9 Km</a:t>
            </a:r>
          </a:p>
          <a:p>
            <a:pPr algn="just">
              <a:lnSpc>
                <a:spcPct val="150000"/>
              </a:lnSpc>
              <a:buNone/>
            </a:pPr>
            <a:r>
              <a:rPr lang="pt-PT" sz="1600" dirty="0" smtClean="0"/>
              <a:t>       - 338 PTs instalados.</a:t>
            </a:r>
          </a:p>
          <a:p>
            <a:pPr algn="just">
              <a:lnSpc>
                <a:spcPct val="150000"/>
              </a:lnSpc>
            </a:pPr>
            <a:endParaRPr lang="pt-PT" sz="1600" dirty="0" smtClean="0"/>
          </a:p>
          <a:p>
            <a:pPr algn="just">
              <a:lnSpc>
                <a:spcPct val="150000"/>
              </a:lnSpc>
            </a:pPr>
            <a:endParaRPr lang="pt-PT" sz="1600" dirty="0" smtClean="0"/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630238" algn="l"/>
                <a:tab pos="990600" algn="l"/>
              </a:tabLst>
            </a:pP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630238" algn="l"/>
                <a:tab pos="990600" algn="l"/>
              </a:tabLst>
            </a:pP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2800" b="1" dirty="0" smtClean="0"/>
              <a:t>CARACTERIZAÇÃO DO SISTEMA ELÉCTRICO DA PROVÍNCIA (MUNICÍPIO DE CACONGO E BUCO-ZAU)</a:t>
            </a:r>
            <a:r>
              <a:rPr lang="pt-PT" sz="2800" dirty="0" smtClean="0"/>
              <a:t/>
            </a:r>
            <a:br>
              <a:rPr lang="pt-PT" sz="2800" dirty="0" smtClean="0"/>
            </a:br>
            <a:endParaRPr lang="pt-PT" sz="2800" b="1" dirty="0">
              <a:latin typeface="Franklin Gothic Book" panose="020B0503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54102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PT" sz="1600" b="1" dirty="0" smtClean="0"/>
              <a:t>A Sede Municipal  de Cacongo </a:t>
            </a:r>
            <a:r>
              <a:rPr lang="pt-PT" sz="1600" dirty="0" smtClean="0"/>
              <a:t>é alimentada a partir da Central Térmica do Malembo. O nível de atendimento é de 70,02% e tem uma taxa de electrificação  de 46,1% .</a:t>
            </a:r>
          </a:p>
          <a:p>
            <a:pPr algn="just">
              <a:lnSpc>
                <a:spcPct val="150000"/>
              </a:lnSpc>
            </a:pPr>
            <a:r>
              <a:rPr lang="pt-PT" sz="1600" dirty="0" smtClean="0"/>
              <a:t>As sedes comunais de Massabi, Dinge e outras localidades têm a capacidade instalada de 1,58 MW, e a disponível 1 MW com o regime de funcionamento é de 6-8 h/dia. </a:t>
            </a:r>
          </a:p>
          <a:p>
            <a:pPr algn="just">
              <a:lnSpc>
                <a:spcPct val="150000"/>
              </a:lnSpc>
            </a:pPr>
            <a:r>
              <a:rPr lang="pt-PT" sz="1600" dirty="0" smtClean="0"/>
              <a:t>O Município regista cerca de 20.390 consumidores e foram efectuadas 760 Ligações. A rede eléctrica na sede Municipal é de MT e BT em estado regular. Nas sedes comunais e outras localidades com pequenos sistemas isolados a rede é obsoleta. </a:t>
            </a:r>
          </a:p>
          <a:p>
            <a:pPr algn="just">
              <a:lnSpc>
                <a:spcPct val="150000"/>
              </a:lnSpc>
            </a:pPr>
            <a:r>
              <a:rPr lang="pt-PT" sz="1600" b="1" dirty="0" smtClean="0"/>
              <a:t>A sede Municipal de Buco Zau</a:t>
            </a:r>
            <a:r>
              <a:rPr lang="pt-PT" sz="1600" dirty="0" smtClean="0"/>
              <a:t> é alimentada por uma Central Térmica com a capacidade instalada e disponível de 2 MW. O nível de atendimento é de 78,8% com   uma taxa de electrificação  de cerca de 40,6%. Nas sedes comunais de Necuto e Inhuca e outras aldeias com pequenos sistemas isolados a potência instalada é</a:t>
            </a:r>
            <a:r>
              <a:rPr lang="pt-PT" sz="1600" dirty="0" smtClean="0">
                <a:solidFill>
                  <a:srgbClr val="FF0000"/>
                </a:solidFill>
              </a:rPr>
              <a:t> </a:t>
            </a:r>
            <a:r>
              <a:rPr lang="pt-PT" sz="1600" dirty="0" smtClean="0"/>
              <a:t>2,34 MW e a disponível é de 1,45 MW.  Possui 2.470 consumidores. A rede de distribuição é obsoleta. O regime de funcionamento é de 6-8 h/dia.</a:t>
            </a:r>
          </a:p>
          <a:p>
            <a:pPr>
              <a:lnSpc>
                <a:spcPct val="150000"/>
              </a:lnSpc>
              <a:buNone/>
            </a:pPr>
            <a:endParaRPr lang="pt-PT" sz="1600" dirty="0" smtClean="0"/>
          </a:p>
          <a:p>
            <a:pPr algn="just">
              <a:buNone/>
            </a:pPr>
            <a:endParaRPr lang="pt-PT" sz="1600" dirty="0" smtClean="0"/>
          </a:p>
          <a:p>
            <a:pPr algn="just">
              <a:buNone/>
            </a:pPr>
            <a:r>
              <a:rPr lang="pt-PT" sz="1600" dirty="0" smtClean="0"/>
              <a:t> </a:t>
            </a:r>
          </a:p>
          <a:p>
            <a:pPr algn="just">
              <a:lnSpc>
                <a:spcPct val="150000"/>
              </a:lnSpc>
              <a:buNone/>
            </a:pPr>
            <a:endParaRPr lang="pt-PT" sz="1600" dirty="0" smtClean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184731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  <a:tab pos="990600" algn="l"/>
              </a:tabLst>
            </a:pPr>
            <a:endParaRPr kumimoji="0" lang="pt-P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  <a:tab pos="990600" algn="l"/>
              </a:tabLst>
            </a:pP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696200" cy="944562"/>
          </a:xfrm>
        </p:spPr>
        <p:txBody>
          <a:bodyPr>
            <a:noAutofit/>
          </a:bodyPr>
          <a:lstStyle/>
          <a:p>
            <a:r>
              <a:rPr lang="pt-PT" sz="2800" b="1" dirty="0" smtClean="0"/>
              <a:t/>
            </a:r>
            <a:br>
              <a:rPr lang="pt-PT" sz="2800" b="1" dirty="0" smtClean="0"/>
            </a:br>
            <a:r>
              <a:rPr lang="pt-PT" sz="2800" b="1" dirty="0" smtClean="0"/>
              <a:t>CARACTERIZAÇÃO DO SISTEMA ELÉCTRICO DA PROVÍNCIA (MUNICIPIO DE BELIZE)</a:t>
            </a:r>
            <a:r>
              <a:rPr lang="pt-PT" sz="2800" dirty="0" smtClean="0"/>
              <a:t/>
            </a:r>
            <a:br>
              <a:rPr lang="pt-PT" sz="2800" dirty="0" smtClean="0"/>
            </a:br>
            <a:endParaRPr lang="pt-PT" sz="2800" b="1" dirty="0">
              <a:latin typeface="Franklin Gothic Book" panose="020B0503020102020204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876800"/>
          </a:xfrm>
        </p:spPr>
        <p:txBody>
          <a:bodyPr>
            <a:noAutofit/>
          </a:bodyPr>
          <a:lstStyle/>
          <a:p>
            <a:pPr algn="just"/>
            <a:endParaRPr lang="pt-PT" sz="1600" dirty="0" smtClean="0"/>
          </a:p>
          <a:p>
            <a:pPr algn="just"/>
            <a:r>
              <a:rPr lang="pt-PT" sz="1600" dirty="0" smtClean="0"/>
              <a:t>A Sede Municipal de Belize é alimentada por uma Central Térmica com a capacidade instalada e disponível de 2 MW. A taxa de electrificação é de 35,5%, sendo o nível de atendimento cerca de 70,4%. As sedes comunais de Luali, Miconje (Sanga Planície) e outras localidades  têm a capacidade instalada de 2,60 MW e a disponível de 1,11 MW. </a:t>
            </a:r>
          </a:p>
          <a:p>
            <a:pPr algn="just"/>
            <a:endParaRPr lang="pt-PT" sz="1600" dirty="0" smtClean="0"/>
          </a:p>
          <a:p>
            <a:pPr algn="just"/>
            <a:r>
              <a:rPr lang="pt-PT" sz="1600" dirty="0" smtClean="0"/>
              <a:t>O Município tem 1.150 consumidores em baixa tensão. A rede de distribuição é obsoleta, e o regime de funcionamento é de 6-8 horas dia.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97A2-8518-4D22-B8B1-45D49AF2F551}" type="slidenum">
              <a:rPr lang="pt-PT" smtClean="0"/>
              <a:pPr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2984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400" dirty="0" smtClean="0"/>
              <a:t>Produção de Energia Eléctrica</a:t>
            </a:r>
            <a:endParaRPr lang="pt-PT" sz="24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914399" y="1295401"/>
          <a:ext cx="7543802" cy="4419600"/>
        </p:xfrm>
        <a:graphic>
          <a:graphicData uri="http://schemas.openxmlformats.org/drawingml/2006/table">
            <a:tbl>
              <a:tblPr/>
              <a:tblGrid>
                <a:gridCol w="1320367"/>
                <a:gridCol w="764846"/>
                <a:gridCol w="732643"/>
                <a:gridCol w="783632"/>
                <a:gridCol w="858775"/>
                <a:gridCol w="732643"/>
                <a:gridCol w="708490"/>
                <a:gridCol w="729958"/>
                <a:gridCol w="912448"/>
              </a:tblGrid>
              <a:tr h="63814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Município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Número de Habitantes no Município em 2015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Potência Instalada (MW)</a:t>
                      </a:r>
                    </a:p>
                  </a:txBody>
                  <a:tcPr marL="6513" marR="6513" marT="6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Potência Disponível (MW)</a:t>
                      </a:r>
                    </a:p>
                  </a:txBody>
                  <a:tcPr marL="6513" marR="6513" marT="6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Potência Reprimida Meio Urbano (MW)</a:t>
                      </a:r>
                    </a:p>
                  </a:txBody>
                  <a:tcPr marL="6513" marR="6513" marT="6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Potência Reprimida Meio Rural (MW)</a:t>
                      </a:r>
                    </a:p>
                  </a:txBody>
                  <a:tcPr marL="6513" marR="6513" marT="6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Demanda (MW)</a:t>
                      </a:r>
                    </a:p>
                  </a:txBody>
                  <a:tcPr marL="6513" marR="6513" marT="6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Nível de Atendimento        (%)</a:t>
                      </a:r>
                    </a:p>
                  </a:txBody>
                  <a:tcPr marL="6513" marR="6513" marT="6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51477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Meio Urbano</a:t>
                      </a:r>
                    </a:p>
                  </a:txBody>
                  <a:tcPr marL="6513" marR="6513" marT="6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Meio Rural</a:t>
                      </a:r>
                    </a:p>
                  </a:txBody>
                  <a:tcPr marL="6513" marR="6513" marT="6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455818"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CABINDA e CACONGO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443.071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188.940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138,8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102,3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51,58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8,19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145,7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70,02%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47101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428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BUCO ZAU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16.267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20.268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4,34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3,45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0,49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0,44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4,40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78,80%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486205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13" marR="6513" marT="6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428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BELIZE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10.182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9.272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4,60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3,11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1,12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0,19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4,40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70,40%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455818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13" marR="6513" marT="6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981">
                <a:tc>
                  <a:txBody>
                    <a:bodyPr/>
                    <a:lstStyle/>
                    <a:p>
                      <a:pPr algn="r" fontAlgn="ctr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469.520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218.480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147,7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108,9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53,2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8,8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154,5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70,50%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800" dirty="0" smtClean="0"/>
              <a:t>Distribuição de Energia Eléctrica</a:t>
            </a:r>
            <a:endParaRPr lang="pt-PT" sz="28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685799" y="1676399"/>
          <a:ext cx="7924801" cy="3962402"/>
        </p:xfrm>
        <a:graphic>
          <a:graphicData uri="http://schemas.openxmlformats.org/drawingml/2006/table">
            <a:tbl>
              <a:tblPr/>
              <a:tblGrid>
                <a:gridCol w="1359959"/>
                <a:gridCol w="787780"/>
                <a:gridCol w="807130"/>
                <a:gridCol w="884526"/>
                <a:gridCol w="878998"/>
                <a:gridCol w="754611"/>
                <a:gridCol w="751847"/>
                <a:gridCol w="746321"/>
                <a:gridCol w="953629"/>
              </a:tblGrid>
              <a:tr h="61184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Município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Número de Habitantes no Município em 2015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Consumidores MT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Consumidores BT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Taxa de Electrificação              (%)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9530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568137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CABINDA e CACONGO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632.011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135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27.639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34.631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48.390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46,10%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291353"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04" marR="6504" marT="6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04" marR="6504" marT="6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04" marR="6504" marT="6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04" marR="6504" marT="6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04" marR="6504" marT="6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04" marR="6504" marT="6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04" marR="6504" marT="6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04" marR="6504" marT="6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732"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BUCO ZAU</a:t>
                      </a:r>
                    </a:p>
                  </a:txBody>
                  <a:tcPr marL="6504" marR="6504" marT="6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36.535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04" marR="6504" marT="6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04" marR="6504" marT="6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04" marR="6504" marT="6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2.035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2.318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2.470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40,60%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291353"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04" marR="6504" marT="6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04" marR="6504" marT="6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04" marR="6504" marT="6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04" marR="6504" marT="6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01"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BELIZE</a:t>
                      </a:r>
                    </a:p>
                  </a:txBody>
                  <a:tcPr marL="6504" marR="6504" marT="6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19.454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04" marR="6504" marT="6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04" marR="6504" marT="6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04" marR="6504" marT="6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978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1.150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1.150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35,50%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291353"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04" marR="6504" marT="6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04" marR="6504" marT="6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04" marR="6504" marT="6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04" marR="6504" marT="6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04" marR="6504" marT="6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04" marR="6504" marT="6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04" marR="6504" marT="6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04" marR="6504" marT="6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030">
                <a:tc>
                  <a:txBody>
                    <a:bodyPr/>
                    <a:lstStyle/>
                    <a:p>
                      <a:pPr algn="r" fontAlgn="b"/>
                      <a:r>
                        <a:rPr lang="pt-PT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688.000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135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30.652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38.099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52.010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45,5%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flective ball">
      <a:majorFont>
        <a:latin typeface="Franklin Gothic Heav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5668</TotalTime>
  <Words>1523</Words>
  <Application>Microsoft Office PowerPoint</Application>
  <PresentationFormat>Apresentação no Ecrã (4:3)</PresentationFormat>
  <Paragraphs>275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15</vt:i4>
      </vt:variant>
    </vt:vector>
  </HeadingPairs>
  <TitlesOfParts>
    <vt:vector size="16" baseType="lpstr">
      <vt:lpstr>Office Theme</vt:lpstr>
      <vt:lpstr>Apresentação do PowerPoint</vt:lpstr>
      <vt:lpstr>Conselho Consultivo do MINEA 2015  Relatório de Balanço  ********</vt:lpstr>
      <vt:lpstr>INTRODUÇÃO</vt:lpstr>
      <vt:lpstr>CARACTERIZAÇÃO DO SISTEMA ELÉCTRICO DA PROVÍNCIA </vt:lpstr>
      <vt:lpstr>CARACTERIZAÇÃO DO SISTEMA ELÉCTRICO DA PROVÍNCIA (MUNICÍPIO SEDE) </vt:lpstr>
      <vt:lpstr>CARACTERIZAÇÃO DO SISTEMA ELÉCTRICO DA PROVÍNCIA (MUNICÍPIO DE CACONGO E BUCO-ZAU) </vt:lpstr>
      <vt:lpstr> CARACTERIZAÇÃO DO SISTEMA ELÉCTRICO DA PROVÍNCIA (MUNICIPIO DE BELIZE) </vt:lpstr>
      <vt:lpstr>Produção de Energia Eléctrica</vt:lpstr>
      <vt:lpstr>Distribuição de Energia Eléctrica</vt:lpstr>
      <vt:lpstr>Caracterização da rede de Iluminação Pública</vt:lpstr>
      <vt:lpstr>Investimentos realizados no domínio da energia (2013-2015)</vt:lpstr>
      <vt:lpstr>Apresentação do PowerPoint</vt:lpstr>
      <vt:lpstr>Constrangimentos</vt:lpstr>
      <vt:lpstr>RECOMENDAÇÕES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PresenterMedia.com</dc:creator>
  <cp:lastModifiedBy>Sandra Cristovão</cp:lastModifiedBy>
  <cp:revision>573</cp:revision>
  <cp:lastPrinted>2013-08-19T15:34:42Z</cp:lastPrinted>
  <dcterms:created xsi:type="dcterms:W3CDTF">2011-01-18T19:25:28Z</dcterms:created>
  <dcterms:modified xsi:type="dcterms:W3CDTF">2015-07-29T15:36:32Z</dcterms:modified>
</cp:coreProperties>
</file>