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5"/>
  </p:notesMasterIdLst>
  <p:sldIdLst>
    <p:sldId id="291" r:id="rId2"/>
    <p:sldId id="335" r:id="rId3"/>
    <p:sldId id="312" r:id="rId4"/>
    <p:sldId id="258" r:id="rId5"/>
    <p:sldId id="259" r:id="rId6"/>
    <p:sldId id="293" r:id="rId7"/>
    <p:sldId id="292" r:id="rId8"/>
    <p:sldId id="294" r:id="rId9"/>
    <p:sldId id="321" r:id="rId10"/>
    <p:sldId id="322" r:id="rId11"/>
    <p:sldId id="323" r:id="rId12"/>
    <p:sldId id="324" r:id="rId13"/>
    <p:sldId id="348" r:id="rId14"/>
    <p:sldId id="337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2" r:id="rId26"/>
    <p:sldId id="340" r:id="rId27"/>
    <p:sldId id="306" r:id="rId28"/>
    <p:sldId id="336" r:id="rId29"/>
    <p:sldId id="341" r:id="rId30"/>
    <p:sldId id="307" r:id="rId31"/>
    <p:sldId id="349" r:id="rId32"/>
    <p:sldId id="350" r:id="rId33"/>
    <p:sldId id="347" r:id="rId3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93E09-F934-4FC6-8672-64747AECE027}" type="datetimeFigureOut">
              <a:rPr lang="pt-PT" smtClean="0"/>
              <a:pPr/>
              <a:t>24-07-2015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59CA6-3113-4575-9DBC-08594CA9F29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9CA6-3113-4575-9DBC-08594CA9F294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24-07-2015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24-07-2015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24-07-2015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24-07-2015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24-07-2015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24-07-2015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24-07-2015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24-07-2015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24-07-2015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24-07-2015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82C7-0480-4455-86DC-19119120857D}" type="datetimeFigureOut">
              <a:rPr lang="pt-PT" smtClean="0"/>
              <a:pPr/>
              <a:t>24-07-2015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982C7-0480-4455-86DC-19119120857D}" type="datetimeFigureOut">
              <a:rPr lang="pt-PT" smtClean="0"/>
              <a:pPr/>
              <a:t>24-07-2015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144A-7CCF-49C9-89E6-498CBCCA31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Pergaminho horizontal 4"/>
          <p:cNvSpPr/>
          <p:nvPr/>
        </p:nvSpPr>
        <p:spPr>
          <a:xfrm>
            <a:off x="899592" y="2060848"/>
            <a:ext cx="7643866" cy="446449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pt-B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RELATÓRIO DE BALANÇO DO SECTOR ELÉCTRICO</a:t>
            </a:r>
          </a:p>
          <a:p>
            <a:pPr algn="ctr"/>
            <a:r>
              <a:rPr lang="pt-B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2015</a:t>
            </a:r>
          </a:p>
          <a:p>
            <a:pPr algn="ctr"/>
            <a:r>
              <a:rPr lang="pt-PT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pt-PT" sz="3200" dirty="0">
              <a:solidFill>
                <a:schemeClr val="tx1">
                  <a:lumMod val="85000"/>
                  <a:lumOff val="1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79100" y="1163342"/>
            <a:ext cx="5857916" cy="113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0000"/>
                </a:solidFill>
                <a:latin typeface="Euphemia" pitchFamily="34" charset="0"/>
                <a:ea typeface="Times New Roman" pitchFamily="18" charset="0"/>
                <a:cs typeface="Aharoni" pitchFamily="2" charset="-79"/>
              </a:rPr>
              <a:t>REPÚBLICA DE ANGOLA</a:t>
            </a:r>
            <a:endParaRPr lang="pt-PT" sz="2000" b="1" dirty="0" smtClean="0">
              <a:solidFill>
                <a:srgbClr val="365F91"/>
              </a:solidFill>
              <a:latin typeface="Euphemia" pitchFamily="34" charset="0"/>
              <a:ea typeface="Times New Roman" pitchFamily="18" charset="0"/>
              <a:cs typeface="Aharoni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0000"/>
                </a:solidFill>
                <a:latin typeface="Euphemia" pitchFamily="34" charset="0"/>
                <a:ea typeface="Times New Roman" pitchFamily="18" charset="0"/>
                <a:cs typeface="Aharoni" pitchFamily="2" charset="-79"/>
              </a:rPr>
              <a:t>GOVERNO PROVINCIAL DO ZAIRE</a:t>
            </a:r>
            <a:endParaRPr lang="pt-PT" b="1" dirty="0" smtClean="0">
              <a:latin typeface="Euphemia" pitchFamily="34" charset="0"/>
              <a:ea typeface="Times New Roman" pitchFamily="18" charset="0"/>
              <a:cs typeface="Aharoni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latin typeface="Euphemia" pitchFamily="34" charset="0"/>
                <a:ea typeface="Times New Roman" pitchFamily="18" charset="0"/>
                <a:cs typeface="Aharoni" pitchFamily="2" charset="-79"/>
              </a:rPr>
              <a:t>DIRECÇÃO PROVINCIAL DE ENERGIA E ÁGUAS</a:t>
            </a:r>
            <a:r>
              <a:rPr lang="pt-PT" sz="1100" b="1" dirty="0" smtClean="0">
                <a:latin typeface="Euphemia" pitchFamily="34" charset="0"/>
                <a:cs typeface="Aharoni" pitchFamily="2" charset="-79"/>
              </a:rPr>
              <a:t> </a:t>
            </a:r>
            <a:endParaRPr lang="pt-PT" sz="2800" b="1" dirty="0" smtClean="0">
              <a:latin typeface="Euphemia" pitchFamily="34" charset="0"/>
              <a:cs typeface="Aharoni" pitchFamily="2" charset="-79"/>
            </a:endParaRPr>
          </a:p>
        </p:txBody>
      </p:sp>
      <p:pic>
        <p:nvPicPr>
          <p:cNvPr id="7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7"/>
            <a:ext cx="1584176" cy="113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260648"/>
            <a:ext cx="8784976" cy="6364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b="1" cap="small" dirty="0" smtClean="0"/>
          </a:p>
          <a:p>
            <a:endParaRPr lang="pt-PT" b="1" cap="small" dirty="0"/>
          </a:p>
          <a:p>
            <a:endParaRPr lang="pt-PT" sz="24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r>
              <a:rPr lang="pt-PT" sz="2000" b="1" dirty="0" smtClean="0">
                <a:latin typeface="Euphemia" pitchFamily="34" charset="0"/>
              </a:rPr>
              <a:t> </a:t>
            </a:r>
            <a:endParaRPr lang="pt-PT" sz="2000" b="1" dirty="0" smtClean="0">
              <a:latin typeface="Euphemia" pitchFamily="34" charset="0"/>
            </a:endParaRPr>
          </a:p>
          <a:p>
            <a:endParaRPr lang="pt-PT" sz="2000" dirty="0" smtClean="0"/>
          </a:p>
          <a:p>
            <a:endParaRPr lang="pt-PT" sz="2400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pPr algn="ctr"/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467544" y="58847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b="1" cap="small" dirty="0" smtClean="0">
              <a:latin typeface="Euphemia" pitchFamily="34" charset="0"/>
            </a:endParaRPr>
          </a:p>
          <a:p>
            <a:pPr algn="just"/>
            <a:endParaRPr lang="pt-PT" sz="2000" b="1" cap="small" dirty="0" smtClean="0">
              <a:latin typeface="Euphemi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3568" y="19888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É de realçar a enexistência de linhas de transporte na </a:t>
            </a:r>
            <a:r>
              <a:rPr lang="pt-PT" sz="2400" dirty="0" smtClean="0"/>
              <a:t>província.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sz="2400" b="1" dirty="0" smtClean="0"/>
          </a:p>
          <a:p>
            <a:pPr algn="just"/>
            <a:endParaRPr lang="pt-PT" sz="2400" b="1" dirty="0" smtClean="0"/>
          </a:p>
          <a:p>
            <a:pPr algn="just"/>
            <a:endParaRPr lang="pt-PT" sz="2400" b="1" dirty="0" smtClean="0"/>
          </a:p>
          <a:p>
            <a:pPr algn="just"/>
            <a:endParaRPr lang="pt-PT" sz="2400" b="1" dirty="0" smtClean="0"/>
          </a:p>
          <a:p>
            <a:pPr algn="just"/>
            <a:endParaRPr lang="pt-PT" sz="2400" b="1" dirty="0" smtClean="0">
              <a:latin typeface="Euphemia" pitchFamily="34" charset="0"/>
            </a:endParaRPr>
          </a:p>
          <a:p>
            <a:pPr algn="just"/>
            <a:endParaRPr lang="pt-PT" sz="2400" b="1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r>
              <a:rPr lang="pt-PT" sz="2000" b="1" dirty="0" smtClean="0">
                <a:latin typeface="Euphemia" pitchFamily="34" charset="0"/>
              </a:rPr>
              <a:t>           </a:t>
            </a:r>
          </a:p>
          <a:p>
            <a:pPr algn="just"/>
            <a:endParaRPr lang="pt-PT" sz="2000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ctr"/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2132856"/>
            <a:ext cx="7356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DISTRIBUIÇÃO</a:t>
            </a:r>
            <a:endParaRPr lang="pt-PT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b="1" cap="small" dirty="0" smtClean="0"/>
          </a:p>
          <a:p>
            <a:endParaRPr lang="pt-PT" b="1" cap="small" dirty="0"/>
          </a:p>
          <a:p>
            <a:endParaRPr lang="pt-PT" sz="24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endParaRPr lang="pt-PT" sz="2000" dirty="0" smtClean="0">
              <a:latin typeface="Euphemia" pitchFamily="34" charset="0"/>
            </a:endParaRPr>
          </a:p>
          <a:p>
            <a:r>
              <a:rPr lang="pt-PT" sz="2000" b="1" dirty="0" smtClean="0">
                <a:latin typeface="Euphemia" pitchFamily="34" charset="0"/>
              </a:rPr>
              <a:t>                          </a:t>
            </a:r>
            <a:endParaRPr lang="pt-PT" sz="2000" dirty="0" smtClean="0"/>
          </a:p>
          <a:p>
            <a:endParaRPr lang="pt-PT" sz="2400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pPr algn="ctr"/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179512" y="197346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400" b="1" cap="small" dirty="0" smtClean="0">
              <a:latin typeface="Euphemia" pitchFamily="34" charset="0"/>
            </a:endParaRPr>
          </a:p>
          <a:p>
            <a:pPr algn="just"/>
            <a:r>
              <a:rPr lang="pt-PT" sz="2400" dirty="0" smtClean="0">
                <a:latin typeface="Euphemia" pitchFamily="34" charset="0"/>
              </a:rPr>
              <a:t>Este segmento é feito através de Linhas de Distribuição de MT com os níveis de tensão de 6.6, 15 e 30KV, mas com pouca extensão. A nível da Província, existem 5 subestações localizadas no Município do Soyo, com uma </a:t>
            </a:r>
            <a:r>
              <a:rPr lang="pt-PT" sz="2400" dirty="0" smtClean="0">
                <a:latin typeface="Euphemia" pitchFamily="34" charset="0"/>
              </a:rPr>
              <a:t>potência instalada  </a:t>
            </a:r>
            <a:r>
              <a:rPr lang="pt-PT" sz="2400" dirty="0" smtClean="0">
                <a:latin typeface="Euphemia" pitchFamily="34" charset="0"/>
              </a:rPr>
              <a:t>que varia de 3 a </a:t>
            </a:r>
            <a:r>
              <a:rPr lang="pt-PT" sz="2400" dirty="0" smtClean="0">
                <a:latin typeface="Euphemia" pitchFamily="34" charset="0"/>
              </a:rPr>
              <a:t>5 MVA/30/15KV </a:t>
            </a:r>
            <a:r>
              <a:rPr lang="pt-PT" sz="2400" dirty="0" smtClean="0">
                <a:latin typeface="Euphemia" pitchFamily="34" charset="0"/>
              </a:rPr>
              <a:t>cada. Destas subestações, duas encontram-se operacionais, uma de 5 MVA (SE 1º de Maio) e outra de 3.2MVA (SE/GARRA)</a:t>
            </a:r>
          </a:p>
          <a:p>
            <a:pPr algn="just"/>
            <a:r>
              <a:rPr lang="pt-PT" sz="2400" dirty="0" smtClean="0">
                <a:latin typeface="Euphemia" pitchFamily="34" charset="0"/>
              </a:rPr>
              <a:t>Em algumas localidades, por falta de Linhas de Distribuição de MT e BT, existem zonas em que a distribuição é feita directamente de grupos geradores para o Quadro geral de distribuição em baixa tensão.</a:t>
            </a:r>
          </a:p>
          <a:p>
            <a:pPr algn="just"/>
            <a:r>
              <a:rPr lang="pt-PT" sz="2400" dirty="0" smtClean="0">
                <a:latin typeface="Euphemia" pitchFamily="34" charset="0"/>
              </a:rPr>
              <a:t>A maior parte da extensão da rede de distribuição em BT em alguns municípios foi mal dimensionado. Por isso, tem-se efectuado um esforço do Governo Provincial </a:t>
            </a:r>
            <a:r>
              <a:rPr lang="pt-PT" sz="2400" dirty="0" smtClean="0">
                <a:latin typeface="Euphemia" pitchFamily="34" charset="0"/>
              </a:rPr>
              <a:t>e da empresa pública (ENDE EP) para </a:t>
            </a:r>
            <a:r>
              <a:rPr lang="pt-PT" sz="2400" dirty="0" smtClean="0">
                <a:latin typeface="Euphemia" pitchFamily="34" charset="0"/>
              </a:rPr>
              <a:t>o melhor manuseamento, modernização e expansão da mesma.</a:t>
            </a:r>
            <a:endParaRPr lang="pt-PT" sz="2400" dirty="0" smtClean="0"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8" name="Imagem 7" descr="D:\poste de media 2-zai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128792" cy="51845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tângulo 8"/>
          <p:cNvSpPr/>
          <p:nvPr/>
        </p:nvSpPr>
        <p:spPr>
          <a:xfrm>
            <a:off x="1403648" y="5877272"/>
            <a:ext cx="2523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Euphemia" pitchFamily="34" charset="0"/>
              </a:rPr>
              <a:t> Linha de 30 KV, Soyo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r>
              <a:rPr lang="pt-PT" b="1" dirty="0" smtClean="0">
                <a:latin typeface="Euphemia" pitchFamily="34" charset="0"/>
              </a:rPr>
              <a:t>   </a:t>
            </a:r>
            <a:r>
              <a:rPr lang="pt-PT" sz="1400" b="1" dirty="0" smtClean="0">
                <a:latin typeface="Euphemia" pitchFamily="34" charset="0"/>
              </a:rPr>
              <a:t>SE </a:t>
            </a:r>
            <a:r>
              <a:rPr lang="pt-PT" sz="1400" b="1" dirty="0" smtClean="0">
                <a:latin typeface="Euphemia" pitchFamily="34" charset="0"/>
              </a:rPr>
              <a:t>– Garra (Soyo)</a:t>
            </a:r>
          </a:p>
        </p:txBody>
      </p:sp>
      <p:pic>
        <p:nvPicPr>
          <p:cNvPr id="7" name="Imagem 6" descr="C:\Users\pc\AppData\Local\Microsoft\Windows\INetCache\IE\5EH5CQV6\fotografia 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7768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r>
              <a:rPr lang="pt-PT" b="1" dirty="0" smtClean="0">
                <a:latin typeface="Euphemia" pitchFamily="34" charset="0"/>
              </a:rPr>
              <a:t>    </a:t>
            </a:r>
            <a:r>
              <a:rPr lang="pt-PT" sz="1400" b="1" dirty="0" smtClean="0">
                <a:latin typeface="Euphemia" pitchFamily="34" charset="0"/>
              </a:rPr>
              <a:t>SE </a:t>
            </a:r>
            <a:r>
              <a:rPr lang="pt-PT" sz="1400" b="1" dirty="0" smtClean="0">
                <a:latin typeface="Euphemia" pitchFamily="34" charset="0"/>
              </a:rPr>
              <a:t>– 1º de Maio (Soyo) </a:t>
            </a:r>
            <a:r>
              <a:rPr lang="pt-PT" sz="1400" b="1" dirty="0" smtClean="0">
                <a:latin typeface="Euphemia" pitchFamily="34" charset="0"/>
              </a:rPr>
              <a:t>, 5MVA</a:t>
            </a:r>
            <a:endParaRPr lang="pt-PT" sz="1400" dirty="0"/>
          </a:p>
        </p:txBody>
      </p:sp>
      <p:sp>
        <p:nvSpPr>
          <p:cNvPr id="6" name="Retângulo 5"/>
          <p:cNvSpPr/>
          <p:nvPr/>
        </p:nvSpPr>
        <p:spPr>
          <a:xfrm>
            <a:off x="539552" y="40466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2000" b="1" dirty="0" smtClean="0">
              <a:latin typeface="Euphemia" pitchFamily="34" charset="0"/>
            </a:endParaRPr>
          </a:p>
          <a:p>
            <a:pPr algn="just"/>
            <a:endParaRPr lang="pt-PT" sz="2000" dirty="0" smtClean="0">
              <a:latin typeface="Euphemia" pitchFamily="34" charset="0"/>
            </a:endParaRPr>
          </a:p>
          <a:p>
            <a:endParaRPr lang="pt-PT" sz="2400" dirty="0" smtClean="0">
              <a:latin typeface="Euphemia" pitchFamily="34" charset="0"/>
            </a:endParaRPr>
          </a:p>
        </p:txBody>
      </p:sp>
      <p:pic>
        <p:nvPicPr>
          <p:cNvPr id="8" name="Imagem 7" descr="C:\Users\pc\AppData\Local\Microsoft\Windows\INetCache\IE\OJP9D8LW\fotografia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416824" cy="468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b="1" cap="small" dirty="0" smtClean="0"/>
          </a:p>
          <a:p>
            <a:endParaRPr lang="pt-PT" b="1" cap="small" dirty="0"/>
          </a:p>
          <a:p>
            <a:endParaRPr lang="pt-PT" sz="24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b="1" dirty="0" smtClean="0"/>
          </a:p>
          <a:p>
            <a:endParaRPr lang="pt-PT" sz="2000" dirty="0" smtClean="0">
              <a:latin typeface="Euphemia" pitchFamily="34" charset="0"/>
            </a:endParaRPr>
          </a:p>
          <a:p>
            <a:r>
              <a:rPr lang="pt-PT" sz="2000" dirty="0" smtClean="0">
                <a:latin typeface="Euphemia" pitchFamily="34" charset="0"/>
              </a:rPr>
              <a:t> </a:t>
            </a:r>
          </a:p>
          <a:p>
            <a:endParaRPr lang="pt-PT" sz="2000" dirty="0" smtClean="0"/>
          </a:p>
          <a:p>
            <a:endParaRPr lang="pt-PT" sz="2400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pPr algn="ctr"/>
            <a:r>
              <a:rPr lang="pt-PT" dirty="0" smtClean="0"/>
              <a:t>~TTTYYYTT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1268760"/>
            <a:ext cx="8754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dirty="0" smtClean="0">
                <a:latin typeface="Rockwell Extra Bold" pitchFamily="18" charset="0"/>
              </a:rPr>
              <a:t>       </a:t>
            </a:r>
            <a:endParaRPr lang="pt-PT" sz="5400" dirty="0">
              <a:latin typeface="Rockwell Extra Bold" pitchFamily="18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 l="30511" t="29012" r="10053" b="37236"/>
          <a:stretch>
            <a:fillRect/>
          </a:stretch>
        </p:blipFill>
        <p:spPr bwMode="auto">
          <a:xfrm>
            <a:off x="179512" y="1268760"/>
            <a:ext cx="878497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67544" y="620688"/>
            <a:ext cx="834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DISTRIBUIÇÃO DE ENERGIA ELÉCTRICA</a:t>
            </a:r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27584" y="1124744"/>
            <a:ext cx="7560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 INVESTIMENTOS REALIZADOS NO DOMÍNIO DA ENERGIA</a:t>
            </a:r>
          </a:p>
          <a:p>
            <a:pPr algn="ctr"/>
            <a:endParaRPr lang="pt-BR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  <a:p>
            <a:pPr algn="ctr"/>
            <a:r>
              <a:rPr lang="pt-B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2013-2015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  <a:p>
            <a:pPr algn="ctr"/>
            <a:endParaRPr lang="pt-BR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404664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r>
              <a:rPr lang="pt-PT" dirty="0" smtClean="0"/>
              <a:t> </a:t>
            </a:r>
          </a:p>
          <a:p>
            <a:endParaRPr lang="pt-PT" dirty="0" smtClean="0"/>
          </a:p>
          <a:p>
            <a:pPr algn="ctr"/>
            <a:r>
              <a:rPr lang="pt-PT" sz="5400" dirty="0" smtClean="0">
                <a:latin typeface="Rockwell Extra Bold" pitchFamily="18" charset="0"/>
              </a:rPr>
              <a:t>PROJECTOS REALIZADOS DE ÂMBITO LOCAL</a:t>
            </a:r>
            <a:endParaRPr lang="pt-PT" sz="5400" dirty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260648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dirty="0" smtClean="0">
              <a:latin typeface="Euphemi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-1179511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 smtClean="0">
              <a:latin typeface="Euphemia" pitchFamily="34" charset="0"/>
            </a:endParaRPr>
          </a:p>
          <a:p>
            <a:endParaRPr lang="pt-PT" dirty="0" smtClean="0">
              <a:latin typeface="Euphemia" pitchFamily="34" charset="0"/>
            </a:endParaRPr>
          </a:p>
          <a:p>
            <a:endParaRPr lang="pt-PT" dirty="0" smtClean="0">
              <a:latin typeface="Euphemia" pitchFamily="34" charset="0"/>
            </a:endParaRPr>
          </a:p>
          <a:p>
            <a:endParaRPr lang="pt-PT" dirty="0" smtClean="0">
              <a:latin typeface="Euphemia" pitchFamily="34" charset="0"/>
            </a:endParaRPr>
          </a:p>
          <a:p>
            <a:endParaRPr lang="pt-PT" dirty="0" smtClean="0">
              <a:latin typeface="Euphemia" pitchFamily="34" charset="0"/>
            </a:endParaRPr>
          </a:p>
          <a:p>
            <a:endParaRPr lang="pt-PT" dirty="0" smtClean="0">
              <a:latin typeface="Euphemia" pitchFamily="34" charset="0"/>
            </a:endParaRPr>
          </a:p>
          <a:p>
            <a:pPr algn="just"/>
            <a:endParaRPr lang="pt-PT" dirty="0" smtClean="0">
              <a:latin typeface="Euphemia" pitchFamily="34" charset="0"/>
            </a:endParaRPr>
          </a:p>
          <a:p>
            <a:pPr algn="just"/>
            <a:endParaRPr lang="pt-PT" dirty="0" smtClean="0">
              <a:latin typeface="Euphemi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1305342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/>
              <a:t>Foram adquiridos e distribuidos em todos os municipios, vários grupos geradores Com potências que variam dos 20 á 2 000 KVA;</a:t>
            </a:r>
          </a:p>
          <a:p>
            <a:pPr algn="just"/>
            <a:r>
              <a:rPr lang="pt-PT" sz="2400" dirty="0" smtClean="0"/>
              <a:t>- Construção de mais de </a:t>
            </a:r>
            <a:r>
              <a:rPr lang="pt-PT" sz="2400" dirty="0" smtClean="0"/>
              <a:t>15 </a:t>
            </a:r>
            <a:r>
              <a:rPr lang="pt-PT" sz="2400" dirty="0" smtClean="0"/>
              <a:t>Km de linhas em média tensão e </a:t>
            </a:r>
            <a:r>
              <a:rPr lang="pt-PT" sz="2400" dirty="0" smtClean="0"/>
              <a:t>20 </a:t>
            </a:r>
            <a:r>
              <a:rPr lang="pt-PT" sz="2400" dirty="0" smtClean="0"/>
              <a:t>Km em baixa tensão nas cidades de Mbanza kongo </a:t>
            </a:r>
            <a:r>
              <a:rPr lang="pt-PT" sz="2400" dirty="0" smtClean="0"/>
              <a:t>, Soyo , Nóqui e kuimba;</a:t>
            </a:r>
            <a:endParaRPr lang="pt-PT" sz="2400" dirty="0" smtClean="0"/>
          </a:p>
          <a:p>
            <a:pPr algn="just"/>
            <a:r>
              <a:rPr lang="pt-PT" sz="2400" dirty="0" smtClean="0"/>
              <a:t>-  Iluminação pública e </a:t>
            </a:r>
            <a:r>
              <a:rPr lang="pt-PT" sz="2400" dirty="0" smtClean="0"/>
              <a:t>4.227  </a:t>
            </a:r>
            <a:r>
              <a:rPr lang="pt-PT" sz="2400" dirty="0" smtClean="0"/>
              <a:t>ligações domiciliárias nas vilas sedes dos municipois do Noqui, Tomboco e Kuimba.</a:t>
            </a:r>
          </a:p>
          <a:p>
            <a:pPr algn="just"/>
            <a:r>
              <a:rPr lang="pt-PT" sz="2400" dirty="0" smtClean="0"/>
              <a:t>Perspectiva-se até 2017 nas sedes comunais e aldeias com maior concentração populacional, o aumento da capacidade de produção de energia eléctrica, através de vários grupos geradores , bem como iluminação pública e ligações domiciliárias.</a:t>
            </a:r>
            <a:endParaRPr lang="pt-P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b="1" cap="all" dirty="0" smtClean="0">
                <a:latin typeface="Euphemia" pitchFamily="34" charset="0"/>
              </a:rPr>
              <a:t>    </a:t>
            </a: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600" b="1" cap="all" dirty="0" smtClean="0">
              <a:latin typeface="Euphemia" pitchFamily="34" charset="0"/>
            </a:endParaRPr>
          </a:p>
          <a:p>
            <a:endParaRPr lang="pt-PT" sz="1600" b="1" cap="all" dirty="0" smtClean="0">
              <a:latin typeface="Euphemia" pitchFamily="34" charset="0"/>
            </a:endParaRPr>
          </a:p>
          <a:p>
            <a:endParaRPr lang="pt-PT" b="1" cap="all" dirty="0" smtClean="0">
              <a:latin typeface="Euphemia" pitchFamily="34" charset="0"/>
            </a:endParaRPr>
          </a:p>
          <a:p>
            <a:endParaRPr lang="pt-PT" b="1" cap="all" dirty="0" smtClean="0">
              <a:latin typeface="Euphemia" pitchFamily="34" charset="0"/>
            </a:endParaRPr>
          </a:p>
          <a:p>
            <a:endParaRPr lang="pt-PT" b="1" cap="all" dirty="0" smtClean="0">
              <a:latin typeface="Euphemia" pitchFamily="34" charset="0"/>
            </a:endParaRPr>
          </a:p>
          <a:p>
            <a:endParaRPr lang="pt-PT" b="1" cap="all" dirty="0" smtClean="0">
              <a:latin typeface="Euphemia" pitchFamily="34" charset="0"/>
            </a:endParaRPr>
          </a:p>
          <a:p>
            <a:endParaRPr lang="pt-PT" b="1" cap="all" dirty="0" smtClean="0">
              <a:latin typeface="Euphemia" pitchFamily="34" charset="0"/>
            </a:endParaRPr>
          </a:p>
          <a:p>
            <a:endParaRPr lang="pt-PT" sz="3600" b="1" cap="all" dirty="0" smtClean="0">
              <a:latin typeface="Rockwell Extra Bold" pitchFamily="18" charset="0"/>
            </a:endParaRPr>
          </a:p>
          <a:p>
            <a:pPr algn="ctr"/>
            <a:r>
              <a:rPr lang="pt-PT" sz="3600" b="1" cap="all" dirty="0" smtClean="0">
                <a:latin typeface="Rockwell Extra Bold" pitchFamily="18" charset="0"/>
              </a:rPr>
              <a:t>i- INTRODUÇÃO</a:t>
            </a:r>
          </a:p>
          <a:p>
            <a:pPr algn="just"/>
            <a:endParaRPr lang="pt-PT" dirty="0" smtClean="0">
              <a:latin typeface="Euphemia" pitchFamily="34" charset="0"/>
            </a:endParaRPr>
          </a:p>
          <a:p>
            <a:pPr algn="just"/>
            <a:endParaRPr lang="pt-PT" sz="2800" dirty="0" smtClean="0">
              <a:latin typeface="Euphemia" pitchFamily="34" charset="0"/>
            </a:endParaRPr>
          </a:p>
          <a:p>
            <a:pPr algn="just"/>
            <a:endParaRPr lang="pt-PT" sz="2800" dirty="0" smtClean="0">
              <a:latin typeface="Euphemia" pitchFamily="34" charset="0"/>
            </a:endParaRPr>
          </a:p>
          <a:p>
            <a:pPr algn="just"/>
            <a:r>
              <a:rPr lang="pt-PT" sz="2800" dirty="0" smtClean="0">
                <a:latin typeface="Euphemia" pitchFamily="34" charset="0"/>
              </a:rPr>
              <a:t>A presente apresentação, espelha a situação do  </a:t>
            </a:r>
            <a:r>
              <a:rPr lang="pt-PT" sz="2800" dirty="0" smtClean="0">
                <a:latin typeface="Euphemia" pitchFamily="34" charset="0"/>
              </a:rPr>
              <a:t>fornecimento de energia eléctrica na província, </a:t>
            </a:r>
            <a:r>
              <a:rPr lang="pt-PT" sz="2800" dirty="0" smtClean="0">
                <a:latin typeface="Euphemia" pitchFamily="34" charset="0"/>
              </a:rPr>
              <a:t>de realçar que a mesma é feita </a:t>
            </a:r>
            <a:r>
              <a:rPr lang="pt-PT" sz="2800" dirty="0" smtClean="0">
                <a:latin typeface="Euphemia" pitchFamily="34" charset="0"/>
              </a:rPr>
              <a:t>através de </a:t>
            </a:r>
            <a:r>
              <a:rPr lang="pt-PT" sz="2800" dirty="0" smtClean="0">
                <a:latin typeface="Euphemia" pitchFamily="34" charset="0"/>
              </a:rPr>
              <a:t>fontes alternativas, que são centrais </a:t>
            </a:r>
            <a:r>
              <a:rPr lang="pt-PT" sz="2800" dirty="0" smtClean="0">
                <a:latin typeface="Euphemia" pitchFamily="34" charset="0"/>
              </a:rPr>
              <a:t>térmicas (Diesel e a Gás) cuja </a:t>
            </a:r>
            <a:r>
              <a:rPr lang="pt-PT" sz="2800" dirty="0" smtClean="0">
                <a:latin typeface="Euphemia" pitchFamily="34" charset="0"/>
              </a:rPr>
              <a:t>a capacidade </a:t>
            </a:r>
            <a:r>
              <a:rPr lang="pt-PT" sz="2800" dirty="0" smtClean="0">
                <a:latin typeface="Euphemia" pitchFamily="34" charset="0"/>
              </a:rPr>
              <a:t>instalada é insuficiente para </a:t>
            </a:r>
            <a:r>
              <a:rPr lang="pt-PT" sz="2800" dirty="0" smtClean="0">
                <a:latin typeface="Euphemia" pitchFamily="34" charset="0"/>
              </a:rPr>
              <a:t>atender </a:t>
            </a:r>
            <a:r>
              <a:rPr lang="pt-PT" sz="2800" dirty="0" smtClean="0">
                <a:latin typeface="Euphemia" pitchFamily="34" charset="0"/>
              </a:rPr>
              <a:t>à demanda, tendo em conta o crescimento demográfico e industrial á nível da Província.</a:t>
            </a:r>
          </a:p>
          <a:p>
            <a:endParaRPr lang="pt-PT" sz="2800" b="1" cap="all" dirty="0" smtClean="0">
              <a:latin typeface="Euphemia" pitchFamily="34" charset="0"/>
            </a:endParaRPr>
          </a:p>
          <a:p>
            <a:endParaRPr lang="pt-PT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endParaRPr lang="pt-PT" sz="1400" b="1" cap="all" dirty="0" smtClean="0">
              <a:latin typeface="Euphemia" pitchFamily="34" charset="0"/>
            </a:endParaRPr>
          </a:p>
          <a:p>
            <a:pPr algn="just"/>
            <a:endParaRPr lang="pt-PT" sz="1400" dirty="0" smtClean="0"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sz="2000" dirty="0" smtClean="0"/>
          </a:p>
          <a:p>
            <a:pPr algn="just"/>
            <a:endParaRPr lang="pt-PT" sz="2000" dirty="0" smtClean="0"/>
          </a:p>
          <a:p>
            <a:pPr algn="just"/>
            <a:endParaRPr lang="pt-PT" sz="2000" dirty="0" smtClean="0"/>
          </a:p>
          <a:p>
            <a:pPr algn="just"/>
            <a:endParaRPr lang="pt-PT" sz="2400" b="1" dirty="0" smtClean="0"/>
          </a:p>
          <a:p>
            <a:pPr algn="just"/>
            <a:endParaRPr lang="pt-PT" sz="2400" b="1" dirty="0" smtClean="0"/>
          </a:p>
          <a:p>
            <a:pPr algn="just"/>
            <a:endParaRPr lang="pt-PT" sz="2000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1187624" y="1124744"/>
            <a:ext cx="7056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ockwell Extra Bold" pitchFamily="18" charset="0"/>
              </a:rPr>
              <a:t>PROJECTOS </a:t>
            </a:r>
            <a:r>
              <a:rPr lang="pt-B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ockwell Extra Bold" pitchFamily="18" charset="0"/>
              </a:rPr>
              <a:t>EM        </a:t>
            </a:r>
            <a:r>
              <a:rPr lang="pt-B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ockwell Extra Bold" pitchFamily="18" charset="0"/>
              </a:rPr>
              <a:t>CURSO E EM PERSPECTIVA,  DE ÁMBITO CENTRAL</a:t>
            </a:r>
            <a:endParaRPr lang="pt-PT" sz="4400" dirty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395536" y="197346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 smtClean="0">
              <a:latin typeface="Euphemia" pitchFamily="34" charset="0"/>
            </a:endParaRPr>
          </a:p>
          <a:p>
            <a:pPr algn="just"/>
            <a:r>
              <a:rPr lang="pt-PT" sz="2000" b="1" dirty="0" smtClean="0">
                <a:latin typeface="Euphemia" pitchFamily="34" charset="0"/>
              </a:rPr>
              <a:t>Aguarda-se </a:t>
            </a:r>
            <a:r>
              <a:rPr lang="pt-PT" sz="2000" b="1" dirty="0" smtClean="0">
                <a:latin typeface="Euphemia" pitchFamily="34" charset="0"/>
              </a:rPr>
              <a:t>a conclusão e entrada em funcionamento da central do cíclo combinado no Soyo e projectos associados:</a:t>
            </a:r>
          </a:p>
          <a:p>
            <a:pPr algn="just"/>
            <a:r>
              <a:rPr lang="pt-PT" sz="2000" b="1" dirty="0" smtClean="0">
                <a:latin typeface="Euphemia" pitchFamily="34" charset="0"/>
              </a:rPr>
              <a:t>1-Linha de transporte de muita alta Tensão (400 KV), Soyo Capari. Circuito simples com o comprimento total de 684 Km</a:t>
            </a:r>
          </a:p>
          <a:p>
            <a:pPr algn="just"/>
            <a:r>
              <a:rPr lang="pt-PT" sz="2000" b="1" dirty="0" smtClean="0">
                <a:latin typeface="Euphemia" pitchFamily="34" charset="0"/>
              </a:rPr>
              <a:t>2-Linha de </a:t>
            </a:r>
            <a:r>
              <a:rPr lang="pt-PT" sz="2000" b="1" dirty="0" smtClean="0">
                <a:latin typeface="Euphemia" pitchFamily="34" charset="0"/>
              </a:rPr>
              <a:t>Transporte </a:t>
            </a:r>
            <a:r>
              <a:rPr lang="pt-PT" sz="2000" b="1" dirty="0" smtClean="0">
                <a:latin typeface="Euphemia" pitchFamily="34" charset="0"/>
              </a:rPr>
              <a:t>a 60 KV do Soyo, circuito duplo com o comprimento de 10 Km</a:t>
            </a:r>
          </a:p>
          <a:p>
            <a:pPr algn="just"/>
            <a:r>
              <a:rPr lang="pt-PT" sz="2000" b="1" dirty="0" smtClean="0">
                <a:latin typeface="Euphemia" pitchFamily="34" charset="0"/>
              </a:rPr>
              <a:t>3- Linha dupla a 60 </a:t>
            </a:r>
            <a:r>
              <a:rPr lang="pt-PT" sz="2000" b="1" dirty="0" smtClean="0">
                <a:latin typeface="Euphemia" pitchFamily="34" charset="0"/>
              </a:rPr>
              <a:t>KV </a:t>
            </a:r>
            <a:r>
              <a:rPr lang="pt-PT" sz="2000" b="1" dirty="0" smtClean="0">
                <a:latin typeface="Euphemia" pitchFamily="34" charset="0"/>
              </a:rPr>
              <a:t>de Nzeto, circuito único da Torre com o comprimento total de 10 Km</a:t>
            </a:r>
          </a:p>
          <a:p>
            <a:pPr algn="just"/>
            <a:r>
              <a:rPr lang="pt-PT" sz="2000" b="1" dirty="0" smtClean="0">
                <a:latin typeface="Euphemia" pitchFamily="34" charset="0"/>
              </a:rPr>
              <a:t>4- </a:t>
            </a:r>
            <a:r>
              <a:rPr lang="pt-PT" sz="2000" b="1" dirty="0" smtClean="0">
                <a:latin typeface="Euphemia" pitchFamily="34" charset="0"/>
              </a:rPr>
              <a:t>SE </a:t>
            </a:r>
            <a:r>
              <a:rPr lang="pt-PT" sz="2000" b="1" dirty="0" smtClean="0">
                <a:latin typeface="Euphemia" pitchFamily="34" charset="0"/>
              </a:rPr>
              <a:t>de 400/60KV </a:t>
            </a:r>
            <a:r>
              <a:rPr lang="pt-PT" sz="2000" b="1" dirty="0" smtClean="0">
                <a:latin typeface="Euphemia" pitchFamily="34" charset="0"/>
              </a:rPr>
              <a:t>/360 MVA, de </a:t>
            </a:r>
            <a:r>
              <a:rPr lang="pt-PT" sz="2000" b="1" dirty="0" smtClean="0">
                <a:latin typeface="Euphemia" pitchFamily="34" charset="0"/>
              </a:rPr>
              <a:t>Soyo</a:t>
            </a:r>
          </a:p>
          <a:p>
            <a:pPr algn="just"/>
            <a:r>
              <a:rPr lang="pt-PT" sz="2000" b="1" dirty="0" smtClean="0">
                <a:latin typeface="Euphemia" pitchFamily="34" charset="0"/>
              </a:rPr>
              <a:t>5- Subestação de 400/220/60KV </a:t>
            </a:r>
            <a:r>
              <a:rPr lang="pt-PT" sz="2000" b="1" dirty="0" smtClean="0">
                <a:latin typeface="Euphemia" pitchFamily="34" charset="0"/>
              </a:rPr>
              <a:t>/180 MVAde </a:t>
            </a:r>
            <a:r>
              <a:rPr lang="pt-PT" sz="2000" b="1" dirty="0" smtClean="0">
                <a:latin typeface="Euphemia" pitchFamily="34" charset="0"/>
              </a:rPr>
              <a:t>Nzeto</a:t>
            </a:r>
          </a:p>
          <a:p>
            <a:pPr algn="just"/>
            <a:r>
              <a:rPr lang="pt-PT" sz="2000" b="1" dirty="0" smtClean="0">
                <a:latin typeface="Euphemia" pitchFamily="34" charset="0"/>
              </a:rPr>
              <a:t>6- Subestação de 60/15 </a:t>
            </a:r>
            <a:r>
              <a:rPr lang="pt-PT" sz="2000" b="1" dirty="0" smtClean="0">
                <a:latin typeface="Euphemia" pitchFamily="34" charset="0"/>
              </a:rPr>
              <a:t>/40 MVA do </a:t>
            </a:r>
            <a:r>
              <a:rPr lang="pt-PT" sz="2000" b="1" dirty="0" smtClean="0">
                <a:latin typeface="Euphemia" pitchFamily="34" charset="0"/>
              </a:rPr>
              <a:t>Soyo</a:t>
            </a:r>
          </a:p>
          <a:p>
            <a:pPr algn="just"/>
            <a:r>
              <a:rPr lang="pt-PT" sz="2000" b="1" dirty="0" smtClean="0">
                <a:latin typeface="Euphemia" pitchFamily="34" charset="0"/>
              </a:rPr>
              <a:t>7- Subestação de 60/15 </a:t>
            </a:r>
            <a:r>
              <a:rPr lang="pt-PT" sz="2000" b="1" dirty="0" smtClean="0">
                <a:latin typeface="Euphemia" pitchFamily="34" charset="0"/>
              </a:rPr>
              <a:t>/20 MVANzeto</a:t>
            </a:r>
            <a:endParaRPr lang="pt-PT" sz="2000" b="1" dirty="0" smtClean="0">
              <a:latin typeface="Euphemia" pitchFamily="34" charset="0"/>
            </a:endParaRPr>
          </a:p>
          <a:p>
            <a:pPr algn="just"/>
            <a:r>
              <a:rPr lang="pt-PT" sz="2000" b="1" dirty="0" smtClean="0">
                <a:latin typeface="Euphemia" pitchFamily="34" charset="0"/>
              </a:rPr>
              <a:t>8- Subestação </a:t>
            </a:r>
            <a:r>
              <a:rPr lang="pt-PT" sz="2000" b="1" dirty="0" smtClean="0">
                <a:latin typeface="Euphemia" pitchFamily="34" charset="0"/>
              </a:rPr>
              <a:t>220/60/63 mva KV,/220/60 mva 60/15 /40 mvade </a:t>
            </a:r>
            <a:r>
              <a:rPr lang="pt-PT" sz="2000" b="1" dirty="0" smtClean="0">
                <a:latin typeface="Euphemia" pitchFamily="34" charset="0"/>
              </a:rPr>
              <a:t>Mbanza Kongo</a:t>
            </a:r>
          </a:p>
          <a:p>
            <a:pPr algn="just"/>
            <a:r>
              <a:rPr lang="pt-PT" sz="2000" b="1" dirty="0" smtClean="0">
                <a:latin typeface="Euphemia" pitchFamily="34" charset="0"/>
              </a:rPr>
              <a:t>9-Linha </a:t>
            </a:r>
            <a:r>
              <a:rPr lang="pt-PT" sz="2000" b="1" dirty="0" smtClean="0">
                <a:latin typeface="Euphemia" pitchFamily="34" charset="0"/>
              </a:rPr>
              <a:t>de transporte simples </a:t>
            </a:r>
            <a:r>
              <a:rPr lang="pt-PT" sz="2000" b="1" dirty="0" smtClean="0">
                <a:latin typeface="Euphemia" pitchFamily="34" charset="0"/>
              </a:rPr>
              <a:t>a 220 </a:t>
            </a:r>
            <a:r>
              <a:rPr lang="pt-PT" sz="2000" b="1" dirty="0" smtClean="0">
                <a:latin typeface="Euphemia" pitchFamily="34" charset="0"/>
              </a:rPr>
              <a:t>KV, </a:t>
            </a:r>
            <a:r>
              <a:rPr lang="pt-PT" sz="2000" b="1" dirty="0" smtClean="0">
                <a:latin typeface="Euphemia" pitchFamily="34" charset="0"/>
              </a:rPr>
              <a:t>Nzeto-Mbanza Kongo  com comprimento de 255 </a:t>
            </a:r>
            <a:r>
              <a:rPr lang="pt-PT" sz="2000" b="1" dirty="0" smtClean="0">
                <a:latin typeface="Euphemia" pitchFamily="34" charset="0"/>
              </a:rPr>
              <a:t>Km. </a:t>
            </a:r>
            <a:endParaRPr lang="pt-PT" sz="2000" b="1" dirty="0" smtClean="0">
              <a:latin typeface="Euphemia" pitchFamily="34" charset="0"/>
            </a:endParaRPr>
          </a:p>
          <a:p>
            <a:pPr algn="just"/>
            <a:r>
              <a:rPr lang="pt-PT" sz="2000" b="1" dirty="0" smtClean="0">
                <a:latin typeface="Euphemia" pitchFamily="34" charset="0"/>
              </a:rPr>
              <a:t>obs_: e serão construidas sSE linhas de média e baixa tensão, montagem de pt´s e ligações domiliares. </a:t>
            </a:r>
            <a:endParaRPr lang="pt-PT" sz="2000" b="1" dirty="0" smtClean="0"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sz="2400" b="1" dirty="0" smtClean="0"/>
          </a:p>
          <a:p>
            <a:pPr algn="just"/>
            <a:endParaRPr lang="pt-PT" sz="2400" b="1" dirty="0" smtClean="0"/>
          </a:p>
          <a:p>
            <a:pPr algn="just"/>
            <a:endParaRPr lang="pt-PT" sz="2400" b="1" dirty="0" smtClean="0"/>
          </a:p>
          <a:p>
            <a:pPr algn="just"/>
            <a:endParaRPr lang="pt-PT" sz="2400" b="1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855028" y="1821592"/>
            <a:ext cx="74613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cs typeface="Times New Roman" pitchFamily="18" charset="0"/>
              </a:rPr>
              <a:t>Muito</a:t>
            </a:r>
            <a:endParaRPr lang="pt-PT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  <a:cs typeface="Times New Roman" pitchFamily="18" charset="0"/>
            </a:endParaRPr>
          </a:p>
          <a:p>
            <a:pPr algn="ctr"/>
            <a:r>
              <a:rPr lang="pt-P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cs typeface="Times New Roman" pitchFamily="18" charset="0"/>
              </a:rPr>
              <a:t> Obrigado!!!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dirty="0" smtClean="0">
              <a:latin typeface="Euphemia" pitchFamily="34" charset="0"/>
            </a:endParaRPr>
          </a:p>
          <a:p>
            <a:pPr algn="just"/>
            <a:endParaRPr lang="pt-PT" dirty="0">
              <a:latin typeface="Euphemia" pitchFamily="34" charset="0"/>
            </a:endParaRPr>
          </a:p>
          <a:p>
            <a:pPr algn="just"/>
            <a:endParaRPr lang="pt-PT" dirty="0" smtClean="0"/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sz="2000" b="1" dirty="0" smtClean="0">
              <a:latin typeface="Euphemia" pitchFamily="34" charset="0"/>
            </a:endParaRPr>
          </a:p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dirty="0"/>
          </a:p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800" b="1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>
              <a:latin typeface="Euphemia" pitchFamily="34" charset="0"/>
            </a:endParaRPr>
          </a:p>
          <a:p>
            <a:pPr algn="ctr"/>
            <a:endParaRPr lang="pt-PT" sz="2000" b="1" dirty="0" smtClean="0">
              <a:latin typeface="Euphemia" pitchFamily="34" charset="0"/>
            </a:endParaRPr>
          </a:p>
          <a:p>
            <a:pPr algn="ctr"/>
            <a:endParaRPr lang="pt-PT" sz="2000" b="1" dirty="0" smtClean="0">
              <a:latin typeface="Euphemia" pitchFamily="34" charset="0"/>
            </a:endParaRPr>
          </a:p>
          <a:p>
            <a:pPr algn="ctr"/>
            <a:endParaRPr lang="pt-PT" sz="2000" b="1" dirty="0" smtClean="0">
              <a:latin typeface="Euphemia" pitchFamily="34" charset="0"/>
            </a:endParaRPr>
          </a:p>
          <a:p>
            <a:pPr algn="ctr"/>
            <a:endParaRPr lang="pt-PT" sz="2000" b="1" dirty="0" smtClean="0">
              <a:latin typeface="Euphemia" pitchFamily="34" charset="0"/>
            </a:endParaRPr>
          </a:p>
          <a:p>
            <a:pPr algn="ctr"/>
            <a:endParaRPr lang="pt-PT" sz="2000" b="1" dirty="0" smtClean="0">
              <a:latin typeface="Euphemia" pitchFamily="34" charset="0"/>
            </a:endParaRPr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1600" b="1" dirty="0" smtClean="0">
              <a:latin typeface="Euphemia" pitchFamily="34" charset="0"/>
            </a:endParaRPr>
          </a:p>
          <a:p>
            <a:endParaRPr lang="pt-PT" sz="1600" b="1" dirty="0" smtClean="0">
              <a:latin typeface="Euphemia" pitchFamily="34" charset="0"/>
            </a:endParaRPr>
          </a:p>
          <a:p>
            <a:endParaRPr lang="pt-PT" sz="1600" b="1" dirty="0" smtClean="0">
              <a:latin typeface="Euphemia" pitchFamily="34" charset="0"/>
            </a:endParaRPr>
          </a:p>
          <a:p>
            <a:endParaRPr lang="pt-PT" sz="1600" b="1" dirty="0" smtClean="0">
              <a:latin typeface="Euphemia" pitchFamily="34" charset="0"/>
            </a:endParaRPr>
          </a:p>
          <a:p>
            <a:endParaRPr lang="pt-PT" sz="1600" b="1" dirty="0" smtClean="0">
              <a:latin typeface="Euphemia" pitchFamily="34" charset="0"/>
            </a:endParaRPr>
          </a:p>
          <a:p>
            <a:endParaRPr lang="pt-PT" sz="1600" b="1" dirty="0" smtClean="0">
              <a:latin typeface="Euphemia" pitchFamily="34" charset="0"/>
            </a:endParaRPr>
          </a:p>
          <a:p>
            <a:endParaRPr lang="pt-PT" sz="1600" b="1" dirty="0" smtClean="0">
              <a:latin typeface="Euphemia" pitchFamily="34" charset="0"/>
            </a:endParaRPr>
          </a:p>
          <a:p>
            <a:endParaRPr lang="pt-PT" sz="1600" b="1" dirty="0" smtClean="0">
              <a:latin typeface="Euphemia" pitchFamily="34" charset="0"/>
            </a:endParaRPr>
          </a:p>
          <a:p>
            <a:endParaRPr lang="pt-PT" sz="1200" b="1" dirty="0" smtClean="0">
              <a:latin typeface="Euphemia" pitchFamily="34" charset="0"/>
            </a:endParaRPr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sz="1200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pPr>
              <a:buFontTx/>
              <a:buChar char="-"/>
            </a:pPr>
            <a:endParaRPr lang="pt-PT" sz="2400" b="1" dirty="0" smtClean="0"/>
          </a:p>
          <a:p>
            <a:pPr algn="ctr"/>
            <a:endParaRPr lang="pt-PT" sz="1400" b="1" dirty="0" smtClean="0"/>
          </a:p>
          <a:p>
            <a:pPr algn="ctr"/>
            <a:endParaRPr lang="pt-PT" sz="1400" b="1" dirty="0" smtClean="0"/>
          </a:p>
          <a:p>
            <a:pPr algn="ctr"/>
            <a:endParaRPr lang="pt-PT" sz="1200" b="1" dirty="0"/>
          </a:p>
          <a:p>
            <a:pPr algn="ctr"/>
            <a:endParaRPr lang="pt-PT" sz="1200" b="1" dirty="0" smtClean="0"/>
          </a:p>
          <a:p>
            <a:pPr algn="ctr"/>
            <a:endParaRPr lang="pt-PT" sz="1200" b="1" dirty="0"/>
          </a:p>
          <a:p>
            <a:pPr algn="ctr"/>
            <a:endParaRPr lang="pt-PT" sz="1200" b="1" dirty="0" smtClean="0"/>
          </a:p>
          <a:p>
            <a:pPr algn="ctr"/>
            <a:endParaRPr lang="pt-PT" sz="1200" b="1" dirty="0"/>
          </a:p>
          <a:p>
            <a:pPr algn="ctr"/>
            <a:endParaRPr lang="pt-PT" sz="1200" b="1" dirty="0" smtClean="0"/>
          </a:p>
          <a:p>
            <a:pPr algn="ctr"/>
            <a:endParaRPr lang="pt-PT" sz="1200" b="1" dirty="0"/>
          </a:p>
          <a:p>
            <a:pPr algn="ctr"/>
            <a:endParaRPr lang="pt-PT" sz="1200" b="1" dirty="0" smtClean="0"/>
          </a:p>
          <a:p>
            <a:pPr algn="ctr"/>
            <a:endParaRPr lang="pt-PT" sz="1200" b="1" dirty="0"/>
          </a:p>
          <a:p>
            <a:pPr algn="ctr"/>
            <a:endParaRPr lang="pt-PT" sz="1200" b="1" dirty="0" smtClean="0"/>
          </a:p>
          <a:p>
            <a:pPr algn="ctr"/>
            <a:endParaRPr lang="pt-PT" sz="1200" b="1" dirty="0"/>
          </a:p>
          <a:p>
            <a:pPr algn="ctr"/>
            <a:endParaRPr lang="pt-PT" sz="1200" b="1" dirty="0" smtClean="0"/>
          </a:p>
          <a:p>
            <a:pPr algn="ctr"/>
            <a:endParaRPr lang="pt-PT" sz="1200" b="1" dirty="0"/>
          </a:p>
          <a:p>
            <a:pPr algn="ctr"/>
            <a:endParaRPr lang="pt-PT" sz="1200" b="1" dirty="0" smtClean="0"/>
          </a:p>
          <a:p>
            <a:pPr algn="ctr"/>
            <a:endParaRPr lang="pt-PT" sz="12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b="1" dirty="0"/>
          </a:p>
          <a:p>
            <a:pPr algn="ctr"/>
            <a:endParaRPr lang="pt-PT" sz="1600" b="1" dirty="0" smtClean="0"/>
          </a:p>
          <a:p>
            <a:pPr algn="ctr"/>
            <a:endParaRPr lang="pt-PT" sz="1600" dirty="0"/>
          </a:p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30527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sz="2400" b="1" dirty="0" smtClean="0">
              <a:latin typeface="Euphemia" pitchFamily="34" charset="0"/>
            </a:endParaRPr>
          </a:p>
          <a:p>
            <a:endParaRPr lang="pt-PT" sz="2400" b="1" dirty="0" smtClean="0">
              <a:latin typeface="Euphemia" pitchFamily="34" charset="0"/>
            </a:endParaRPr>
          </a:p>
          <a:p>
            <a:endParaRPr lang="pt-PT" sz="2400" b="1" dirty="0" smtClean="0">
              <a:latin typeface="Euphemia" pitchFamily="34" charset="0"/>
            </a:endParaRPr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sz="2000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  <a:p>
            <a:endParaRPr lang="pt-PT" b="1" dirty="0" smtClean="0"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44624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dirty="0" smtClean="0">
              <a:latin typeface="Euphemi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07704" y="1340768"/>
            <a:ext cx="57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uphemia" pitchFamily="34" charset="0"/>
              </a:rPr>
              <a:t>II-CARACTERIZAÇÃO DO SISTEMA </a:t>
            </a:r>
            <a:r>
              <a:rPr lang="pt-BR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uphemia" pitchFamily="34" charset="0"/>
              </a:rPr>
              <a:t>ELÉCTRICO</a:t>
            </a:r>
          </a:p>
          <a:p>
            <a:pPr algn="ctr"/>
            <a:endParaRPr lang="pt-B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uphemia" pitchFamily="34" charset="0"/>
            </a:endParaRPr>
          </a:p>
          <a:p>
            <a:pPr algn="ctr"/>
            <a:endParaRPr lang="pt-B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uphemia" pitchFamily="34" charset="0"/>
            </a:endParaRPr>
          </a:p>
          <a:p>
            <a:pPr algn="ctr"/>
            <a:endParaRPr lang="pt-B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uphemia" pitchFamily="34" charset="0"/>
            </a:endParaRPr>
          </a:p>
          <a:p>
            <a:pPr algn="ctr"/>
            <a:endParaRPr lang="pt-B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uphemia" pitchFamily="34" charset="0"/>
            </a:endParaRPr>
          </a:p>
          <a:p>
            <a:pPr algn="ctr"/>
            <a:endParaRPr lang="pt-B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uphemia" pitchFamily="34" charset="0"/>
            </a:endParaRPr>
          </a:p>
          <a:p>
            <a:pPr algn="ctr"/>
            <a:endParaRPr lang="pt-PT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2400" b="1" dirty="0" smtClean="0">
              <a:latin typeface="Euphemia" pitchFamily="34" charset="0"/>
            </a:endParaRPr>
          </a:p>
          <a:p>
            <a:pPr algn="ctr"/>
            <a:endParaRPr lang="pt-PT" sz="2400" b="1" dirty="0" smtClean="0">
              <a:latin typeface="Euphemia" pitchFamily="34" charset="0"/>
            </a:endParaRPr>
          </a:p>
          <a:p>
            <a:pPr algn="ctr"/>
            <a:endParaRPr lang="pt-PT" sz="2400" b="1" dirty="0" smtClean="0">
              <a:latin typeface="Euphemia" pitchFamily="34" charset="0"/>
            </a:endParaRPr>
          </a:p>
          <a:p>
            <a:endParaRPr lang="pt-PT" sz="2400" b="1" dirty="0" smtClean="0">
              <a:latin typeface="Euphemia" pitchFamily="34" charset="0"/>
            </a:endParaRPr>
          </a:p>
          <a:p>
            <a:pPr algn="ctr"/>
            <a:endParaRPr lang="pt-PT" sz="2400" b="1" dirty="0" smtClean="0">
              <a:latin typeface="Euphemia" pitchFamily="34" charset="0"/>
            </a:endParaRPr>
          </a:p>
          <a:p>
            <a:pPr algn="ctr"/>
            <a:endParaRPr lang="pt-PT" sz="2400" b="1" dirty="0" smtClean="0">
              <a:latin typeface="Euphemia" pitchFamily="34" charset="0"/>
            </a:endParaRPr>
          </a:p>
          <a:p>
            <a:pPr algn="ctr"/>
            <a:endParaRPr lang="pt-PT" sz="2400" b="1" dirty="0" smtClean="0">
              <a:latin typeface="Euphemia" pitchFamily="34" charset="0"/>
            </a:endParaRPr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899592" y="1052736"/>
            <a:ext cx="6912767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Euphemia" pitchFamily="34" charset="0"/>
            </a:endParaRPr>
          </a:p>
          <a:p>
            <a:pPr algn="ctr"/>
            <a:endParaRPr lang="pt-BR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1331640" y="1052736"/>
            <a:ext cx="6480719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Euphemia" pitchFamily="34" charset="0"/>
            </a:endParaRPr>
          </a:p>
          <a:p>
            <a:pPr algn="ctr"/>
            <a:endParaRPr lang="pt-BR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0"/>
            <a:ext cx="9144000" cy="6858000"/>
            <a:chOff x="-183257" y="-214408"/>
            <a:chExt cx="9334747" cy="7142091"/>
          </a:xfrm>
        </p:grpSpPr>
        <p:sp>
          <p:nvSpPr>
            <p:cNvPr id="4" name="Retângulo 3"/>
            <p:cNvSpPr/>
            <p:nvPr/>
          </p:nvSpPr>
          <p:spPr>
            <a:xfrm>
              <a:off x="-183257" y="-214408"/>
              <a:ext cx="9334747" cy="714209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1259632" y="2636912"/>
              <a:ext cx="6480720" cy="8013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pt-PT" sz="4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uphemia" pitchFamily="34" charset="0"/>
              </a:endParaRPr>
            </a:p>
          </p:txBody>
        </p:sp>
      </p:grpSp>
      <p:sp>
        <p:nvSpPr>
          <p:cNvPr id="5" name="Retângulo 4"/>
          <p:cNvSpPr/>
          <p:nvPr/>
        </p:nvSpPr>
        <p:spPr>
          <a:xfrm>
            <a:off x="1475656" y="1916832"/>
            <a:ext cx="65750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8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Produção</a:t>
            </a:r>
            <a:r>
              <a:rPr lang="pt-PT" sz="8800" b="1" cap="small" dirty="0" smtClean="0">
                <a:latin typeface="Rockwell Extra Bold" pitchFamily="18" charset="0"/>
              </a:rPr>
              <a:t> </a:t>
            </a:r>
            <a:endParaRPr lang="pt-PT" sz="8800" dirty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99392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b="1" cap="small" dirty="0" smtClean="0"/>
          </a:p>
          <a:p>
            <a:pPr algn="just"/>
            <a:endParaRPr lang="pt-PT" sz="2000" b="1" cap="small" dirty="0" smtClean="0">
              <a:latin typeface="Euphemia" pitchFamily="34" charset="0"/>
            </a:endParaRPr>
          </a:p>
          <a:p>
            <a:pPr algn="ctr"/>
            <a:endParaRPr lang="pt-PT" sz="2000" b="1" cap="small" dirty="0" smtClean="0">
              <a:latin typeface="Euphemia" pitchFamily="34" charset="0"/>
            </a:endParaRPr>
          </a:p>
          <a:p>
            <a:pPr algn="just"/>
            <a:endParaRPr lang="pt-PT" sz="2000" dirty="0" smtClean="0">
              <a:latin typeface="Euphemia" pitchFamily="34" charset="0"/>
            </a:endParaRPr>
          </a:p>
          <a:p>
            <a:pPr algn="just"/>
            <a:endParaRPr lang="pt-PT" sz="2400" dirty="0" smtClean="0">
              <a:latin typeface="Euphemia" pitchFamily="34" charset="0"/>
            </a:endParaRPr>
          </a:p>
          <a:p>
            <a:pPr algn="just"/>
            <a:endParaRPr lang="pt-PT" sz="2400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b="1" cap="small" dirty="0" smtClean="0"/>
          </a:p>
          <a:p>
            <a:pPr algn="just"/>
            <a:endParaRPr lang="pt-PT" b="1" cap="small" dirty="0"/>
          </a:p>
          <a:p>
            <a:pPr algn="just"/>
            <a:endParaRPr lang="pt-PT" b="1" cap="small" dirty="0" smtClean="0"/>
          </a:p>
          <a:p>
            <a:pPr algn="just"/>
            <a:r>
              <a:rPr lang="pt-PT" b="1" cap="small" dirty="0" smtClean="0"/>
              <a:t>               </a:t>
            </a:r>
          </a:p>
          <a:p>
            <a:pPr algn="just"/>
            <a:endParaRPr lang="pt-PT" b="1" cap="small" dirty="0" smtClean="0"/>
          </a:p>
          <a:p>
            <a:pPr algn="just"/>
            <a:endParaRPr lang="pt-PT" b="1" cap="small" dirty="0" smtClean="0"/>
          </a:p>
          <a:p>
            <a:pPr algn="just"/>
            <a:r>
              <a:rPr lang="pt-PT" b="1" cap="small" dirty="0" smtClean="0"/>
              <a:t>             </a:t>
            </a:r>
            <a:endParaRPr lang="pt-PT" dirty="0" smtClean="0"/>
          </a:p>
          <a:p>
            <a:pPr algn="just"/>
            <a:r>
              <a:rPr lang="pt-PT" b="1" dirty="0"/>
              <a:t> </a:t>
            </a:r>
            <a:endParaRPr lang="pt-PT" dirty="0"/>
          </a:p>
          <a:p>
            <a:pPr algn="ctr"/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1556792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Este seguimento é feito atravéz de centrais térmicas, díesel e a gás. De realçar de seguida as duas principais centrais da província, que são a central do Kianganga, no Mbanza Kongo, a central</a:t>
            </a:r>
            <a:r>
              <a:rPr lang="pt-PT" sz="2400" dirty="0" smtClean="0"/>
              <a:t> térmica </a:t>
            </a:r>
            <a:r>
              <a:rPr lang="pt-PT" sz="2400" dirty="0" smtClean="0"/>
              <a:t>á gás </a:t>
            </a:r>
            <a:r>
              <a:rPr lang="pt-PT" sz="2400" dirty="0" smtClean="0"/>
              <a:t>do Soyo</a:t>
            </a:r>
            <a:r>
              <a:rPr lang="pt-PT" sz="2400" dirty="0" smtClean="0"/>
              <a:t> e pequenas  centrais  isoladas espalhadas  ao longo dos bairros periféricos.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sz="2400" b="1" cap="small" dirty="0" smtClean="0"/>
          </a:p>
          <a:p>
            <a:pPr algn="just"/>
            <a:endParaRPr lang="pt-PT" sz="2000" dirty="0" smtClean="0">
              <a:latin typeface="Euphemia" pitchFamily="34" charset="0"/>
            </a:endParaRPr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                      </a:t>
            </a:r>
            <a:endParaRPr lang="pt-PT" b="1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r>
              <a:rPr lang="pt-PT" b="1" dirty="0" smtClean="0">
                <a:latin typeface="Euphemia" pitchFamily="34" charset="0"/>
              </a:rPr>
              <a:t>     </a:t>
            </a:r>
            <a:endParaRPr lang="pt-PT" dirty="0" smtClean="0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0648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467544" y="5949280"/>
            <a:ext cx="511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cap="small" dirty="0" smtClean="0"/>
              <a:t> central eléctrica do kianganga ,  mbanza kongo  (8 MW)</a:t>
            </a:r>
            <a:endParaRPr lang="pt-PT" sz="1600" b="1" cap="smal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44624"/>
            <a:ext cx="8784976" cy="6552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6600" b="1" cap="small" dirty="0" smtClean="0">
                <a:latin typeface="Rockwell Extra Bold" pitchFamily="18" charset="0"/>
              </a:rPr>
              <a:t> </a:t>
            </a:r>
            <a:endParaRPr lang="pt-PT" sz="6600" dirty="0" smtClean="0">
              <a:latin typeface="Rockwell Extra Bold" pitchFamily="18" charset="0"/>
            </a:endParaRPr>
          </a:p>
          <a:p>
            <a:pPr algn="ctr"/>
            <a:endParaRPr lang="pt-PT" sz="6600" dirty="0">
              <a:latin typeface="Rockwell Extra Bold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1052736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latin typeface="Rockwell Extra Bold" pitchFamily="18" charset="0"/>
              </a:rPr>
              <a:t>   </a:t>
            </a:r>
            <a:endParaRPr lang="pt-PT" sz="6000" dirty="0">
              <a:latin typeface="Rockwell Extra Bold" pitchFamily="18" charset="0"/>
            </a:endParaRPr>
          </a:p>
        </p:txBody>
      </p:sp>
      <p:pic>
        <p:nvPicPr>
          <p:cNvPr id="8" name="Imagem 7" descr="C:\Users\pc\AppData\Local\Microsoft\Windows\INetCache\IE\HO1UF7BA\fotografia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51720" y="-819472"/>
            <a:ext cx="5256584" cy="7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35289" y="6165304"/>
            <a:ext cx="6041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PT" b="1" dirty="0" smtClean="0">
                <a:latin typeface="Euphemia" pitchFamily="34" charset="0"/>
              </a:rPr>
              <a:t> Central  á  </a:t>
            </a:r>
            <a:r>
              <a:rPr lang="pt-PT" b="1" dirty="0" smtClean="0">
                <a:latin typeface="Euphemia" pitchFamily="34" charset="0"/>
              </a:rPr>
              <a:t>gás do Soyo </a:t>
            </a:r>
            <a:r>
              <a:rPr lang="pt-PT" b="1" dirty="0" smtClean="0">
                <a:latin typeface="Euphemia" pitchFamily="34" charset="0"/>
              </a:rPr>
              <a:t>, 2x11MW  (prestes  a entrar)</a:t>
            </a:r>
            <a:endParaRPr lang="pt-PT" b="1" dirty="0" smtClean="0"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764704"/>
            <a:ext cx="8208912" cy="53285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sz="2000" dirty="0" smtClean="0">
              <a:latin typeface="Euphemi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71600" y="1196752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r>
              <a:rPr lang="pt-PT" sz="2000" dirty="0" smtClean="0"/>
              <a:t>    </a:t>
            </a:r>
            <a:endParaRPr lang="pt-PT" sz="2000" dirty="0"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rcRect l="1898" t="36787" r="54975" b="30408"/>
          <a:stretch>
            <a:fillRect/>
          </a:stretch>
        </p:blipFill>
        <p:spPr bwMode="auto">
          <a:xfrm>
            <a:off x="395536" y="1412776"/>
            <a:ext cx="83529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395536" y="76470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>
                <a:latin typeface="Rockwell Extra Bold" pitchFamily="18" charset="0"/>
              </a:rPr>
              <a:t>MAPA DE PRODUÇÃO DE ENERGIA ELÉCTRICA</a:t>
            </a:r>
            <a:r>
              <a:rPr lang="pt-PT" dirty="0" smtClean="0">
                <a:latin typeface="Rockwell Extra Bold" pitchFamily="18" charset="0"/>
              </a:rPr>
              <a:t>  </a:t>
            </a:r>
            <a:endParaRPr lang="pt-PT" dirty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endParaRPr lang="pt-PT" sz="2400" b="1" cap="small" dirty="0" smtClean="0"/>
          </a:p>
          <a:p>
            <a:pPr algn="just"/>
            <a:r>
              <a:rPr lang="pt-PT" sz="2400" b="1" cap="small" dirty="0" smtClean="0"/>
              <a:t>                   </a:t>
            </a:r>
          </a:p>
          <a:p>
            <a:pPr algn="just"/>
            <a:r>
              <a:rPr lang="pt-PT" sz="2400" b="1" cap="small" dirty="0" smtClean="0"/>
              <a:t> </a:t>
            </a:r>
            <a:r>
              <a:rPr lang="pt-PT" sz="2400" b="1" cap="small" dirty="0" smtClean="0"/>
              <a:t>                </a:t>
            </a:r>
            <a:endParaRPr lang="pt-PT" dirty="0"/>
          </a:p>
        </p:txBody>
      </p:sp>
      <p:pic>
        <p:nvPicPr>
          <p:cNvPr id="8" name="Imagem 7" descr="D:\poste de alta tensao-zair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1206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475656" y="836712"/>
            <a:ext cx="62328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TRANSPORTE</a:t>
            </a:r>
            <a:endParaRPr lang="pt-PT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11416</TotalTime>
  <Words>697</Words>
  <Application>Microsoft Office PowerPoint</Application>
  <PresentationFormat>Apresentação na tela (4:3)</PresentationFormat>
  <Paragraphs>522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Higino</cp:lastModifiedBy>
  <cp:revision>170</cp:revision>
  <dcterms:created xsi:type="dcterms:W3CDTF">2015-05-13T10:19:01Z</dcterms:created>
  <dcterms:modified xsi:type="dcterms:W3CDTF">2015-07-31T06:03:42Z</dcterms:modified>
</cp:coreProperties>
</file>