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1" r:id="rId1"/>
  </p:sldMasterIdLst>
  <p:notesMasterIdLst>
    <p:notesMasterId r:id="rId31"/>
  </p:notesMasterIdLst>
  <p:handoutMasterIdLst>
    <p:handoutMasterId r:id="rId32"/>
  </p:handoutMasterIdLst>
  <p:sldIdLst>
    <p:sldId id="1740" r:id="rId2"/>
    <p:sldId id="2840" r:id="rId3"/>
    <p:sldId id="2873" r:id="rId4"/>
    <p:sldId id="2844" r:id="rId5"/>
    <p:sldId id="2855" r:id="rId6"/>
    <p:sldId id="2854" r:id="rId7"/>
    <p:sldId id="2874" r:id="rId8"/>
    <p:sldId id="2856" r:id="rId9"/>
    <p:sldId id="2857" r:id="rId10"/>
    <p:sldId id="2858" r:id="rId11"/>
    <p:sldId id="2875" r:id="rId12"/>
    <p:sldId id="2846" r:id="rId13"/>
    <p:sldId id="2876" r:id="rId14"/>
    <p:sldId id="2848" r:id="rId15"/>
    <p:sldId id="2877" r:id="rId16"/>
    <p:sldId id="2871" r:id="rId17"/>
    <p:sldId id="2880" r:id="rId18"/>
    <p:sldId id="2850" r:id="rId19"/>
    <p:sldId id="2866" r:id="rId20"/>
    <p:sldId id="2867" r:id="rId21"/>
    <p:sldId id="2881" r:id="rId22"/>
    <p:sldId id="2852" r:id="rId23"/>
    <p:sldId id="2883" r:id="rId24"/>
    <p:sldId id="2862" r:id="rId25"/>
    <p:sldId id="2882" r:id="rId26"/>
    <p:sldId id="2863" r:id="rId27"/>
    <p:sldId id="2860" r:id="rId28"/>
    <p:sldId id="2869" r:id="rId29"/>
    <p:sldId id="2868" r:id="rId30"/>
  </p:sldIdLst>
  <p:sldSz cx="9906000" cy="6858000" type="A4"/>
  <p:notesSz cx="6797675" cy="9928225"/>
  <p:custDataLst>
    <p:tags r:id="rId3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644DA41-8080-4384-9E16-9049773DD17A}">
          <p14:sldIdLst>
            <p14:sldId id="1740"/>
            <p14:sldId id="2840"/>
            <p14:sldId id="2873"/>
            <p14:sldId id="2844"/>
            <p14:sldId id="2855"/>
            <p14:sldId id="2854"/>
            <p14:sldId id="2874"/>
            <p14:sldId id="2856"/>
            <p14:sldId id="2857"/>
            <p14:sldId id="2858"/>
            <p14:sldId id="2875"/>
            <p14:sldId id="2846"/>
            <p14:sldId id="2876"/>
            <p14:sldId id="2848"/>
            <p14:sldId id="2877"/>
            <p14:sldId id="2871"/>
            <p14:sldId id="2880"/>
            <p14:sldId id="2850"/>
            <p14:sldId id="2866"/>
            <p14:sldId id="2867"/>
            <p14:sldId id="2881"/>
            <p14:sldId id="2852"/>
            <p14:sldId id="2883"/>
            <p14:sldId id="2862"/>
            <p14:sldId id="2882"/>
            <p14:sldId id="2863"/>
            <p14:sldId id="2860"/>
            <p14:sldId id="2869"/>
            <p14:sldId id="2868"/>
          </p14:sldIdLst>
        </p14:section>
        <p14:section name="Anexos" id="{CB3BC2C1-79C5-4E3D-B73B-ACBA7D70506B}">
          <p14:sldIdLst/>
        </p14:section>
        <p14:section name="Plano Corte Operações" id="{1198D4C4-0943-4AAC-B44E-10927D7C094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3">
          <p15:clr>
            <a:srgbClr val="A4A3A4"/>
          </p15:clr>
        </p15:guide>
        <p15:guide id="2" orient="horz" pos="4138">
          <p15:clr>
            <a:srgbClr val="A4A3A4"/>
          </p15:clr>
        </p15:guide>
        <p15:guide id="3" orient="horz" pos="4164">
          <p15:clr>
            <a:srgbClr val="A4A3A4"/>
          </p15:clr>
        </p15:guide>
        <p15:guide id="4" orient="horz" pos="3928">
          <p15:clr>
            <a:srgbClr val="A4A3A4"/>
          </p15:clr>
        </p15:guide>
        <p15:guide id="5" pos="6135">
          <p15:clr>
            <a:srgbClr val="A4A3A4"/>
          </p15:clr>
        </p15:guide>
        <p15:guide id="6" pos="171">
          <p15:clr>
            <a:srgbClr val="A4A3A4"/>
          </p15:clr>
        </p15:guide>
        <p15:guide id="7" pos="893">
          <p15:clr>
            <a:srgbClr val="A4A3A4"/>
          </p15:clr>
        </p15:guide>
        <p15:guide id="8" pos="33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.r.gomez.herrera" initials="jrgh" lastIdx="107" clrIdx="0"/>
  <p:cmAuthor id="1" name="lasse.kari" initials="lk" lastIdx="1" clrIdx="1"/>
  <p:cmAuthor id="2" name="n.gavela.martinez" initials="n" lastIdx="71" clrIdx="2"/>
  <p:cmAuthor id="3" name="stephanie.bronchard" initials="sb" lastIdx="6" clrIdx="3"/>
  <p:cmAuthor id="4" name="jose.r.gomez.herrera" initials="j" lastIdx="60" clrIdx="4"/>
  <p:cmAuthor id="5" name="Rodriguez Gaya, Guillermo" initials="RGG" lastIdx="4" clrIdx="5"/>
  <p:cmAuthor id="6" name="Gómez Herrera, José R." initials="JRGH" lastIdx="2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EFBEE"/>
    <a:srgbClr val="FBFCEB"/>
    <a:srgbClr val="FFFFFF"/>
    <a:srgbClr val="C9DBFF"/>
    <a:srgbClr val="CCFFCC"/>
    <a:srgbClr val="00246C"/>
    <a:srgbClr val="557799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Destaqu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4" autoAdjust="0"/>
    <p:restoredTop sz="96092" autoAdjust="0"/>
  </p:normalViewPr>
  <p:slideViewPr>
    <p:cSldViewPr snapToGrid="0" snapToObjects="1" showGuides="1">
      <p:cViewPr>
        <p:scale>
          <a:sx n="100" d="100"/>
          <a:sy n="100" d="100"/>
        </p:scale>
        <p:origin x="-426" y="624"/>
      </p:cViewPr>
      <p:guideLst>
        <p:guide orient="horz" pos="283"/>
        <p:guide orient="horz" pos="4138"/>
        <p:guide orient="horz" pos="4164"/>
        <p:guide orient="horz" pos="3928"/>
        <p:guide pos="6135"/>
        <p:guide pos="171"/>
        <p:guide pos="893"/>
        <p:guide pos="33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>
        <p:scale>
          <a:sx n="200" d="100"/>
          <a:sy n="200" d="100"/>
        </p:scale>
        <p:origin x="-474" y="314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-2015_LM_DNEE\5&#186;%20CC%202015\Tabela%20suporte%20a%20gr&#225;ficos_DNEE_CC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/>
              <a:t>Potência Instalada</a:t>
            </a:r>
          </a:p>
        </c:rich>
      </c:tx>
      <c:layout>
        <c:manualLayout>
          <c:xMode val="edge"/>
          <c:yMode val="edge"/>
          <c:x val="0.28236111111111112"/>
          <c:y val="1.388888888888890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Folha1!$B$17</c:f>
              <c:strCache>
                <c:ptCount val="1"/>
                <c:pt idx="0">
                  <c:v>Meta</c:v>
                </c:pt>
              </c:strCache>
            </c:strRef>
          </c:tx>
          <c:marker>
            <c:symbol val="none"/>
          </c:marker>
          <c:cat>
            <c:numRef>
              <c:f>Folha1!$C$16:$K$16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Folha1!$C$17:$K$17</c:f>
              <c:numCache>
                <c:formatCode>#,##0</c:formatCode>
                <c:ptCount val="6"/>
                <c:pt idx="0">
                  <c:v>1917</c:v>
                </c:pt>
                <c:pt idx="1">
                  <c:v>2486</c:v>
                </c:pt>
                <c:pt idx="2">
                  <c:v>2861</c:v>
                </c:pt>
                <c:pt idx="3">
                  <c:v>3561</c:v>
                </c:pt>
                <c:pt idx="4">
                  <c:v>5828</c:v>
                </c:pt>
                <c:pt idx="5">
                  <c:v>7879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Folha1!$B$18</c:f>
              <c:strCache>
                <c:ptCount val="1"/>
                <c:pt idx="0">
                  <c:v>Real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Folha1!$C$16:$K$16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Folha1!$C$18:$K$18</c:f>
              <c:numCache>
                <c:formatCode>#,##0</c:formatCode>
                <c:ptCount val="6"/>
                <c:pt idx="0">
                  <c:v>1763</c:v>
                </c:pt>
                <c:pt idx="1">
                  <c:v>2020</c:v>
                </c:pt>
                <c:pt idx="2">
                  <c:v>2220</c:v>
                </c:pt>
                <c:pt idx="3">
                  <c:v>2388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Folha1!$B$19</c:f>
              <c:strCache>
                <c:ptCount val="1"/>
                <c:pt idx="0">
                  <c:v>Previsão</c:v>
                </c:pt>
              </c:strCache>
            </c:strRef>
          </c:tx>
          <c:spPr>
            <a:ln>
              <a:solidFill>
                <a:srgbClr val="009900"/>
              </a:solidFill>
              <a:prstDash val="dash"/>
            </a:ln>
          </c:spPr>
          <c:marker>
            <c:symbol val="none"/>
          </c:marker>
          <c:cat>
            <c:numRef>
              <c:f>Folha1!$C$16:$K$16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Folha1!$C$19:$K$19</c:f>
              <c:numCache>
                <c:formatCode>General</c:formatCode>
                <c:ptCount val="6"/>
                <c:pt idx="3">
                  <c:v>2543</c:v>
                </c:pt>
                <c:pt idx="4">
                  <c:v>3323</c:v>
                </c:pt>
                <c:pt idx="5">
                  <c:v>5883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36032"/>
        <c:axId val="24237568"/>
      </c:lineChart>
      <c:catAx>
        <c:axId val="24236032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24237568"/>
        <c:crosses val="autoZero"/>
        <c:auto val="1"/>
        <c:lblAlgn val="ctr"/>
        <c:lblOffset val="100"/>
        <c:noMultiLvlLbl val="0"/>
      </c:catAx>
      <c:valAx>
        <c:axId val="242375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24236032"/>
        <c:crosses val="autoZero"/>
        <c:crossBetween val="between"/>
      </c:valAx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pt-PT" sz="1200"/>
              <a:t>População Total Servida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Folha3!$Q$8</c:f>
              <c:strCache>
                <c:ptCount val="1"/>
                <c:pt idx="0">
                  <c:v>Acréscimo Anual de Beneficiários Servidos  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Folha3!$P$9:$P$12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</c:v>
                </c:pt>
              </c:strCache>
            </c:strRef>
          </c:cat>
          <c:val>
            <c:numRef>
              <c:f>Folha3!$Q$9:$Q$12</c:f>
              <c:numCache>
                <c:formatCode>#,##0</c:formatCode>
                <c:ptCount val="4"/>
                <c:pt idx="0">
                  <c:v>302340</c:v>
                </c:pt>
                <c:pt idx="1">
                  <c:v>1071745</c:v>
                </c:pt>
                <c:pt idx="2">
                  <c:v>1049025</c:v>
                </c:pt>
                <c:pt idx="3">
                  <c:v>793350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Folha3!$R$8</c:f>
              <c:strCache>
                <c:ptCount val="1"/>
                <c:pt idx="0">
                  <c:v>Acumulado de Beneficiários Servidos 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Folha3!$P$9:$P$12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</c:v>
                </c:pt>
              </c:strCache>
            </c:strRef>
          </c:cat>
          <c:val>
            <c:numRef>
              <c:f>Folha3!$R$9:$R$12</c:f>
              <c:numCache>
                <c:formatCode>#,##0</c:formatCode>
                <c:ptCount val="4"/>
                <c:pt idx="0">
                  <c:v>3118975</c:v>
                </c:pt>
                <c:pt idx="1">
                  <c:v>4190720</c:v>
                </c:pt>
                <c:pt idx="2">
                  <c:v>5239745</c:v>
                </c:pt>
                <c:pt idx="3">
                  <c:v>6033295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259968"/>
        <c:axId val="64261504"/>
      </c:lineChart>
      <c:catAx>
        <c:axId val="6425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64261504"/>
        <c:crosses val="autoZero"/>
        <c:auto val="1"/>
        <c:lblAlgn val="ctr"/>
        <c:lblOffset val="100"/>
        <c:noMultiLvlLbl val="0"/>
      </c:catAx>
      <c:valAx>
        <c:axId val="64261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Nº Beneficiários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64259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 dirty="0" smtClean="0"/>
              <a:t>Energia Produzida</a:t>
            </a:r>
            <a:endParaRPr lang="pt-PT" sz="1200" dirty="0"/>
          </a:p>
        </c:rich>
      </c:tx>
      <c:layout>
        <c:manualLayout>
          <c:xMode val="edge"/>
          <c:yMode val="edge"/>
          <c:x val="0.24878477690288714"/>
          <c:y val="4.6296296296296301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Folha1!$B$25</c:f>
              <c:strCache>
                <c:ptCount val="1"/>
                <c:pt idx="0">
                  <c:v>Meta</c:v>
                </c:pt>
              </c:strCache>
            </c:strRef>
          </c:tx>
          <c:marker>
            <c:symbol val="none"/>
          </c:marker>
          <c:cat>
            <c:numRef>
              <c:f>Folha1!$C$24:$K$24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Folha1!$C$25:$K$25</c:f>
              <c:numCache>
                <c:formatCode>#,##0</c:formatCode>
                <c:ptCount val="6"/>
                <c:pt idx="0">
                  <c:v>7710</c:v>
                </c:pt>
                <c:pt idx="1">
                  <c:v>9553</c:v>
                </c:pt>
                <c:pt idx="2">
                  <c:v>12618</c:v>
                </c:pt>
                <c:pt idx="3">
                  <c:v>17018</c:v>
                </c:pt>
                <c:pt idx="4">
                  <c:v>21168</c:v>
                </c:pt>
                <c:pt idx="5">
                  <c:v>34346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Folha1!$B$26</c:f>
              <c:strCache>
                <c:ptCount val="1"/>
                <c:pt idx="0">
                  <c:v>Real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Folha1!$C$24:$L$24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 </c:v>
                </c:pt>
              </c:strCache>
            </c:strRef>
          </c:cat>
          <c:val>
            <c:numRef>
              <c:f>Folha1!$C$26:$K$26</c:f>
              <c:numCache>
                <c:formatCode>#,##0</c:formatCode>
                <c:ptCount val="6"/>
                <c:pt idx="0">
                  <c:v>7710</c:v>
                </c:pt>
                <c:pt idx="1">
                  <c:v>8142</c:v>
                </c:pt>
                <c:pt idx="2">
                  <c:v>9500</c:v>
                </c:pt>
                <c:pt idx="3">
                  <c:v>9864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Folha1!$B$27</c:f>
              <c:strCache>
                <c:ptCount val="1"/>
                <c:pt idx="0">
                  <c:v>Previsão</c:v>
                </c:pt>
              </c:strCache>
            </c:strRef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cat>
            <c:numRef>
              <c:f>Folha1!$C$24:$K$24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Folha1!$C$27:$K$27</c:f>
              <c:numCache>
                <c:formatCode>General</c:formatCode>
                <c:ptCount val="6"/>
                <c:pt idx="3" formatCode="#,##0">
                  <c:v>9864</c:v>
                </c:pt>
                <c:pt idx="4" formatCode="#,##0">
                  <c:v>17018</c:v>
                </c:pt>
                <c:pt idx="5" formatCode="#,##0">
                  <c:v>21168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352256"/>
        <c:axId val="24353792"/>
      </c:lineChart>
      <c:catAx>
        <c:axId val="24352256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24353792"/>
        <c:crosses val="autoZero"/>
        <c:auto val="1"/>
        <c:lblAlgn val="ctr"/>
        <c:lblOffset val="100"/>
        <c:noMultiLvlLbl val="0"/>
      </c:catAx>
      <c:valAx>
        <c:axId val="243537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24352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 dirty="0"/>
              <a:t>Energia Distribuída</a:t>
            </a:r>
          </a:p>
        </c:rich>
      </c:tx>
      <c:layout>
        <c:manualLayout>
          <c:xMode val="edge"/>
          <c:yMode val="edge"/>
          <c:x val="0.20320822397200383"/>
          <c:y val="2.7777777777777901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Folha1!$B$31</c:f>
              <c:strCache>
                <c:ptCount val="1"/>
                <c:pt idx="0">
                  <c:v>Meta</c:v>
                </c:pt>
              </c:strCache>
            </c:strRef>
          </c:tx>
          <c:marker>
            <c:symbol val="none"/>
          </c:marker>
          <c:cat>
            <c:numRef>
              <c:f>Folha1!$C$30:$K$30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Folha1!$C$31:$K$31</c:f>
              <c:numCache>
                <c:formatCode>#,##0</c:formatCode>
                <c:ptCount val="6"/>
                <c:pt idx="0">
                  <c:v>6554</c:v>
                </c:pt>
                <c:pt idx="1">
                  <c:v>8120</c:v>
                </c:pt>
                <c:pt idx="2">
                  <c:v>10725</c:v>
                </c:pt>
                <c:pt idx="3">
                  <c:v>14465</c:v>
                </c:pt>
                <c:pt idx="4">
                  <c:v>17993</c:v>
                </c:pt>
                <c:pt idx="5">
                  <c:v>29214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Folha1!$B$32</c:f>
              <c:strCache>
                <c:ptCount val="1"/>
                <c:pt idx="0">
                  <c:v>Real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Folha1!$C$30:$L$30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Folha1!$C$32:$K$32</c:f>
              <c:numCache>
                <c:formatCode>#,##0</c:formatCode>
                <c:ptCount val="6"/>
                <c:pt idx="0">
                  <c:v>5375</c:v>
                </c:pt>
                <c:pt idx="1">
                  <c:v>6797</c:v>
                </c:pt>
                <c:pt idx="2">
                  <c:v>7970</c:v>
                </c:pt>
                <c:pt idx="3">
                  <c:v>8688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Folha1!$B$33</c:f>
              <c:strCache>
                <c:ptCount val="1"/>
                <c:pt idx="0">
                  <c:v>Previsão</c:v>
                </c:pt>
              </c:strCache>
            </c:strRef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cat>
            <c:numRef>
              <c:f>Folha1!$C$30:$K$30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Folha1!$C$33:$K$33</c:f>
              <c:numCache>
                <c:formatCode>General</c:formatCode>
                <c:ptCount val="6"/>
                <c:pt idx="3" formatCode="#,##0">
                  <c:v>8688</c:v>
                </c:pt>
                <c:pt idx="4" formatCode="#,##0">
                  <c:v>14465</c:v>
                </c:pt>
                <c:pt idx="5" formatCode="#,##0">
                  <c:v>17993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439552"/>
        <c:axId val="56441088"/>
      </c:lineChart>
      <c:catAx>
        <c:axId val="56439552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6441088"/>
        <c:crosses val="autoZero"/>
        <c:auto val="1"/>
        <c:lblAlgn val="ctr"/>
        <c:lblOffset val="100"/>
        <c:noMultiLvlLbl val="0"/>
      </c:catAx>
      <c:valAx>
        <c:axId val="5644108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6439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 dirty="0" smtClean="0"/>
              <a:t>Evolução Pontas Máximas por Sistema </a:t>
            </a:r>
          </a:p>
          <a:p>
            <a:pPr>
              <a:defRPr/>
            </a:pPr>
            <a:r>
              <a:rPr lang="pt-PT" sz="1200" dirty="0" smtClean="0"/>
              <a:t>2012</a:t>
            </a:r>
            <a:r>
              <a:rPr lang="pt-PT" sz="1200" baseline="0" dirty="0" smtClean="0"/>
              <a:t> -1º Sem 2015</a:t>
            </a:r>
            <a:endParaRPr lang="pt-PT" sz="12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2012</c:v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Folha3!$A$4:$A$9</c:f>
              <c:strCache>
                <c:ptCount val="6"/>
                <c:pt idx="0">
                  <c:v>Norte </c:v>
                </c:pt>
                <c:pt idx="1">
                  <c:v>Centro </c:v>
                </c:pt>
                <c:pt idx="2">
                  <c:v>Sul</c:v>
                </c:pt>
                <c:pt idx="3">
                  <c:v>Leste </c:v>
                </c:pt>
                <c:pt idx="4">
                  <c:v>Cabinda </c:v>
                </c:pt>
                <c:pt idx="5">
                  <c:v>Ponta Maxima  </c:v>
                </c:pt>
              </c:strCache>
            </c:strRef>
          </c:cat>
          <c:val>
            <c:numRef>
              <c:f>Folha3!$B$4:$B$9</c:f>
              <c:numCache>
                <c:formatCode>General</c:formatCode>
                <c:ptCount val="6"/>
                <c:pt idx="0">
                  <c:v>783</c:v>
                </c:pt>
                <c:pt idx="1">
                  <c:v>112</c:v>
                </c:pt>
                <c:pt idx="2">
                  <c:v>67</c:v>
                </c:pt>
                <c:pt idx="3">
                  <c:v>22</c:v>
                </c:pt>
                <c:pt idx="4">
                  <c:v>50</c:v>
                </c:pt>
                <c:pt idx="5">
                  <c:v>980</c:v>
                </c:pt>
              </c:numCache>
            </c:numRef>
          </c:val>
        </c:ser>
        <c:ser>
          <c:idx val="1"/>
          <c:order val="1"/>
          <c:tx>
            <c:v>2013</c:v>
          </c:tx>
          <c:invertIfNegative val="0"/>
          <c:cat>
            <c:strRef>
              <c:f>Folha3!$A$4:$A$9</c:f>
              <c:strCache>
                <c:ptCount val="6"/>
                <c:pt idx="0">
                  <c:v>Norte </c:v>
                </c:pt>
                <c:pt idx="1">
                  <c:v>Centro </c:v>
                </c:pt>
                <c:pt idx="2">
                  <c:v>Sul</c:v>
                </c:pt>
                <c:pt idx="3">
                  <c:v>Leste </c:v>
                </c:pt>
                <c:pt idx="4">
                  <c:v>Cabinda </c:v>
                </c:pt>
                <c:pt idx="5">
                  <c:v>Ponta Maxima  </c:v>
                </c:pt>
              </c:strCache>
            </c:strRef>
          </c:cat>
          <c:val>
            <c:numRef>
              <c:f>Folha3!$C$4:$C$9</c:f>
              <c:numCache>
                <c:formatCode>General</c:formatCode>
                <c:ptCount val="6"/>
                <c:pt idx="0">
                  <c:v>967</c:v>
                </c:pt>
                <c:pt idx="1">
                  <c:v>146</c:v>
                </c:pt>
                <c:pt idx="2">
                  <c:v>84</c:v>
                </c:pt>
                <c:pt idx="3">
                  <c:v>23</c:v>
                </c:pt>
                <c:pt idx="4">
                  <c:v>53</c:v>
                </c:pt>
                <c:pt idx="5" formatCode="#,##0">
                  <c:v>1248</c:v>
                </c:pt>
              </c:numCache>
            </c:numRef>
          </c:val>
        </c:ser>
        <c:ser>
          <c:idx val="2"/>
          <c:order val="2"/>
          <c:tx>
            <c:v>2014</c:v>
          </c:tx>
          <c:invertIfNegative val="0"/>
          <c:cat>
            <c:strRef>
              <c:f>Folha3!$A$4:$A$9</c:f>
              <c:strCache>
                <c:ptCount val="6"/>
                <c:pt idx="0">
                  <c:v>Norte </c:v>
                </c:pt>
                <c:pt idx="1">
                  <c:v>Centro </c:v>
                </c:pt>
                <c:pt idx="2">
                  <c:v>Sul</c:v>
                </c:pt>
                <c:pt idx="3">
                  <c:v>Leste </c:v>
                </c:pt>
                <c:pt idx="4">
                  <c:v>Cabinda </c:v>
                </c:pt>
                <c:pt idx="5">
                  <c:v>Ponta Maxima  </c:v>
                </c:pt>
              </c:strCache>
            </c:strRef>
          </c:cat>
          <c:val>
            <c:numRef>
              <c:f>Folha3!$D$4:$D$9</c:f>
              <c:numCache>
                <c:formatCode>General</c:formatCode>
                <c:ptCount val="6"/>
                <c:pt idx="0" formatCode="#,##0">
                  <c:v>1096</c:v>
                </c:pt>
                <c:pt idx="1">
                  <c:v>121</c:v>
                </c:pt>
                <c:pt idx="2">
                  <c:v>90</c:v>
                </c:pt>
                <c:pt idx="3">
                  <c:v>27</c:v>
                </c:pt>
                <c:pt idx="4">
                  <c:v>65</c:v>
                </c:pt>
                <c:pt idx="5" formatCode="#,##0">
                  <c:v>1399</c:v>
                </c:pt>
              </c:numCache>
            </c:numRef>
          </c:val>
        </c:ser>
        <c:ser>
          <c:idx val="3"/>
          <c:order val="3"/>
          <c:tx>
            <c:v>1ºSem 2015</c:v>
          </c:tx>
          <c:spPr>
            <a:solidFill>
              <a:srgbClr val="00B050"/>
            </a:solidFill>
          </c:spPr>
          <c:invertIfNegative val="0"/>
          <c:cat>
            <c:strRef>
              <c:f>Folha3!$A$4:$A$9</c:f>
              <c:strCache>
                <c:ptCount val="6"/>
                <c:pt idx="0">
                  <c:v>Norte </c:v>
                </c:pt>
                <c:pt idx="1">
                  <c:v>Centro </c:v>
                </c:pt>
                <c:pt idx="2">
                  <c:v>Sul</c:v>
                </c:pt>
                <c:pt idx="3">
                  <c:v>Leste </c:v>
                </c:pt>
                <c:pt idx="4">
                  <c:v>Cabinda </c:v>
                </c:pt>
                <c:pt idx="5">
                  <c:v>Ponta Maxima  </c:v>
                </c:pt>
              </c:strCache>
            </c:strRef>
          </c:cat>
          <c:val>
            <c:numRef>
              <c:f>Folha3!$E$4:$E$9</c:f>
              <c:numCache>
                <c:formatCode>General</c:formatCode>
                <c:ptCount val="6"/>
                <c:pt idx="0">
                  <c:v>1098</c:v>
                </c:pt>
                <c:pt idx="1">
                  <c:v>133</c:v>
                </c:pt>
                <c:pt idx="2">
                  <c:v>104</c:v>
                </c:pt>
                <c:pt idx="3">
                  <c:v>33</c:v>
                </c:pt>
                <c:pt idx="4">
                  <c:v>77</c:v>
                </c:pt>
                <c:pt idx="5" formatCode="#,##0">
                  <c:v>1445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7045376"/>
        <c:axId val="57046912"/>
        <c:axId val="0"/>
      </c:bar3DChart>
      <c:catAx>
        <c:axId val="57045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7046912"/>
        <c:crosses val="autoZero"/>
        <c:auto val="1"/>
        <c:lblAlgn val="ctr"/>
        <c:lblOffset val="100"/>
        <c:noMultiLvlLbl val="0"/>
      </c:catAx>
      <c:valAx>
        <c:axId val="570469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t-PT"/>
                  <a:t>MW</a:t>
                </a:r>
              </a:p>
            </c:rich>
          </c:tx>
          <c:layout>
            <c:manualLayout>
              <c:xMode val="edge"/>
              <c:yMode val="edge"/>
              <c:x val="0.12223753280839895"/>
              <c:y val="0.102874579327890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7045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pt-PT" sz="1200" dirty="0"/>
              <a:t>Potência</a:t>
            </a:r>
            <a:r>
              <a:rPr lang="pt-PT" sz="1200" baseline="0" dirty="0"/>
              <a:t> Instalada </a:t>
            </a:r>
            <a:r>
              <a:rPr lang="pt-PT" sz="1200" baseline="0" dirty="0" smtClean="0"/>
              <a:t>Hídrica </a:t>
            </a:r>
            <a:r>
              <a:rPr lang="pt-PT" sz="1200" baseline="0" dirty="0"/>
              <a:t>e Térmica</a:t>
            </a:r>
            <a:endParaRPr lang="pt-PT" sz="1200" dirty="0"/>
          </a:p>
        </c:rich>
      </c:tx>
      <c:layout>
        <c:manualLayout>
          <c:xMode val="edge"/>
          <c:yMode val="edge"/>
          <c:x val="0.1206181102362207"/>
          <c:y val="4.1666666666666664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Folha2!$B$2</c:f>
              <c:strCache>
                <c:ptCount val="1"/>
                <c:pt idx="0">
                  <c:v>Hídrica (MW) 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Folha2!$A$3:$A$6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 </c:v>
                </c:pt>
              </c:strCache>
            </c:strRef>
          </c:cat>
          <c:val>
            <c:numRef>
              <c:f>Folha2!$B$3:$B$6</c:f>
              <c:numCache>
                <c:formatCode>General</c:formatCode>
                <c:ptCount val="4"/>
                <c:pt idx="0">
                  <c:v>866</c:v>
                </c:pt>
                <c:pt idx="1">
                  <c:v>946</c:v>
                </c:pt>
                <c:pt idx="2">
                  <c:v>938</c:v>
                </c:pt>
                <c:pt idx="3">
                  <c:v>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Folha2!$C$2</c:f>
              <c:strCache>
                <c:ptCount val="1"/>
                <c:pt idx="0">
                  <c:v>Térmica (MW) 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Folha2!$A$3:$A$6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 </c:v>
                </c:pt>
              </c:strCache>
            </c:strRef>
          </c:cat>
          <c:val>
            <c:numRef>
              <c:f>Folha2!$C$3:$C$6</c:f>
              <c:numCache>
                <c:formatCode>#,##0</c:formatCode>
                <c:ptCount val="4"/>
                <c:pt idx="0" formatCode="General">
                  <c:v>897</c:v>
                </c:pt>
                <c:pt idx="1">
                  <c:v>1074</c:v>
                </c:pt>
                <c:pt idx="2">
                  <c:v>1282</c:v>
                </c:pt>
                <c:pt idx="3">
                  <c:v>1392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Folha2!$D$2</c:f>
              <c:strCache>
                <c:ptCount val="1"/>
                <c:pt idx="0">
                  <c:v>Total (MW)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Folha2!$A$3:$A$6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 </c:v>
                </c:pt>
              </c:strCache>
            </c:strRef>
          </c:cat>
          <c:val>
            <c:numRef>
              <c:f>Folha2!$D$3:$D$6</c:f>
              <c:numCache>
                <c:formatCode>#,##0</c:formatCode>
                <c:ptCount val="4"/>
                <c:pt idx="0">
                  <c:v>1763</c:v>
                </c:pt>
                <c:pt idx="1">
                  <c:v>2020</c:v>
                </c:pt>
                <c:pt idx="2">
                  <c:v>2220</c:v>
                </c:pt>
                <c:pt idx="3">
                  <c:v>2388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6928"/>
        <c:axId val="58158464"/>
      </c:lineChart>
      <c:catAx>
        <c:axId val="58156928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8158464"/>
        <c:crosses val="autoZero"/>
        <c:auto val="1"/>
        <c:lblAlgn val="ctr"/>
        <c:lblOffset val="100"/>
        <c:noMultiLvlLbl val="0"/>
      </c:catAx>
      <c:valAx>
        <c:axId val="58158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8156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 dirty="0"/>
              <a:t>Repartição da</a:t>
            </a:r>
            <a:r>
              <a:rPr lang="pt-PT" sz="1200" baseline="0" dirty="0"/>
              <a:t> Potência </a:t>
            </a:r>
            <a:r>
              <a:rPr lang="pt-PT" sz="1200" baseline="0" dirty="0" smtClean="0"/>
              <a:t>Instalada </a:t>
            </a:r>
            <a:r>
              <a:rPr lang="pt-PT" sz="1200" dirty="0" smtClean="0"/>
              <a:t>por</a:t>
            </a:r>
            <a:r>
              <a:rPr lang="pt-PT" sz="1200" baseline="0" dirty="0" smtClean="0"/>
              <a:t> Fonte </a:t>
            </a:r>
          </a:p>
          <a:p>
            <a:pPr>
              <a:defRPr/>
            </a:pPr>
            <a:r>
              <a:rPr lang="pt-PT" sz="1200" baseline="0" dirty="0" smtClean="0"/>
              <a:t>de </a:t>
            </a:r>
            <a:r>
              <a:rPr lang="pt-PT" sz="1200" baseline="0" dirty="0"/>
              <a:t>Produção</a:t>
            </a:r>
            <a:endParaRPr lang="pt-PT" sz="1200" dirty="0"/>
          </a:p>
        </c:rich>
      </c:tx>
      <c:layout>
        <c:manualLayout>
          <c:xMode val="edge"/>
          <c:yMode val="edge"/>
          <c:x val="0.14395822397200372"/>
          <c:y val="5.555555555555546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4.2701662292213484E-2"/>
                  <c:y val="-8.7945829687955654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 err="1"/>
                      <a:t>Hídrica</a:t>
                    </a:r>
                    <a:r>
                      <a:rPr lang="en-US" sz="1100" b="1" dirty="0"/>
                      <a:t>
</a:t>
                    </a:r>
                    <a:r>
                      <a:rPr lang="en-US" sz="1100" b="1" dirty="0" smtClean="0"/>
                      <a:t>41,7%</a:t>
                    </a:r>
                    <a:endParaRPr lang="en-US" sz="1100" b="1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7843394575678044E-3"/>
                  <c:y val="-0.1295971857684459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/>
                      <a:t>Térmica</a:t>
                    </a:r>
                    <a:r>
                      <a:rPr lang="en-US" b="1" dirty="0"/>
                      <a:t>
</a:t>
                    </a:r>
                    <a:r>
                      <a:rPr lang="en-US" b="1" dirty="0" smtClean="0"/>
                      <a:t>58,3%</a:t>
                    </a:r>
                    <a:endParaRPr lang="en-US" b="1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delete val="1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Folha2!$A$14:$A$16</c:f>
              <c:strCache>
                <c:ptCount val="2"/>
                <c:pt idx="0">
                  <c:v>Hídrica</c:v>
                </c:pt>
                <c:pt idx="1">
                  <c:v>Térmica</c:v>
                </c:pt>
              </c:strCache>
            </c:strRef>
          </c:cat>
          <c:val>
            <c:numRef>
              <c:f>Folha2!$B$14:$B$16</c:f>
              <c:numCache>
                <c:formatCode>General</c:formatCode>
                <c:ptCount val="3"/>
                <c:pt idx="0">
                  <c:v>996</c:v>
                </c:pt>
                <c:pt idx="1">
                  <c:v>1392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 dirty="0"/>
              <a:t>Evolução </a:t>
            </a:r>
            <a:r>
              <a:rPr lang="pt-PT" sz="1200" dirty="0" smtClean="0"/>
              <a:t>anual das </a:t>
            </a:r>
            <a:r>
              <a:rPr lang="pt-PT" sz="1200" dirty="0"/>
              <a:t>Linha </a:t>
            </a:r>
            <a:r>
              <a:rPr lang="pt-PT" sz="1200" dirty="0" smtClean="0"/>
              <a:t>Construídas</a:t>
            </a:r>
            <a:endParaRPr lang="pt-PT" sz="1200" dirty="0"/>
          </a:p>
        </c:rich>
      </c:tx>
      <c:layout>
        <c:manualLayout>
          <c:xMode val="edge"/>
          <c:yMode val="edge"/>
          <c:x val="0.23847922134733182"/>
          <c:y val="2.314814814814814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2012</c:v>
          </c:tx>
          <c:spPr>
            <a:solidFill>
              <a:srgbClr val="FF0000"/>
            </a:solidFill>
          </c:spPr>
          <c:invertIfNegative val="0"/>
          <c:cat>
            <c:strRef>
              <c:f>Folha4!$A$3:$A$8</c:f>
              <c:strCache>
                <c:ptCount val="6"/>
                <c:pt idx="0">
                  <c:v>400kV</c:v>
                </c:pt>
                <c:pt idx="1">
                  <c:v>220kV</c:v>
                </c:pt>
                <c:pt idx="2">
                  <c:v>150kV</c:v>
                </c:pt>
                <c:pt idx="3">
                  <c:v>132kV</c:v>
                </c:pt>
                <c:pt idx="4">
                  <c:v>60kV</c:v>
                </c:pt>
                <c:pt idx="5">
                  <c:v>Total</c:v>
                </c:pt>
              </c:strCache>
            </c:strRef>
          </c:cat>
          <c:val>
            <c:numRef>
              <c:f>Folha4!$B$3:$B$8</c:f>
              <c:numCache>
                <c:formatCode>#,##0</c:formatCode>
                <c:ptCount val="6"/>
                <c:pt idx="0">
                  <c:v>281</c:v>
                </c:pt>
                <c:pt idx="1">
                  <c:v>1722</c:v>
                </c:pt>
                <c:pt idx="2">
                  <c:v>188</c:v>
                </c:pt>
                <c:pt idx="3">
                  <c:v>57</c:v>
                </c:pt>
                <c:pt idx="4">
                  <c:v>1183</c:v>
                </c:pt>
                <c:pt idx="5">
                  <c:v>3577</c:v>
                </c:pt>
              </c:numCache>
            </c:numRef>
          </c:val>
        </c:ser>
        <c:ser>
          <c:idx val="1"/>
          <c:order val="1"/>
          <c:tx>
            <c:v>2013</c:v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Folha4!$A$3:$A$8</c:f>
              <c:strCache>
                <c:ptCount val="6"/>
                <c:pt idx="0">
                  <c:v>400kV</c:v>
                </c:pt>
                <c:pt idx="1">
                  <c:v>220kV</c:v>
                </c:pt>
                <c:pt idx="2">
                  <c:v>150kV</c:v>
                </c:pt>
                <c:pt idx="3">
                  <c:v>132kV</c:v>
                </c:pt>
                <c:pt idx="4">
                  <c:v>60kV</c:v>
                </c:pt>
                <c:pt idx="5">
                  <c:v>Total</c:v>
                </c:pt>
              </c:strCache>
            </c:strRef>
          </c:cat>
          <c:val>
            <c:numRef>
              <c:f>Folha4!$C$3:$C$8</c:f>
              <c:numCache>
                <c:formatCode>#,##0</c:formatCode>
                <c:ptCount val="6"/>
                <c:pt idx="0">
                  <c:v>281</c:v>
                </c:pt>
                <c:pt idx="1">
                  <c:v>1722</c:v>
                </c:pt>
                <c:pt idx="2">
                  <c:v>188</c:v>
                </c:pt>
                <c:pt idx="3">
                  <c:v>57</c:v>
                </c:pt>
                <c:pt idx="4">
                  <c:v>1332</c:v>
                </c:pt>
                <c:pt idx="5">
                  <c:v>3726</c:v>
                </c:pt>
              </c:numCache>
            </c:numRef>
          </c:val>
        </c:ser>
        <c:ser>
          <c:idx val="2"/>
          <c:order val="2"/>
          <c:tx>
            <c:v>2014</c:v>
          </c:tx>
          <c:spPr>
            <a:solidFill>
              <a:srgbClr val="00B050"/>
            </a:solidFill>
          </c:spPr>
          <c:invertIfNegative val="0"/>
          <c:cat>
            <c:strRef>
              <c:f>Folha4!$A$3:$A$8</c:f>
              <c:strCache>
                <c:ptCount val="6"/>
                <c:pt idx="0">
                  <c:v>400kV</c:v>
                </c:pt>
                <c:pt idx="1">
                  <c:v>220kV</c:v>
                </c:pt>
                <c:pt idx="2">
                  <c:v>150kV</c:v>
                </c:pt>
                <c:pt idx="3">
                  <c:v>132kV</c:v>
                </c:pt>
                <c:pt idx="4">
                  <c:v>60kV</c:v>
                </c:pt>
                <c:pt idx="5">
                  <c:v>Total</c:v>
                </c:pt>
              </c:strCache>
            </c:strRef>
          </c:cat>
          <c:val>
            <c:numRef>
              <c:f>Folha4!$D$3:$D$8</c:f>
              <c:numCache>
                <c:formatCode>#,##0</c:formatCode>
                <c:ptCount val="6"/>
                <c:pt idx="0">
                  <c:v>281</c:v>
                </c:pt>
                <c:pt idx="1">
                  <c:v>1722</c:v>
                </c:pt>
                <c:pt idx="2">
                  <c:v>188</c:v>
                </c:pt>
                <c:pt idx="3">
                  <c:v>57</c:v>
                </c:pt>
                <c:pt idx="4">
                  <c:v>1378</c:v>
                </c:pt>
                <c:pt idx="5">
                  <c:v>3772</c:v>
                </c:pt>
              </c:numCache>
            </c:numRef>
          </c:val>
        </c:ser>
        <c:ser>
          <c:idx val="3"/>
          <c:order val="3"/>
          <c:tx>
            <c:v>2015 (1º Sem)</c:v>
          </c:tx>
          <c:spPr>
            <a:solidFill>
              <a:srgbClr val="FFFF00"/>
            </a:solidFill>
          </c:spPr>
          <c:invertIfNegative val="0"/>
          <c:cat>
            <c:strRef>
              <c:f>Folha4!$A$3:$A$8</c:f>
              <c:strCache>
                <c:ptCount val="6"/>
                <c:pt idx="0">
                  <c:v>400kV</c:v>
                </c:pt>
                <c:pt idx="1">
                  <c:v>220kV</c:v>
                </c:pt>
                <c:pt idx="2">
                  <c:v>150kV</c:v>
                </c:pt>
                <c:pt idx="3">
                  <c:v>132kV</c:v>
                </c:pt>
                <c:pt idx="4">
                  <c:v>60kV</c:v>
                </c:pt>
                <c:pt idx="5">
                  <c:v>Total</c:v>
                </c:pt>
              </c:strCache>
            </c:strRef>
          </c:cat>
          <c:val>
            <c:numRef>
              <c:f>Folha4!$E$3:$E$8</c:f>
              <c:numCache>
                <c:formatCode>#,##0</c:formatCode>
                <c:ptCount val="6"/>
                <c:pt idx="0">
                  <c:v>281</c:v>
                </c:pt>
                <c:pt idx="1">
                  <c:v>1899</c:v>
                </c:pt>
                <c:pt idx="2">
                  <c:v>188</c:v>
                </c:pt>
                <c:pt idx="3">
                  <c:v>57</c:v>
                </c:pt>
                <c:pt idx="4">
                  <c:v>1394</c:v>
                </c:pt>
                <c:pt idx="5">
                  <c:v>3965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407936"/>
        <c:axId val="58409728"/>
      </c:barChart>
      <c:catAx>
        <c:axId val="58407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8409728"/>
        <c:crosses val="autoZero"/>
        <c:auto val="1"/>
        <c:lblAlgn val="ctr"/>
        <c:lblOffset val="100"/>
        <c:noMultiLvlLbl val="0"/>
      </c:catAx>
      <c:valAx>
        <c:axId val="584097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t-PT"/>
                  <a:t>km</a:t>
                </a:r>
              </a:p>
            </c:rich>
          </c:tx>
          <c:layout>
            <c:manualLayout>
              <c:xMode val="edge"/>
              <c:yMode val="edge"/>
              <c:x val="0.10555555555555562"/>
              <c:y val="5.8642825896762875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84079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pt-PT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n>
            <a:noFill/>
          </a:ln>
        </a:defRPr>
      </a:pPr>
      <a:endParaRPr lang="pt-P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 dirty="0"/>
              <a:t>Potência </a:t>
            </a:r>
            <a:r>
              <a:rPr lang="pt-PT" sz="1200" dirty="0" smtClean="0"/>
              <a:t>Instalada em Subestações</a:t>
            </a:r>
            <a:endParaRPr lang="pt-PT" sz="1200" dirty="0"/>
          </a:p>
        </c:rich>
      </c:tx>
      <c:layout>
        <c:manualLayout>
          <c:xMode val="edge"/>
          <c:yMode val="edge"/>
          <c:x val="0.39661387698998191"/>
          <c:y val="2.888086642599280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Folha4!$I$8</c:f>
              <c:strCache>
                <c:ptCount val="1"/>
                <c:pt idx="0">
                  <c:v>Pot. Instalada</c:v>
                </c:pt>
              </c:strCache>
            </c:strRef>
          </c:tx>
          <c:marker>
            <c:symbol val="none"/>
          </c:marker>
          <c:cat>
            <c:strRef>
              <c:f>Folha4!$J$7:$M$7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                (1º Sem.)</c:v>
                </c:pt>
              </c:strCache>
            </c:strRef>
          </c:cat>
          <c:val>
            <c:numRef>
              <c:f>Folha4!$J$8:$M$8</c:f>
              <c:numCache>
                <c:formatCode>#,##0</c:formatCode>
                <c:ptCount val="4"/>
                <c:pt idx="0">
                  <c:v>4611</c:v>
                </c:pt>
                <c:pt idx="1">
                  <c:v>4611</c:v>
                </c:pt>
                <c:pt idx="2">
                  <c:v>7237</c:v>
                </c:pt>
                <c:pt idx="3">
                  <c:v>7597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430592"/>
        <c:axId val="58432128"/>
      </c:lineChart>
      <c:catAx>
        <c:axId val="5843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8432128"/>
        <c:crosses val="autoZero"/>
        <c:auto val="1"/>
        <c:lblAlgn val="ctr"/>
        <c:lblOffset val="100"/>
        <c:noMultiLvlLbl val="0"/>
      </c:catAx>
      <c:valAx>
        <c:axId val="584321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MVA</a:t>
                </a:r>
              </a:p>
            </c:rich>
          </c:tx>
          <c:layout>
            <c:manualLayout>
              <c:xMode val="edge"/>
              <c:yMode val="edge"/>
              <c:x val="0.10833333333333336"/>
              <c:y val="6.26541994750656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584305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sz="1200"/>
              <a:t>Novas Ligações</a:t>
            </a: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Folha3!$B$18</c:f>
              <c:strCache>
                <c:ptCount val="1"/>
                <c:pt idx="0">
                  <c:v>Acréscimo anual Novas Residências</c:v>
                </c:pt>
              </c:strCache>
            </c:strRef>
          </c:tx>
          <c:invertIfNegative val="0"/>
          <c:cat>
            <c:strRef>
              <c:f>Folha3!$A$19:$A$22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</c:v>
                </c:pt>
              </c:strCache>
            </c:strRef>
          </c:cat>
          <c:val>
            <c:numRef>
              <c:f>Folha3!$B$19:$B$22</c:f>
              <c:numCache>
                <c:formatCode>#,##0</c:formatCode>
                <c:ptCount val="4"/>
                <c:pt idx="0">
                  <c:v>60468</c:v>
                </c:pt>
                <c:pt idx="1">
                  <c:v>214349</c:v>
                </c:pt>
                <c:pt idx="2">
                  <c:v>209805</c:v>
                </c:pt>
                <c:pt idx="3">
                  <c:v>158670</c:v>
                </c:pt>
              </c:numCache>
            </c:numRef>
          </c:val>
        </c:ser>
        <c:ser>
          <c:idx val="1"/>
          <c:order val="1"/>
          <c:tx>
            <c:strRef>
              <c:f>Folha3!$C$18</c:f>
              <c:strCache>
                <c:ptCount val="1"/>
                <c:pt idx="0">
                  <c:v>Acumulado de Novas Ligações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Folha3!$A$19:$A$22</c:f>
              <c:strCach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 (1ºSem)</c:v>
                </c:pt>
              </c:strCache>
            </c:strRef>
          </c:cat>
          <c:val>
            <c:numRef>
              <c:f>Folha3!$C$19:$C$22</c:f>
              <c:numCache>
                <c:formatCode>#,##0</c:formatCode>
                <c:ptCount val="4"/>
                <c:pt idx="0">
                  <c:v>623795</c:v>
                </c:pt>
                <c:pt idx="1">
                  <c:v>838144</c:v>
                </c:pt>
                <c:pt idx="2">
                  <c:v>1047949</c:v>
                </c:pt>
                <c:pt idx="3">
                  <c:v>1206619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4231296"/>
        <c:axId val="64232832"/>
        <c:axId val="58366144"/>
      </c:bar3DChart>
      <c:catAx>
        <c:axId val="6423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64232832"/>
        <c:crosses val="autoZero"/>
        <c:auto val="1"/>
        <c:lblAlgn val="ctr"/>
        <c:lblOffset val="100"/>
        <c:noMultiLvlLbl val="0"/>
      </c:catAx>
      <c:valAx>
        <c:axId val="64232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PT"/>
                  <a:t>Nº  Ligações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64231296"/>
        <c:crosses val="autoZero"/>
        <c:crossBetween val="between"/>
      </c:valAx>
      <c:serAx>
        <c:axId val="58366144"/>
        <c:scaling>
          <c:orientation val="minMax"/>
        </c:scaling>
        <c:delete val="1"/>
        <c:axPos val="b"/>
        <c:majorTickMark val="out"/>
        <c:minorTickMark val="none"/>
        <c:tickLblPos val="nextTo"/>
        <c:crossAx val="64232832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</cdr:x>
      <cdr:y>0.05903</cdr:y>
    </cdr:from>
    <cdr:to>
      <cdr:x>0.10625</cdr:x>
      <cdr:y>0.14236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14300" y="161926"/>
          <a:ext cx="371475" cy="22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r"/>
          <a:r>
            <a:rPr lang="pt-PT" sz="1000" b="1"/>
            <a:t>MW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0.01875</cdr:x>
      <cdr:y>0.07292</cdr:y>
    </cdr:from>
    <cdr:to>
      <cdr:x>0.12708</cdr:x>
      <cdr:y>0.15625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85725" y="200025"/>
          <a:ext cx="4953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t-PT" sz="1000" b="1"/>
            <a:t>GWH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0.03542</cdr:x>
      <cdr:y>0.07639</cdr:y>
    </cdr:from>
    <cdr:to>
      <cdr:x>0.23542</cdr:x>
      <cdr:y>0.15972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61925" y="209550"/>
          <a:ext cx="914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pt-PT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0.01875</cdr:x>
      <cdr:y>0.07292</cdr:y>
    </cdr:from>
    <cdr:to>
      <cdr:x>0.11667</cdr:x>
      <cdr:y>0.17014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85725" y="200025"/>
          <a:ext cx="4476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pt-PT" sz="1100" b="1"/>
            <a:t>MW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2946400" cy="496887"/>
          </a:xfrm>
          <a:prstGeom prst="rect">
            <a:avLst/>
          </a:prstGeom>
        </p:spPr>
        <p:txBody>
          <a:bodyPr vert="horz" lIns="90816" tIns="45406" rIns="90816" bIns="45406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6"/>
            <a:ext cx="2946400" cy="496887"/>
          </a:xfrm>
          <a:prstGeom prst="rect">
            <a:avLst/>
          </a:prstGeom>
        </p:spPr>
        <p:txBody>
          <a:bodyPr vert="horz" lIns="90816" tIns="45406" rIns="90816" bIns="45406" rtlCol="0"/>
          <a:lstStyle>
            <a:lvl1pPr algn="r">
              <a:defRPr sz="1200"/>
            </a:lvl1pPr>
          </a:lstStyle>
          <a:p>
            <a:fld id="{49EED914-7557-4F90-A96F-EB13EB40DC27}" type="datetimeFigureOut">
              <a:rPr lang="pt-PT" smtClean="0"/>
              <a:pPr/>
              <a:t>07-08-2015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9754"/>
            <a:ext cx="2946400" cy="496887"/>
          </a:xfrm>
          <a:prstGeom prst="rect">
            <a:avLst/>
          </a:prstGeom>
        </p:spPr>
        <p:txBody>
          <a:bodyPr vert="horz" lIns="90816" tIns="45406" rIns="90816" bIns="45406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4"/>
            <a:ext cx="2946400" cy="496887"/>
          </a:xfrm>
          <a:prstGeom prst="rect">
            <a:avLst/>
          </a:prstGeom>
        </p:spPr>
        <p:txBody>
          <a:bodyPr vert="horz" lIns="90816" tIns="45406" rIns="90816" bIns="45406" rtlCol="0" anchor="b"/>
          <a:lstStyle>
            <a:lvl1pPr algn="r">
              <a:defRPr sz="1200"/>
            </a:lvl1pPr>
          </a:lstStyle>
          <a:p>
            <a:fld id="{E1CDAEF5-4A92-4621-84C8-B0948779123D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570422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7"/>
            <a:ext cx="2945659" cy="496412"/>
          </a:xfrm>
          <a:prstGeom prst="rect">
            <a:avLst/>
          </a:prstGeom>
        </p:spPr>
        <p:txBody>
          <a:bodyPr vert="horz" lIns="90816" tIns="45406" rIns="90816" bIns="4540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8" y="7"/>
            <a:ext cx="2945659" cy="496412"/>
          </a:xfrm>
          <a:prstGeom prst="rect">
            <a:avLst/>
          </a:prstGeom>
        </p:spPr>
        <p:txBody>
          <a:bodyPr vert="horz" lIns="90816" tIns="45406" rIns="90816" bIns="4540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B2B313-5A9F-47C1-AA81-D9B74D275FA4}" type="datetimeFigureOut">
              <a:rPr lang="pt-PT" smtClean="0"/>
              <a:pPr>
                <a:defRPr/>
              </a:pPr>
              <a:t>07-08-2015</a:t>
            </a:fld>
            <a:endParaRPr lang="pt-P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7713"/>
            <a:ext cx="537210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6" tIns="45406" rIns="90816" bIns="45406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14"/>
            <a:ext cx="5438140" cy="4467702"/>
          </a:xfrm>
          <a:prstGeom prst="rect">
            <a:avLst/>
          </a:prstGeom>
        </p:spPr>
        <p:txBody>
          <a:bodyPr vert="horz" lIns="90816" tIns="45406" rIns="90816" bIns="45406" rtlCol="0">
            <a:normAutofit/>
          </a:bodyPr>
          <a:lstStyle/>
          <a:p>
            <a:pPr lvl="0"/>
            <a:r>
              <a:rPr lang="pt-PT" noProof="0" dirty="0" err="1" smtClean="0"/>
              <a:t>Textmasterformate</a:t>
            </a:r>
            <a:r>
              <a:rPr lang="pt-PT" noProof="0" dirty="0" smtClean="0"/>
              <a:t> </a:t>
            </a:r>
            <a:r>
              <a:rPr lang="pt-PT" noProof="0" dirty="0" err="1" smtClean="0"/>
              <a:t>durch</a:t>
            </a:r>
            <a:r>
              <a:rPr lang="pt-PT" noProof="0" dirty="0" smtClean="0"/>
              <a:t> </a:t>
            </a:r>
            <a:r>
              <a:rPr lang="pt-PT" noProof="0" dirty="0" err="1" smtClean="0"/>
              <a:t>Klicken</a:t>
            </a:r>
            <a:r>
              <a:rPr lang="pt-PT" noProof="0" dirty="0" smtClean="0"/>
              <a:t> </a:t>
            </a:r>
            <a:r>
              <a:rPr lang="pt-PT" noProof="0" dirty="0" err="1" smtClean="0"/>
              <a:t>bearbeiten</a:t>
            </a:r>
            <a:endParaRPr lang="pt-PT" noProof="0" dirty="0" smtClean="0"/>
          </a:p>
          <a:p>
            <a:pPr lvl="1"/>
            <a:r>
              <a:rPr lang="pt-PT" noProof="0" dirty="0" err="1" smtClean="0"/>
              <a:t>Zweite</a:t>
            </a:r>
            <a:r>
              <a:rPr lang="pt-PT" noProof="0" dirty="0" smtClean="0"/>
              <a:t> </a:t>
            </a:r>
            <a:r>
              <a:rPr lang="pt-PT" noProof="0" dirty="0" err="1" smtClean="0"/>
              <a:t>Ebene</a:t>
            </a:r>
            <a:endParaRPr lang="pt-PT" noProof="0" dirty="0" smtClean="0"/>
          </a:p>
          <a:p>
            <a:pPr lvl="2"/>
            <a:r>
              <a:rPr lang="pt-PT" noProof="0" dirty="0" err="1" smtClean="0"/>
              <a:t>Dritte</a:t>
            </a:r>
            <a:r>
              <a:rPr lang="pt-PT" noProof="0" dirty="0" smtClean="0"/>
              <a:t> </a:t>
            </a:r>
            <a:r>
              <a:rPr lang="pt-PT" noProof="0" dirty="0" err="1" smtClean="0"/>
              <a:t>Ebene</a:t>
            </a:r>
            <a:endParaRPr lang="pt-PT" noProof="0" dirty="0" smtClean="0"/>
          </a:p>
          <a:p>
            <a:pPr lvl="3"/>
            <a:r>
              <a:rPr lang="pt-PT" noProof="0" dirty="0" err="1" smtClean="0"/>
              <a:t>Vierte</a:t>
            </a:r>
            <a:r>
              <a:rPr lang="pt-PT" noProof="0" dirty="0" smtClean="0"/>
              <a:t> </a:t>
            </a:r>
            <a:r>
              <a:rPr lang="pt-PT" noProof="0" dirty="0" err="1" smtClean="0"/>
              <a:t>Ebene</a:t>
            </a:r>
            <a:endParaRPr lang="pt-PT" noProof="0" dirty="0" smtClean="0"/>
          </a:p>
          <a:p>
            <a:pPr lvl="4"/>
            <a:r>
              <a:rPr lang="pt-PT" noProof="0" dirty="0" err="1" smtClean="0"/>
              <a:t>Fünfte</a:t>
            </a:r>
            <a:r>
              <a:rPr lang="pt-PT" noProof="0" dirty="0" smtClean="0"/>
              <a:t> </a:t>
            </a:r>
            <a:r>
              <a:rPr lang="pt-PT" noProof="0" dirty="0" err="1" smtClean="0"/>
              <a:t>Ebene</a:t>
            </a:r>
            <a:endParaRPr lang="pt-PT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9430097"/>
            <a:ext cx="2945659" cy="496412"/>
          </a:xfrm>
          <a:prstGeom prst="rect">
            <a:avLst/>
          </a:prstGeom>
        </p:spPr>
        <p:txBody>
          <a:bodyPr vert="horz" lIns="90816" tIns="45406" rIns="90816" bIns="4540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8" y="9430097"/>
            <a:ext cx="2945659" cy="496412"/>
          </a:xfrm>
          <a:prstGeom prst="rect">
            <a:avLst/>
          </a:prstGeom>
        </p:spPr>
        <p:txBody>
          <a:bodyPr vert="horz" lIns="90816" tIns="45406" rIns="90816" bIns="4540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44FAA9-51FA-4F6B-AC6F-9EF5239E7D33}" type="slidenum">
              <a:rPr lang="pt-PT" smtClean="0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169396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FD96B-3A99-4F03-BE37-FCE976B59A91}" type="slidenum">
              <a:rPr lang="pt-PT" smtClean="0"/>
              <a:pPr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35373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44FAA9-51FA-4F6B-AC6F-9EF5239E7D33}" type="slidenum">
              <a:rPr lang="pt-PT" smtClean="0"/>
              <a:pPr>
                <a:defRPr/>
              </a:pPr>
              <a:t>4</a:t>
            </a:fld>
            <a:endParaRPr lang="pt-P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44FAA9-51FA-4F6B-AC6F-9EF5239E7D33}" type="slidenum">
              <a:rPr lang="pt-PT" smtClean="0"/>
              <a:pPr>
                <a:defRPr/>
              </a:pPr>
              <a:t>5</a:t>
            </a:fld>
            <a:endParaRPr lang="pt-P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44FAA9-51FA-4F6B-AC6F-9EF5239E7D33}" type="slidenum">
              <a:rPr lang="pt-PT" smtClean="0"/>
              <a:pPr>
                <a:defRPr/>
              </a:pPr>
              <a:t>10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54273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jpeg"/><Relationship Id="rId3" Type="http://schemas.openxmlformats.org/officeDocument/2006/relationships/tags" Target="../tags/tag5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11" Type="http://schemas.openxmlformats.org/officeDocument/2006/relationships/image" Target="../media/image5.jpeg"/><Relationship Id="rId5" Type="http://schemas.openxmlformats.org/officeDocument/2006/relationships/slideMaster" Target="../slideMasters/slideMaster1.xml"/><Relationship Id="rId10" Type="http://schemas.openxmlformats.org/officeDocument/2006/relationships/image" Target="../media/image4.jpeg"/><Relationship Id="rId4" Type="http://schemas.openxmlformats.org/officeDocument/2006/relationships/tags" Target="../tags/tag6.xml"/><Relationship Id="rId9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57" name="Picture 605" descr="A central hidro-eléctrica de Cambambe, no Kwanza Norte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051" y="0"/>
            <a:ext cx="9906000" cy="6858000"/>
          </a:xfrm>
          <a:prstGeom prst="rect">
            <a:avLst/>
          </a:prstGeom>
          <a:noFill/>
        </p:spPr>
      </p:pic>
      <p:graphicFrame>
        <p:nvGraphicFramePr>
          <p:cNvPr id="44" name="Objekt 43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01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64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234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7259" y="145871"/>
            <a:ext cx="823701" cy="93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 userDrawn="1"/>
        </p:nvSpPr>
        <p:spPr>
          <a:xfrm>
            <a:off x="171979" y="1076960"/>
            <a:ext cx="4148893" cy="60016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MINISTÉRIO DA ENERGIA E ÁGUAS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DIRECÇÃO NACIONAL DE ENERGIA ELÉCTRICA</a:t>
            </a:r>
          </a:p>
        </p:txBody>
      </p:sp>
      <p:sp>
        <p:nvSpPr>
          <p:cNvPr id="10" name="CaixaDeTexto 9"/>
          <p:cNvSpPr txBox="1"/>
          <p:nvPr userDrawn="1"/>
        </p:nvSpPr>
        <p:spPr>
          <a:xfrm>
            <a:off x="6304167" y="6248400"/>
            <a:ext cx="3274060" cy="3693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5º CONSELHO CONSULTIVO</a:t>
            </a:r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171979" y="6248400"/>
            <a:ext cx="3503890" cy="3693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Luanda 31 de Julho de 2015</a:t>
            </a:r>
          </a:p>
        </p:txBody>
      </p:sp>
      <p:sp>
        <p:nvSpPr>
          <p:cNvPr id="14" name="CaixaDeTexto 13"/>
          <p:cNvSpPr txBox="1"/>
          <p:nvPr userDrawn="1"/>
        </p:nvSpPr>
        <p:spPr>
          <a:xfrm>
            <a:off x="698675" y="2307044"/>
            <a:ext cx="8676640" cy="707886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REALIZAÇÕES DO SECTOR DE ENERGIA NO ÂMBITO DO PLANO NACIONAL DE DESENVOLVIMENTO 2013 - 2017</a:t>
            </a:r>
          </a:p>
        </p:txBody>
      </p:sp>
      <p:grpSp>
        <p:nvGrpSpPr>
          <p:cNvPr id="15" name="Group 1"/>
          <p:cNvGrpSpPr/>
          <p:nvPr userDrawn="1"/>
        </p:nvGrpSpPr>
        <p:grpSpPr>
          <a:xfrm>
            <a:off x="1051" y="2905849"/>
            <a:ext cx="9907051" cy="1791653"/>
            <a:chOff x="0" y="2018347"/>
            <a:chExt cx="9906000" cy="1791653"/>
          </a:xfrm>
          <a:noFill/>
        </p:grpSpPr>
        <p:sp>
          <p:nvSpPr>
            <p:cNvPr id="16" name="Rectangle 3"/>
            <p:cNvSpPr>
              <a:spLocks noChangeArrowheads="1"/>
            </p:cNvSpPr>
            <p:nvPr userDrawn="1">
              <p:custDataLst>
                <p:tags r:id="rId3"/>
              </p:custDataLst>
            </p:nvPr>
          </p:nvSpPr>
          <p:spPr bwMode="gray">
            <a:xfrm>
              <a:off x="0" y="2018347"/>
              <a:ext cx="9906000" cy="17916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PT" b="1" dirty="0">
                <a:solidFill>
                  <a:srgbClr val="000000"/>
                </a:solidFill>
              </a:endParaRPr>
            </a:p>
          </p:txBody>
        </p:sp>
        <p:pic>
          <p:nvPicPr>
            <p:cNvPr id="18" name="Picture 10" descr="solar_main1"/>
            <p:cNvPicPr>
              <a:picLocks noChangeArrowheads="1"/>
            </p:cNvPicPr>
            <p:nvPr userDrawn="1">
              <p:custDataLst>
                <p:tags r:id="rId4"/>
              </p:custDataLst>
            </p:nvPr>
          </p:nvPicPr>
          <p:blipFill>
            <a:blip r:embed="rId9" cstate="print"/>
            <a:srcRect/>
            <a:stretch>
              <a:fillRect/>
            </a:stretch>
          </p:blipFill>
          <p:spPr bwMode="gray">
            <a:xfrm>
              <a:off x="4135601" y="2311787"/>
              <a:ext cx="1795850" cy="1382712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miter lim="800000"/>
              <a:headEnd/>
              <a:tailEnd/>
            </a:ln>
          </p:spPr>
        </p:pic>
      </p:grpSp>
      <p:pic>
        <p:nvPicPr>
          <p:cNvPr id="4" name="Picture 605" descr="http://oalvoradense.com.br/wp-content/uploads/2012/07/SubestacaoAlvorada_Foto-Fernando-Vieira_0039-1.jp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02725" y="3189128"/>
            <a:ext cx="1922606" cy="138271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24161" name="Picture 609" descr="http://www.midiline.com.br/midiline/wp-content/uploads/2013/01/6.jpg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6041277" y="3189129"/>
            <a:ext cx="1822563" cy="1393031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24163" name="Picture 611" descr="https://encrypted-tbn0.gstatic.com/images?q=tbn:ANd9GcSpYhrkZhOQr5ZHLeKRa2TjZ7j0h9CtLU5DDDTHXi7QjPqvNK1a4Q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7941197" y="3189128"/>
            <a:ext cx="1838701" cy="1355997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pic>
        <p:nvPicPr>
          <p:cNvPr id="17" name="Imagem 16" descr="foto CT km09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05304" y="3194611"/>
            <a:ext cx="1902285" cy="1386754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899078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on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 descr="http://www.blue-sol.com/energia-solar/wp-content/uploads/2014/06/2564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6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 userDrawn="1"/>
        </p:nvSpPr>
        <p:spPr>
          <a:xfrm>
            <a:off x="152400" y="792480"/>
            <a:ext cx="755335" cy="561692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MINEA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DNEE</a:t>
            </a:r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152400" y="6553200"/>
            <a:ext cx="9438640" cy="276999"/>
          </a:xfrm>
          <a:prstGeom prst="rect">
            <a:avLst/>
          </a:prstGeom>
          <a:ln w="9525">
            <a:noFill/>
          </a:ln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DNEE                                                                                                                                                               5º CONSELHO CONSULTIVO</a:t>
            </a:r>
          </a:p>
        </p:txBody>
      </p:sp>
    </p:spTree>
    <p:extLst>
      <p:ext uri="{BB962C8B-B14F-4D97-AF65-F5344CB8AC3E}">
        <p14:creationId xmlns:p14="http://schemas.microsoft.com/office/powerpoint/2010/main" val="153321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/>
          </p:cNvGraphicFramePr>
          <p:nvPr>
            <p:custDataLst>
              <p:tags r:id="rId5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1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65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C Banner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gray">
          <a:xfrm flipV="1">
            <a:off x="0" y="854942"/>
            <a:ext cx="9906000" cy="190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 sz="32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04595" y="6643509"/>
            <a:ext cx="806155" cy="215444"/>
          </a:xfrm>
          <a:prstGeom prst="rect">
            <a:avLst/>
          </a:prstGeom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300"/>
              </a:spcBef>
              <a:spcAft>
                <a:spcPts val="300"/>
              </a:spcAft>
            </a:pPr>
            <a:fld id="{44EB30DB-2BA5-4CE5-BA5F-48DDB85A1AF7}" type="slidenum">
              <a:rPr lang="pt-PT" sz="800" smtClean="0">
                <a:solidFill>
                  <a:sysClr val="windowText" lastClr="000000"/>
                </a:solidFill>
                <a:latin typeface="Century Gothic" pitchFamily="34" charset="0"/>
              </a:rPr>
              <a:pPr algn="r">
                <a:spcBef>
                  <a:spcPts val="300"/>
                </a:spcBef>
                <a:spcAft>
                  <a:spcPts val="300"/>
                </a:spcAft>
              </a:pPr>
              <a:t>‹nº›</a:t>
            </a:fld>
            <a:endParaRPr lang="pt-PT" sz="800" dirty="0" smtClean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76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334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174625" indent="-174625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3538" indent="-188913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74625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12788" indent="-174625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901700" indent="-188913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24081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74420"/>
              </p:ext>
            </p:extLst>
          </p:nvPr>
        </p:nvGraphicFramePr>
        <p:xfrm>
          <a:off x="2655254" y="2147831"/>
          <a:ext cx="5235141" cy="17865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06992"/>
                <a:gridCol w="1728149"/>
              </a:tblGrid>
              <a:tr h="490594"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Projecto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Ano previsto conclusão</a:t>
                      </a:r>
                      <a:endParaRPr lang="pt-PT" sz="11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A.H. Jamba </a:t>
                      </a:r>
                      <a:r>
                        <a:rPr lang="pt-PT" sz="1100" dirty="0" err="1" smtClean="0"/>
                        <a:t>Ya_Mina</a:t>
                      </a:r>
                      <a:r>
                        <a:rPr lang="pt-PT" sz="1100" baseline="0" dirty="0" smtClean="0"/>
                        <a:t> (227MW)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-</a:t>
                      </a:r>
                      <a:endParaRPr lang="pt-PT" sz="11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A.H. Jamba </a:t>
                      </a:r>
                      <a:r>
                        <a:rPr lang="pt-PT" sz="1100" dirty="0" err="1" smtClean="0"/>
                        <a:t>Ya_Oma</a:t>
                      </a:r>
                      <a:r>
                        <a:rPr lang="pt-PT" sz="1100" dirty="0" smtClean="0"/>
                        <a:t> </a:t>
                      </a:r>
                      <a:r>
                        <a:rPr lang="pt-PT" sz="1100" baseline="0" dirty="0" smtClean="0"/>
                        <a:t>(78MW</a:t>
                      </a:r>
                      <a:r>
                        <a:rPr lang="pt-PT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-</a:t>
                      </a:r>
                      <a:endParaRPr lang="pt-PT" sz="11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A.H. </a:t>
                      </a:r>
                      <a:r>
                        <a:rPr lang="pt-PT" sz="1100" dirty="0" err="1" smtClean="0"/>
                        <a:t>Caculo</a:t>
                      </a:r>
                      <a:r>
                        <a:rPr lang="pt-PT" sz="1100" dirty="0" smtClean="0"/>
                        <a:t> Cabaça (2.120MW</a:t>
                      </a:r>
                      <a:r>
                        <a:rPr lang="pt-PT" sz="1100" baseline="0" dirty="0" smtClean="0"/>
                        <a:t> + 52</a:t>
                      </a:r>
                      <a:r>
                        <a:rPr lang="pt-PT" sz="1100" dirty="0" smtClean="0"/>
                        <a:t>MW)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2022</a:t>
                      </a:r>
                      <a:endParaRPr lang="pt-PT" sz="11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A.H. </a:t>
                      </a:r>
                      <a:r>
                        <a:rPr lang="pt-PT" sz="1100" dirty="0" err="1" smtClean="0"/>
                        <a:t>Baynes</a:t>
                      </a:r>
                      <a:r>
                        <a:rPr lang="pt-PT" sz="1100" dirty="0" smtClean="0"/>
                        <a:t> (300MW</a:t>
                      </a:r>
                      <a:r>
                        <a:rPr lang="pt-PT" sz="1100" baseline="0" dirty="0" smtClean="0"/>
                        <a:t> + 300MW)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-</a:t>
                      </a:r>
                      <a:endParaRPr lang="pt-PT" sz="11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030534" y="345141"/>
            <a:ext cx="2002471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Projectos Previstos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ângulo arredondado 5"/>
          <p:cNvSpPr/>
          <p:nvPr/>
        </p:nvSpPr>
        <p:spPr bwMode="gray">
          <a:xfrm>
            <a:off x="1505300" y="2147831"/>
            <a:ext cx="1047400" cy="178659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600550" y="2883508"/>
            <a:ext cx="821059" cy="27699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Previstos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le 19"/>
          <p:cNvSpPr/>
          <p:nvPr/>
        </p:nvSpPr>
        <p:spPr>
          <a:xfrm>
            <a:off x="6500841" y="170073"/>
            <a:ext cx="3308174" cy="484922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Produção de Energia Eléctrica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622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3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Transporte de Energia Eléctrica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066716" y="268941"/>
            <a:ext cx="3889206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Infraestruturas</a:t>
            </a: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da Rede de Transporte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30732"/>
              </p:ext>
            </p:extLst>
          </p:nvPr>
        </p:nvGraphicFramePr>
        <p:xfrm>
          <a:off x="1034652" y="961901"/>
          <a:ext cx="3908823" cy="265768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356123"/>
                <a:gridCol w="666750"/>
                <a:gridCol w="600075"/>
                <a:gridCol w="581025"/>
                <a:gridCol w="704850"/>
              </a:tblGrid>
              <a:tr h="43200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Evolução das </a:t>
                      </a:r>
                      <a:r>
                        <a:rPr lang="pt-PT" sz="1100" b="1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Infraestruturas</a:t>
                      </a:r>
                      <a:r>
                        <a:rPr lang="pt-PT" sz="11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Transporte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(km)</a:t>
                      </a:r>
                      <a:endParaRPr lang="pt-PT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PT" sz="11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bg1"/>
                          </a:solidFill>
                          <a:effectLst/>
                        </a:rPr>
                        <a:t>Tipo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2015 (1ºSem.)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indent="102235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Linhas de 400 </a:t>
                      </a:r>
                      <a:r>
                        <a:rPr lang="pt-PT" sz="1000" dirty="0" smtClean="0">
                          <a:effectLst/>
                        </a:rPr>
                        <a:t>kV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281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281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281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281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indent="102235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Linhas </a:t>
                      </a:r>
                      <a:r>
                        <a:rPr lang="pt-PT" sz="1000" dirty="0">
                          <a:effectLst/>
                        </a:rPr>
                        <a:t>de 220 </a:t>
                      </a:r>
                      <a:r>
                        <a:rPr lang="pt-PT" sz="1000" dirty="0" smtClean="0">
                          <a:effectLst/>
                        </a:rPr>
                        <a:t>kV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1.722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1.722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1.722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1.899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indent="102235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Linhas de150 </a:t>
                      </a:r>
                      <a:r>
                        <a:rPr lang="pt-PT" sz="1000" dirty="0" smtClean="0">
                          <a:effectLst/>
                        </a:rPr>
                        <a:t>kV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188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188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188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188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indent="102235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Linhas de 132 </a:t>
                      </a:r>
                      <a:r>
                        <a:rPr lang="pt-PT" sz="1000" dirty="0" smtClean="0">
                          <a:effectLst/>
                        </a:rPr>
                        <a:t>kV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57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57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57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57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indent="102235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Linhas de 110 KV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146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146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146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146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52000">
                <a:tc>
                  <a:txBody>
                    <a:bodyPr/>
                    <a:lstStyle/>
                    <a:p>
                      <a:pPr indent="102235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Linhas de 60 </a:t>
                      </a:r>
                      <a:r>
                        <a:rPr lang="pt-PT" sz="1000" dirty="0" smtClean="0">
                          <a:effectLst/>
                        </a:rPr>
                        <a:t>kV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1.183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1.332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1.378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1.394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53682">
                <a:tc>
                  <a:txBody>
                    <a:bodyPr/>
                    <a:lstStyle/>
                    <a:p>
                      <a:pPr indent="102235"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Total Linhas Construídas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b="1" dirty="0" smtClean="0">
                          <a:effectLst/>
                        </a:rPr>
                        <a:t>3.577</a:t>
                      </a:r>
                      <a:endParaRPr lang="pt-PT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b="1" dirty="0" smtClean="0">
                          <a:effectLst/>
                        </a:rPr>
                        <a:t>3.726</a:t>
                      </a:r>
                      <a:endParaRPr lang="pt-PT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b="1" dirty="0" smtClean="0">
                          <a:effectLst/>
                        </a:rPr>
                        <a:t>3.772</a:t>
                      </a:r>
                      <a:endParaRPr lang="pt-PT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3.965</a:t>
                      </a:r>
                      <a:endParaRPr lang="pt-PT" sz="1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94178"/>
              </p:ext>
            </p:extLst>
          </p:nvPr>
        </p:nvGraphicFramePr>
        <p:xfrm>
          <a:off x="5718416" y="961901"/>
          <a:ext cx="3514725" cy="2054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500"/>
                <a:gridCol w="800100"/>
                <a:gridCol w="981075"/>
                <a:gridCol w="781050"/>
              </a:tblGrid>
              <a:tr h="36194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Evolução da Potência Instalada em Subestações (MVA)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401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+mn-lt"/>
                        </a:rPr>
                        <a:t>Ano</a:t>
                      </a:r>
                      <a:endParaRPr lang="pt-PT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71120"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Instalada no Ano</a:t>
                      </a:r>
                      <a:endParaRPr lang="pt-PT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20320"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Valores Acumulados</a:t>
                      </a:r>
                      <a:endParaRPr lang="pt-PT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Variação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Relat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 ano</a:t>
                      </a:r>
                      <a:r>
                        <a:rPr lang="pt-PT" sz="10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anterior</a:t>
                      </a:r>
                      <a:endParaRPr lang="pt-PT" sz="1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96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2012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59385"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570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64465" algn="r">
                        <a:spcAft>
                          <a:spcPts val="0"/>
                        </a:spcAft>
                      </a:pPr>
                      <a:r>
                        <a:rPr lang="pt-PT" sz="1000" smtClean="0">
                          <a:effectLst/>
                          <a:latin typeface="+mn-lt"/>
                        </a:rPr>
                        <a:t>4. </a:t>
                      </a:r>
                      <a:r>
                        <a:rPr lang="pt-PT" sz="1000" dirty="0">
                          <a:effectLst/>
                          <a:latin typeface="+mn-lt"/>
                        </a:rPr>
                        <a:t>611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12,4%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20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+mn-lt"/>
                        </a:rPr>
                        <a:t>2013</a:t>
                      </a:r>
                      <a:endParaRPr lang="pt-PT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59385"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0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64465"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4 </a:t>
                      </a:r>
                      <a:r>
                        <a:rPr lang="pt-PT" sz="1000" dirty="0" smtClean="0">
                          <a:effectLst/>
                          <a:latin typeface="+mn-lt"/>
                        </a:rPr>
                        <a:t>.611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0,0%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8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2014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59385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</a:rPr>
                        <a:t>2.626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64465" algn="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+mn-lt"/>
                        </a:rPr>
                        <a:t>7 </a:t>
                      </a:r>
                      <a:r>
                        <a:rPr lang="pt-PT" sz="1000" dirty="0" smtClean="0">
                          <a:effectLst/>
                          <a:latin typeface="+mn-lt"/>
                        </a:rPr>
                        <a:t>.237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36,3%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08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2015 (1ºSem)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59385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360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R="164465"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7.597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4,7%</a:t>
                      </a:r>
                      <a:endParaRPr lang="pt-PT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9" name="Rounded Rectangle 9"/>
          <p:cNvSpPr/>
          <p:nvPr/>
        </p:nvSpPr>
        <p:spPr>
          <a:xfrm>
            <a:off x="6431575" y="197691"/>
            <a:ext cx="3355675" cy="473048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Transporte de Energia Eléctrica</a:t>
            </a:r>
            <a:endParaRPr lang="pt-PT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Gráfico 10"/>
          <p:cNvGraphicFramePr/>
          <p:nvPr/>
        </p:nvGraphicFramePr>
        <p:xfrm>
          <a:off x="427512" y="36932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/>
        </p:nvGraphicFramePr>
        <p:xfrm>
          <a:off x="5229225" y="3657600"/>
          <a:ext cx="4219575" cy="263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4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077101"/>
              </p:ext>
            </p:extLst>
          </p:nvPr>
        </p:nvGraphicFramePr>
        <p:xfrm>
          <a:off x="205502" y="1074807"/>
          <a:ext cx="4153774" cy="1723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6120"/>
                <a:gridCol w="675636"/>
                <a:gridCol w="658930"/>
                <a:gridCol w="726544"/>
                <a:gridCol w="726544"/>
              </a:tblGrid>
              <a:tr h="430807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000" dirty="0">
                          <a:effectLst/>
                        </a:rPr>
                        <a:t>Acesso a Energia Eléctrica - Novas Ligações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Anos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</a:rPr>
                        <a:t>2012 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</a:rPr>
                        <a:t>2 013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</a:rPr>
                        <a:t>2 014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2015 (1ºSem)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4308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Acréscimo Anual de Novas </a:t>
                      </a:r>
                      <a:r>
                        <a:rPr lang="pt-PT" sz="1000" dirty="0" smtClean="0">
                          <a:effectLst/>
                        </a:rPr>
                        <a:t>ligações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60.468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214.349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209.805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158.670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08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Acumulado de Novas ligações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623.795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838.144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1.047.949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1.206.619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971001"/>
              </p:ext>
            </p:extLst>
          </p:nvPr>
        </p:nvGraphicFramePr>
        <p:xfrm>
          <a:off x="4974683" y="1075022"/>
          <a:ext cx="4722421" cy="1777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2385"/>
                <a:gridCol w="768936"/>
                <a:gridCol w="812800"/>
                <a:gridCol w="838200"/>
                <a:gridCol w="800100"/>
              </a:tblGrid>
              <a:tr h="468769"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000" dirty="0">
                          <a:effectLst/>
                        </a:rPr>
                        <a:t>Acesso a Energia Eléctrica - População </a:t>
                      </a:r>
                      <a:r>
                        <a:rPr lang="pt-PT" sz="1000" dirty="0" smtClean="0">
                          <a:effectLst/>
                        </a:rPr>
                        <a:t>Servida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Anos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</a:rPr>
                        <a:t>2012 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</a:rPr>
                        <a:t>2 013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dirty="0">
                          <a:solidFill>
                            <a:schemeClr val="bg1"/>
                          </a:solidFill>
                          <a:effectLst/>
                        </a:rPr>
                        <a:t>2 014</a:t>
                      </a:r>
                      <a:endParaRPr lang="pt-PT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2015 (1ºSem)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444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Acréscimo Anual de Beneficiários Servidos 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302.340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 </a:t>
                      </a:r>
                      <a:r>
                        <a:rPr lang="pt-PT" sz="1000" dirty="0">
                          <a:effectLst/>
                        </a:rPr>
                        <a:t>071 </a:t>
                      </a:r>
                      <a:r>
                        <a:rPr lang="pt-PT" sz="1000" dirty="0" smtClean="0">
                          <a:effectLst/>
                        </a:rPr>
                        <a:t>.745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1. 049. </a:t>
                      </a:r>
                      <a:r>
                        <a:rPr lang="pt-PT" sz="1000" dirty="0">
                          <a:effectLst/>
                        </a:rPr>
                        <a:t>025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793.350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605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Acumulado de Beneficiários Servidos 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3. 118. </a:t>
                      </a:r>
                      <a:r>
                        <a:rPr lang="pt-PT" sz="1000" dirty="0">
                          <a:effectLst/>
                        </a:rPr>
                        <a:t>975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4. 190. </a:t>
                      </a:r>
                      <a:r>
                        <a:rPr lang="pt-PT" sz="1000" dirty="0">
                          <a:effectLst/>
                        </a:rPr>
                        <a:t>720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5. 239. </a:t>
                      </a:r>
                      <a:r>
                        <a:rPr lang="pt-PT" sz="1000" dirty="0">
                          <a:effectLst/>
                        </a:rPr>
                        <a:t>745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6.033.295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965649" y="162066"/>
            <a:ext cx="3902030" cy="661720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Acesso a Energia Eléctrica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Novas Ligações e População Servida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ounded Rectangle 26"/>
          <p:cNvSpPr/>
          <p:nvPr/>
        </p:nvSpPr>
        <p:spPr>
          <a:xfrm>
            <a:off x="6198925" y="162066"/>
            <a:ext cx="3498179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Distribuição de Energia Eléctrica</a:t>
            </a:r>
            <a:endParaRPr lang="pt-PT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Gráfico 12"/>
          <p:cNvGraphicFramePr/>
          <p:nvPr/>
        </p:nvGraphicFramePr>
        <p:xfrm>
          <a:off x="427512" y="3241964"/>
          <a:ext cx="4572000" cy="3120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/>
          <p:nvPr/>
        </p:nvGraphicFramePr>
        <p:xfrm>
          <a:off x="4999512" y="3429000"/>
          <a:ext cx="4697592" cy="29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5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Projectos Estruturantes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84549" y="278466"/>
            <a:ext cx="3284875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Balanço do Grau de Execução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06032"/>
              </p:ext>
            </p:extLst>
          </p:nvPr>
        </p:nvGraphicFramePr>
        <p:xfrm>
          <a:off x="344384" y="961902"/>
          <a:ext cx="9369631" cy="55243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9986"/>
                <a:gridCol w="4150830"/>
                <a:gridCol w="1294410"/>
                <a:gridCol w="1104405"/>
              </a:tblGrid>
              <a:tr h="386400"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Projecto</a:t>
                      </a:r>
                      <a:endParaRPr lang="pt-PT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Ponto Situação</a:t>
                      </a:r>
                      <a:endParaRPr lang="pt-PT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Investimento previsto (USD)</a:t>
                      </a:r>
                      <a:endParaRPr lang="pt-PT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Previsão</a:t>
                      </a:r>
                      <a:r>
                        <a:rPr lang="pt-PT" sz="1000" baseline="0" dirty="0" smtClean="0">
                          <a:solidFill>
                            <a:schemeClr val="tx1"/>
                          </a:solidFill>
                        </a:rPr>
                        <a:t> de conclusão</a:t>
                      </a:r>
                      <a:endParaRPr lang="pt-PT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0430">
                <a:tc>
                  <a:txBody>
                    <a:bodyPr/>
                    <a:lstStyle/>
                    <a:p>
                      <a:pPr algn="l"/>
                      <a:r>
                        <a:rPr lang="pt-PT" sz="900" dirty="0" smtClean="0"/>
                        <a:t>AH </a:t>
                      </a:r>
                      <a:r>
                        <a:rPr lang="pt-PT" sz="900" dirty="0" err="1" smtClean="0"/>
                        <a:t>Laúca</a:t>
                      </a:r>
                      <a:r>
                        <a:rPr lang="pt-PT" sz="900" dirty="0" smtClean="0"/>
                        <a:t> e </a:t>
                      </a:r>
                      <a:r>
                        <a:rPr lang="pt-PT" sz="900" dirty="0" err="1" smtClean="0"/>
                        <a:t>LT’s</a:t>
                      </a:r>
                      <a:r>
                        <a:rPr lang="pt-PT" sz="900" dirty="0" smtClean="0"/>
                        <a:t> associadas (2004MW + 67MW) 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Desvio do Rio concluído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Obras Civis em curso a 47,06%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Montagem Electromecânica</a:t>
                      </a:r>
                      <a:r>
                        <a:rPr lang="pt-PT" sz="900" baseline="0" dirty="0" smtClean="0"/>
                        <a:t> a 20,31%</a:t>
                      </a:r>
                      <a:endParaRPr lang="pt-PT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4.449.489.990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2017</a:t>
                      </a:r>
                      <a:endParaRPr lang="pt-PT" sz="900" dirty="0"/>
                    </a:p>
                  </a:txBody>
                  <a:tcPr anchor="ctr"/>
                </a:tc>
              </a:tr>
              <a:tr h="408788"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AH </a:t>
                      </a:r>
                      <a:r>
                        <a:rPr lang="pt-PT" sz="900" dirty="0" err="1" smtClean="0"/>
                        <a:t>Chiumbe</a:t>
                      </a:r>
                      <a:r>
                        <a:rPr lang="pt-PT" sz="900" dirty="0" smtClean="0"/>
                        <a:t> </a:t>
                      </a:r>
                      <a:r>
                        <a:rPr lang="pt-PT" sz="900" dirty="0" err="1" smtClean="0"/>
                        <a:t>Dala</a:t>
                      </a:r>
                      <a:r>
                        <a:rPr lang="pt-PT" sz="900" dirty="0" smtClean="0"/>
                        <a:t> e LT </a:t>
                      </a:r>
                      <a:r>
                        <a:rPr lang="pt-PT" sz="900" dirty="0" err="1" smtClean="0"/>
                        <a:t>Dala</a:t>
                      </a:r>
                      <a:r>
                        <a:rPr lang="pt-PT" sz="900" dirty="0" smtClean="0"/>
                        <a:t> – </a:t>
                      </a:r>
                      <a:r>
                        <a:rPr lang="pt-PT" sz="900" dirty="0" err="1" smtClean="0"/>
                        <a:t>Luena</a:t>
                      </a:r>
                      <a:r>
                        <a:rPr lang="pt-PT" sz="900" dirty="0" smtClean="0"/>
                        <a:t> (12MW)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Avanço físico geral das obras do AH a 14,3%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Avanço físico geral da obra da LT a 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102.098.145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2016</a:t>
                      </a:r>
                      <a:endParaRPr lang="pt-PT" sz="900" dirty="0"/>
                    </a:p>
                  </a:txBody>
                  <a:tcPr anchor="ctr"/>
                </a:tc>
              </a:tr>
              <a:tr h="490430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Reabilitação e Reforço de Potência do A. H. de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Luachimo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(34MW)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 Inicio efectivo aguarda  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pela mobilização e activação do Financiamento Externo para o efeito, cuja negociação está em curso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227.101.929</a:t>
                      </a:r>
                    </a:p>
                    <a:p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2018</a:t>
                      </a:r>
                      <a:endParaRPr lang="pt-PT" sz="900" dirty="0"/>
                    </a:p>
                  </a:txBody>
                  <a:tcPr anchor="ctr"/>
                </a:tc>
              </a:tr>
              <a:tr h="361630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Subestação 60/15 kV e Redes de Média e Baixa Tensão da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Norte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Desminagem a 37%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Projecto</a:t>
                      </a:r>
                      <a:r>
                        <a:rPr lang="pt-PT" sz="900" baseline="0" dirty="0" smtClean="0"/>
                        <a:t> Base a 94%</a:t>
                      </a:r>
                      <a:endParaRPr lang="pt-P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2.071.440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2017</a:t>
                      </a:r>
                      <a:endParaRPr lang="pt-PT" sz="900" dirty="0"/>
                    </a:p>
                  </a:txBody>
                  <a:tcPr anchor="ctr"/>
                </a:tc>
              </a:tr>
              <a:tr h="624184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Hidroeléctrico do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Queve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Quilengues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Genga</a:t>
                      </a:r>
                      <a:endParaRPr lang="pt-PT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prevê</a:t>
                      </a:r>
                      <a:r>
                        <a:rPr lang="pt-PT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também: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Caiovole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Cafula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Benga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Sanga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 Cachoeiras da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Binga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Estudo Viabilidade para </a:t>
                      </a:r>
                      <a:r>
                        <a:rPr lang="pt-PT" sz="900" dirty="0" err="1" smtClean="0"/>
                        <a:t>Quilengues</a:t>
                      </a:r>
                      <a:r>
                        <a:rPr lang="pt-PT" sz="900" dirty="0" smtClean="0"/>
                        <a:t> </a:t>
                      </a:r>
                      <a:r>
                        <a:rPr lang="pt-PT" sz="900" baseline="0" dirty="0" smtClean="0"/>
                        <a:t> a 100%, projecto Base e executivo não iniciados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baseline="0" dirty="0" smtClean="0"/>
                        <a:t>Estudo Base para </a:t>
                      </a:r>
                      <a:r>
                        <a:rPr lang="pt-PT" sz="900" baseline="0" dirty="0" err="1" smtClean="0"/>
                        <a:t>Genga</a:t>
                      </a:r>
                      <a:r>
                        <a:rPr lang="pt-PT" sz="900" baseline="0" dirty="0" smtClean="0"/>
                        <a:t> a 100%, estudo viabilidade em curso, projecto executivo não iniciado</a:t>
                      </a:r>
                      <a:endParaRPr lang="pt-P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</a:tr>
              <a:tr h="639070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Estudos dos Futuros Aproveitamentos Hidroeléctricos do Médio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Kwanza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Zenzo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I,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Zenzo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II, Túmulo Caçador 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Luíme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Estudos Base para </a:t>
                      </a:r>
                      <a:r>
                        <a:rPr lang="pt-PT" sz="900" dirty="0" err="1" smtClean="0"/>
                        <a:t>Zenzo</a:t>
                      </a:r>
                      <a:r>
                        <a:rPr lang="pt-PT" sz="900" dirty="0" smtClean="0"/>
                        <a:t> I e </a:t>
                      </a:r>
                      <a:r>
                        <a:rPr lang="pt-PT" sz="900" dirty="0" err="1" smtClean="0"/>
                        <a:t>Zenzo</a:t>
                      </a:r>
                      <a:r>
                        <a:rPr lang="pt-PT" sz="900" dirty="0" smtClean="0"/>
                        <a:t> II a 100% e estudo viabilidade em curso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Estudos Base  Túmulo Caçador e </a:t>
                      </a:r>
                      <a:r>
                        <a:rPr lang="pt-PT" sz="900" dirty="0" err="1" smtClean="0"/>
                        <a:t>Luíme</a:t>
                      </a:r>
                      <a:r>
                        <a:rPr lang="pt-PT" sz="900" dirty="0" smtClean="0"/>
                        <a:t> a 100% e estudos de viabilidade não iniciados</a:t>
                      </a:r>
                      <a:endParaRPr lang="pt-P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</a:tr>
              <a:tr h="334285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H de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Caculo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Cabaça  (2120MW + 52MW)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Estudo  de viabilidade e projecto base a 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4.536.894.385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dirty="0" smtClean="0"/>
                        <a:t>2022</a:t>
                      </a:r>
                    </a:p>
                  </a:txBody>
                  <a:tcPr anchor="ctr"/>
                </a:tc>
              </a:tr>
              <a:tr h="361630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AH de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Chicapa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II 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Estudo  de viabilidade a 100%, projecto Base em fase preparatória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</a:tr>
              <a:tr h="361630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Aproveitamento Hidroeléctrico de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Cambambe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Alteamento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Central 2 (80 MW + 700 MW)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Avanço  global físico está a 72,74%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Avanço físico global da SE  60/220/400</a:t>
                      </a:r>
                      <a:r>
                        <a:rPr lang="pt-PT" sz="900" baseline="0" dirty="0" smtClean="0"/>
                        <a:t> está a 83,99%</a:t>
                      </a:r>
                      <a:endParaRPr lang="pt-P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1.448.283.803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2016</a:t>
                      </a:r>
                      <a:endParaRPr lang="pt-PT" sz="900" dirty="0"/>
                    </a:p>
                  </a:txBody>
                  <a:tcPr anchor="ctr"/>
                </a:tc>
              </a:tr>
              <a:tr h="624184">
                <a:tc>
                  <a:txBody>
                    <a:bodyPr/>
                    <a:lstStyle/>
                    <a:p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Central de Ciclo Combinado do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Soyo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PT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LT´s</a:t>
                      </a:r>
                      <a:r>
                        <a:rPr lang="pt-PT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associadas  (500MW + 250MW)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Sistema de Transporte está com</a:t>
                      </a:r>
                      <a:r>
                        <a:rPr lang="pt-PT" sz="900" baseline="0" dirty="0" smtClean="0"/>
                        <a:t> avanço físico  de 33,19%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baseline="0" dirty="0" smtClean="0"/>
                        <a:t>CCC </a:t>
                      </a:r>
                      <a:r>
                        <a:rPr lang="pt-PT" sz="900" baseline="0" dirty="0" err="1" smtClean="0"/>
                        <a:t>Soyo</a:t>
                      </a:r>
                      <a:r>
                        <a:rPr lang="pt-PT" sz="900" baseline="0" dirty="0" smtClean="0"/>
                        <a:t> I tem o projecto preliminar  em curso e a construção de estaleiro a 50%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pt-PT" sz="900" baseline="0" dirty="0" smtClean="0"/>
                        <a:t>Estudo Impacto Ambiental </a:t>
                      </a:r>
                      <a:r>
                        <a:rPr lang="pt-PT" sz="900" baseline="0" dirty="0" err="1" smtClean="0"/>
                        <a:t>Soyo</a:t>
                      </a:r>
                      <a:r>
                        <a:rPr lang="pt-PT" sz="900" baseline="0" dirty="0" smtClean="0"/>
                        <a:t> II em  elaboração</a:t>
                      </a:r>
                      <a:endParaRPr lang="pt-P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2.790.271.429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2017 a 2018</a:t>
                      </a:r>
                      <a:endParaRPr lang="pt-PT" sz="900" dirty="0"/>
                    </a:p>
                  </a:txBody>
                  <a:tcPr anchor="ctr"/>
                </a:tc>
              </a:tr>
              <a:tr h="308930">
                <a:tc>
                  <a:txBody>
                    <a:bodyPr/>
                    <a:lstStyle/>
                    <a:p>
                      <a:pPr algn="l"/>
                      <a:r>
                        <a:rPr lang="pt-PT" sz="900" dirty="0" smtClean="0"/>
                        <a:t>A.H. </a:t>
                      </a:r>
                      <a:r>
                        <a:rPr lang="pt-PT" sz="900" dirty="0" err="1" smtClean="0"/>
                        <a:t>Baynes</a:t>
                      </a:r>
                      <a:r>
                        <a:rPr lang="pt-PT" sz="900" dirty="0" smtClean="0"/>
                        <a:t> (300MW + 300MW)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Arial" pitchFamily="34" charset="0"/>
                        <a:buChar char="•"/>
                      </a:pPr>
                      <a:r>
                        <a:rPr lang="pt-PT" sz="900" dirty="0" smtClean="0"/>
                        <a:t>Estudo  de viabilidade de construção das linhas de Transporte a 100%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PT" sz="900" dirty="0" smtClean="0"/>
                        <a:t>N.D</a:t>
                      </a:r>
                      <a:endParaRPr lang="pt-PT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900" dirty="0" smtClean="0"/>
                        <a:t>N.D.</a:t>
                      </a:r>
                      <a:endParaRPr lang="pt-PT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ounded Rectangle 26"/>
          <p:cNvSpPr/>
          <p:nvPr/>
        </p:nvSpPr>
        <p:spPr>
          <a:xfrm>
            <a:off x="7199504" y="197691"/>
            <a:ext cx="2455125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Projectos Estruturantes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6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Energias Renováveis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10866"/>
              </p:ext>
            </p:extLst>
          </p:nvPr>
        </p:nvGraphicFramePr>
        <p:xfrm>
          <a:off x="502224" y="2070099"/>
          <a:ext cx="8763001" cy="2067279"/>
        </p:xfrm>
        <a:graphic>
          <a:graphicData uri="http://schemas.openxmlformats.org/drawingml/2006/table">
            <a:tbl>
              <a:tblPr/>
              <a:tblGrid>
                <a:gridCol w="365406"/>
                <a:gridCol w="923306"/>
                <a:gridCol w="792077"/>
                <a:gridCol w="1502228"/>
                <a:gridCol w="933816"/>
                <a:gridCol w="639463"/>
                <a:gridCol w="1190957"/>
                <a:gridCol w="883068"/>
                <a:gridCol w="883068"/>
                <a:gridCol w="649612"/>
              </a:tblGrid>
              <a:tr h="17789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PROGRAMA ALDEIA SOLAR - FASE </a:t>
                      </a:r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(2011 – 2013)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892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6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PROVÍNCIA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Nº  SISTEMAS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POTÊNCIA TOTAL [W</a:t>
                      </a:r>
                      <a:r>
                        <a:rPr lang="pt-PT" sz="10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LOCALIDADES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INFRA-ESTRUTURAS BENEFICIADAS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813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ESCOLAS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ESQ. POLÍCIA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RESIDÊNCIAS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I.PÚBLICA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81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Bié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C. </a:t>
                      </a:r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Cubango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Malanje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3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Moxico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3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677733"/>
              </p:ext>
            </p:extLst>
          </p:nvPr>
        </p:nvGraphicFramePr>
        <p:xfrm>
          <a:off x="502224" y="4321553"/>
          <a:ext cx="8763000" cy="2180665"/>
        </p:xfrm>
        <a:graphic>
          <a:graphicData uri="http://schemas.openxmlformats.org/drawingml/2006/table">
            <a:tbl>
              <a:tblPr/>
              <a:tblGrid>
                <a:gridCol w="365407"/>
                <a:gridCol w="812016"/>
                <a:gridCol w="903367"/>
                <a:gridCol w="1502228"/>
                <a:gridCol w="933817"/>
                <a:gridCol w="639463"/>
                <a:gridCol w="1190956"/>
                <a:gridCol w="883067"/>
                <a:gridCol w="883067"/>
                <a:gridCol w="649612"/>
              </a:tblGrid>
              <a:tr h="1876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PROGRAMA ALDEIA SOLAR - FASE </a:t>
                      </a:r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(2012</a:t>
                      </a:r>
                      <a:r>
                        <a:rPr lang="pt-PT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2015)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60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4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PROVÍNCIA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Nº  SISTEMAS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POTÊNCIA TOTAL [W</a:t>
                      </a:r>
                      <a:r>
                        <a:rPr lang="pt-PT" sz="10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LOCALIDADES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INFRA-ESTRUTURAS BENEFICIADAS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824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ESCOLAS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ESQ. POLÍCIA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RESIDÊNCIAS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I.PÚBLICA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8242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Cunene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42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Huíla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84.240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638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Lunda Norte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27.495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42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Zaire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52.410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189.145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273744" y="268941"/>
            <a:ext cx="2279791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Projectos Concluídos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26"/>
          <p:cNvSpPr/>
          <p:nvPr/>
        </p:nvSpPr>
        <p:spPr>
          <a:xfrm>
            <a:off x="7297135" y="197691"/>
            <a:ext cx="2357477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Energias Renováveis</a:t>
            </a:r>
            <a:endParaRPr lang="pt-PT" sz="1600" b="1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47700" y="1282700"/>
            <a:ext cx="8801100" cy="46166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 Programa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Aldeia Solar constitui uma solução intermédia que presta um serviço moderno de fornecimento de energia eléctrica às </a:t>
            </a:r>
            <a:r>
              <a:rPr kumimoji="0" lang="pt-PT" sz="1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infraestruturas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comunitárias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ângulo arredondado 4"/>
          <p:cNvSpPr/>
          <p:nvPr/>
        </p:nvSpPr>
        <p:spPr bwMode="gray">
          <a:xfrm>
            <a:off x="495300" y="1193800"/>
            <a:ext cx="8668324" cy="660400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628113"/>
              </p:ext>
            </p:extLst>
          </p:nvPr>
        </p:nvGraphicFramePr>
        <p:xfrm>
          <a:off x="1045031" y="1241081"/>
          <a:ext cx="7695208" cy="1763376"/>
        </p:xfrm>
        <a:graphic>
          <a:graphicData uri="http://schemas.openxmlformats.org/drawingml/2006/table">
            <a:tbl>
              <a:tblPr/>
              <a:tblGrid>
                <a:gridCol w="388174"/>
                <a:gridCol w="1272351"/>
                <a:gridCol w="1692874"/>
                <a:gridCol w="1035133"/>
                <a:gridCol w="1682091"/>
                <a:gridCol w="1624585"/>
              </a:tblGrid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100" b="1" i="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PROGRAMA ALDEIA SOLAR - FASE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336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KITS FOTOVOLTÁICOS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COLUNAS IP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INSTALAÇÃO ELÉCTRICA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BAIXADAS DE LIGAÇÃO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Kwanza</a:t>
                      </a:r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Cuando</a:t>
                      </a:r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Cubango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Lunda</a:t>
                      </a:r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11"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535001" y="268941"/>
            <a:ext cx="2002471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Projectos Previstos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53780" y="4001991"/>
            <a:ext cx="7517080" cy="98488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Foi assinado um Memorando de Entendimento com o Grupo </a:t>
            </a:r>
            <a:r>
              <a:rPr kumimoji="0" lang="pt-PT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Vergnet</a:t>
            </a:r>
            <a:r>
              <a:rPr kumimoji="0" lang="pt-PT" sz="1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para a construção de Centrais Híbridas Térmica – Solar 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pt-PT" sz="1200" baseline="0" dirty="0" smtClean="0">
                <a:latin typeface="+mn-lt"/>
                <a:cs typeface="+mn-cs"/>
              </a:rPr>
              <a:t> </a:t>
            </a:r>
            <a:r>
              <a:rPr lang="pt-PT" sz="1200" dirty="0" err="1" smtClean="0">
                <a:latin typeface="+mn-lt"/>
                <a:cs typeface="+mn-cs"/>
              </a:rPr>
              <a:t>Ondjiva</a:t>
            </a:r>
            <a:r>
              <a:rPr lang="pt-PT" sz="1200" dirty="0" smtClean="0">
                <a:latin typeface="+mn-lt"/>
                <a:cs typeface="+mn-cs"/>
              </a:rPr>
              <a:t> (Província do </a:t>
            </a:r>
            <a:r>
              <a:rPr lang="pt-PT" sz="1200" dirty="0" err="1" smtClean="0">
                <a:latin typeface="+mn-lt"/>
                <a:cs typeface="+mn-cs"/>
              </a:rPr>
              <a:t>Namibe</a:t>
            </a:r>
            <a:r>
              <a:rPr lang="pt-PT" sz="1200" dirty="0" smtClean="0">
                <a:latin typeface="+mn-lt"/>
                <a:cs typeface="+mn-cs"/>
              </a:rPr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pt-PT" sz="1200" dirty="0" smtClean="0">
                <a:latin typeface="+mn-lt"/>
                <a:cs typeface="+mn-cs"/>
              </a:rPr>
              <a:t> </a:t>
            </a:r>
            <a:r>
              <a:rPr lang="pt-PT" sz="1200" dirty="0" err="1" smtClean="0">
                <a:latin typeface="+mn-lt"/>
                <a:cs typeface="+mn-cs"/>
              </a:rPr>
              <a:t>Xangongo</a:t>
            </a:r>
            <a:r>
              <a:rPr lang="pt-PT" sz="1200" dirty="0" smtClean="0">
                <a:latin typeface="+mn-lt"/>
                <a:cs typeface="+mn-cs"/>
              </a:rPr>
              <a:t> (Província do </a:t>
            </a:r>
            <a:r>
              <a:rPr lang="pt-PT" sz="1200" dirty="0" err="1" smtClean="0">
                <a:latin typeface="+mn-lt"/>
                <a:cs typeface="+mn-cs"/>
              </a:rPr>
              <a:t>Cunene</a:t>
            </a:r>
            <a:r>
              <a:rPr lang="pt-PT" sz="1200" dirty="0" smtClean="0">
                <a:latin typeface="+mn-lt"/>
                <a:cs typeface="+mn-cs"/>
              </a:rPr>
              <a:t>) </a:t>
            </a:r>
            <a:endParaRPr kumimoji="0" lang="pt-PT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87524" y="3487485"/>
            <a:ext cx="1463862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Sistemas Híbridos</a:t>
            </a:r>
          </a:p>
        </p:txBody>
      </p:sp>
      <p:sp>
        <p:nvSpPr>
          <p:cNvPr id="9" name="Rectângulo arredondado 8"/>
          <p:cNvSpPr/>
          <p:nvPr/>
        </p:nvSpPr>
        <p:spPr bwMode="gray">
          <a:xfrm>
            <a:off x="1187524" y="3764484"/>
            <a:ext cx="7392100" cy="1460665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Rounded Rectangle 26"/>
          <p:cNvSpPr/>
          <p:nvPr/>
        </p:nvSpPr>
        <p:spPr>
          <a:xfrm>
            <a:off x="7297135" y="197691"/>
            <a:ext cx="2357477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Energias Renováveis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7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09600" y="1104405"/>
            <a:ext cx="8866909" cy="1169551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Este projecto consiste na instalação de 12 torres com alturas entre 60 e 80m, equipados com aparelhos de medição da velocidade, direcção do vento, temperatura do ar, humidade relativa, radiação solar e pressão atmosférica, nomeadamente: anemómetros,</a:t>
            </a:r>
            <a:r>
              <a:rPr kumimoji="0" lang="pt-PT" sz="1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cata-ventos, higrómetros, termómetros, </a:t>
            </a:r>
            <a:r>
              <a:rPr kumimoji="0" lang="pt-PT" sz="12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piranómetros</a:t>
            </a:r>
            <a:r>
              <a:rPr kumimoji="0" lang="pt-PT" sz="1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 barómetros.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latin typeface="+mn-lt"/>
                <a:cs typeface="+mn-cs"/>
              </a:rPr>
              <a:t>O projecto teve o início efectivo em 2014 e tem a conclusão prevista para o final de Julho 2015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Como resultados do projecto o MINEA – ANGOLA terá o Atlas Eólico e o Atlas Solar 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88092" y="268941"/>
            <a:ext cx="4750018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 Mapeamento dos Ventos em Angola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ounded Rectangle 26"/>
          <p:cNvSpPr/>
          <p:nvPr/>
        </p:nvSpPr>
        <p:spPr>
          <a:xfrm>
            <a:off x="7391917" y="85725"/>
            <a:ext cx="2399783" cy="654441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Energias Renováveis</a:t>
            </a:r>
            <a:endParaRPr lang="pt-PT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92907"/>
              </p:ext>
            </p:extLst>
          </p:nvPr>
        </p:nvGraphicFramePr>
        <p:xfrm>
          <a:off x="2913558" y="2590800"/>
          <a:ext cx="4437289" cy="3854002"/>
        </p:xfrm>
        <a:graphic>
          <a:graphicData uri="http://schemas.openxmlformats.org/drawingml/2006/table">
            <a:tbl>
              <a:tblPr/>
              <a:tblGrid>
                <a:gridCol w="391845"/>
                <a:gridCol w="1291639"/>
                <a:gridCol w="1708883"/>
                <a:gridCol w="1044922"/>
              </a:tblGrid>
              <a:tr h="2732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TORRES 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LOCALIZAÇÃO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6067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MUNICÍPIO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PROVÍNCIA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Ufama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Bungo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Uíge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Pumba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Camabatela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Ambaca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Kwanza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72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Mofuma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Cambuze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Kiwaba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Nzoji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Malanje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Gombe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Mussende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Kwanza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Muhesse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Cacolo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Lunda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72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Calunda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Cazombo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 Alto Zambeze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Moxico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Nharea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Nharea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Bié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Calenga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Caála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Huambo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Maunenge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Cacula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Huíla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Chibia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Chibia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Huíla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Namacunde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Namacunde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Cunene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3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Benjamim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Ganda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Benguela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ângulo arredondado 6"/>
          <p:cNvSpPr/>
          <p:nvPr/>
        </p:nvSpPr>
        <p:spPr bwMode="gray">
          <a:xfrm>
            <a:off x="526475" y="1092530"/>
            <a:ext cx="8866909" cy="1317295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7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Electrificação Rural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2897066" y="268941"/>
            <a:ext cx="2770310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Projectos de </a:t>
            </a:r>
            <a:r>
              <a:rPr lang="pt-PT" sz="1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Mini-Hídricas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ounded Rectangle 26"/>
          <p:cNvSpPr/>
          <p:nvPr/>
        </p:nvSpPr>
        <p:spPr>
          <a:xfrm>
            <a:off x="7468594" y="183006"/>
            <a:ext cx="2240959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Electrificação Rural</a:t>
            </a:r>
            <a:endParaRPr lang="pt-PT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581150" y="2038350"/>
          <a:ext cx="6638923" cy="1677000"/>
        </p:xfrm>
        <a:graphic>
          <a:graphicData uri="http://schemas.openxmlformats.org/drawingml/2006/table">
            <a:tbl>
              <a:tblPr/>
              <a:tblGrid>
                <a:gridCol w="399477"/>
                <a:gridCol w="1902269"/>
                <a:gridCol w="806562"/>
                <a:gridCol w="1139842"/>
                <a:gridCol w="1386374"/>
                <a:gridCol w="1004399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ENTIDADE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POTÊNCIA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LOCALIZAÇÃO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PRAZOS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[MW]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Sansul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Liapeca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Cuando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t-PT" sz="11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Cubango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(18 - 20) 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Consulbrás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Metroeuropa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N´harea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Bié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(18 - 20) 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Consórcio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Ecoenergia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M´bridge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Zaíre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(18 - 20) 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Consórcio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Ecoenergia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Cuemba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8,022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Bié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(18 - 20) anos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1200150" y="4314825"/>
            <a:ext cx="7400926" cy="923330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CAE e Contratos de Concessão negociados.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</a:t>
            </a: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curso trâmites para submissão do processo ao Chefe do Executivo com vista </a:t>
            </a: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à obtenção da homologação e outorga de Concessão para a construção e exploração dos aproveitamentos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ângulo arredondado 14"/>
          <p:cNvSpPr/>
          <p:nvPr/>
        </p:nvSpPr>
        <p:spPr bwMode="gray">
          <a:xfrm>
            <a:off x="1133475" y="4276725"/>
            <a:ext cx="7524750" cy="1047750"/>
          </a:xfrm>
          <a:prstGeom prst="round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77"/>
          <a:stretch/>
        </p:blipFill>
        <p:spPr bwMode="auto">
          <a:xfrm>
            <a:off x="302331" y="1285875"/>
            <a:ext cx="5187243" cy="4591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489575" y="1409700"/>
          <a:ext cx="4083051" cy="3163500"/>
        </p:xfrm>
        <a:graphic>
          <a:graphicData uri="http://schemas.openxmlformats.org/drawingml/2006/table">
            <a:tbl>
              <a:tblPr/>
              <a:tblGrid>
                <a:gridCol w="383321"/>
                <a:gridCol w="1878956"/>
                <a:gridCol w="725572"/>
                <a:gridCol w="1095202"/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APROVEITAMENTO HÍDRICO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POTÊNCIA PREVISTA [MW]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PROVÍNCIA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Cambolo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Lunda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Cuango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Cassai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Moxico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Luacano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Quedas do rio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Luizavo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Cazombo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Cazombo</a:t>
                      </a:r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Quedas de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Kaquima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Cuando Cubango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Missão Velha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Cutato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Rápidos de </a:t>
                      </a:r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M'Pupa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Cuvango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Huíla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991225" y="4981575"/>
            <a:ext cx="2994731" cy="100027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</a:pPr>
            <a:r>
              <a:rPr lang="pt-PT" sz="11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Mini-rede</a:t>
            </a:r>
            <a:r>
              <a:rPr lang="pt-PT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1:  AHE Quedas do </a:t>
            </a:r>
            <a:r>
              <a:rPr lang="pt-PT" sz="11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Vuca</a:t>
            </a:r>
            <a:endParaRPr lang="pt-PT" sz="11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t-PT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Mini-rede</a:t>
            </a:r>
            <a:r>
              <a:rPr kumimoji="0" lang="pt-PT" sz="11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2+3: AHE de </a:t>
            </a:r>
            <a:r>
              <a:rPr kumimoji="0" lang="pt-PT" sz="11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Luacano</a:t>
            </a:r>
            <a:endParaRPr kumimoji="0" lang="pt-PT" sz="1100" b="1" i="0" u="none" strike="noStrike" kern="1200" cap="none" spc="0" normalizeH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</a:pPr>
            <a:r>
              <a:rPr lang="pt-PT" sz="1100" b="1" baseline="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Mini-rede</a:t>
            </a:r>
            <a:r>
              <a:rPr lang="pt-PT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4: AHE Quedas de </a:t>
            </a:r>
            <a:r>
              <a:rPr lang="pt-PT" sz="11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Kaquima</a:t>
            </a:r>
            <a:endParaRPr lang="pt-PT" sz="11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t-PT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Mini-rede</a:t>
            </a:r>
            <a:r>
              <a:rPr kumimoji="0" lang="pt-PT" sz="11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5: AHE de </a:t>
            </a:r>
            <a:r>
              <a:rPr kumimoji="0" lang="pt-PT" sz="11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Cutato</a:t>
            </a:r>
            <a:endParaRPr kumimoji="0" lang="pt-PT" sz="11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ângulo arredondado 6"/>
          <p:cNvSpPr/>
          <p:nvPr/>
        </p:nvSpPr>
        <p:spPr bwMode="gray">
          <a:xfrm>
            <a:off x="5886450" y="4924425"/>
            <a:ext cx="3248025" cy="1123950"/>
          </a:xfrm>
          <a:prstGeom prst="round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97066" y="268941"/>
            <a:ext cx="2828018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Projectos de </a:t>
            </a:r>
            <a:r>
              <a:rPr lang="pt-PT" sz="1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Mini-Hídricas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26"/>
          <p:cNvSpPr/>
          <p:nvPr/>
        </p:nvSpPr>
        <p:spPr>
          <a:xfrm>
            <a:off x="7468594" y="183006"/>
            <a:ext cx="2240959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Electrificação Rural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7"/>
          <p:cNvSpPr/>
          <p:nvPr/>
        </p:nvSpPr>
        <p:spPr bwMode="gray">
          <a:xfrm>
            <a:off x="400053" y="990511"/>
            <a:ext cx="9045652" cy="60016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71477" y="1726500"/>
          <a:ext cx="9296396" cy="4791075"/>
        </p:xfrm>
        <a:graphic>
          <a:graphicData uri="http://schemas.openxmlformats.org/drawingml/2006/table">
            <a:tbl>
              <a:tblPr/>
              <a:tblGrid>
                <a:gridCol w="809893"/>
                <a:gridCol w="809893"/>
                <a:gridCol w="514521"/>
                <a:gridCol w="628860"/>
                <a:gridCol w="514521"/>
                <a:gridCol w="619330"/>
                <a:gridCol w="552633"/>
                <a:gridCol w="470835"/>
                <a:gridCol w="573890"/>
                <a:gridCol w="573890"/>
                <a:gridCol w="573890"/>
                <a:gridCol w="573890"/>
                <a:gridCol w="573890"/>
                <a:gridCol w="753230"/>
                <a:gridCol w="753230"/>
              </a:tblGrid>
              <a:tr h="2126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Província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Empresa</a:t>
                      </a:r>
                      <a:endParaRPr lang="pt-PT" sz="9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Subestações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Rede AT (km)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Postos Transformação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Rede MT (km)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Rede BT (km)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Rede IP (km)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Ligações domiciliares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Prazo Execução (semanas)</a:t>
                      </a:r>
                      <a:endParaRPr lang="pt-PT" sz="900" b="0" i="0" u="none" strike="noStrike" dirty="0">
                        <a:solidFill>
                          <a:srgbClr val="FFFFFF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</a:tr>
              <a:tr h="50620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Quant.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Relação Tensão (kV)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220kV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60kV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err="1">
                          <a:solidFill>
                            <a:srgbClr val="FFFFFF"/>
                          </a:solidFill>
                          <a:latin typeface="Century Gothic"/>
                        </a:rPr>
                        <a:t>Quant</a:t>
                      </a:r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.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err="1">
                          <a:solidFill>
                            <a:srgbClr val="FFFFFF"/>
                          </a:solidFill>
                          <a:latin typeface="Century Gothic"/>
                        </a:rPr>
                        <a:t>Pot</a:t>
                      </a:r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. </a:t>
                      </a:r>
                      <a:r>
                        <a:rPr lang="pt-PT" sz="900" b="0" i="0" u="none" strike="noStrike" dirty="0" smtClean="0">
                          <a:solidFill>
                            <a:srgbClr val="FFFFFF"/>
                          </a:solidFill>
                          <a:latin typeface="Century Gothic"/>
                        </a:rPr>
                        <a:t> (</a:t>
                      </a:r>
                      <a:r>
                        <a:rPr lang="pt-PT" sz="900" b="0" i="0" u="none" strike="noStrike" dirty="0" err="1">
                          <a:solidFill>
                            <a:srgbClr val="FFFFFF"/>
                          </a:solidFill>
                          <a:latin typeface="Century Gothic"/>
                        </a:rPr>
                        <a:t>kVA</a:t>
                      </a:r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)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err="1">
                          <a:solidFill>
                            <a:srgbClr val="FFFFFF"/>
                          </a:solidFill>
                          <a:latin typeface="Century Gothic"/>
                        </a:rPr>
                        <a:t>Pot</a:t>
                      </a:r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. Total (</a:t>
                      </a:r>
                      <a:r>
                        <a:rPr lang="pt-PT" sz="900" b="0" i="0" u="none" strike="noStrike" dirty="0" err="1">
                          <a:solidFill>
                            <a:srgbClr val="FFFFFF"/>
                          </a:solidFill>
                          <a:latin typeface="Century Gothic"/>
                        </a:rPr>
                        <a:t>kVA</a:t>
                      </a:r>
                      <a:r>
                        <a:rPr lang="pt-PT" sz="900" b="0" i="0" u="none" strike="noStrike" dirty="0">
                          <a:solidFill>
                            <a:srgbClr val="FFFFFF"/>
                          </a:solidFill>
                          <a:latin typeface="Century Gothic"/>
                        </a:rPr>
                        <a:t>)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30 kV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FFFFFF"/>
                          </a:solidFill>
                          <a:latin typeface="Century Gothic"/>
                        </a:rPr>
                        <a:t>15 kV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2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3279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Kuanza</a:t>
                      </a:r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Sul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PROFIS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136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16.000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599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599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59.477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19.200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22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630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13.860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5894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Zaire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EXERGIA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220/60/30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305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306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76457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148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223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110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35.304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24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327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Bengo</a:t>
                      </a:r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GCI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130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237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59244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185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99,9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8.427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28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</a:tr>
              <a:tr h="358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Kuanza</a:t>
                      </a:r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Norte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ENGIMAIS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3.500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13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680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</a:tr>
              <a:tr h="19327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Namibe</a:t>
                      </a:r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SOAPRO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3.500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137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20,6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782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</a:tr>
              <a:tr h="35894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 err="1">
                          <a:solidFill>
                            <a:srgbClr val="000000"/>
                          </a:solidFill>
                          <a:latin typeface="Century Gothic"/>
                        </a:rPr>
                        <a:t>Huíla</a:t>
                      </a:r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TECNOPLANO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220/60/30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85,8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62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6.200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301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327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15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8.898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65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16.250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327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Benguela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NIPSA PEC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220/60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1,47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274,3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127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12.700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140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576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27,9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45.818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22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72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18.000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5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2000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630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3.780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5894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Huambo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H3P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220/60/30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187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316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250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79.080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66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170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198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73.429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FCF"/>
                    </a:solidFill>
                  </a:tcPr>
                </a:tc>
              </a:tr>
              <a:tr h="19327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>
                          <a:solidFill>
                            <a:srgbClr val="000000"/>
                          </a:solidFill>
                          <a:latin typeface="Century Gothic"/>
                        </a:rPr>
                        <a:t>4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0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60/30 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C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17094">
                <a:tc>
                  <a:txBody>
                    <a:bodyPr/>
                    <a:lstStyle/>
                    <a:p>
                      <a:pPr algn="ctr" rtl="0" fontAlgn="ctr"/>
                      <a:endParaRPr lang="pt-PT" sz="9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69005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Total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69005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1,47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1.118,1 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1.358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 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294.589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1.041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2.041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1.083,40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9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232.815</a:t>
                      </a: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PT" sz="9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7667" marR="7667" marT="766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BE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8048625" y="1666875"/>
            <a:ext cx="1733550" cy="307777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048625" y="1666875"/>
            <a:ext cx="1619250" cy="307777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886700" y="1666875"/>
            <a:ext cx="1781175" cy="307777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47305" y="1061761"/>
            <a:ext cx="8134597" cy="46166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Projectos Base e Cadernos de Encargos elaborados concluídos para lançamento de concursos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construção de Subestações, Redes AT, Redes MT e Redes BT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97066" y="268941"/>
            <a:ext cx="3304110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Redes para Electrificação Rural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ounded Rectangle 26"/>
          <p:cNvSpPr/>
          <p:nvPr/>
        </p:nvSpPr>
        <p:spPr>
          <a:xfrm>
            <a:off x="7468594" y="218631"/>
            <a:ext cx="2240959" cy="471989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Electrificação Rural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8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Licenciamento e Fiscalização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536" y="1266824"/>
            <a:ext cx="5843339" cy="904876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166688" indent="-179388">
              <a:buSzPct val="125000"/>
            </a:pPr>
            <a:endParaRPr lang="pt-PT" sz="1100" b="0" dirty="0" smtClean="0">
              <a:solidFill>
                <a:schemeClr val="tx2"/>
              </a:solidFill>
              <a:effectLst/>
            </a:endParaRPr>
          </a:p>
          <a:p>
            <a:pPr marL="166688" indent="-179388">
              <a:buSzPct val="125000"/>
              <a:buFontTx/>
              <a:buChar char="•"/>
            </a:pPr>
            <a:endParaRPr lang="pt-PT" sz="1100" dirty="0" smtClean="0">
              <a:solidFill>
                <a:schemeClr val="tx2"/>
              </a:solidFill>
            </a:endParaRPr>
          </a:p>
          <a:p>
            <a:pPr marL="166688" indent="-179388">
              <a:buSzPct val="125000"/>
              <a:buFontTx/>
              <a:buChar char="•"/>
            </a:pPr>
            <a:r>
              <a:rPr lang="pt-PT" sz="1100" b="1" dirty="0" smtClean="0">
                <a:solidFill>
                  <a:schemeClr val="tx1"/>
                </a:solidFill>
                <a:effectLst/>
              </a:rPr>
              <a:t>Lei Geral de Electricidade – Lei nº 14-A/96 de 31/05 </a:t>
            </a:r>
          </a:p>
          <a:p>
            <a:pPr marL="166688" indent="-179388">
              <a:buSzPct val="125000"/>
              <a:buFontTx/>
              <a:buChar char="•"/>
            </a:pPr>
            <a:r>
              <a:rPr lang="pt-PT" sz="1100" b="1" dirty="0" smtClean="0">
                <a:solidFill>
                  <a:schemeClr val="tx1"/>
                </a:solidFill>
              </a:rPr>
              <a:t>Regulamento da produção de energia eléctrica - Decreto nº 47/01 de 20/07</a:t>
            </a:r>
          </a:p>
          <a:p>
            <a:pPr marL="166688" indent="-179388">
              <a:buSzPct val="125000"/>
              <a:buFontTx/>
              <a:buChar char="•"/>
            </a:pPr>
            <a:r>
              <a:rPr lang="pt-PT" sz="1100" b="1" dirty="0" smtClean="0">
                <a:solidFill>
                  <a:schemeClr val="tx1"/>
                </a:solidFill>
              </a:rPr>
              <a:t>Regulamento do fornecimento de energia eléctrica - Decreto nº 27/01 de 18/05</a:t>
            </a:r>
          </a:p>
          <a:p>
            <a:pPr marL="166688" indent="-179388">
              <a:buSzPct val="125000"/>
              <a:buFontTx/>
              <a:buChar char="•"/>
            </a:pPr>
            <a:r>
              <a:rPr lang="pt-PT" sz="1100" b="1" dirty="0" smtClean="0">
                <a:solidFill>
                  <a:schemeClr val="tx1"/>
                </a:solidFill>
              </a:rPr>
              <a:t>Regulamento de distribuição de energia eléctrica - Decreto nº 45/01 de 13/07</a:t>
            </a:r>
          </a:p>
          <a:p>
            <a:pPr marL="166688" indent="-179388">
              <a:buSzPct val="125000"/>
              <a:buFontTx/>
              <a:buChar char="•"/>
            </a:pPr>
            <a:endParaRPr lang="pt-PT" sz="1100" b="1" dirty="0" smtClean="0">
              <a:solidFill>
                <a:schemeClr val="tx2"/>
              </a:solidFill>
              <a:effectLst/>
            </a:endParaRPr>
          </a:p>
          <a:p>
            <a:pPr marL="266700" indent="-95250">
              <a:buClr>
                <a:schemeClr val="bg1"/>
              </a:buClr>
              <a:buSzPct val="125000"/>
            </a:pPr>
            <a:r>
              <a:rPr lang="pt-PT" sz="1100" b="0" dirty="0" smtClean="0">
                <a:solidFill>
                  <a:schemeClr val="tx2"/>
                </a:solidFill>
                <a:effectLst/>
              </a:rPr>
              <a:t>.</a:t>
            </a:r>
            <a:endParaRPr lang="pt-PT" sz="1100" dirty="0">
              <a:solidFill>
                <a:schemeClr val="tx2"/>
              </a:solidFill>
              <a:effectLst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989825"/>
            <a:ext cx="2037737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Enquadramento Jurídico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377236" y="1033464"/>
            <a:ext cx="3222357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Enquadramento Jurídico - Administrativo</a:t>
            </a:r>
          </a:p>
        </p:txBody>
      </p:sp>
      <p:sp>
        <p:nvSpPr>
          <p:cNvPr id="8" name="AutoShap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416681" y="1271589"/>
            <a:ext cx="3268638" cy="833436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166688" indent="-179388">
              <a:buSzPct val="125000"/>
              <a:buFont typeface="Arial" pitchFamily="34" charset="0"/>
              <a:buChar char="•"/>
            </a:pPr>
            <a:endParaRPr lang="pt-PT" sz="1100" b="1" dirty="0" smtClean="0">
              <a:solidFill>
                <a:schemeClr val="tx1"/>
              </a:solidFill>
              <a:effectLst/>
            </a:endParaRPr>
          </a:p>
          <a:p>
            <a:pPr marL="166688" indent="-179388">
              <a:buSzPct val="125000"/>
              <a:buFont typeface="Arial" pitchFamily="34" charset="0"/>
              <a:buChar char="•"/>
            </a:pPr>
            <a:r>
              <a:rPr lang="pt-PT" sz="1100" b="1" dirty="0" smtClean="0">
                <a:solidFill>
                  <a:schemeClr val="tx1"/>
                </a:solidFill>
                <a:effectLst/>
              </a:rPr>
              <a:t>Decreto nº 39/04 de 2 de Julho</a:t>
            </a:r>
          </a:p>
          <a:p>
            <a:pPr marL="166688" indent="-179388">
              <a:buSzPct val="125000"/>
              <a:buFont typeface="Arial" pitchFamily="34" charset="0"/>
              <a:buChar char="•"/>
            </a:pPr>
            <a:r>
              <a:rPr lang="pt-PT" sz="1100" b="1" dirty="0" smtClean="0">
                <a:solidFill>
                  <a:schemeClr val="tx1"/>
                </a:solidFill>
              </a:rPr>
              <a:t>Decreto nº 40/04 de 2 de Julho</a:t>
            </a:r>
          </a:p>
          <a:p>
            <a:pPr marL="166688" indent="-179388">
              <a:buSzPct val="125000"/>
              <a:buFont typeface="Arial" pitchFamily="34" charset="0"/>
              <a:buChar char="•"/>
            </a:pPr>
            <a:r>
              <a:rPr lang="pt-PT" sz="1100" b="1" dirty="0" smtClean="0">
                <a:solidFill>
                  <a:schemeClr val="tx1"/>
                </a:solidFill>
              </a:rPr>
              <a:t>Decreto nº 41/04 de 2 de Julho </a:t>
            </a:r>
            <a:endParaRPr lang="pt-PT" sz="1100" b="1" dirty="0" smtClean="0">
              <a:solidFill>
                <a:schemeClr val="tx1"/>
              </a:solidFill>
              <a:effectLst/>
            </a:endParaRPr>
          </a:p>
          <a:p>
            <a:pPr marL="166688" indent="-179388">
              <a:buClr>
                <a:schemeClr val="bg1"/>
              </a:buClr>
              <a:buSzPct val="125000"/>
            </a:pPr>
            <a:endParaRPr lang="pt-PT" sz="1100" b="1" dirty="0" smtClean="0">
              <a:solidFill>
                <a:schemeClr val="tx2"/>
              </a:solidFill>
              <a:effectLst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-109288" y="2671584"/>
            <a:ext cx="55099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1ª Categoria: </a:t>
            </a:r>
            <a:r>
              <a:rPr lang="pt-PT" sz="1200" dirty="0" smtClean="0"/>
              <a:t>Linhas MAT, AT e MT, Subestações MAT/AT e MT/MT, 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dirty="0" smtClean="0"/>
              <a:t>	Centrais Hídricas e Térmicas 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2ª categoria:</a:t>
            </a:r>
            <a:r>
              <a:rPr lang="pt-PT" sz="1200" dirty="0" smtClean="0"/>
              <a:t> Instalações de interesse público: Iluminação Pública, tracção eléctrica Urbana e Suburbana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3ª categoria:</a:t>
            </a:r>
            <a:r>
              <a:rPr lang="pt-PT" sz="1200" dirty="0" smtClean="0"/>
              <a:t> Instalações eléctricas alimentadas por energia própria, que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dirty="0" smtClean="0"/>
              <a:t>	não estejam compreendidas nas categorias anteriores e se destinem ao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dirty="0" smtClean="0"/>
              <a:t>	Fornecimento energia eléctrica para qualquer serviço público ou particular;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4ª Categoria: </a:t>
            </a:r>
            <a:r>
              <a:rPr lang="pt-PT" sz="1200" dirty="0" smtClean="0"/>
              <a:t>Postos de Transformação de clientes;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5ª Categoria: </a:t>
            </a:r>
            <a:r>
              <a:rPr lang="pt-PT" sz="1200" dirty="0" smtClean="0"/>
              <a:t>Geradores </a:t>
            </a:r>
            <a:r>
              <a:rPr lang="pt-PT" sz="1200" dirty="0" err="1" smtClean="0"/>
              <a:t>Electrogêneos</a:t>
            </a:r>
            <a:r>
              <a:rPr lang="pt-PT" sz="1200" dirty="0" smtClean="0"/>
              <a:t>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7ª Categoria: </a:t>
            </a:r>
            <a:r>
              <a:rPr lang="pt-PT" sz="1200" dirty="0" smtClean="0"/>
              <a:t>Instalações de utilização BT de carácter permanente 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dirty="0" smtClean="0"/>
              <a:t>	não residenciais ou residenciais com potência superior a 50 </a:t>
            </a:r>
            <a:r>
              <a:rPr lang="pt-PT" sz="1200" dirty="0" err="1" smtClean="0"/>
              <a:t>kVA</a:t>
            </a:r>
            <a:r>
              <a:rPr lang="pt-PT" sz="1200" dirty="0" smtClean="0"/>
              <a:t>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8ª Categoria: </a:t>
            </a:r>
            <a:r>
              <a:rPr lang="pt-PT" sz="1200" dirty="0" smtClean="0"/>
              <a:t>Instalações BT residenciais até 50 </a:t>
            </a:r>
            <a:r>
              <a:rPr lang="pt-PT" sz="1200" dirty="0" err="1" smtClean="0"/>
              <a:t>kVA</a:t>
            </a:r>
            <a:r>
              <a:rPr lang="pt-PT" sz="1200" dirty="0" smtClean="0"/>
              <a:t>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8ª  Categoria Especial: </a:t>
            </a:r>
            <a:r>
              <a:rPr lang="pt-PT" sz="1200" dirty="0" smtClean="0"/>
              <a:t>Elevadores;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9ª Categoria: </a:t>
            </a:r>
            <a:r>
              <a:rPr lang="pt-PT" sz="1200" dirty="0" smtClean="0"/>
              <a:t>Instalações eléctricas BT de carácter provisório não superior a 3 meses;</a:t>
            </a:r>
          </a:p>
          <a:p>
            <a:pPr marL="623888" lvl="1" indent="-180975" algn="just">
              <a:buClr>
                <a:schemeClr val="tx2"/>
              </a:buClr>
              <a:buSzPct val="125000"/>
            </a:pPr>
            <a:r>
              <a:rPr lang="pt-PT" sz="1200" b="1" dirty="0" smtClean="0"/>
              <a:t>10ªCategoria: </a:t>
            </a:r>
            <a:r>
              <a:rPr lang="pt-PT" sz="1200" dirty="0" smtClean="0"/>
              <a:t>Instalações eléctricas de carácter provisório e curta duração.</a:t>
            </a:r>
            <a:endParaRPr lang="pt-PT" sz="1200" b="1" dirty="0" smtClean="0"/>
          </a:p>
        </p:txBody>
      </p:sp>
      <p:sp>
        <p:nvSpPr>
          <p:cNvPr id="12" name="Rectângulo arredondado 11"/>
          <p:cNvSpPr/>
          <p:nvPr/>
        </p:nvSpPr>
        <p:spPr bwMode="gray">
          <a:xfrm>
            <a:off x="214562" y="2543059"/>
            <a:ext cx="5176588" cy="3914177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667375" y="2699325"/>
            <a:ext cx="2331087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Licença de Estabelecimento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915025" y="2969002"/>
            <a:ext cx="3703620" cy="600164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algn="just">
              <a:buClr>
                <a:schemeClr val="bg1"/>
              </a:buClr>
              <a:buSzPct val="125000"/>
            </a:pPr>
            <a:r>
              <a:rPr lang="pt-PT" sz="1100" dirty="0" smtClean="0"/>
              <a:t>Autorização concedida pela Entidade Licenciadora e que permite o início da construção de uma instalação eléctrica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0286" y="2289810"/>
            <a:ext cx="4157414" cy="27699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171450" lvl="1">
              <a:spcAft>
                <a:spcPts val="600"/>
              </a:spcAft>
              <a:buClr>
                <a:schemeClr val="tx2"/>
              </a:buClr>
              <a:buSzPct val="125000"/>
              <a:tabLst>
                <a:tab pos="628650" algn="l"/>
              </a:tabLst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Classificação das Instalações Eléctricas a Licenciar</a:t>
            </a:r>
          </a:p>
        </p:txBody>
      </p:sp>
      <p:sp>
        <p:nvSpPr>
          <p:cNvPr id="17" name="Rectângulo arredondado 16"/>
          <p:cNvSpPr/>
          <p:nvPr/>
        </p:nvSpPr>
        <p:spPr bwMode="gray">
          <a:xfrm>
            <a:off x="5724525" y="2949952"/>
            <a:ext cx="3960794" cy="574298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638801" y="3661350"/>
            <a:ext cx="1911101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Licença de Exploração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886451" y="3931027"/>
            <a:ext cx="3703620" cy="600164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algn="just">
              <a:buClr>
                <a:schemeClr val="bg1"/>
              </a:buClr>
              <a:buSzPct val="125000"/>
            </a:pPr>
            <a:r>
              <a:rPr lang="pt-PT" sz="1100" dirty="0" smtClean="0"/>
              <a:t>Autorização concedida pela Entidade Licenciadora e que permite a entrada em serviço de uma instalação eléctrica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ângulo arredondado 20"/>
          <p:cNvSpPr/>
          <p:nvPr/>
        </p:nvSpPr>
        <p:spPr bwMode="gray">
          <a:xfrm>
            <a:off x="5695951" y="3911977"/>
            <a:ext cx="3960794" cy="574298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" name="Rectângulo arredondado 21"/>
          <p:cNvSpPr/>
          <p:nvPr/>
        </p:nvSpPr>
        <p:spPr bwMode="gray">
          <a:xfrm>
            <a:off x="5581650" y="2613809"/>
            <a:ext cx="4170344" cy="2129641"/>
          </a:xfrm>
          <a:prstGeom prst="round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667375" y="2336810"/>
            <a:ext cx="2012089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Tipos de Licenciamento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610225" y="4780925"/>
            <a:ext cx="1257075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Tipos de Taxas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5638800" y="5038874"/>
            <a:ext cx="4113193" cy="141577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PT" sz="1100" b="1" dirty="0" smtClean="0"/>
              <a:t>Taxas de Estabelecimento </a:t>
            </a:r>
            <a:r>
              <a:rPr lang="pt-PT" sz="1100" dirty="0" smtClean="0"/>
              <a:t>(para inicio construção de uma instalação eléctrica)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sz="1100" b="1" dirty="0" smtClean="0"/>
              <a:t>Taxas de Exploração </a:t>
            </a:r>
            <a:r>
              <a:rPr lang="pt-PT" sz="1100" dirty="0" smtClean="0"/>
              <a:t>(para entrada em exploração e devida anualmente enquanto estiver em exploração)</a:t>
            </a:r>
          </a:p>
          <a:p>
            <a:pPr>
              <a:spcBef>
                <a:spcPts val="600"/>
              </a:spcBef>
            </a:pPr>
            <a:r>
              <a:rPr lang="pt-PT" sz="1100" b="1" dirty="0" smtClean="0"/>
              <a:t>Taxas de inscrição para Técnicos Responsáveis </a:t>
            </a:r>
            <a:r>
              <a:rPr lang="pt-PT" sz="1100" dirty="0" smtClean="0"/>
              <a:t>(devida anualmente)</a:t>
            </a:r>
            <a:endParaRPr lang="pt-PT" sz="1100" dirty="0"/>
          </a:p>
        </p:txBody>
      </p:sp>
      <p:sp>
        <p:nvSpPr>
          <p:cNvPr id="27" name="Rectângulo arredondado 26"/>
          <p:cNvSpPr/>
          <p:nvPr/>
        </p:nvSpPr>
        <p:spPr bwMode="gray">
          <a:xfrm>
            <a:off x="5572125" y="5029349"/>
            <a:ext cx="4017945" cy="1415772"/>
          </a:xfrm>
          <a:prstGeom prst="round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201741" y="183216"/>
            <a:ext cx="3989509" cy="58477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Licenciamento e Fiscalização de Instalações Eléctricas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ounded Rectangle 26"/>
          <p:cNvSpPr/>
          <p:nvPr/>
        </p:nvSpPr>
        <p:spPr>
          <a:xfrm>
            <a:off x="6521105" y="114300"/>
            <a:ext cx="3251546" cy="654441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Licenciamento e Fiscalização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6"/>
          <p:cNvSpPr/>
          <p:nvPr/>
        </p:nvSpPr>
        <p:spPr>
          <a:xfrm>
            <a:off x="6521105" y="142875"/>
            <a:ext cx="3251546" cy="654441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Licenciamento e Fiscalização</a:t>
            </a:r>
            <a:endParaRPr lang="pt-PT" sz="16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381125" y="183216"/>
            <a:ext cx="5139980" cy="58477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Licenciamento e Fiscalização de Instalações Eléctricas Indicadores de Actividade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80347" y="1092541"/>
          <a:ext cx="4512289" cy="218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3905"/>
                <a:gridCol w="675203"/>
                <a:gridCol w="641442"/>
                <a:gridCol w="708963"/>
                <a:gridCol w="922776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Licenciamentos de Estabelecimento e Exploração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Designação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1º Sem</a:t>
                      </a:r>
                      <a:r>
                        <a:rPr lang="pt-PT" sz="1000" b="1" baseline="0" dirty="0" smtClean="0">
                          <a:solidFill>
                            <a:schemeClr val="bg1"/>
                          </a:solidFill>
                        </a:rPr>
                        <a:t> 2015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Instalações BT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5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Postos Transformação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312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460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305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332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Geradores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151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138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187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103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Elevadores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pt-PT" sz="1100" b="1" dirty="0" smtClean="0"/>
                        <a:t>Total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475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628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504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438</a:t>
                      </a:r>
                      <a:endParaRPr lang="pt-PT" sz="11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092536" y="1092541"/>
          <a:ext cx="4512289" cy="218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3905"/>
                <a:gridCol w="675203"/>
                <a:gridCol w="641442"/>
                <a:gridCol w="708963"/>
                <a:gridCol w="922776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Análise de projectos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Designação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1º Sem</a:t>
                      </a:r>
                      <a:r>
                        <a:rPr lang="pt-PT" sz="1000" b="1" baseline="0" dirty="0" smtClean="0">
                          <a:solidFill>
                            <a:schemeClr val="bg1"/>
                          </a:solidFill>
                        </a:rPr>
                        <a:t> 2015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Instalações BT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Postos Transformação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156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230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241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167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Geradores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118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48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Elevadores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pt-PT" sz="1100" b="1" dirty="0" smtClean="0"/>
                        <a:t>Total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250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316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366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218</a:t>
                      </a:r>
                      <a:endParaRPr lang="pt-PT" sz="11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80347" y="3684730"/>
          <a:ext cx="4512289" cy="218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3905"/>
                <a:gridCol w="675203"/>
                <a:gridCol w="641442"/>
                <a:gridCol w="708963"/>
                <a:gridCol w="922776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Vistorias a Instalações Eléctricas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Designação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1º Sem</a:t>
                      </a:r>
                      <a:r>
                        <a:rPr lang="pt-PT" sz="1000" b="1" baseline="0" dirty="0" smtClean="0">
                          <a:solidFill>
                            <a:schemeClr val="bg1"/>
                          </a:solidFill>
                        </a:rPr>
                        <a:t> 2015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Instalações BT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Postos Transformação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156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230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241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167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Geradores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118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48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pt-PT" sz="1000" dirty="0" smtClean="0"/>
                        <a:t>Elevadores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</a:t>
                      </a:r>
                      <a:endParaRPr lang="pt-PT" sz="1000" dirty="0"/>
                    </a:p>
                  </a:txBody>
                  <a:tcPr anchor="ctr"/>
                </a:tc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pt-PT" sz="1100" b="1" dirty="0" smtClean="0"/>
                        <a:t>Total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250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316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366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218</a:t>
                      </a:r>
                      <a:endParaRPr lang="pt-PT" sz="11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092535" y="3847620"/>
          <a:ext cx="4512289" cy="13894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18260"/>
                <a:gridCol w="1116280"/>
                <a:gridCol w="1163782"/>
                <a:gridCol w="1113967"/>
              </a:tblGrid>
              <a:tr h="500397">
                <a:tc gridSpan="4"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Receitas em Numerário (KZ)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/>
                </a:tc>
              </a:tr>
              <a:tr h="500397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bg1"/>
                          </a:solidFill>
                        </a:rPr>
                        <a:t>1º Sem</a:t>
                      </a:r>
                      <a:r>
                        <a:rPr lang="pt-PT" sz="1000" b="1" baseline="0" dirty="0" smtClean="0">
                          <a:solidFill>
                            <a:schemeClr val="bg1"/>
                          </a:solidFill>
                        </a:rPr>
                        <a:t> 2015</a:t>
                      </a:r>
                      <a:endParaRPr lang="pt-PT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/>
                    </a:solidFill>
                  </a:tcPr>
                </a:tc>
              </a:tr>
              <a:tr h="388616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21.882.194,53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34.455.242,84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43.874.436,20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35.249.928,08</a:t>
                      </a:r>
                      <a:endParaRPr lang="pt-PT" sz="11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6039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ângulo arredondado 12"/>
          <p:cNvSpPr/>
          <p:nvPr/>
        </p:nvSpPr>
        <p:spPr bwMode="gray">
          <a:xfrm>
            <a:off x="712519" y="4013428"/>
            <a:ext cx="8514608" cy="19543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Rectângulo arredondado 11"/>
          <p:cNvSpPr/>
          <p:nvPr/>
        </p:nvSpPr>
        <p:spPr bwMode="gray">
          <a:xfrm>
            <a:off x="712519" y="3123215"/>
            <a:ext cx="8514608" cy="7239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Rectângulo arredondado 10"/>
          <p:cNvSpPr/>
          <p:nvPr/>
        </p:nvSpPr>
        <p:spPr bwMode="gray">
          <a:xfrm>
            <a:off x="712519" y="1840662"/>
            <a:ext cx="8514608" cy="1015663"/>
          </a:xfrm>
          <a:prstGeom prst="roundRect">
            <a:avLst/>
          </a:prstGeom>
          <a:solidFill>
            <a:srgbClr val="C9DB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Rectângulo arredondado 9"/>
          <p:cNvSpPr/>
          <p:nvPr/>
        </p:nvSpPr>
        <p:spPr bwMode="gray">
          <a:xfrm>
            <a:off x="688769" y="1258781"/>
            <a:ext cx="8538358" cy="461665"/>
          </a:xfrm>
          <a:prstGeom prst="roundRect">
            <a:avLst/>
          </a:prstGeom>
          <a:solidFill>
            <a:srgbClr val="C9DB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" name="Rounded Rectangle 26"/>
          <p:cNvSpPr/>
          <p:nvPr/>
        </p:nvSpPr>
        <p:spPr>
          <a:xfrm>
            <a:off x="6521105" y="142875"/>
            <a:ext cx="3251546" cy="654441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Licenciamento e Fiscalização</a:t>
            </a:r>
            <a:endParaRPr lang="pt-PT" sz="1600" b="1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81125" y="254466"/>
            <a:ext cx="5139980" cy="58477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SNPCDA - Sistema Nacional de Protecção Contra Descargas Atmosféricas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88769" y="1888162"/>
            <a:ext cx="8704613" cy="1015663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t-PT" sz="1200" b="1" dirty="0" smtClean="0">
                <a:latin typeface="+mn-lt"/>
              </a:rPr>
              <a:t>NSCAR – Norma Angolana Contra Descargas Atmosféricas </a:t>
            </a:r>
            <a:r>
              <a:rPr lang="pt-PT" sz="1200" dirty="0" smtClean="0">
                <a:latin typeface="+mn-lt"/>
              </a:rPr>
              <a:t>especifica, no estado actual do conhecimento e da tecnologia, os requisitos para conceber um projecto para uma protecção satisfatória contra descargas atmosféricas, das estruturas (tais como prédios, instalações, equipamentos, entre outras) e áreas abertas (áreas de armazenamento, áreas de lazer ou desportivas, entre outras) por sistemas de protecção contra descargas atmosféricas e fornece as directivas sobre os meios para realizar essa protecção.</a:t>
            </a:r>
            <a:r>
              <a:rPr lang="pt-PT" sz="1200" dirty="0" smtClean="0">
                <a:latin typeface="+mn-lt"/>
                <a:cs typeface="+mn-cs"/>
              </a:rPr>
              <a:t> </a:t>
            </a:r>
            <a:endParaRPr kumimoji="0" lang="pt-PT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88769" y="3075715"/>
            <a:ext cx="8704613" cy="53860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Supervisão do SNPCDA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dirty="0" smtClean="0">
                <a:latin typeface="+mn-lt"/>
                <a:cs typeface="+mn-cs"/>
              </a:rPr>
              <a:t>Compete à Comissão de Supervisão, constituída pelo MINEA, MINCT, IANORQ, INAMET e SNPCB</a:t>
            </a:r>
            <a:endParaRPr kumimoji="0" lang="pt-PT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55023" y="4013428"/>
            <a:ext cx="8277102" cy="1954381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latin typeface="+mn-lt"/>
                <a:cs typeface="+mn-cs"/>
              </a:rPr>
              <a:t>Gestão</a:t>
            </a: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do SNPCDA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dirty="0" smtClean="0">
                <a:latin typeface="+mn-lt"/>
                <a:cs typeface="+mn-cs"/>
              </a:rPr>
              <a:t>Compete ao MINEA: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PT" sz="1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Assegurar a aplicação Regulamentar;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pt-PT" sz="1200" dirty="0" smtClean="0">
                <a:latin typeface="+mn-lt"/>
                <a:cs typeface="+mn-cs"/>
              </a:rPr>
              <a:t>Qualificar e Certificar as Entidades Instaladoras de Pára raios ( EIPR) e das Entidades Responsáveis pela Inspecção (ERI);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Fiscalizar o cumprimento da obrigatoriedade de instalação de SPDA, ainda que através de terceiros;</a:t>
            </a:r>
          </a:p>
          <a:p>
            <a:pPr marL="228600" marR="0" indent="-22860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pt-PT" sz="1200" dirty="0" smtClean="0">
                <a:latin typeface="+mn-lt"/>
                <a:cs typeface="+mn-cs"/>
              </a:rPr>
              <a:t>Desenvolver programas permanentes com o objectivo de informar e educar os cidadãos sobre as medidas preventivas a tomar e as condutas a </a:t>
            </a:r>
            <a:r>
              <a:rPr lang="pt-PT" sz="1200" dirty="0" err="1" smtClean="0">
                <a:latin typeface="+mn-lt"/>
                <a:cs typeface="+mn-cs"/>
              </a:rPr>
              <a:t>adotar</a:t>
            </a:r>
            <a:r>
              <a:rPr lang="pt-PT" sz="1200" dirty="0" smtClean="0">
                <a:latin typeface="+mn-lt"/>
                <a:cs typeface="+mn-cs"/>
              </a:rPr>
              <a:t>;</a:t>
            </a:r>
            <a:endParaRPr kumimoji="0" lang="pt-PT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12519" y="1258781"/>
            <a:ext cx="8514608" cy="46166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t-PT" sz="1200" b="1" dirty="0" smtClean="0">
                <a:latin typeface="+mn-lt"/>
              </a:rPr>
              <a:t>Decreto Presidencial Nº 29/15 de 13 de Janeiro</a:t>
            </a:r>
            <a:r>
              <a:rPr lang="pt-PT" sz="1200" dirty="0" smtClean="0">
                <a:latin typeface="+mn-lt"/>
              </a:rPr>
              <a:t>, aprova o  Regime de Protecção Obrigatória  Contra Descargas Atmosféricas</a:t>
            </a:r>
            <a:endParaRPr kumimoji="0" lang="pt-PT" sz="1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325090" y="3189261"/>
            <a:ext cx="3345788" cy="461665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Gratos pela atenção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1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Introdução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2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Produção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arredondado 2"/>
          <p:cNvSpPr/>
          <p:nvPr/>
        </p:nvSpPr>
        <p:spPr bwMode="gray">
          <a:xfrm>
            <a:off x="378758" y="1796522"/>
            <a:ext cx="3838240" cy="11431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" name="Rectângulo 1"/>
          <p:cNvSpPr/>
          <p:nvPr/>
        </p:nvSpPr>
        <p:spPr>
          <a:xfrm>
            <a:off x="378758" y="1775006"/>
            <a:ext cx="3838240" cy="1164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533400">
              <a:lnSpc>
                <a:spcPct val="150000"/>
              </a:lnSpc>
              <a:spcAft>
                <a:spcPct val="35000"/>
              </a:spcAft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Aumentar a qualidade do fornecimento de energia eléctrica, para satisfazer as necessidades de consumo induzidas pelo desenvolvimento económico e social no País</a:t>
            </a:r>
            <a:endParaRPr lang="pt-PT" sz="1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Rectângulo arredondado 3"/>
          <p:cNvSpPr/>
          <p:nvPr/>
        </p:nvSpPr>
        <p:spPr bwMode="gray">
          <a:xfrm>
            <a:off x="378758" y="1409250"/>
            <a:ext cx="3838240" cy="344245"/>
          </a:xfrm>
          <a:prstGeom prst="roundRect">
            <a:avLst/>
          </a:prstGeom>
          <a:solidFill>
            <a:srgbClr val="FFC000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64264" y="1452272"/>
            <a:ext cx="1043876" cy="307777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Objectivo</a:t>
            </a:r>
          </a:p>
        </p:txBody>
      </p:sp>
      <p:sp>
        <p:nvSpPr>
          <p:cNvPr id="6" name="Rectângulo arredondado 5"/>
          <p:cNvSpPr/>
          <p:nvPr/>
        </p:nvSpPr>
        <p:spPr bwMode="gray">
          <a:xfrm>
            <a:off x="4496696" y="1366191"/>
            <a:ext cx="5195943" cy="20579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690333" y="1460574"/>
            <a:ext cx="4787153" cy="196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 algn="just" defTabSz="400050">
              <a:lnSpc>
                <a:spcPct val="90000"/>
              </a:lnSpc>
              <a:spcAft>
                <a:spcPct val="15000"/>
              </a:spcAft>
              <a:buFont typeface="+mj-lt"/>
              <a:buAutoNum type="arabicPeriod"/>
            </a:pPr>
            <a:r>
              <a:rPr lang="pt-PT" sz="1200" b="1" dirty="0" smtClean="0">
                <a:latin typeface="+mn-lt"/>
              </a:rPr>
              <a:t>Aumentar a capacidade de produção, com o     recurso à recuperação e construção de novas centrais hidroeléctricas e termoeléctricas;</a:t>
            </a:r>
            <a:endParaRPr lang="pt-PT" sz="1200" dirty="0" smtClean="0">
              <a:latin typeface="+mn-lt"/>
            </a:endParaRPr>
          </a:p>
          <a:p>
            <a:pPr marL="228600" lvl="1" indent="-228600" algn="just" defTabSz="400050">
              <a:lnSpc>
                <a:spcPct val="90000"/>
              </a:lnSpc>
              <a:spcBef>
                <a:spcPts val="60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pt-PT" sz="1200" b="1" dirty="0" smtClean="0">
                <a:latin typeface="+mn-lt"/>
              </a:rPr>
              <a:t>Desenvolver a Rede Nacional de Transporte com a reabilitação e construção de linhas e subestações, incluindo a interligação </a:t>
            </a:r>
            <a:r>
              <a:rPr lang="pt-PT" sz="1200" b="1" dirty="0" err="1" smtClean="0">
                <a:latin typeface="+mn-lt"/>
              </a:rPr>
              <a:t>Norte-Centro-Sul</a:t>
            </a:r>
            <a:endParaRPr lang="pt-PT" sz="1200" b="1" dirty="0" smtClean="0">
              <a:latin typeface="+mn-lt"/>
            </a:endParaRPr>
          </a:p>
          <a:p>
            <a:pPr marL="228600" lvl="1" indent="-228600" algn="just" defTabSz="400050">
              <a:lnSpc>
                <a:spcPct val="90000"/>
              </a:lnSpc>
              <a:spcBef>
                <a:spcPts val="60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pt-PT" sz="1200" b="1" dirty="0" smtClean="0">
                <a:latin typeface="+mn-lt"/>
              </a:rPr>
              <a:t>Promover a reabilitação e a construção de redes de distribuição de energia eléctrica nas áreas urbanas, </a:t>
            </a:r>
            <a:r>
              <a:rPr lang="pt-PT" sz="1200" b="1" dirty="0" err="1" smtClean="0">
                <a:latin typeface="+mn-lt"/>
              </a:rPr>
              <a:t>peri-urbanas</a:t>
            </a:r>
            <a:r>
              <a:rPr lang="pt-PT" sz="1200" b="1" dirty="0" smtClean="0">
                <a:latin typeface="+mn-lt"/>
              </a:rPr>
              <a:t> e rurais, com o recurso a soluções técnicas mais económicas</a:t>
            </a:r>
            <a:endParaRPr lang="pt-PT" sz="1200" b="1" dirty="0">
              <a:latin typeface="+mn-lt"/>
            </a:endParaRPr>
          </a:p>
        </p:txBody>
      </p:sp>
      <p:sp>
        <p:nvSpPr>
          <p:cNvPr id="8" name="Rectângulo arredondado 7"/>
          <p:cNvSpPr/>
          <p:nvPr/>
        </p:nvSpPr>
        <p:spPr bwMode="gray">
          <a:xfrm>
            <a:off x="4496697" y="1000436"/>
            <a:ext cx="5195942" cy="3442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359566" y="1043458"/>
            <a:ext cx="1152880" cy="307777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400" b="1" dirty="0" smtClean="0">
                <a:solidFill>
                  <a:schemeClr val="bg1"/>
                </a:solidFill>
                <a:latin typeface="+mn-lt"/>
                <a:cs typeface="+mn-cs"/>
              </a:rPr>
              <a:t>Prioridades</a:t>
            </a:r>
            <a:endParaRPr kumimoji="0" lang="pt-PT" sz="1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97281" y="268941"/>
            <a:ext cx="7074373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Objectivos e Metas definidas no Plano Nacional de Desenvolvimento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929497"/>
              </p:ext>
            </p:extLst>
          </p:nvPr>
        </p:nvGraphicFramePr>
        <p:xfrm>
          <a:off x="142875" y="3754410"/>
          <a:ext cx="9549765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705"/>
                <a:gridCol w="594290"/>
                <a:gridCol w="594290"/>
                <a:gridCol w="594290"/>
                <a:gridCol w="594290"/>
                <a:gridCol w="594290"/>
                <a:gridCol w="594290"/>
                <a:gridCol w="594290"/>
                <a:gridCol w="594290"/>
                <a:gridCol w="594290"/>
                <a:gridCol w="594290"/>
                <a:gridCol w="685520"/>
                <a:gridCol w="503060"/>
                <a:gridCol w="594290"/>
                <a:gridCol w="59429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Indicadores</a:t>
                      </a:r>
                      <a:endParaRPr lang="pt-PT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2012</a:t>
                      </a:r>
                      <a:endParaRPr lang="pt-PT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2013</a:t>
                      </a:r>
                      <a:endParaRPr lang="pt-PT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2014</a:t>
                      </a:r>
                      <a:endParaRPr lang="pt-PT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2015 </a:t>
                      </a:r>
                      <a:endParaRPr lang="pt-PT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PT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P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2016</a:t>
                      </a:r>
                      <a:endParaRPr lang="pt-P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dirty="0" smtClean="0"/>
                        <a:t>2017</a:t>
                      </a:r>
                      <a:endParaRPr lang="pt-PT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Real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Var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Real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Var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Real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Var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Real (1ºSem)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Var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Pot</a:t>
                      </a:r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Tot</a:t>
                      </a:r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pt-PT" sz="1000" b="1" baseline="0" dirty="0" smtClean="0">
                          <a:solidFill>
                            <a:schemeClr val="tx1"/>
                          </a:solidFill>
                        </a:rPr>
                        <a:t> Instalada (MW)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1.917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1.763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-8%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2.486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2020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-19%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2.861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2.220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-22%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3.561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2.388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-23%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5.828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7.879</a:t>
                      </a:r>
                      <a:endParaRPr lang="pt-PT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Produção</a:t>
                      </a:r>
                      <a:r>
                        <a:rPr lang="pt-PT" sz="1000" b="1" baseline="0" dirty="0" smtClean="0">
                          <a:solidFill>
                            <a:schemeClr val="tx1"/>
                          </a:solidFill>
                        </a:rPr>
                        <a:t> Electricidade (GWH)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7.710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7.710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9.553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8.142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-15%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12.618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9.500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-25%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17.018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4.932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-42%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21.168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34.346</a:t>
                      </a:r>
                      <a:endParaRPr lang="pt-PT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Energia </a:t>
                      </a:r>
                      <a:r>
                        <a:rPr lang="pt-PT" sz="1000" b="1" dirty="0" err="1" smtClean="0">
                          <a:solidFill>
                            <a:schemeClr val="tx1"/>
                          </a:solidFill>
                        </a:rPr>
                        <a:t>Distribuida</a:t>
                      </a:r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 (GWH)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6.554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5.375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-18%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8.120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6.797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-16%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10.725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7.970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-26%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14.465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4.344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-40%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17.993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29.194</a:t>
                      </a:r>
                      <a:endParaRPr lang="pt-PT" sz="1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8171655" y="185816"/>
            <a:ext cx="1520984" cy="488797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Introdução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ângulo arredondado 20"/>
          <p:cNvSpPr/>
          <p:nvPr/>
        </p:nvSpPr>
        <p:spPr bwMode="gray">
          <a:xfrm>
            <a:off x="4733365" y="4627577"/>
            <a:ext cx="4851705" cy="12568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ctângulo arredondado 19"/>
          <p:cNvSpPr/>
          <p:nvPr/>
        </p:nvSpPr>
        <p:spPr bwMode="gray">
          <a:xfrm>
            <a:off x="4733365" y="4044886"/>
            <a:ext cx="4851705" cy="4751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097281" y="268941"/>
            <a:ext cx="7074373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Objectivos e Metas definidas no Plano Nacional de Desenvolvimento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4733365" y="4058332"/>
            <a:ext cx="4851705" cy="46166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Realizações 2015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-2017 com maior impacto nos indicadores de Energia Eléctrica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733365" y="4745916"/>
            <a:ext cx="4819432" cy="98488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2016 - C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 </a:t>
            </a:r>
            <a:r>
              <a:rPr kumimoji="0" lang="pt-PT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Cambambe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II (700MW) e conclusão do </a:t>
            </a:r>
            <a:r>
              <a:rPr kumimoji="0" lang="pt-PT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alteamento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 CH </a:t>
            </a:r>
            <a:r>
              <a:rPr kumimoji="0" lang="pt-PT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Cambambe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(mais 80MW)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</a:pP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2017 – CH </a:t>
            </a:r>
            <a:r>
              <a:rPr lang="pt-PT" sz="1200" b="1" dirty="0" err="1" smtClean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Laúca</a:t>
            </a:r>
            <a:r>
              <a:rPr lang="pt-PT" sz="12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 (2.004MW + 67MW)</a:t>
            </a:r>
          </a:p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</a:pP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 – CC </a:t>
            </a:r>
            <a:r>
              <a:rPr kumimoji="0" lang="pt-PT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Soyo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(500MW)</a:t>
            </a:r>
          </a:p>
        </p:txBody>
      </p:sp>
      <p:sp>
        <p:nvSpPr>
          <p:cNvPr id="12" name="Rounded Rectangle 12"/>
          <p:cNvSpPr/>
          <p:nvPr/>
        </p:nvSpPr>
        <p:spPr>
          <a:xfrm>
            <a:off x="8171655" y="185816"/>
            <a:ext cx="1520984" cy="488797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Introdução</a:t>
            </a:r>
            <a:endParaRPr lang="pt-PT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Gráfico 13"/>
          <p:cNvGraphicFramePr/>
          <p:nvPr/>
        </p:nvGraphicFramePr>
        <p:xfrm>
          <a:off x="161365" y="10031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/>
          <p:cNvGraphicFramePr/>
          <p:nvPr/>
        </p:nvGraphicFramePr>
        <p:xfrm>
          <a:off x="4980797" y="10031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áfico 15"/>
          <p:cNvGraphicFramePr/>
          <p:nvPr/>
        </p:nvGraphicFramePr>
        <p:xfrm>
          <a:off x="161365" y="36195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2417980" y="3371076"/>
            <a:ext cx="250390" cy="27699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7266205" y="3361551"/>
            <a:ext cx="250390" cy="27699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437030" y="5990451"/>
            <a:ext cx="250390" cy="27699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3199029" y="6390501"/>
            <a:ext cx="3239871" cy="276999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* - </a:t>
            </a:r>
            <a:r>
              <a:rPr kumimoji="0" lang="pt-PT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Valor Real relativo ao 1º semestre de 2015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987779"/>
              </p:ext>
            </p:extLst>
          </p:nvPr>
        </p:nvGraphicFramePr>
        <p:xfrm>
          <a:off x="1259078" y="1019175"/>
          <a:ext cx="6997699" cy="26078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01698"/>
                <a:gridCol w="749300"/>
                <a:gridCol w="774700"/>
                <a:gridCol w="687971"/>
                <a:gridCol w="836029"/>
                <a:gridCol w="717583"/>
                <a:gridCol w="844517"/>
                <a:gridCol w="709095"/>
                <a:gridCol w="776806"/>
              </a:tblGrid>
              <a:tr h="408010">
                <a:tc rowSpan="2"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Sistema</a:t>
                      </a:r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2012</a:t>
                      </a:r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2013</a:t>
                      </a:r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2014</a:t>
                      </a:r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2015 (1ºSem.)</a:t>
                      </a:r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PT" sz="11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67">
                <a:tc vMerge="1">
                  <a:txBody>
                    <a:bodyPr/>
                    <a:lstStyle/>
                    <a:p>
                      <a:endParaRPr lang="pt-P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Pot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Inst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(MW)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Ponta (MW)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Pot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Inst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(MW)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Ponta (MW)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Pot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Inst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(MW)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Ponta (MW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Pot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pt-PT" sz="1000" dirty="0" err="1" smtClean="0">
                          <a:solidFill>
                            <a:schemeClr val="bg1"/>
                          </a:solidFill>
                        </a:rPr>
                        <a:t>Inst</a:t>
                      </a:r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. (MW)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>
                          <a:solidFill>
                            <a:schemeClr val="bg1"/>
                          </a:solidFill>
                        </a:rPr>
                        <a:t>Ponta (MW)</a:t>
                      </a:r>
                      <a:endParaRPr lang="pt-PT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57799"/>
                    </a:solidFill>
                  </a:tcPr>
                </a:tc>
              </a:tr>
              <a:tr h="275373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Norte</a:t>
                      </a:r>
                      <a:endParaRPr lang="pt-PT" sz="1100" b="1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1.297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783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1.447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967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1.501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1.096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1.630 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1098</a:t>
                      </a:r>
                      <a:endParaRPr lang="pt-PT" sz="1000" dirty="0"/>
                    </a:p>
                  </a:txBody>
                  <a:tcPr anchor="ctr"/>
                </a:tc>
              </a:tr>
              <a:tr h="275373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Centro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237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112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252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146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346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121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349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133</a:t>
                      </a:r>
                      <a:endParaRPr lang="pt-PT" sz="1000" dirty="0"/>
                    </a:p>
                  </a:txBody>
                  <a:tcPr anchor="ctr"/>
                </a:tc>
              </a:tr>
              <a:tr h="275373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Sul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113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180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84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180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183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104</a:t>
                      </a:r>
                      <a:endParaRPr lang="pt-PT" sz="1000" dirty="0"/>
                    </a:p>
                  </a:txBody>
                  <a:tcPr anchor="ctr"/>
                </a:tc>
              </a:tr>
              <a:tr h="275373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Leste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50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33</a:t>
                      </a:r>
                      <a:endParaRPr lang="pt-PT" sz="1000" dirty="0"/>
                    </a:p>
                  </a:txBody>
                  <a:tcPr anchor="ctr"/>
                </a:tc>
              </a:tr>
              <a:tr h="275373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Cabinda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50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91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53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110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65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140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77</a:t>
                      </a:r>
                      <a:endParaRPr lang="pt-PT" sz="1000" dirty="0"/>
                    </a:p>
                  </a:txBody>
                  <a:tcPr anchor="ctr"/>
                </a:tc>
              </a:tr>
              <a:tr h="408010">
                <a:tc>
                  <a:txBody>
                    <a:bodyPr/>
                    <a:lstStyle/>
                    <a:p>
                      <a:pPr algn="ctr"/>
                      <a:r>
                        <a:rPr lang="pt-PT" sz="1100" b="1" dirty="0" smtClean="0"/>
                        <a:t>Ponta </a:t>
                      </a:r>
                      <a:r>
                        <a:rPr lang="pt-PT" sz="1100" b="1" dirty="0" err="1" smtClean="0"/>
                        <a:t>Maxima</a:t>
                      </a:r>
                      <a:r>
                        <a:rPr lang="pt-PT" sz="1100" b="1" dirty="0" smtClean="0"/>
                        <a:t> </a:t>
                      </a:r>
                      <a:endParaRPr lang="pt-PT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1.763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980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2.020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1.248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2.220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1.399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2.388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1.445</a:t>
                      </a:r>
                      <a:endParaRPr lang="pt-PT" sz="1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710928" y="268941"/>
            <a:ext cx="4140877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Pontas Máximas dos Sistemas Eléctricos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593983928"/>
              </p:ext>
            </p:extLst>
          </p:nvPr>
        </p:nvGraphicFramePr>
        <p:xfrm>
          <a:off x="638175" y="3803614"/>
          <a:ext cx="5781469" cy="29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6419644" y="4878792"/>
            <a:ext cx="3213513" cy="646331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taxa de crescimento da Ponta Máxima entre 2012 e o 1º Semestre de 2015 foi de</a:t>
            </a:r>
            <a:r>
              <a:rPr kumimoji="0" lang="pt-PT" sz="1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48%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ounded Rectangle 12"/>
          <p:cNvSpPr/>
          <p:nvPr/>
        </p:nvSpPr>
        <p:spPr>
          <a:xfrm>
            <a:off x="8171655" y="185816"/>
            <a:ext cx="1520984" cy="488797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Introdução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blue-sol.com/energia-solar/wp-content/uploads/2014/06/25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9" y="2806"/>
            <a:ext cx="9901761" cy="6855193"/>
          </a:xfrm>
          <a:prstGeom prst="rect">
            <a:avLst/>
          </a:prstGeom>
          <a:noFill/>
        </p:spPr>
      </p:pic>
      <p:pic>
        <p:nvPicPr>
          <p:cNvPr id="5" name="Picture 1970" descr="C:\Users\patricia.m.loureiro\AppData\Local\Microsoft\Windows\Temporary Internet Files\Content.Outlook\YYF1YN1Y\insignia_larg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384" y="63053"/>
            <a:ext cx="780696" cy="7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104638" y="1011194"/>
            <a:ext cx="6019800" cy="1745670"/>
            <a:chOff x="3581400" y="2438400"/>
            <a:chExt cx="6019800" cy="2420476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7" name="Rounded Rectangle 11"/>
            <p:cNvSpPr/>
            <p:nvPr/>
          </p:nvSpPr>
          <p:spPr>
            <a:xfrm>
              <a:off x="3581400" y="2438400"/>
              <a:ext cx="625379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1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12"/>
            <p:cNvSpPr/>
            <p:nvPr/>
          </p:nvSpPr>
          <p:spPr>
            <a:xfrm>
              <a:off x="4379383" y="2438400"/>
              <a:ext cx="5221817" cy="677747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Introdução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8"/>
            <p:cNvSpPr/>
            <p:nvPr/>
          </p:nvSpPr>
          <p:spPr>
            <a:xfrm>
              <a:off x="3581400" y="3293621"/>
              <a:ext cx="625379" cy="672374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bg1"/>
                  </a:solidFill>
                </a:rPr>
                <a:t>2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ounded Rectangle 19"/>
            <p:cNvSpPr/>
            <p:nvPr/>
          </p:nvSpPr>
          <p:spPr>
            <a:xfrm>
              <a:off x="4379383" y="3293621"/>
              <a:ext cx="5221817" cy="672374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bg1"/>
                  </a:solidFill>
                </a:rPr>
                <a:t>Produção de Energia Eléctrica</a:t>
              </a:r>
              <a:endParaRPr lang="pt-PT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Rounded Rectangle 8"/>
            <p:cNvSpPr/>
            <p:nvPr/>
          </p:nvSpPr>
          <p:spPr>
            <a:xfrm>
              <a:off x="3581400" y="4202967"/>
              <a:ext cx="625379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3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9"/>
            <p:cNvSpPr/>
            <p:nvPr/>
          </p:nvSpPr>
          <p:spPr>
            <a:xfrm>
              <a:off x="4379383" y="4159935"/>
              <a:ext cx="5221817" cy="655909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Transporte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2104638" y="287383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4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Distribuição de Energia Eléctrica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"/>
          <p:cNvSpPr txBox="1"/>
          <p:nvPr/>
        </p:nvSpPr>
        <p:spPr>
          <a:xfrm>
            <a:off x="1887258" y="424339"/>
            <a:ext cx="1664002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ctr"/>
            <a:r>
              <a:rPr lang="en-US" sz="2400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4"/>
          <p:cNvGrpSpPr/>
          <p:nvPr/>
        </p:nvGrpSpPr>
        <p:grpSpPr>
          <a:xfrm>
            <a:off x="2117184" y="4112151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18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6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Energias Renováveis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24"/>
          <p:cNvGrpSpPr/>
          <p:nvPr/>
        </p:nvGrpSpPr>
        <p:grpSpPr>
          <a:xfrm>
            <a:off x="2138700" y="473458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1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7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Electrificação Rural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24"/>
          <p:cNvGrpSpPr/>
          <p:nvPr/>
        </p:nvGrpSpPr>
        <p:grpSpPr>
          <a:xfrm>
            <a:off x="2151246" y="5335059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4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8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Licenciamento e Fiscalização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24"/>
          <p:cNvGrpSpPr/>
          <p:nvPr/>
        </p:nvGrpSpPr>
        <p:grpSpPr>
          <a:xfrm>
            <a:off x="2102663" y="3489356"/>
            <a:ext cx="6019800" cy="471989"/>
            <a:chOff x="3600000" y="5715000"/>
            <a:chExt cx="6019800" cy="654441"/>
          </a:xfrm>
          <a:solidFill>
            <a:schemeClr val="bg1">
              <a:lumMod val="85000"/>
              <a:alpha val="67000"/>
            </a:schemeClr>
          </a:solidFill>
        </p:grpSpPr>
        <p:sp>
          <p:nvSpPr>
            <p:cNvPr id="27" name="Rounded Rectangle 25"/>
            <p:cNvSpPr/>
            <p:nvPr/>
          </p:nvSpPr>
          <p:spPr>
            <a:xfrm>
              <a:off x="3600000" y="5715000"/>
              <a:ext cx="625379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pt-PT" sz="1600" b="1" dirty="0" smtClean="0">
                  <a:solidFill>
                    <a:schemeClr val="tx1"/>
                  </a:solidFill>
                </a:rPr>
                <a:t>5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6"/>
            <p:cNvSpPr/>
            <p:nvPr/>
          </p:nvSpPr>
          <p:spPr>
            <a:xfrm>
              <a:off x="4397983" y="5715000"/>
              <a:ext cx="5221817" cy="654441"/>
            </a:xfrm>
            <a:prstGeom prst="round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36000" rtlCol="0" anchor="ctr"/>
            <a:lstStyle/>
            <a:p>
              <a:r>
                <a:rPr lang="pt-PT" sz="1600" b="1" dirty="0" smtClean="0">
                  <a:solidFill>
                    <a:schemeClr val="tx1"/>
                  </a:solidFill>
                </a:rPr>
                <a:t>Projectos Estruturantes</a:t>
              </a:r>
              <a:endParaRPr lang="pt-PT" sz="1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365567"/>
              </p:ext>
            </p:extLst>
          </p:nvPr>
        </p:nvGraphicFramePr>
        <p:xfrm>
          <a:off x="434834" y="1324488"/>
          <a:ext cx="4121486" cy="21299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26743"/>
                <a:gridCol w="926743"/>
                <a:gridCol w="756000"/>
                <a:gridCol w="756000"/>
                <a:gridCol w="756000"/>
              </a:tblGrid>
              <a:tr h="469587">
                <a:tc rowSpan="5">
                  <a:txBody>
                    <a:bodyPr/>
                    <a:lstStyle/>
                    <a:p>
                      <a:pPr algn="ctr"/>
                      <a:r>
                        <a:rPr lang="pt-PT" sz="12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Produção </a:t>
                      </a:r>
                      <a:r>
                        <a:rPr lang="pt-PT" sz="1200" dirty="0" err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Hidrotérmica</a:t>
                      </a:r>
                      <a:endParaRPr lang="pt-PT" sz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vert="vert27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Ano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Hídrica (MW)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Térmica (MW)</a:t>
                      </a:r>
                      <a:endParaRPr lang="pt-PT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100" dirty="0" smtClean="0"/>
                        <a:t>Total (MW)</a:t>
                      </a:r>
                      <a:endParaRPr lang="pt-PT" sz="1100" dirty="0"/>
                    </a:p>
                  </a:txBody>
                  <a:tcPr anchor="ctr"/>
                </a:tc>
              </a:tr>
              <a:tr h="408093">
                <a:tc vMerge="1">
                  <a:txBody>
                    <a:bodyPr/>
                    <a:lstStyle/>
                    <a:p>
                      <a:pPr algn="ctr"/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2012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866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897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1.763</a:t>
                      </a:r>
                      <a:endParaRPr lang="pt-PT" sz="1000" dirty="0"/>
                    </a:p>
                  </a:txBody>
                  <a:tcPr anchor="ctr"/>
                </a:tc>
              </a:tr>
              <a:tr h="408093">
                <a:tc vMerge="1">
                  <a:txBody>
                    <a:bodyPr/>
                    <a:lstStyle/>
                    <a:p>
                      <a:pPr algn="ctr"/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2013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946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1.074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2.020</a:t>
                      </a:r>
                      <a:endParaRPr lang="pt-PT" sz="1000" dirty="0"/>
                    </a:p>
                  </a:txBody>
                  <a:tcPr anchor="ctr"/>
                </a:tc>
              </a:tr>
              <a:tr h="408093">
                <a:tc vMerge="1">
                  <a:txBody>
                    <a:bodyPr/>
                    <a:lstStyle/>
                    <a:p>
                      <a:pPr algn="ctr"/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2014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938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1.282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2.220</a:t>
                      </a:r>
                      <a:endParaRPr lang="pt-PT" sz="1000" dirty="0"/>
                    </a:p>
                  </a:txBody>
                  <a:tcPr anchor="ctr"/>
                </a:tc>
              </a:tr>
              <a:tr h="436045">
                <a:tc vMerge="1">
                  <a:txBody>
                    <a:bodyPr/>
                    <a:lstStyle/>
                    <a:p>
                      <a:pPr algn="ctr"/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2015 (1ºSem)</a:t>
                      </a:r>
                      <a:endParaRPr lang="pt-PT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996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1.392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2.388</a:t>
                      </a:r>
                      <a:endParaRPr lang="pt-PT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075336527"/>
              </p:ext>
            </p:extLst>
          </p:nvPr>
        </p:nvGraphicFramePr>
        <p:xfrm>
          <a:off x="5022924" y="1227666"/>
          <a:ext cx="4375076" cy="2591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626114" y="268941"/>
            <a:ext cx="2173993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Fontes de Produção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460766679"/>
              </p:ext>
            </p:extLst>
          </p:nvPr>
        </p:nvGraphicFramePr>
        <p:xfrm>
          <a:off x="2626114" y="38195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ounded Rectangle 19"/>
          <p:cNvSpPr/>
          <p:nvPr/>
        </p:nvSpPr>
        <p:spPr>
          <a:xfrm>
            <a:off x="6500841" y="170073"/>
            <a:ext cx="3308174" cy="484922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Produção de Energia Eléctrica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arredondado 8"/>
          <p:cNvSpPr/>
          <p:nvPr/>
        </p:nvSpPr>
        <p:spPr bwMode="gray">
          <a:xfrm>
            <a:off x="1410050" y="3533775"/>
            <a:ext cx="1047400" cy="300333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Rectângulo arredondado 7"/>
          <p:cNvSpPr/>
          <p:nvPr/>
        </p:nvSpPr>
        <p:spPr bwMode="gray">
          <a:xfrm>
            <a:off x="1410050" y="1009649"/>
            <a:ext cx="1047400" cy="23345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88900" indent="-88900" algn="just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pt-PT" sz="1000" kern="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306634" y="268941"/>
            <a:ext cx="3478837" cy="338554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Projectos Concluídos e em Curso</a:t>
            </a: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596354" y="981075"/>
          <a:ext cx="5337971" cy="23631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59318"/>
                <a:gridCol w="1078653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Projecto</a:t>
                      </a:r>
                      <a:endParaRPr lang="pt-PT" sz="1000" dirty="0"/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Ano</a:t>
                      </a:r>
                      <a:endParaRPr lang="pt-PT" sz="1000" dirty="0"/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</a:t>
                      </a:r>
                      <a:r>
                        <a:rPr lang="pt-PT" sz="1000" baseline="0" dirty="0" smtClean="0"/>
                        <a:t> da AH </a:t>
                      </a:r>
                      <a:r>
                        <a:rPr lang="pt-PT" sz="1000" baseline="0" dirty="0" err="1" smtClean="0"/>
                        <a:t>Mabubas</a:t>
                      </a:r>
                      <a:r>
                        <a:rPr lang="pt-PT" sz="1000" baseline="0" dirty="0" smtClean="0"/>
                        <a:t> (25,4MW)</a:t>
                      </a:r>
                      <a:endParaRPr lang="pt-PT" sz="10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2012</a:t>
                      </a:r>
                      <a:endParaRPr lang="pt-PT" sz="1000" b="1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 e ampliação do AH</a:t>
                      </a:r>
                      <a:r>
                        <a:rPr lang="pt-PT" sz="1000" baseline="0" dirty="0" smtClean="0"/>
                        <a:t> </a:t>
                      </a:r>
                      <a:r>
                        <a:rPr lang="pt-PT" sz="1000" baseline="0" dirty="0" err="1" smtClean="0"/>
                        <a:t>Lomaúm</a:t>
                      </a:r>
                      <a:r>
                        <a:rPr lang="pt-PT" sz="1000" baseline="0" dirty="0" smtClean="0"/>
                        <a:t> (50MW)</a:t>
                      </a:r>
                      <a:endParaRPr lang="pt-PT" sz="10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sz="11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 da CH </a:t>
                      </a:r>
                      <a:r>
                        <a:rPr lang="pt-PT" sz="1000" dirty="0" err="1" smtClean="0"/>
                        <a:t>Gove</a:t>
                      </a:r>
                      <a:r>
                        <a:rPr lang="pt-PT" sz="1000" dirty="0" smtClean="0"/>
                        <a:t> (60MW)</a:t>
                      </a:r>
                      <a:endParaRPr lang="pt-PT" sz="10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sz="11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 do AH </a:t>
                      </a:r>
                      <a:r>
                        <a:rPr lang="pt-PT" sz="1000" dirty="0" err="1" smtClean="0"/>
                        <a:t>Biópio</a:t>
                      </a:r>
                      <a:r>
                        <a:rPr lang="pt-PT" sz="1000" dirty="0" smtClean="0"/>
                        <a:t> (14,4M)</a:t>
                      </a:r>
                      <a:endParaRPr lang="pt-PT" sz="10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sz="11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 e Modernização CH </a:t>
                      </a:r>
                      <a:r>
                        <a:rPr lang="pt-PT" sz="1000" dirty="0" err="1" smtClean="0"/>
                        <a:t>Cambambe</a:t>
                      </a:r>
                      <a:r>
                        <a:rPr lang="pt-PT" sz="1000" dirty="0" smtClean="0"/>
                        <a:t> (192MW)</a:t>
                      </a:r>
                      <a:endParaRPr lang="pt-PT" sz="1000" dirty="0"/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sz="10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AH </a:t>
                      </a:r>
                      <a:r>
                        <a:rPr lang="pt-PT" sz="1000" dirty="0" err="1" smtClean="0"/>
                        <a:t>Laúca</a:t>
                      </a:r>
                      <a:r>
                        <a:rPr lang="pt-PT" sz="1000" dirty="0" smtClean="0"/>
                        <a:t> - Desvio do Rio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2014</a:t>
                      </a:r>
                      <a:endParaRPr lang="pt-PT" sz="10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38614"/>
              </p:ext>
            </p:extLst>
          </p:nvPr>
        </p:nvGraphicFramePr>
        <p:xfrm>
          <a:off x="2596354" y="3476625"/>
          <a:ext cx="5337971" cy="3060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9369"/>
                <a:gridCol w="1058602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Projecto</a:t>
                      </a:r>
                      <a:endParaRPr lang="pt-PT" sz="10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Ano previsto conclusão</a:t>
                      </a:r>
                      <a:endParaRPr lang="pt-PT" sz="1000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</a:t>
                      </a:r>
                      <a:r>
                        <a:rPr lang="pt-PT" sz="1000" baseline="0" dirty="0" smtClean="0"/>
                        <a:t> da CH </a:t>
                      </a:r>
                      <a:r>
                        <a:rPr lang="pt-PT" sz="1000" baseline="0" dirty="0" err="1" smtClean="0"/>
                        <a:t>Matala</a:t>
                      </a:r>
                      <a:r>
                        <a:rPr lang="pt-PT" sz="1000" baseline="0" dirty="0" smtClean="0"/>
                        <a:t> (40MW)</a:t>
                      </a:r>
                      <a:endParaRPr lang="pt-PT" sz="10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2015</a:t>
                      </a:r>
                      <a:endParaRPr lang="pt-PT" sz="1000" b="1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Reabilitação</a:t>
                      </a:r>
                      <a:r>
                        <a:rPr lang="pt-PT" sz="1000" baseline="0" dirty="0" smtClean="0"/>
                        <a:t> do </a:t>
                      </a:r>
                      <a:r>
                        <a:rPr lang="pt-PT" sz="1000" dirty="0" smtClean="0"/>
                        <a:t>AH </a:t>
                      </a:r>
                      <a:r>
                        <a:rPr lang="pt-PT" sz="1000" dirty="0" err="1" smtClean="0"/>
                        <a:t>Luquixe</a:t>
                      </a:r>
                      <a:r>
                        <a:rPr lang="pt-PT" sz="1000" baseline="0" dirty="0" smtClean="0"/>
                        <a:t> I (0,9MW)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2015</a:t>
                      </a:r>
                      <a:endParaRPr lang="pt-PT" sz="10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Alteamento e instalação da Segunda Central de </a:t>
                      </a:r>
                      <a:r>
                        <a:rPr lang="pt-PT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Cambambe</a:t>
                      </a:r>
                      <a:r>
                        <a:rPr lang="pt-P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(80MW + 700 MW)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A.H. de </a:t>
                      </a:r>
                      <a:r>
                        <a:rPr lang="pt-PT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Laúca</a:t>
                      </a:r>
                      <a:r>
                        <a:rPr lang="pt-P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2004MW + 67 MW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A.H. de </a:t>
                      </a:r>
                      <a:r>
                        <a:rPr lang="pt-PT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Luachimo</a:t>
                      </a:r>
                      <a:r>
                        <a:rPr lang="pt-P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34 MW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A.H. </a:t>
                      </a:r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Chiumbe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12 MW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pt-PT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A.H. </a:t>
                      </a:r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Kunje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1,5 MW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2017</a:t>
                      </a:r>
                      <a:endParaRPr lang="pt-PT" sz="1000" b="1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CT </a:t>
                      </a:r>
                      <a:r>
                        <a:rPr lang="pt-PT" sz="1000" dirty="0" err="1" smtClean="0"/>
                        <a:t>Soyo</a:t>
                      </a:r>
                      <a:r>
                        <a:rPr lang="pt-PT" sz="1000" dirty="0" smtClean="0"/>
                        <a:t> I</a:t>
                      </a:r>
                      <a:r>
                        <a:rPr lang="pt-PT" sz="1000" baseline="0" dirty="0" smtClean="0"/>
                        <a:t> (500MW + 250MW)</a:t>
                      </a:r>
                      <a:endParaRPr lang="pt-PT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b="1" dirty="0" smtClean="0"/>
                        <a:t>2017 - 2018</a:t>
                      </a:r>
                      <a:endParaRPr lang="pt-PT" sz="1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410050" y="2061326"/>
            <a:ext cx="1026243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Concluídos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86250" y="4852600"/>
            <a:ext cx="878767" cy="276999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Em Curso</a:t>
            </a:r>
            <a:endParaRPr kumimoji="0" lang="pt-PT" sz="1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ounded Rectangle 19"/>
          <p:cNvSpPr/>
          <p:nvPr/>
        </p:nvSpPr>
        <p:spPr>
          <a:xfrm>
            <a:off x="6500841" y="170073"/>
            <a:ext cx="3308174" cy="484922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600" b="1" dirty="0" smtClean="0">
                <a:solidFill>
                  <a:schemeClr val="tx1"/>
                </a:solidFill>
              </a:rPr>
              <a:t>Produção de Energia Eléctrica</a:t>
            </a:r>
            <a:endParaRPr lang="pt-PT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55"/>
  <p:tag name="PAGENUMBER" val="1"/>
  <p:tag name="TEXTBOX" val="EM FALT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fB9TD1qyEORjj_X31Ws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G2i8NHTRkCHhfDrQoW8u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Rp_67kyoEKrU5vC1Ewfw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heme/theme1.xml><?xml version="1.0" encoding="utf-8"?>
<a:theme xmlns:a="http://schemas.openxmlformats.org/drawingml/2006/main" name="1_Pearls November new6">
  <a:themeElements>
    <a:clrScheme name="MCIM ASG Presentation Toolkit Scheme">
      <a:dk1>
        <a:sysClr val="windowText" lastClr="000000"/>
      </a:dk1>
      <a:lt1>
        <a:sysClr val="window" lastClr="FFFFFF"/>
      </a:lt1>
      <a:dk2>
        <a:srgbClr val="666666"/>
      </a:dk2>
      <a:lt2>
        <a:srgbClr val="778888"/>
      </a:lt2>
      <a:accent1>
        <a:srgbClr val="DD4411"/>
      </a:accent1>
      <a:accent2>
        <a:srgbClr val="FF0000"/>
      </a:accent2>
      <a:accent3>
        <a:srgbClr val="FF9900"/>
      </a:accent3>
      <a:accent4>
        <a:srgbClr val="BBBB00"/>
      </a:accent4>
      <a:accent5>
        <a:srgbClr val="557799"/>
      </a:accent5>
      <a:accent6>
        <a:srgbClr val="002266"/>
      </a:accent6>
      <a:hlink>
        <a:srgbClr val="551155"/>
      </a:hlink>
      <a:folHlink>
        <a:srgbClr val="BBBB00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noFill/>
        <a:ln w="6350">
          <a:solidFill>
            <a:schemeClr val="bg1">
              <a:lumMod val="50000"/>
            </a:schemeClr>
          </a:solidFill>
          <a:miter lim="800000"/>
          <a:headEnd/>
          <a:tailEnd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  <a:noAutofit/>
      </a:bodyPr>
      <a:lstStyle>
        <a:defPPr marL="88900" indent="-88900" algn="just">
          <a:spcBef>
            <a:spcPts val="0"/>
          </a:spcBef>
          <a:spcAft>
            <a:spcPts val="300"/>
          </a:spcAft>
          <a:buFont typeface="Arial" pitchFamily="34" charset="0"/>
          <a:buChar char="•"/>
          <a:defRPr sz="1000" kern="0" dirty="0" smtClean="0">
            <a:solidFill>
              <a:sysClr val="windowText" lastClr="000000"/>
            </a:solidFill>
            <a:latin typeface="+mj-lt"/>
            <a:cs typeface="Arial" pitchFamily="34" charset="0"/>
          </a:defRPr>
        </a:defPPr>
      </a:lstStyle>
    </a:spDef>
    <a:txDef>
      <a:spPr>
        <a:ln w="9525"/>
      </a:spPr>
      <a:bodyPr wrap="square" lIns="91440" tIns="45720" rIns="91440" bIns="45720" rtlCol="0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ts val="30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77302</TotalTime>
  <Words>2996</Words>
  <Application>Microsoft Office PowerPoint</Application>
  <PresentationFormat>Papel A4 (210x297 mm)</PresentationFormat>
  <Paragraphs>1203</Paragraphs>
  <Slides>29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29</vt:i4>
      </vt:variant>
    </vt:vector>
  </HeadingPairs>
  <TitlesOfParts>
    <vt:vector size="31" baseType="lpstr">
      <vt:lpstr>1_Pearls November new6</vt:lpstr>
      <vt:lpstr>think-cell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Accenture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DNEE</dc:creator>
  <dc:description>Accenture</dc:description>
  <cp:lastModifiedBy>Angelica Cristovao</cp:lastModifiedBy>
  <cp:revision>6139</cp:revision>
  <cp:lastPrinted>2014-07-30T14:05:04Z</cp:lastPrinted>
  <dcterms:created xsi:type="dcterms:W3CDTF">2011-02-03T10:00:12Z</dcterms:created>
  <dcterms:modified xsi:type="dcterms:W3CDTF">2015-08-07T07:00:11Z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