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handoutMasterIdLst>
    <p:handoutMasterId r:id="rId12"/>
  </p:handoutMasterIdLst>
  <p:sldIdLst>
    <p:sldId id="257" r:id="rId2"/>
    <p:sldId id="316" r:id="rId3"/>
    <p:sldId id="264" r:id="rId4"/>
    <p:sldId id="315" r:id="rId5"/>
    <p:sldId id="295" r:id="rId6"/>
    <p:sldId id="296" r:id="rId7"/>
    <p:sldId id="313" r:id="rId8"/>
    <p:sldId id="314" r:id="rId9"/>
    <p:sldId id="272" r:id="rId10"/>
  </p:sldIdLst>
  <p:sldSz cx="9144000" cy="6858000" type="screen4x3"/>
  <p:notesSz cx="6864350" cy="99949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Destaqu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Destaqu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com Tema 1 - Destaqu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C809F093-ABEA-4349-B99A-23A111C371C9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0B603FD4-5141-4924-A366-1C929D203E8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2454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E213FADC-DA0D-4636-8E07-A41E51D4ACB7}" type="datetimeFigureOut">
              <a:rPr lang="pt-PT" smtClean="0"/>
              <a:pPr/>
              <a:t>25/07/2019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066B0C62-6193-4AED-AD4F-D0D9D3227B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850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arredondad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19" name="Marcador de Posição d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83A7-1FF5-4A83-BA26-AE344617E041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arredondad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arredondad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A9A22-D476-495D-91F6-2A85991792BA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FC15-1138-47D7-B055-991829579B4F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9DC-DEB9-48AD-B606-A9A0431014AF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70EE-2AE1-4026-8F01-6CA4DFFADA6F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arredondad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ctângulo de Canto Simples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3BEBA-B86A-474A-8A78-81BC4D5A8C1F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arredondad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arredondad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Marcador de Posição do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5" name="Marcador de Posição d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B9FC15-1138-47D7-B055-991829579B4F}" type="datetime1">
              <a:rPr lang="pt-PT" smtClean="0"/>
              <a:pPr/>
              <a:t>25/07/2019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1FE922-D3CF-4A5C-8185-24B93EE6C6F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andokubango.gov.a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PEA-E\Pictures\NEW IMAGEM\imag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8286808" cy="385765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53368" y="1697985"/>
            <a:ext cx="87849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latin typeface="Lucida Console" pitchFamily="49" charset="0"/>
              </a:rPr>
              <a:t>REPÚBLICA DE ANGOLA</a:t>
            </a:r>
          </a:p>
          <a:p>
            <a:pPr algn="ctr"/>
            <a:r>
              <a:rPr lang="pt-PT" sz="2000" b="1" dirty="0">
                <a:latin typeface="Lucida Console" pitchFamily="49" charset="0"/>
              </a:rPr>
              <a:t>GOVERNO PROVINCIAL DE MALANJE</a:t>
            </a:r>
            <a:br>
              <a:rPr lang="pt-PT" sz="2000" b="1" dirty="0">
                <a:latin typeface="Lucida Console" pitchFamily="49" charset="0"/>
              </a:rPr>
            </a:br>
            <a:r>
              <a:rPr lang="pt-PT" b="1" dirty="0">
                <a:latin typeface="Lucida Console" pitchFamily="49" charset="0"/>
              </a:rPr>
              <a:t>GABINETE PROVINCIAL DE INFRA-ESTRUTURAS E SERVIÇOS TÉCNICOS</a:t>
            </a:r>
            <a:endParaRPr lang="pt-PT" dirty="0">
              <a:latin typeface="Lucida Console" pitchFamily="49" charset="0"/>
            </a:endParaRPr>
          </a:p>
        </p:txBody>
      </p:sp>
      <p:pic>
        <p:nvPicPr>
          <p:cNvPr id="10" name="Picture 4" descr="http://www.kuandokubango.gov.ao/App_Themes/Principal/Imagens/brasao_angola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428604"/>
            <a:ext cx="1219478" cy="1300474"/>
          </a:xfrm>
          <a:prstGeom prst="rect">
            <a:avLst/>
          </a:prstGeom>
          <a:noFill/>
        </p:spPr>
      </p:pic>
      <p:sp>
        <p:nvSpPr>
          <p:cNvPr id="9" name="Rectângulo 1"/>
          <p:cNvSpPr/>
          <p:nvPr/>
        </p:nvSpPr>
        <p:spPr>
          <a:xfrm>
            <a:off x="899592" y="2993350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br>
              <a:rPr lang="pt-PT" sz="2400" b="1" dirty="0">
                <a:solidFill>
                  <a:schemeClr val="bg1"/>
                </a:solidFill>
              </a:rPr>
            </a:br>
            <a:endParaRPr lang="pt-PT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0" name="Rectângulo 29"/>
          <p:cNvSpPr/>
          <p:nvPr/>
        </p:nvSpPr>
        <p:spPr>
          <a:xfrm>
            <a:off x="0" y="2826127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PT" sz="1600" dirty="0">
              <a:solidFill>
                <a:srgbClr val="C00000"/>
              </a:solidFill>
              <a:latin typeface="Century Gothic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PT" sz="2400" b="1" dirty="0">
                <a:solidFill>
                  <a:srgbClr val="C00000"/>
                </a:solidFill>
              </a:rPr>
              <a:t>BALANÇO DO SECTOR DA ENERGIA E ÁGUAS  NA PROVÍNCIA DE MALANJE</a:t>
            </a:r>
            <a:endParaRPr lang="pt-PT" sz="2000" b="1" dirty="0">
              <a:solidFill>
                <a:srgbClr val="C00000"/>
              </a:solidFill>
            </a:endParaRPr>
          </a:p>
          <a:p>
            <a:pPr algn="ctr">
              <a:spcAft>
                <a:spcPts val="0"/>
              </a:spcAft>
            </a:pPr>
            <a:endParaRPr lang="pt-PT" sz="2400" b="1" dirty="0">
              <a:solidFill>
                <a:srgbClr val="C00000"/>
              </a:solidFill>
            </a:endParaRPr>
          </a:p>
          <a:p>
            <a:pPr algn="ctr">
              <a:spcAft>
                <a:spcPts val="0"/>
              </a:spcAft>
            </a:pPr>
            <a:endParaRPr lang="pt-PT" sz="2400" b="1" dirty="0">
              <a:solidFill>
                <a:srgbClr val="C00000"/>
              </a:solidFill>
            </a:endParaRPr>
          </a:p>
          <a:p>
            <a:pPr algn="ctr">
              <a:spcAft>
                <a:spcPts val="0"/>
              </a:spcAft>
            </a:pPr>
            <a:endParaRPr lang="pt-PT" sz="2400" b="1" dirty="0">
              <a:solidFill>
                <a:srgbClr val="C0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pt-PT" sz="2800" b="1" dirty="0">
                <a:solidFill>
                  <a:schemeClr val="bg1"/>
                </a:solidFill>
              </a:rPr>
              <a:t>9º CONSELHO CONSULTIVO DO MINEA</a:t>
            </a:r>
          </a:p>
          <a:p>
            <a:pPr algn="ctr">
              <a:spcAft>
                <a:spcPts val="0"/>
              </a:spcAft>
            </a:pPr>
            <a:r>
              <a:rPr lang="pt-PT" sz="1600" b="1" dirty="0">
                <a:solidFill>
                  <a:schemeClr val="bg1"/>
                </a:solidFill>
              </a:rPr>
              <a:t>Luanda, 26 e 27 de  Julho de 2019</a:t>
            </a:r>
          </a:p>
          <a:p>
            <a:pPr algn="ctr">
              <a:spcAft>
                <a:spcPts val="0"/>
              </a:spcAft>
            </a:pPr>
            <a:r>
              <a:rPr lang="pt-PT" sz="1400" b="1" dirty="0">
                <a:solidFill>
                  <a:schemeClr val="bg1"/>
                </a:solidFill>
              </a:rPr>
              <a:t> </a:t>
            </a:r>
            <a:endParaRPr lang="pt-PT" dirty="0">
              <a:solidFill>
                <a:schemeClr val="bg1"/>
              </a:solidFill>
              <a:latin typeface="Century Gothic" pitchFamily="34" charset="0"/>
            </a:endParaRPr>
          </a:p>
          <a:p>
            <a:pPr lvl="0" algn="ctr"/>
            <a:r>
              <a:rPr lang="pt-PT" dirty="0">
                <a:solidFill>
                  <a:schemeClr val="bg1"/>
                </a:solidFill>
                <a:latin typeface="Century Gothic" pitchFamily="34" charset="0"/>
              </a:rPr>
              <a:t>                                                                                     </a:t>
            </a:r>
            <a:r>
              <a:rPr lang="pt-PT" b="1" dirty="0">
                <a:latin typeface="Century Gothic" pitchFamily="34" charset="0"/>
              </a:rPr>
              <a:t>Por: João Miguel Correia</a:t>
            </a:r>
            <a:endParaRPr lang="pt-PT" dirty="0">
              <a:latin typeface="Century Gothic" pitchFamily="34" charset="0"/>
            </a:endParaRPr>
          </a:p>
          <a:p>
            <a:pPr lvl="0" algn="ctr"/>
            <a:r>
              <a:rPr lang="pt-PT" b="1" dirty="0">
                <a:latin typeface="Century Gothic" pitchFamily="34" charset="0"/>
              </a:rPr>
              <a:t>                                                                                          </a:t>
            </a:r>
            <a:r>
              <a:rPr lang="pt-PT" sz="1600" b="1" dirty="0">
                <a:latin typeface="Century Gothic" pitchFamily="34" charset="0"/>
              </a:rPr>
              <a:t>Director do Gabinete </a:t>
            </a:r>
            <a:endParaRPr lang="pt-PT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5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025782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Canto dobrado 3"/>
          <p:cNvSpPr/>
          <p:nvPr/>
        </p:nvSpPr>
        <p:spPr>
          <a:xfrm>
            <a:off x="214282" y="1500174"/>
            <a:ext cx="8789392" cy="5184576"/>
          </a:xfrm>
          <a:custGeom>
            <a:avLst/>
            <a:gdLst>
              <a:gd name="connsiteX0" fmla="*/ 0 w 8784976"/>
              <a:gd name="connsiteY0" fmla="*/ 0 h 4824536"/>
              <a:gd name="connsiteX1" fmla="*/ 8784976 w 8784976"/>
              <a:gd name="connsiteY1" fmla="*/ 0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0" fmla="*/ 7980871 w 8784976"/>
              <a:gd name="connsiteY0" fmla="*/ 4824536 h 4824536"/>
              <a:gd name="connsiteX1" fmla="*/ 8141692 w 8784976"/>
              <a:gd name="connsiteY1" fmla="*/ 418125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0" fmla="*/ 7980871 w 8784976"/>
              <a:gd name="connsiteY0" fmla="*/ 4824536 h 4824536"/>
              <a:gd name="connsiteX1" fmla="*/ 8141692 w 8784976"/>
              <a:gd name="connsiteY1" fmla="*/ 418125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6" fmla="*/ 8784976 w 8784976"/>
              <a:gd name="connsiteY6" fmla="*/ 0 h 4824536"/>
              <a:gd name="connsiteX7" fmla="*/ 8784976 w 8784976"/>
              <a:gd name="connsiteY7" fmla="*/ 4020431 h 4824536"/>
              <a:gd name="connsiteX0" fmla="*/ 0 w 8827492"/>
              <a:gd name="connsiteY0" fmla="*/ 0 h 4824536"/>
              <a:gd name="connsiteX1" fmla="*/ 8784976 w 8827492"/>
              <a:gd name="connsiteY1" fmla="*/ 0 h 4824536"/>
              <a:gd name="connsiteX2" fmla="*/ 8784976 w 8827492"/>
              <a:gd name="connsiteY2" fmla="*/ 4020431 h 4824536"/>
              <a:gd name="connsiteX3" fmla="*/ 7980871 w 8827492"/>
              <a:gd name="connsiteY3" fmla="*/ 4824536 h 4824536"/>
              <a:gd name="connsiteX4" fmla="*/ 0 w 8827492"/>
              <a:gd name="connsiteY4" fmla="*/ 4824536 h 4824536"/>
              <a:gd name="connsiteX5" fmla="*/ 0 w 8827492"/>
              <a:gd name="connsiteY5" fmla="*/ 0 h 4824536"/>
              <a:gd name="connsiteX0" fmla="*/ 7980871 w 8827492"/>
              <a:gd name="connsiteY0" fmla="*/ 4824536 h 4824536"/>
              <a:gd name="connsiteX1" fmla="*/ 8141692 w 8827492"/>
              <a:gd name="connsiteY1" fmla="*/ 4181252 h 4824536"/>
              <a:gd name="connsiteX2" fmla="*/ 8784976 w 8827492"/>
              <a:gd name="connsiteY2" fmla="*/ 4020431 h 4824536"/>
              <a:gd name="connsiteX3" fmla="*/ 7980871 w 8827492"/>
              <a:gd name="connsiteY3" fmla="*/ 4824536 h 4824536"/>
              <a:gd name="connsiteX0" fmla="*/ 7980871 w 8827492"/>
              <a:gd name="connsiteY0" fmla="*/ 4824536 h 4824536"/>
              <a:gd name="connsiteX1" fmla="*/ 8827492 w 8827492"/>
              <a:gd name="connsiteY1" fmla="*/ 4733702 h 4824536"/>
              <a:gd name="connsiteX2" fmla="*/ 8784976 w 8827492"/>
              <a:gd name="connsiteY2" fmla="*/ 4020431 h 4824536"/>
              <a:gd name="connsiteX3" fmla="*/ 7980871 w 8827492"/>
              <a:gd name="connsiteY3" fmla="*/ 4824536 h 4824536"/>
              <a:gd name="connsiteX4" fmla="*/ 0 w 8827492"/>
              <a:gd name="connsiteY4" fmla="*/ 4824536 h 4824536"/>
              <a:gd name="connsiteX5" fmla="*/ 0 w 8827492"/>
              <a:gd name="connsiteY5" fmla="*/ 0 h 4824536"/>
              <a:gd name="connsiteX6" fmla="*/ 8784976 w 8827492"/>
              <a:gd name="connsiteY6" fmla="*/ 0 h 4824536"/>
              <a:gd name="connsiteX7" fmla="*/ 8784976 w 8827492"/>
              <a:gd name="connsiteY7" fmla="*/ 4020431 h 4824536"/>
              <a:gd name="connsiteX0" fmla="*/ 0 w 8784976"/>
              <a:gd name="connsiteY0" fmla="*/ 0 h 4824536"/>
              <a:gd name="connsiteX1" fmla="*/ 8784976 w 8784976"/>
              <a:gd name="connsiteY1" fmla="*/ 0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0" fmla="*/ 7980871 w 8784976"/>
              <a:gd name="connsiteY0" fmla="*/ 4824536 h 4824536"/>
              <a:gd name="connsiteX1" fmla="*/ 8141692 w 8784976"/>
              <a:gd name="connsiteY1" fmla="*/ 418125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0" fmla="*/ 7980871 w 8784976"/>
              <a:gd name="connsiteY0" fmla="*/ 4824536 h 4824536"/>
              <a:gd name="connsiteX1" fmla="*/ 8427442 w 8784976"/>
              <a:gd name="connsiteY1" fmla="*/ 427650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6" fmla="*/ 8784976 w 8784976"/>
              <a:gd name="connsiteY6" fmla="*/ 0 h 4824536"/>
              <a:gd name="connsiteX7" fmla="*/ 8784976 w 8784976"/>
              <a:gd name="connsiteY7" fmla="*/ 4020431 h 4824536"/>
              <a:gd name="connsiteX0" fmla="*/ 0 w 8784976"/>
              <a:gd name="connsiteY0" fmla="*/ 0 h 4824536"/>
              <a:gd name="connsiteX1" fmla="*/ 8784976 w 8784976"/>
              <a:gd name="connsiteY1" fmla="*/ 0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0" fmla="*/ 7980871 w 8784976"/>
              <a:gd name="connsiteY0" fmla="*/ 4824536 h 4824536"/>
              <a:gd name="connsiteX1" fmla="*/ 8217892 w 8784976"/>
              <a:gd name="connsiteY1" fmla="*/ 416220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0" fmla="*/ 7980871 w 8784976"/>
              <a:gd name="connsiteY0" fmla="*/ 4824536 h 4824536"/>
              <a:gd name="connsiteX1" fmla="*/ 8427442 w 8784976"/>
              <a:gd name="connsiteY1" fmla="*/ 4276502 h 4824536"/>
              <a:gd name="connsiteX2" fmla="*/ 8784976 w 8784976"/>
              <a:gd name="connsiteY2" fmla="*/ 4020431 h 4824536"/>
              <a:gd name="connsiteX3" fmla="*/ 7980871 w 8784976"/>
              <a:gd name="connsiteY3" fmla="*/ 4824536 h 4824536"/>
              <a:gd name="connsiteX4" fmla="*/ 0 w 8784976"/>
              <a:gd name="connsiteY4" fmla="*/ 4824536 h 4824536"/>
              <a:gd name="connsiteX5" fmla="*/ 0 w 8784976"/>
              <a:gd name="connsiteY5" fmla="*/ 0 h 4824536"/>
              <a:gd name="connsiteX6" fmla="*/ 8784976 w 8784976"/>
              <a:gd name="connsiteY6" fmla="*/ 0 h 4824536"/>
              <a:gd name="connsiteX7" fmla="*/ 8784976 w 8784976"/>
              <a:gd name="connsiteY7" fmla="*/ 4020431 h 4824536"/>
              <a:gd name="connsiteX0" fmla="*/ 0 w 8789392"/>
              <a:gd name="connsiteY0" fmla="*/ 0 h 4824536"/>
              <a:gd name="connsiteX1" fmla="*/ 8784976 w 8789392"/>
              <a:gd name="connsiteY1" fmla="*/ 0 h 4824536"/>
              <a:gd name="connsiteX2" fmla="*/ 8784976 w 8789392"/>
              <a:gd name="connsiteY2" fmla="*/ 4020431 h 4824536"/>
              <a:gd name="connsiteX3" fmla="*/ 7980871 w 8789392"/>
              <a:gd name="connsiteY3" fmla="*/ 4824536 h 4824536"/>
              <a:gd name="connsiteX4" fmla="*/ 0 w 8789392"/>
              <a:gd name="connsiteY4" fmla="*/ 4824536 h 4824536"/>
              <a:gd name="connsiteX5" fmla="*/ 0 w 8789392"/>
              <a:gd name="connsiteY5" fmla="*/ 0 h 4824536"/>
              <a:gd name="connsiteX0" fmla="*/ 7980871 w 8789392"/>
              <a:gd name="connsiteY0" fmla="*/ 4824536 h 4824536"/>
              <a:gd name="connsiteX1" fmla="*/ 8789392 w 8789392"/>
              <a:gd name="connsiteY1" fmla="*/ 4790852 h 4824536"/>
              <a:gd name="connsiteX2" fmla="*/ 8784976 w 8789392"/>
              <a:gd name="connsiteY2" fmla="*/ 4020431 h 4824536"/>
              <a:gd name="connsiteX3" fmla="*/ 7980871 w 8789392"/>
              <a:gd name="connsiteY3" fmla="*/ 4824536 h 4824536"/>
              <a:gd name="connsiteX0" fmla="*/ 7980871 w 8789392"/>
              <a:gd name="connsiteY0" fmla="*/ 4824536 h 4824536"/>
              <a:gd name="connsiteX1" fmla="*/ 8427442 w 8789392"/>
              <a:gd name="connsiteY1" fmla="*/ 4276502 h 4824536"/>
              <a:gd name="connsiteX2" fmla="*/ 8784976 w 8789392"/>
              <a:gd name="connsiteY2" fmla="*/ 4020431 h 4824536"/>
              <a:gd name="connsiteX3" fmla="*/ 7980871 w 8789392"/>
              <a:gd name="connsiteY3" fmla="*/ 4824536 h 4824536"/>
              <a:gd name="connsiteX4" fmla="*/ 0 w 8789392"/>
              <a:gd name="connsiteY4" fmla="*/ 4824536 h 4824536"/>
              <a:gd name="connsiteX5" fmla="*/ 0 w 8789392"/>
              <a:gd name="connsiteY5" fmla="*/ 0 h 4824536"/>
              <a:gd name="connsiteX6" fmla="*/ 8784976 w 8789392"/>
              <a:gd name="connsiteY6" fmla="*/ 0 h 4824536"/>
              <a:gd name="connsiteX7" fmla="*/ 8784976 w 8789392"/>
              <a:gd name="connsiteY7" fmla="*/ 4020431 h 482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89392" h="4824536" stroke="0" extrusionOk="0">
                <a:moveTo>
                  <a:pt x="0" y="0"/>
                </a:moveTo>
                <a:lnTo>
                  <a:pt x="8784976" y="0"/>
                </a:lnTo>
                <a:lnTo>
                  <a:pt x="8784976" y="4020431"/>
                </a:lnTo>
                <a:lnTo>
                  <a:pt x="7980871" y="4824536"/>
                </a:lnTo>
                <a:lnTo>
                  <a:pt x="0" y="4824536"/>
                </a:lnTo>
                <a:lnTo>
                  <a:pt x="0" y="0"/>
                </a:lnTo>
                <a:close/>
              </a:path>
              <a:path w="8789392" h="4824536" fill="darkenLess" stroke="0" extrusionOk="0">
                <a:moveTo>
                  <a:pt x="7980871" y="4824536"/>
                </a:moveTo>
                <a:lnTo>
                  <a:pt x="8789392" y="4790852"/>
                </a:lnTo>
                <a:lnTo>
                  <a:pt x="8784976" y="4020431"/>
                </a:lnTo>
                <a:lnTo>
                  <a:pt x="7980871" y="4824536"/>
                </a:lnTo>
                <a:close/>
              </a:path>
              <a:path w="8789392" h="4824536" fill="none" extrusionOk="0">
                <a:moveTo>
                  <a:pt x="7980871" y="4824536"/>
                </a:moveTo>
                <a:lnTo>
                  <a:pt x="8427442" y="4276502"/>
                </a:lnTo>
                <a:lnTo>
                  <a:pt x="8784976" y="4020431"/>
                </a:lnTo>
                <a:lnTo>
                  <a:pt x="7980871" y="4824536"/>
                </a:lnTo>
                <a:lnTo>
                  <a:pt x="0" y="4824536"/>
                </a:lnTo>
                <a:lnTo>
                  <a:pt x="0" y="0"/>
                </a:lnTo>
                <a:lnTo>
                  <a:pt x="8784976" y="0"/>
                </a:lnTo>
                <a:lnTo>
                  <a:pt x="8784976" y="4020431"/>
                </a:lnTo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570276"/>
            <a:ext cx="87849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2400" b="1" i="1" dirty="0"/>
          </a:p>
          <a:p>
            <a:pPr algn="ctr"/>
            <a:r>
              <a:rPr lang="pt-PT" sz="3600" b="1" i="1" dirty="0"/>
              <a:t>No domínio da energia</a:t>
            </a:r>
            <a:r>
              <a:rPr lang="pt-PT" sz="2800" dirty="0"/>
              <a:t> </a:t>
            </a:r>
          </a:p>
          <a:p>
            <a:pPr algn="ctr"/>
            <a:endParaRPr lang="pt-PT" sz="2800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A ENDE-EP, em Malanje, conta com </a:t>
            </a:r>
            <a:r>
              <a:rPr lang="pt-PT" b="1" dirty="0"/>
              <a:t>32.752</a:t>
            </a:r>
            <a:r>
              <a:rPr lang="pt-PT" dirty="0"/>
              <a:t> ligações domiciliárias, num total de </a:t>
            </a:r>
            <a:r>
              <a:rPr lang="pt-PT" b="1" dirty="0"/>
              <a:t>196.512</a:t>
            </a:r>
            <a:r>
              <a:rPr lang="pt-PT" dirty="0"/>
              <a:t> habitantes beneficiados, nos municípios de Malanje, </a:t>
            </a:r>
            <a:r>
              <a:rPr lang="pt-PT" dirty="0" err="1"/>
              <a:t>Cacuso</a:t>
            </a:r>
            <a:r>
              <a:rPr lang="pt-PT" dirty="0"/>
              <a:t>, </a:t>
            </a:r>
            <a:r>
              <a:rPr lang="pt-PT" dirty="0" err="1">
                <a:solidFill>
                  <a:srgbClr val="FF0000"/>
                </a:solidFill>
              </a:rPr>
              <a:t>Mucari</a:t>
            </a:r>
            <a:r>
              <a:rPr lang="pt-PT" dirty="0">
                <a:solidFill>
                  <a:srgbClr val="FF0000"/>
                </a:solidFill>
              </a:rPr>
              <a:t> e </a:t>
            </a:r>
            <a:r>
              <a:rPr lang="pt-PT" dirty="0" err="1">
                <a:solidFill>
                  <a:srgbClr val="FF0000"/>
                </a:solidFill>
              </a:rPr>
              <a:t>Cangandala</a:t>
            </a:r>
            <a:r>
              <a:rPr lang="pt-PT" dirty="0"/>
              <a:t>. Estima-se uma Taxa de cobertura de</a:t>
            </a:r>
            <a:r>
              <a:rPr lang="pt-PT" b="1" dirty="0"/>
              <a:t> 31,95% </a:t>
            </a:r>
            <a:r>
              <a:rPr lang="pt-PT" dirty="0"/>
              <a:t>para Malanje, </a:t>
            </a:r>
            <a:r>
              <a:rPr lang="pt-PT" b="1" dirty="0"/>
              <a:t>24,8%</a:t>
            </a:r>
            <a:r>
              <a:rPr lang="pt-PT" dirty="0"/>
              <a:t> </a:t>
            </a:r>
            <a:r>
              <a:rPr lang="pt-PT" dirty="0" err="1"/>
              <a:t>Cacuso</a:t>
            </a:r>
            <a:r>
              <a:rPr lang="pt-PT" dirty="0"/>
              <a:t>, </a:t>
            </a:r>
            <a:r>
              <a:rPr lang="pt-PT" b="1" dirty="0"/>
              <a:t>8,10%</a:t>
            </a:r>
            <a:r>
              <a:rPr lang="pt-PT" dirty="0"/>
              <a:t> </a:t>
            </a:r>
            <a:r>
              <a:rPr lang="pt-PT" dirty="0" err="1"/>
              <a:t>Caculama</a:t>
            </a:r>
            <a:r>
              <a:rPr lang="pt-PT" dirty="0"/>
              <a:t> e </a:t>
            </a:r>
            <a:r>
              <a:rPr lang="pt-PT" b="1" dirty="0"/>
              <a:t>5,23%</a:t>
            </a:r>
            <a:r>
              <a:rPr lang="pt-PT" dirty="0"/>
              <a:t> para </a:t>
            </a:r>
            <a:r>
              <a:rPr lang="pt-PT" dirty="0" err="1"/>
              <a:t>Cangandala</a:t>
            </a:r>
            <a:r>
              <a:rPr lang="pt-PT" dirty="0"/>
              <a:t>.</a:t>
            </a:r>
          </a:p>
          <a:p>
            <a:pPr algn="just"/>
            <a:endParaRPr lang="pt-PT" dirty="0"/>
          </a:p>
          <a:p>
            <a:pPr algn="just"/>
            <a:r>
              <a:rPr lang="pt-PT" dirty="0">
                <a:solidFill>
                  <a:srgbClr val="FF0000"/>
                </a:solidFill>
              </a:rPr>
              <a:t>População beneficiadas nos restantes Municípios:</a:t>
            </a:r>
          </a:p>
          <a:p>
            <a:pPr algn="just"/>
            <a:endParaRPr lang="pt-PT" dirty="0">
              <a:solidFill>
                <a:srgbClr val="FF0000"/>
              </a:solidFill>
            </a:endParaRPr>
          </a:p>
          <a:p>
            <a:pPr algn="just"/>
            <a:r>
              <a:rPr lang="pt-PT" dirty="0">
                <a:solidFill>
                  <a:srgbClr val="FF0000"/>
                </a:solidFill>
              </a:rPr>
              <a:t>3.956 </a:t>
            </a:r>
            <a:r>
              <a:rPr lang="pt-PT" dirty="0"/>
              <a:t>famílias são alimentadas por sistemas isolados, grupos geradores, perfazendo um total de </a:t>
            </a:r>
            <a:r>
              <a:rPr lang="pt-PT" dirty="0">
                <a:solidFill>
                  <a:srgbClr val="FF0000"/>
                </a:solidFill>
              </a:rPr>
              <a:t>23.736 habitantes.</a:t>
            </a:r>
            <a:r>
              <a:rPr lang="pt-PT" dirty="0"/>
              <a:t> Estima-se uma Taxa de cobertura para os restantes municípios de </a:t>
            </a:r>
            <a:r>
              <a:rPr lang="pt-PT" b="1" dirty="0"/>
              <a:t>7,88%.</a:t>
            </a:r>
          </a:p>
        </p:txBody>
      </p:sp>
      <p:pic>
        <p:nvPicPr>
          <p:cNvPr id="10" name="Picture 2" descr="C:\Users\DPEA-E\Downloads\IMA\i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6357982" cy="1357322"/>
          </a:xfrm>
          <a:prstGeom prst="rect">
            <a:avLst/>
          </a:prstGeom>
          <a:noFill/>
        </p:spPr>
      </p:pic>
      <p:pic>
        <p:nvPicPr>
          <p:cNvPr id="12" name="Picture 3" descr="C:\Users\DPEA-E\Pictures\NEW IMAGEM\imag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500330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395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8" name="Canto dobrado 7"/>
          <p:cNvSpPr/>
          <p:nvPr/>
        </p:nvSpPr>
        <p:spPr>
          <a:xfrm>
            <a:off x="142844" y="1700808"/>
            <a:ext cx="8858312" cy="5014340"/>
          </a:xfrm>
          <a:prstGeom prst="foldedCorner">
            <a:avLst>
              <a:gd name="adj" fmla="val 70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sz="1600" b="1" dirty="0">
              <a:solidFill>
                <a:srgbClr val="C00000"/>
              </a:solidFill>
            </a:endParaRPr>
          </a:p>
          <a:p>
            <a:r>
              <a:rPr lang="pt-PT" sz="1600" b="1" dirty="0">
                <a:solidFill>
                  <a:schemeClr val="accent3"/>
                </a:solidFill>
              </a:rPr>
              <a:t>2.4. PRINCPAIS REALIZAÇÕES</a:t>
            </a:r>
          </a:p>
          <a:p>
            <a:endParaRPr lang="pt-PT" sz="1400" dirty="0">
              <a:solidFill>
                <a:schemeClr val="tx1"/>
              </a:solidFill>
            </a:endParaRPr>
          </a:p>
          <a:p>
            <a:r>
              <a:rPr lang="pt-PT" sz="1600" b="1" dirty="0">
                <a:solidFill>
                  <a:srgbClr val="C00000"/>
                </a:solidFill>
              </a:rPr>
              <a:t>2.5. PROJECTOS EM CURSOS</a:t>
            </a:r>
          </a:p>
          <a:p>
            <a:endParaRPr lang="pt-PT" sz="1200" b="1" dirty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PT" sz="1400" b="1" dirty="0"/>
              <a:t>Electrificação do Município de Calandula</a:t>
            </a:r>
            <a:r>
              <a:rPr lang="pt-PT" sz="1400" dirty="0"/>
              <a:t>: Obras adjudicada a ODEBRECHT, através do Ministério de Energia e Águas, que contemplará a construção da LT 110 kV de 50 </a:t>
            </a:r>
            <a:r>
              <a:rPr lang="pt-PT" sz="1400" dirty="0" err="1"/>
              <a:t>Km</a:t>
            </a:r>
            <a:r>
              <a:rPr lang="pt-PT" sz="1400" dirty="0"/>
              <a:t> – SE </a:t>
            </a:r>
            <a:r>
              <a:rPr lang="pt-PT" sz="1400" dirty="0" err="1"/>
              <a:t>Cacuso</a:t>
            </a:r>
            <a:r>
              <a:rPr lang="pt-PT" sz="1400" dirty="0"/>
              <a:t> 110/60 kV – SE Calandula 110/30 kV.  </a:t>
            </a:r>
          </a:p>
          <a:p>
            <a:pPr lvl="0" algn="just"/>
            <a:endParaRPr lang="pt-PT" sz="1400" dirty="0"/>
          </a:p>
          <a:p>
            <a:pPr algn="just">
              <a:buFont typeface="Arial" pitchFamily="34" charset="0"/>
              <a:buChar char="•"/>
            </a:pPr>
            <a:r>
              <a:rPr lang="pt-PT" sz="1400" dirty="0"/>
              <a:t>Trabalhos de ligações domiciliares sem sistema de contagem, do projecto de instalação de 4 Postos de Transformação em 4 Bairros periféricos da cidade de Malanje, projecto de electrificação concluídos em Novembro de 2018.</a:t>
            </a:r>
          </a:p>
          <a:p>
            <a:pPr marL="342900" indent="-342900"/>
            <a:endParaRPr lang="pt-PT" sz="1100" b="1" dirty="0">
              <a:solidFill>
                <a:srgbClr val="FF0000"/>
              </a:solidFill>
            </a:endParaRPr>
          </a:p>
          <a:p>
            <a:r>
              <a:rPr lang="pt-PT" sz="1400" b="1" dirty="0">
                <a:solidFill>
                  <a:srgbClr val="C00000"/>
                </a:solidFill>
              </a:rPr>
              <a:t>2.6. PRESPECTIVAS</a:t>
            </a:r>
          </a:p>
          <a:p>
            <a:endParaRPr lang="pt-PT" sz="1200" b="1" dirty="0"/>
          </a:p>
          <a:p>
            <a:pPr lvl="0" algn="just">
              <a:buFont typeface="Arial" pitchFamily="34" charset="0"/>
              <a:buChar char="•"/>
            </a:pPr>
            <a:r>
              <a:rPr lang="pt-PT" sz="1400" dirty="0"/>
              <a:t>Projecto de Electrificação da Cidade de Malanje, construção da Rede de Média, Baixa Tensão e ligações domiciliarias em 23 Bairros.  </a:t>
            </a:r>
          </a:p>
          <a:p>
            <a:pPr lvl="0" algn="just">
              <a:buFont typeface="Arial" pitchFamily="34" charset="0"/>
              <a:buChar char="•"/>
            </a:pPr>
            <a:endParaRPr lang="pt-PT" sz="1400" dirty="0"/>
          </a:p>
          <a:p>
            <a:pPr lvl="0" algn="just">
              <a:buFont typeface="Arial" pitchFamily="34" charset="0"/>
              <a:buChar char="•"/>
            </a:pPr>
            <a:r>
              <a:rPr lang="pt-PT" sz="1400" b="1" dirty="0"/>
              <a:t>Electrificação do Município de Cangandala: </a:t>
            </a:r>
            <a:r>
              <a:rPr lang="pt-PT" sz="1400" dirty="0"/>
              <a:t>Extensão da linha de </a:t>
            </a:r>
            <a:r>
              <a:rPr lang="pt-PT" sz="1400" dirty="0" err="1"/>
              <a:t>transporte-</a:t>
            </a:r>
            <a:r>
              <a:rPr lang="pt-PT" sz="1400" dirty="0"/>
              <a:t> LT, num perímetro com mais de 28km, a partir da </a:t>
            </a:r>
            <a:r>
              <a:rPr lang="pt-PT" sz="1400" dirty="0" err="1"/>
              <a:t>SE-Malanje</a:t>
            </a:r>
            <a:r>
              <a:rPr lang="pt-PT" sz="1400" dirty="0"/>
              <a:t>.</a:t>
            </a:r>
          </a:p>
          <a:p>
            <a:pPr lvl="0" algn="just"/>
            <a:endParaRPr lang="pt-PT" sz="1400" dirty="0"/>
          </a:p>
          <a:p>
            <a:pPr lvl="0" algn="just">
              <a:buFont typeface="Arial" pitchFamily="34" charset="0"/>
              <a:buChar char="•"/>
            </a:pPr>
            <a:r>
              <a:rPr lang="pt-PT" sz="1400" dirty="0"/>
              <a:t>Construção da Linha da transporte de MT, da </a:t>
            </a:r>
            <a:r>
              <a:rPr lang="pt-PT" sz="1400" dirty="0" err="1"/>
              <a:t>SE-Malanje</a:t>
            </a:r>
            <a:r>
              <a:rPr lang="pt-PT" sz="1400" dirty="0"/>
              <a:t>, ao Pólo Industrial de Malanje</a:t>
            </a:r>
          </a:p>
          <a:p>
            <a:pPr lvl="0" algn="just"/>
            <a:endParaRPr lang="pt-PT" sz="1400" dirty="0"/>
          </a:p>
        </p:txBody>
      </p:sp>
      <p:pic>
        <p:nvPicPr>
          <p:cNvPr id="7" name="Picture 2" descr="C:\Users\DPEA-E\Downloads\IMA\i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6357982" cy="1571636"/>
          </a:xfrm>
          <a:prstGeom prst="rect">
            <a:avLst/>
          </a:prstGeom>
          <a:noFill/>
        </p:spPr>
      </p:pic>
      <p:pic>
        <p:nvPicPr>
          <p:cNvPr id="10" name="Picture 3" descr="C:\Users\DPEA-E\Pictures\NEW IMAGEM\imag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500330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6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8" name="Canto dobrado 7"/>
          <p:cNvSpPr/>
          <p:nvPr/>
        </p:nvSpPr>
        <p:spPr>
          <a:xfrm>
            <a:off x="142844" y="1700808"/>
            <a:ext cx="8858312" cy="5014340"/>
          </a:xfrm>
          <a:prstGeom prst="foldedCorner">
            <a:avLst>
              <a:gd name="adj" fmla="val 70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sz="1600" b="1" dirty="0">
              <a:solidFill>
                <a:srgbClr val="C00000"/>
              </a:solidFill>
            </a:endParaRPr>
          </a:p>
          <a:p>
            <a:r>
              <a:rPr lang="pt-PT" sz="1600" b="1" dirty="0">
                <a:solidFill>
                  <a:schemeClr val="accent3"/>
                </a:solidFill>
              </a:rPr>
              <a:t> </a:t>
            </a:r>
            <a:endParaRPr lang="pt-PT" sz="1400" dirty="0"/>
          </a:p>
          <a:p>
            <a:pPr lvl="0" algn="just"/>
            <a:endParaRPr lang="pt-PT" sz="1400" dirty="0"/>
          </a:p>
        </p:txBody>
      </p:sp>
      <p:pic>
        <p:nvPicPr>
          <p:cNvPr id="7" name="Picture 2" descr="C:\Users\DPEA-E\Downloads\IMA\i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6357982" cy="1571636"/>
          </a:xfrm>
          <a:prstGeom prst="rect">
            <a:avLst/>
          </a:prstGeom>
          <a:noFill/>
        </p:spPr>
      </p:pic>
      <p:pic>
        <p:nvPicPr>
          <p:cNvPr id="10" name="Picture 3" descr="C:\Users\DPEA-E\Pictures\NEW IMAGEM\imag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500330" cy="1571636"/>
          </a:xfrm>
          <a:prstGeom prst="rect">
            <a:avLst/>
          </a:prstGeom>
          <a:noFill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2842" y="2285993"/>
          <a:ext cx="8858314" cy="442914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7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6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2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50699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/>
                        <a:t>Província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/>
                        <a:t>Município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/>
                        <a:t>População</a:t>
                      </a:r>
                      <a:endParaRPr lang="pt-P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/>
                        <a:t>Potência Instalada (MW)</a:t>
                      </a:r>
                      <a:endParaRPr lang="pt-P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/>
                        <a:t>Potência Disponível (MW)</a:t>
                      </a:r>
                      <a:endParaRPr lang="pt-P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/>
                        <a:t>Produção de Energia (MWh)</a:t>
                      </a:r>
                      <a:endParaRPr lang="pt-P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/>
                        <a:t>Distribuição de Energia (MWh)</a:t>
                      </a:r>
                      <a:endParaRPr lang="pt-P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/>
                        <a:t>Ligações Domésticas/Não Doméstica</a:t>
                      </a:r>
                      <a:endParaRPr lang="pt-PT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1" u="none" strike="noStrike" dirty="0"/>
                        <a:t>Emprego Gerado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30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pt-PT" sz="4000" u="none" strike="noStrike" dirty="0"/>
                        <a:t>MALANJE</a:t>
                      </a:r>
                      <a:endParaRPr lang="pt-PT" sz="4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vert="vert27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Malanje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505 098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REDE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72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52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9940,501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28954 / 42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Cacuso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71 541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REDE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28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28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1570,713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3014 / 28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Calandula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87 017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0,6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0,6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310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15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/>
                        <a:t>C.</a:t>
                      </a:r>
                      <a:r>
                        <a:rPr lang="pt-PT" sz="1200" u="none" strike="noStrike" baseline="0" dirty="0"/>
                        <a:t> </a:t>
                      </a:r>
                      <a:r>
                        <a:rPr lang="pt-PT" sz="1200" u="none" strike="noStrike" dirty="0"/>
                        <a:t>Catembo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44 219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0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182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Quela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21 847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4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0,5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0,5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260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Cahombo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22 115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0,2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0,2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106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Massango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32 610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1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0,1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0,1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165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Luquembo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51 647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0,4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0,4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102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Marimba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27 074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0,3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0,3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3750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Kunda-dia-Base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13 651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4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0,6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0,6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144 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179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Quirima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22 250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3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0,1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0,1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175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Caculama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29 037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3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2,24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185,144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392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Cangandala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43 855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3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2,24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2,24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182,102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389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23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/>
                        <a:t>Kiwaba Nzoji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u="none" strike="noStrike"/>
                        <a:t>14 402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G# 3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/>
                        <a:t>0,8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u="none" strike="noStrike"/>
                        <a:t>0,8</a:t>
                      </a:r>
                      <a:endParaRPr lang="pt-PT" sz="12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 dirty="0"/>
                        <a:t> 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 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278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u="none" strike="noStrike"/>
                        <a:t>0</a:t>
                      </a:r>
                      <a:endParaRPr lang="pt-P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23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/>
                        <a:t>Total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/>
                        <a:t>986 363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/>
                        <a:t> 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/>
                        <a:t>108,08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/>
                        <a:t>87,84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/>
                        <a:t>0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/>
                        <a:t>11878,46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/>
                        <a:t>38256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u="none" strike="noStrike" dirty="0"/>
                        <a:t>15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1" marR="8451" marT="845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178592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 INDICADORES DE ENERGIA À  NÍVEL DA PROVÍNCIA</a:t>
            </a:r>
          </a:p>
        </p:txBody>
      </p:sp>
    </p:spTree>
    <p:extLst>
      <p:ext uri="{BB962C8B-B14F-4D97-AF65-F5344CB8AC3E}">
        <p14:creationId xmlns:p14="http://schemas.microsoft.com/office/powerpoint/2010/main" val="21086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9" name="Canto dobrado 8"/>
          <p:cNvSpPr/>
          <p:nvPr/>
        </p:nvSpPr>
        <p:spPr>
          <a:xfrm>
            <a:off x="214282" y="1714488"/>
            <a:ext cx="8784976" cy="4897150"/>
          </a:xfrm>
          <a:prstGeom prst="foldedCorner">
            <a:avLst>
              <a:gd name="adj" fmla="val 72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solidFill>
                  <a:schemeClr val="tx1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i="1" dirty="0">
                <a:solidFill>
                  <a:schemeClr val="tx1"/>
                </a:solidFill>
              </a:rPr>
              <a:t>No domínio das águas</a:t>
            </a:r>
            <a:endParaRPr lang="pt-PT" sz="20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2000" dirty="0">
                <a:solidFill>
                  <a:schemeClr val="tx1"/>
                </a:solidFill>
              </a:rPr>
              <a:t>A cidade de Malanje, conta com uma produção de 13.800</a:t>
            </a:r>
            <a:r>
              <a:rPr lang="pt-PT" sz="2000" dirty="0"/>
              <a:t>m</a:t>
            </a:r>
            <a:r>
              <a:rPr lang="pt-PT" sz="2000" baseline="30000" dirty="0"/>
              <a:t>3 </a:t>
            </a:r>
            <a:r>
              <a:rPr lang="pt-PT" sz="2000" dirty="0">
                <a:solidFill>
                  <a:schemeClr val="tx1"/>
                </a:solidFill>
              </a:rPr>
              <a:t>/dia,    com mais de 10.280 ligações domiciliárias.  Beneficiando um total de 61.680 habitantes, representando 12,2% da população da sede municipal.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sz="2000" dirty="0">
                <a:solidFill>
                  <a:schemeClr val="tx1"/>
                </a:solidFill>
              </a:rPr>
              <a:t>A taxa de acesso à água nas zonas rurais e sedes comunais aumentou de 65,7% em 2018, para 67,5% em Julho de 2019, fruto da implementação de mais de</a:t>
            </a:r>
            <a:r>
              <a:rPr lang="pt-PT" sz="2000" dirty="0">
                <a:solidFill>
                  <a:srgbClr val="C00000"/>
                </a:solidFill>
              </a:rPr>
              <a:t> </a:t>
            </a:r>
            <a:r>
              <a:rPr lang="pt-PT" sz="2000" dirty="0">
                <a:solidFill>
                  <a:schemeClr val="tx1"/>
                </a:solidFill>
              </a:rPr>
              <a:t>10 projectos (central) do Programa Água para Todos (PAT).  </a:t>
            </a:r>
            <a:endParaRPr lang="pt-PT" sz="1400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DPEA-E\Downloads\IMA\i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6357982" cy="1571636"/>
          </a:xfrm>
          <a:prstGeom prst="rect">
            <a:avLst/>
          </a:prstGeom>
          <a:noFill/>
        </p:spPr>
      </p:pic>
      <p:pic>
        <p:nvPicPr>
          <p:cNvPr id="10" name="Picture 3" descr="C:\Users\DPEA-E\Pictures\NEW IMAGEM\imag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500330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Canto dobrado 3"/>
          <p:cNvSpPr/>
          <p:nvPr/>
        </p:nvSpPr>
        <p:spPr>
          <a:xfrm>
            <a:off x="179512" y="1673982"/>
            <a:ext cx="8784976" cy="4898290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0" y="1785926"/>
            <a:ext cx="91440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r>
              <a:rPr lang="pt-PT" sz="1600" b="1" dirty="0"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CARACTERIZAÃO DO NÍVEL GERAL DE ACESSO A ÁGUA NA PROVÍNCIA</a:t>
            </a:r>
            <a:endParaRPr lang="pt-PT" sz="1400" dirty="0">
              <a:latin typeface="Century Gothic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DPEA-E\Downloads\IMA\i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6357982" cy="1571636"/>
          </a:xfrm>
          <a:prstGeom prst="rect">
            <a:avLst/>
          </a:prstGeom>
          <a:noFill/>
        </p:spPr>
      </p:pic>
      <p:pic>
        <p:nvPicPr>
          <p:cNvPr id="12" name="Picture 3" descr="C:\Users\DPEA-E\Pictures\NEW IMAGEM\imag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500330" cy="1571636"/>
          </a:xfrm>
          <a:prstGeom prst="rect">
            <a:avLst/>
          </a:prstGeom>
          <a:noFill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14282" y="2285992"/>
          <a:ext cx="8715434" cy="4371426"/>
        </p:xfrm>
        <a:graphic>
          <a:graphicData uri="http://schemas.openxmlformats.org/drawingml/2006/table">
            <a:tbl>
              <a:tblPr/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7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7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77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77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77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69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77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9680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N/O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       Município 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Nº de Habitantes 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t-PT" sz="1200" b="1" i="0" u="none" strike="noStrike" dirty="0">
                          <a:solidFill>
                            <a:schemeClr val="bg2"/>
                          </a:solidFill>
                          <a:latin typeface="Verdana"/>
                        </a:rPr>
                        <a:t>Indicadores</a:t>
                      </a:r>
                      <a:r>
                        <a:rPr lang="pt-PT" sz="1200" b="1" i="0" u="none" strike="noStrike" baseline="0" dirty="0">
                          <a:solidFill>
                            <a:schemeClr val="bg2"/>
                          </a:solidFill>
                          <a:latin typeface="Verdana"/>
                        </a:rPr>
                        <a:t> para água rural</a:t>
                      </a:r>
                      <a:endParaRPr lang="pt-PT" sz="1200" b="1" i="0" u="none" strike="noStrike" dirty="0">
                        <a:solidFill>
                          <a:schemeClr val="bg2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População Servida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%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1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Grande Sistema 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      PSA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PA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B.M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Fontanários 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Total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Inop.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Total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Inop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.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Total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Inop.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Total</a:t>
                      </a:r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Fora Serviço</a:t>
                      </a:r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172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Malanje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505 098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243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146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171 447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31,8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Calandula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87 017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35 978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41,34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Cacuso 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71 541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155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41 840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58,48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Luquembo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51 647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11 300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21.87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29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Cambundi-Catembo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44 219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3500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11,53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437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Cangandala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43 855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19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13 778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31,41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Massango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32 610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6 681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15,68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5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Caculama (Mucari)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29 037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12 700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43,73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9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Marimba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27 074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5 270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19,46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Quirima 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22 250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4 960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22,29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11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Cahombo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22 115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8 775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18,77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755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12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Quela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21 847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16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9 800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44,85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515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13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Quiwaba Nzogi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14 402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13 902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90,95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013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14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Cunda - Dia - Base </a:t>
                      </a:r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13 651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17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6 990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51,2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8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100" b="1" i="0" u="none" strike="noStrike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854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TOTAL </a:t>
                      </a:r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endParaRPr lang="pt-PT" sz="12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986 363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109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579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238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438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85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346 921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2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41,42</a:t>
                      </a:r>
                    </a:p>
                  </a:txBody>
                  <a:tcPr marL="6129" marR="6129" marT="6129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9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8" name="Canto dobrado 7"/>
          <p:cNvSpPr/>
          <p:nvPr/>
        </p:nvSpPr>
        <p:spPr>
          <a:xfrm>
            <a:off x="142844" y="1700808"/>
            <a:ext cx="8858312" cy="5014340"/>
          </a:xfrm>
          <a:prstGeom prst="foldedCorner">
            <a:avLst>
              <a:gd name="adj" fmla="val 70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sz="1600" b="1" dirty="0">
              <a:solidFill>
                <a:srgbClr val="C00000"/>
              </a:solidFill>
            </a:endParaRPr>
          </a:p>
          <a:p>
            <a:r>
              <a:rPr lang="pt-PT" sz="1600" b="1" dirty="0">
                <a:solidFill>
                  <a:srgbClr val="C00000"/>
                </a:solidFill>
              </a:rPr>
              <a:t>2.3. PROJECTOS EM CURSO</a:t>
            </a:r>
          </a:p>
          <a:p>
            <a:endParaRPr lang="pt-PT" sz="1600" b="1" dirty="0">
              <a:solidFill>
                <a:srgbClr val="C00000"/>
              </a:solidFill>
            </a:endParaRPr>
          </a:p>
          <a:p>
            <a:r>
              <a:rPr lang="pt-PT" sz="1600" b="1" dirty="0"/>
              <a:t>Programa de Reforço e Construção de novos SAA das Sedes Municipais</a:t>
            </a:r>
            <a:endParaRPr lang="pt-PT" sz="1600" dirty="0"/>
          </a:p>
          <a:p>
            <a:endParaRPr lang="pt-PT" sz="1600" b="1" dirty="0">
              <a:solidFill>
                <a:srgbClr val="C00000"/>
              </a:solidFill>
            </a:endParaRPr>
          </a:p>
          <a:p>
            <a:endParaRPr lang="pt-PT" sz="1200" b="1" dirty="0">
              <a:solidFill>
                <a:schemeClr val="tx1"/>
              </a:solidFill>
            </a:endParaRPr>
          </a:p>
          <a:p>
            <a:pPr lvl="0" algn="just"/>
            <a:endParaRPr lang="pt-PT" sz="1600" b="1" dirty="0"/>
          </a:p>
          <a:p>
            <a:pPr lvl="0" algn="just"/>
            <a:endParaRPr lang="pt-PT" sz="1600" b="1" dirty="0"/>
          </a:p>
          <a:p>
            <a:pPr lvl="0" algn="just"/>
            <a:endParaRPr lang="pt-PT" sz="1600" b="1" dirty="0"/>
          </a:p>
          <a:p>
            <a:pPr lvl="0" algn="just"/>
            <a:endParaRPr lang="pt-PT" sz="1600" b="1" dirty="0"/>
          </a:p>
          <a:p>
            <a:pPr lvl="0" algn="just"/>
            <a:endParaRPr lang="pt-PT" sz="1600" b="1" dirty="0"/>
          </a:p>
          <a:p>
            <a:pPr lvl="0" algn="just"/>
            <a:endParaRPr lang="pt-PT" sz="1600" b="1" dirty="0"/>
          </a:p>
          <a:p>
            <a:pPr lvl="0" algn="just"/>
            <a:endParaRPr lang="pt-PT" sz="1600" b="1" dirty="0"/>
          </a:p>
          <a:p>
            <a:pPr marL="342900" indent="-342900"/>
            <a:endParaRPr lang="pt-PT" sz="1600" b="1" dirty="0">
              <a:solidFill>
                <a:srgbClr val="FF0000"/>
              </a:solidFill>
            </a:endParaRPr>
          </a:p>
          <a:p>
            <a:r>
              <a:rPr lang="pt-PT" sz="1600" b="1" dirty="0">
                <a:solidFill>
                  <a:srgbClr val="C00000"/>
                </a:solidFill>
              </a:rPr>
              <a:t>2.4. PERESPECTIVAS</a:t>
            </a:r>
          </a:p>
          <a:p>
            <a:endParaRPr lang="pt-PT" sz="1400" b="1" dirty="0"/>
          </a:p>
          <a:p>
            <a:pPr lvl="0" algn="just">
              <a:buFont typeface="Arial" pitchFamily="34" charset="0"/>
              <a:buChar char="•"/>
            </a:pPr>
            <a:r>
              <a:rPr lang="pt-PT" sz="1600" dirty="0"/>
              <a:t> Reforço dos sistema de distribuição de água em mais 7 sedes municipais;</a:t>
            </a:r>
          </a:p>
          <a:p>
            <a:pPr lvl="0" algn="just">
              <a:buFont typeface="Arial" pitchFamily="34" charset="0"/>
              <a:buChar char="•"/>
            </a:pPr>
            <a:endParaRPr lang="pt-PT" sz="1600" dirty="0"/>
          </a:p>
          <a:p>
            <a:pPr lvl="0" algn="just">
              <a:buFont typeface="Arial" pitchFamily="34" charset="0"/>
              <a:buChar char="•"/>
            </a:pPr>
            <a:r>
              <a:rPr lang="pt-PT" sz="1600" b="1" dirty="0"/>
              <a:t> </a:t>
            </a:r>
            <a:r>
              <a:rPr lang="pt-PT" sz="1600" dirty="0"/>
              <a:t>Licenciamento e cadastramento de todas as instalações eléctricas de uso privado    existente na Província de Malanje.</a:t>
            </a:r>
          </a:p>
        </p:txBody>
      </p:sp>
      <p:pic>
        <p:nvPicPr>
          <p:cNvPr id="7" name="Picture 2" descr="C:\Users\DPEA-E\Downloads\IMA\i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6357982" cy="1428760"/>
          </a:xfrm>
          <a:prstGeom prst="rect">
            <a:avLst/>
          </a:prstGeom>
          <a:noFill/>
        </p:spPr>
      </p:pic>
      <p:pic>
        <p:nvPicPr>
          <p:cNvPr id="10" name="Picture 3" descr="C:\Users\DPEA-E\Pictures\NEW IMAGEM\imag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500330" cy="1428760"/>
          </a:xfrm>
          <a:prstGeom prst="rect">
            <a:avLst/>
          </a:prstGeom>
          <a:noFill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282" y="2928934"/>
          <a:ext cx="8715435" cy="172336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2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7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/>
                        <a:t>N.º</a:t>
                      </a:r>
                      <a:endParaRPr lang="pt-PT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/>
                        <a:t>Municípios Beneficiados</a:t>
                      </a:r>
                      <a:endParaRPr lang="pt-PT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000" b="1" dirty="0"/>
                        <a:t>Execução Física (%)</a:t>
                      </a:r>
                      <a:r>
                        <a:rPr lang="pt-PT" sz="1200" b="1" dirty="0"/>
                        <a:t> </a:t>
                      </a:r>
                      <a:endParaRPr lang="pt-PT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1</a:t>
                      </a:r>
                      <a:endParaRPr lang="pt-PT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/>
                        <a:t>Mucari (Caculama)</a:t>
                      </a:r>
                      <a:endParaRPr lang="pt-PT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93</a:t>
                      </a:r>
                      <a:endParaRPr lang="pt-PT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2</a:t>
                      </a:r>
                      <a:endParaRPr lang="pt-PT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/>
                        <a:t>Kiwaba Nzoji</a:t>
                      </a:r>
                      <a:endParaRPr lang="pt-PT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92</a:t>
                      </a:r>
                      <a:endParaRPr lang="pt-PT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3</a:t>
                      </a:r>
                      <a:endParaRPr lang="pt-PT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/>
                        <a:t>Malanje</a:t>
                      </a:r>
                      <a:endParaRPr lang="pt-PT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22</a:t>
                      </a:r>
                      <a:endParaRPr lang="pt-PT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/>
                        <a:t>4</a:t>
                      </a:r>
                      <a:endParaRPr lang="pt-PT" sz="16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Marimba</a:t>
                      </a:r>
                      <a:endParaRPr lang="pt-PT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Calibri"/>
                        </a:rPr>
                        <a:t>66</a:t>
                      </a:r>
                      <a:endParaRPr lang="pt-PT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/>
                        <a:t>5</a:t>
                      </a:r>
                      <a:endParaRPr lang="pt-PT" sz="16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err="1"/>
                        <a:t>Massango</a:t>
                      </a:r>
                      <a:endParaRPr lang="pt-PT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90</a:t>
                      </a:r>
                      <a:endParaRPr lang="pt-PT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/>
                        <a:t>6</a:t>
                      </a:r>
                      <a:endParaRPr lang="pt-PT" sz="1600" b="1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 err="1"/>
                        <a:t>Cangandala</a:t>
                      </a:r>
                      <a:endParaRPr lang="pt-PT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81</a:t>
                      </a:r>
                      <a:endParaRPr lang="pt-PT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7</a:t>
                      </a:r>
                      <a:endParaRPr lang="pt-PT" sz="1600" b="1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Quela</a:t>
                      </a:r>
                      <a:endParaRPr lang="pt-PT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/>
                        <a:t>64,5</a:t>
                      </a:r>
                      <a:endParaRPr lang="pt-PT" sz="1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37" marR="6853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6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4" name="Canto dobrado 3"/>
          <p:cNvSpPr/>
          <p:nvPr/>
        </p:nvSpPr>
        <p:spPr>
          <a:xfrm>
            <a:off x="179512" y="1673982"/>
            <a:ext cx="8784976" cy="4826852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9" name="Rectângulo 8"/>
          <p:cNvSpPr/>
          <p:nvPr/>
        </p:nvSpPr>
        <p:spPr>
          <a:xfrm>
            <a:off x="214282" y="1785926"/>
            <a:ext cx="8715436" cy="414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797560" algn="l"/>
              </a:tabLst>
            </a:pPr>
            <a:r>
              <a:rPr lang="pt-PT" sz="2000" b="1" dirty="0">
                <a:solidFill>
                  <a:srgbClr val="C00000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INDICADORES DO SAA DA SEDE CAPITAL DE MALANJE</a:t>
            </a:r>
            <a:endParaRPr lang="pt-PT" dirty="0">
              <a:solidFill>
                <a:srgbClr val="C00000"/>
              </a:solidFill>
              <a:latin typeface="Century Gothic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DPEA-E\Downloads\IMA\i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6357982" cy="1571636"/>
          </a:xfrm>
          <a:prstGeom prst="rect">
            <a:avLst/>
          </a:prstGeom>
          <a:noFill/>
        </p:spPr>
      </p:pic>
      <p:pic>
        <p:nvPicPr>
          <p:cNvPr id="12" name="Picture 3" descr="C:\Users\DPEA-E\Pictures\NEW IMAGEM\imag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2500330" cy="1571636"/>
          </a:xfrm>
          <a:prstGeom prst="rect">
            <a:avLst/>
          </a:prstGeom>
          <a:noFill/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4283" y="2428868"/>
          <a:ext cx="8715434" cy="248413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3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/>
                        <a:t>N/O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u="none" strike="noStrike" dirty="0"/>
                        <a:t>INDICADORES 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u="none" strike="noStrike" dirty="0"/>
                        <a:t>UNIDADES</a:t>
                      </a:r>
                      <a:endParaRPr lang="pt-PT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1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u="none" strike="noStrike" dirty="0"/>
                        <a:t>Total de funcionários por cada 1000 ligações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2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u="none" strike="noStrike" dirty="0"/>
                        <a:t>Recuperação de custos operacionais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?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3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u="none" strike="noStrike" dirty="0"/>
                        <a:t>Água captada que é facturada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N/d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36"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4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u="none" strike="noStrike"/>
                        <a:t>Rácio valores cobrados, valores facturados</a:t>
                      </a:r>
                      <a:endParaRPr lang="pt-PT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86,90%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5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u="none" strike="noStrike" dirty="0"/>
                        <a:t>População servida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18,5%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6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u="none" strike="noStrike" dirty="0"/>
                        <a:t>Número de horas de Distribuição por dia(h)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24/h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2000" u="none" strike="noStrike" dirty="0"/>
                        <a:t> 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/>
                        <a:t> </a:t>
                      </a:r>
                      <a:endParaRPr lang="pt-PT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31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DPEA-E\Pictures\RAINHA NGINGA\IMG_20160328_092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858312" cy="5072098"/>
          </a:xfrm>
          <a:prstGeom prst="rect">
            <a:avLst/>
          </a:prstGeom>
          <a:noFill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814"/>
            <a:ext cx="8784976" cy="1512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8" name="Canto dobrado 7"/>
          <p:cNvSpPr/>
          <p:nvPr/>
        </p:nvSpPr>
        <p:spPr>
          <a:xfrm>
            <a:off x="179512" y="1916832"/>
            <a:ext cx="8784976" cy="4824536"/>
          </a:xfrm>
          <a:prstGeom prst="foldedCorner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2977653" y="3861048"/>
            <a:ext cx="318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OBRIGADO PELA ATENÇÃO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DPEA-E\Pictures\transferi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14290"/>
            <a:ext cx="6357982" cy="142875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688" y="5357826"/>
            <a:ext cx="885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OBRIGADO PELA ATENÇÃO</a:t>
            </a: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DPEA-E\Pictures\NEW IMAGEM\image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290"/>
            <a:ext cx="2500330" cy="1428760"/>
          </a:xfrm>
          <a:prstGeom prst="rect">
            <a:avLst/>
          </a:prstGeom>
          <a:noFill/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2844" y="3786190"/>
            <a:ext cx="88583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4400" b="1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OBRIGADO PELA ATENÇÃO</a:t>
            </a:r>
            <a:endParaRPr kumimoji="0" lang="pt-PT" sz="32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35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7256</TotalTime>
  <Words>1027</Words>
  <Application>Microsoft Office PowerPoint</Application>
  <PresentationFormat>Apresentação na tela (4:3)</PresentationFormat>
  <Paragraphs>492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Lucida Console</vt:lpstr>
      <vt:lpstr>Times New Roman</vt:lpstr>
      <vt:lpstr>Verdana</vt:lpstr>
      <vt:lpstr>Wingdings 2</vt:lpstr>
      <vt:lpstr>Aspecto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djobley</dc:creator>
  <cp:lastModifiedBy>DR. MIGUEL CORREIA</cp:lastModifiedBy>
  <cp:revision>737</cp:revision>
  <cp:lastPrinted>2017-05-30T15:44:53Z</cp:lastPrinted>
  <dcterms:created xsi:type="dcterms:W3CDTF">2013-12-13T02:18:02Z</dcterms:created>
  <dcterms:modified xsi:type="dcterms:W3CDTF">2019-07-25T15:56:47Z</dcterms:modified>
</cp:coreProperties>
</file>