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00BE-4D9F-47EF-BB1F-BBDC6F7C9AF4}" type="datetimeFigureOut">
              <a:rPr lang="pt-PT" smtClean="0"/>
              <a:t>26/07/2019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2E715-C2E1-42AE-87B5-33CB52245C5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00BE-4D9F-47EF-BB1F-BBDC6F7C9AF4}" type="datetimeFigureOut">
              <a:rPr lang="pt-PT" smtClean="0"/>
              <a:t>26/07/2019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2E715-C2E1-42AE-87B5-33CB52245C5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00BE-4D9F-47EF-BB1F-BBDC6F7C9AF4}" type="datetimeFigureOut">
              <a:rPr lang="pt-PT" smtClean="0"/>
              <a:t>26/07/2019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2E715-C2E1-42AE-87B5-33CB52245C5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00BE-4D9F-47EF-BB1F-BBDC6F7C9AF4}" type="datetimeFigureOut">
              <a:rPr lang="pt-PT" smtClean="0"/>
              <a:t>26/07/2019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2E715-C2E1-42AE-87B5-33CB52245C5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00BE-4D9F-47EF-BB1F-BBDC6F7C9AF4}" type="datetimeFigureOut">
              <a:rPr lang="pt-PT" smtClean="0"/>
              <a:t>26/07/2019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2E715-C2E1-42AE-87B5-33CB52245C5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00BE-4D9F-47EF-BB1F-BBDC6F7C9AF4}" type="datetimeFigureOut">
              <a:rPr lang="pt-PT" smtClean="0"/>
              <a:t>26/07/2019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2E715-C2E1-42AE-87B5-33CB52245C53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00BE-4D9F-47EF-BB1F-BBDC6F7C9AF4}" type="datetimeFigureOut">
              <a:rPr lang="pt-PT" smtClean="0"/>
              <a:t>26/07/2019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2E715-C2E1-42AE-87B5-33CB52245C5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00BE-4D9F-47EF-BB1F-BBDC6F7C9AF4}" type="datetimeFigureOut">
              <a:rPr lang="pt-PT" smtClean="0"/>
              <a:t>26/07/2019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2E715-C2E1-42AE-87B5-33CB52245C5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00BE-4D9F-47EF-BB1F-BBDC6F7C9AF4}" type="datetimeFigureOut">
              <a:rPr lang="pt-PT" smtClean="0"/>
              <a:t>26/07/2019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2E715-C2E1-42AE-87B5-33CB52245C5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00BE-4D9F-47EF-BB1F-BBDC6F7C9AF4}" type="datetimeFigureOut">
              <a:rPr lang="pt-PT" smtClean="0"/>
              <a:t>26/07/2019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C2E715-C2E1-42AE-87B5-33CB52245C5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00BE-4D9F-47EF-BB1F-BBDC6F7C9AF4}" type="datetimeFigureOut">
              <a:rPr lang="pt-PT" smtClean="0"/>
              <a:t>26/07/2019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2E715-C2E1-42AE-87B5-33CB52245C5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91300BE-4D9F-47EF-BB1F-BBDC6F7C9AF4}" type="datetimeFigureOut">
              <a:rPr lang="pt-PT" smtClean="0"/>
              <a:t>26/07/2019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3C2E715-C2E1-42AE-87B5-33CB52245C53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088" y="1285156"/>
            <a:ext cx="7520940" cy="548640"/>
          </a:xfrm>
        </p:spPr>
        <p:txBody>
          <a:bodyPr/>
          <a:lstStyle/>
          <a:p>
            <a:pPr algn="ctr"/>
            <a:r>
              <a:rPr lang="pt-PT" dirty="0" smtClean="0"/>
              <a:t>9º CONSELHO CONSULTIVO MINEA</a:t>
            </a:r>
            <a:endParaRPr lang="pt-PT" dirty="0"/>
          </a:p>
        </p:txBody>
      </p:sp>
      <p:pic>
        <p:nvPicPr>
          <p:cNvPr id="4" name="Imagem 3"/>
          <p:cNvPicPr/>
          <p:nvPr/>
        </p:nvPicPr>
        <p:blipFill>
          <a:blip r:embed="rId2" cstate="print"/>
          <a:srcRect l="26666" t="13867" r="23274" b="47983"/>
          <a:stretch>
            <a:fillRect/>
          </a:stretch>
        </p:blipFill>
        <p:spPr bwMode="auto">
          <a:xfrm>
            <a:off x="3779912" y="332656"/>
            <a:ext cx="11144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27088" y="24765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52312" y="2132856"/>
            <a:ext cx="7520940" cy="3384375"/>
          </a:xfrm>
        </p:spPr>
        <p:txBody>
          <a:bodyPr/>
          <a:lstStyle/>
          <a:p>
            <a:pPr algn="ctr"/>
            <a:r>
              <a:rPr lang="pt-PT" sz="18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GABINETE PROVINCIAL  DE INFRAESTRURTURAS E SERVIÇOS TECNICO DO </a:t>
            </a:r>
            <a:r>
              <a:rPr lang="pt-PT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ZAIRE</a:t>
            </a:r>
            <a:endParaRPr lang="pt-PT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94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047016"/>
          </a:xfrm>
        </p:spPr>
        <p:txBody>
          <a:bodyPr/>
          <a:lstStyle/>
          <a:p>
            <a:pPr algn="ctr"/>
            <a:r>
              <a:rPr lang="pt-PT" u="sng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PONTO DE SITUAÇAO DO SECTOR</a:t>
            </a:r>
            <a:endParaRPr lang="pt-PT" u="sng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755576" y="1628800"/>
            <a:ext cx="7520940" cy="1440160"/>
          </a:xfrm>
        </p:spPr>
        <p:txBody>
          <a:bodyPr>
            <a:normAutofit fontScale="85000" lnSpcReduction="20000"/>
          </a:bodyPr>
          <a:lstStyle/>
          <a:p>
            <a:endParaRPr lang="pt-PT" dirty="0" smtClean="0"/>
          </a:p>
          <a:p>
            <a:endParaRPr lang="pt-PT" dirty="0"/>
          </a:p>
          <a:p>
            <a:pPr>
              <a:buFont typeface="+mj-lt"/>
              <a:buAutoNum type="arabicPeriod"/>
            </a:pPr>
            <a:r>
              <a:rPr lang="pt-PT" sz="1900" dirty="0" smtClean="0">
                <a:latin typeface="Arial" pitchFamily="34" charset="0"/>
                <a:cs typeface="Arial" pitchFamily="34" charset="0"/>
              </a:rPr>
              <a:t>POPULAÇÃO TOTAL  DA PROVÍNCIA :  594. 428 </a:t>
            </a:r>
            <a:r>
              <a:rPr lang="pt-PT" sz="1900" dirty="0" smtClean="0">
                <a:latin typeface="Arial" pitchFamily="34" charset="0"/>
                <a:cs typeface="Arial" pitchFamily="34" charset="0"/>
              </a:rPr>
              <a:t>Habitantes.</a:t>
            </a:r>
            <a:endParaRPr lang="pt-PT" sz="1900" dirty="0">
              <a:latin typeface="Arial" pitchFamily="34" charset="0"/>
              <a:cs typeface="Arial" pitchFamily="34" charset="0"/>
            </a:endParaRPr>
          </a:p>
          <a:p>
            <a:pPr>
              <a:buFont typeface="+mj-lt"/>
              <a:buAutoNum type="arabicPeriod"/>
            </a:pPr>
            <a:endParaRPr lang="pt-PT" sz="1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+mj-lt"/>
              <a:buAutoNum type="arabicPeriod"/>
            </a:pPr>
            <a:r>
              <a:rPr lang="pt-PT" sz="1900" dirty="0" smtClean="0">
                <a:latin typeface="Arial" pitchFamily="34" charset="0"/>
                <a:cs typeface="Arial" pitchFamily="34" charset="0"/>
              </a:rPr>
              <a:t>POPULAÇÃO POR MUNICÍPIO</a:t>
            </a:r>
          </a:p>
          <a:p>
            <a:pPr>
              <a:buFont typeface="+mj-lt"/>
              <a:buAutoNum type="arabicPeriod"/>
            </a:pPr>
            <a:endParaRPr lang="pt-PT" dirty="0">
              <a:latin typeface="Arial" pitchFamily="34" charset="0"/>
              <a:cs typeface="Arial" pitchFamily="34" charset="0"/>
            </a:endParaRPr>
          </a:p>
          <a:p>
            <a:pPr>
              <a:buFont typeface="+mj-lt"/>
              <a:buAutoNum type="arabicPeriod"/>
            </a:pPr>
            <a:endParaRPr lang="pt-PT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467719"/>
              </p:ext>
            </p:extLst>
          </p:nvPr>
        </p:nvGraphicFramePr>
        <p:xfrm>
          <a:off x="827584" y="3717032"/>
          <a:ext cx="7732340" cy="23042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4893"/>
                <a:gridCol w="1237279"/>
                <a:gridCol w="1237279"/>
                <a:gridCol w="1237279"/>
                <a:gridCol w="1237805"/>
                <a:gridCol w="1237805"/>
              </a:tblGrid>
              <a:tr h="720080">
                <a:tc>
                  <a:txBody>
                    <a:bodyPr/>
                    <a:lstStyle/>
                    <a:p>
                      <a:pPr indent="27051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MBANZA-KONGO </a:t>
                      </a:r>
                      <a:endParaRPr lang="pt-PT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148" marR="551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SOYO </a:t>
                      </a:r>
                      <a:endParaRPr lang="pt-PT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148" marR="551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NZETO</a:t>
                      </a:r>
                      <a:endParaRPr lang="pt-PT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148" marR="551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  <a:latin typeface="Arial" pitchFamily="34" charset="0"/>
                          <a:cs typeface="Arial" pitchFamily="34" charset="0"/>
                        </a:rPr>
                        <a:t>TOMBOCO </a:t>
                      </a:r>
                      <a:endParaRPr lang="pt-PT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148" marR="551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NOQUI</a:t>
                      </a:r>
                      <a:endParaRPr lang="pt-PT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148" marR="551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  <a:latin typeface="Arial" pitchFamily="34" charset="0"/>
                          <a:cs typeface="Arial" pitchFamily="34" charset="0"/>
                        </a:rPr>
                        <a:t>CUIMBA </a:t>
                      </a:r>
                      <a:endParaRPr lang="pt-PT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148" marR="55148" marT="0" marB="0"/>
                </a:tc>
              </a:tr>
              <a:tr h="1584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180.329</a:t>
                      </a:r>
                      <a:endParaRPr lang="pt-PT" sz="18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148" marR="551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227.175</a:t>
                      </a:r>
                      <a:endParaRPr lang="pt-PT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148" marR="551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47.824 </a:t>
                      </a:r>
                      <a:endParaRPr lang="pt-PT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148" marR="551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46.025</a:t>
                      </a:r>
                      <a:endParaRPr lang="pt-PT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148" marR="551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23.880</a:t>
                      </a:r>
                      <a:endParaRPr lang="pt-PT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148" marR="551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69.194</a:t>
                      </a:r>
                      <a:endParaRPr lang="pt-PT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5148" marR="5514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12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000" dirty="0" smtClean="0">
                <a:solidFill>
                  <a:schemeClr val="accent3">
                    <a:lumMod val="75000"/>
                  </a:schemeClr>
                </a:solidFill>
              </a:rPr>
              <a:t>3. PROJECTOS EM CURSO NAS SEDES MUNICIPAIS </a:t>
            </a:r>
            <a:endParaRPr lang="pt-PT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424716"/>
          </a:xfrm>
        </p:spPr>
        <p:txBody>
          <a:bodyPr/>
          <a:lstStyle/>
          <a:p>
            <a:endParaRPr lang="pt-PT" dirty="0" smtClean="0"/>
          </a:p>
          <a:p>
            <a:pPr marL="800100" lvl="3" indent="-342900" algn="just"/>
            <a:r>
              <a:rPr lang="pt-PT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Reforço </a:t>
            </a:r>
            <a:r>
              <a:rPr lang="pt-PT" sz="2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 Sistema de Abastecimento de Águas (SAA) de </a:t>
            </a:r>
            <a:r>
              <a:rPr lang="pt-PT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Mbanza-Kongo.</a:t>
            </a:r>
          </a:p>
          <a:p>
            <a:pPr marL="800100" lvl="3" indent="-342900" algn="just"/>
            <a:endParaRPr lang="pt-PT" sz="20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00100" lvl="3" indent="-342900" algn="just"/>
            <a:r>
              <a:rPr lang="pt-PT" sz="2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Reforço do Sistema de Abastecimento de Águas (SAA) </a:t>
            </a:r>
            <a:r>
              <a:rPr lang="pt-PT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 Tomboco.</a:t>
            </a:r>
            <a:endParaRPr lang="pt-PT" sz="20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00100" lvl="3" indent="-342900" algn="just"/>
            <a:endParaRPr lang="pt-PT" sz="20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49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4. Projectos em perspectiva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759768" y="2060848"/>
            <a:ext cx="7448932" cy="3048452"/>
          </a:xfrm>
        </p:spPr>
        <p:txBody>
          <a:bodyPr>
            <a:normAutofit lnSpcReduction="10000"/>
          </a:bodyPr>
          <a:lstStyle/>
          <a:p>
            <a:pPr marL="457200" lvl="3" indent="-169164"/>
            <a:r>
              <a:rPr lang="pt-PT" sz="1800" b="1" dirty="0" smtClean="0">
                <a:latin typeface="Arial" pitchFamily="34" charset="0"/>
                <a:cs typeface="Arial" pitchFamily="34" charset="0"/>
              </a:rPr>
              <a:t>REFORÇO DOS  SISTEMAS DE ABASTECIMENTO DE ÁGUA  (SAA)</a:t>
            </a:r>
          </a:p>
          <a:p>
            <a:endParaRPr lang="pt-PT" sz="1800" dirty="0" smtClean="0">
              <a:latin typeface="Arial" pitchFamily="34" charset="0"/>
              <a:cs typeface="Arial" pitchFamily="34" charset="0"/>
            </a:endParaRPr>
          </a:p>
          <a:p>
            <a:pPr lvl="3"/>
            <a:r>
              <a:rPr lang="pt-PT" dirty="0">
                <a:latin typeface="Arial" pitchFamily="34" charset="0"/>
                <a:cs typeface="Arial" pitchFamily="34" charset="0"/>
              </a:rPr>
              <a:t> </a:t>
            </a:r>
            <a:r>
              <a:rPr lang="pt-PT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CUIMBA, NOQUI,  NZETO  E SOYO </a:t>
            </a:r>
          </a:p>
          <a:p>
            <a:pPr marL="0" lvl="1" indent="0">
              <a:buNone/>
            </a:pPr>
            <a:endParaRPr lang="pt-PT" b="1" dirty="0">
              <a:latin typeface="Arial" pitchFamily="34" charset="0"/>
              <a:cs typeface="Arial" pitchFamily="34" charset="0"/>
            </a:endParaRPr>
          </a:p>
          <a:p>
            <a:pPr marL="0" lvl="1" indent="0">
              <a:buNone/>
            </a:pPr>
            <a:endParaRPr lang="pt-PT" b="1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pt-PT" sz="1800" b="1" dirty="0" smtClean="0">
                <a:latin typeface="Arial" pitchFamily="34" charset="0"/>
                <a:cs typeface="Arial" pitchFamily="34" charset="0"/>
              </a:rPr>
              <a:t>ESTUDOS DE SISTEMAS DRENAGEM  E TRATAMENTO DE ÁGUAS RESIDUAIS NAS CIDADES E VILAS COSTEIRA</a:t>
            </a:r>
          </a:p>
          <a:p>
            <a:endParaRPr lang="pt-PT" dirty="0">
              <a:latin typeface="Arial" pitchFamily="34" charset="0"/>
              <a:cs typeface="Arial" pitchFamily="34" charset="0"/>
            </a:endParaRPr>
          </a:p>
          <a:p>
            <a:pPr lvl="3"/>
            <a:r>
              <a:rPr lang="pt-PT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NZETO   </a:t>
            </a:r>
            <a:r>
              <a:rPr lang="pt-PT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SOYO </a:t>
            </a:r>
          </a:p>
          <a:p>
            <a:pPr marL="0" lvl="1" indent="0">
              <a:buNone/>
            </a:pPr>
            <a:endParaRPr lang="pt-PT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Marcador de Posição de Conteúdo 2"/>
          <p:cNvSpPr txBox="1">
            <a:spLocks/>
          </p:cNvSpPr>
          <p:nvPr/>
        </p:nvSpPr>
        <p:spPr>
          <a:xfrm>
            <a:off x="467544" y="4293096"/>
            <a:ext cx="8033380" cy="2304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50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5 . INDICADORES PARA ÁGUA RURAL </a:t>
            </a:r>
            <a:endParaRPr lang="pt-PT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5559125"/>
              </p:ext>
            </p:extLst>
          </p:nvPr>
        </p:nvGraphicFramePr>
        <p:xfrm>
          <a:off x="395537" y="1412776"/>
          <a:ext cx="8496942" cy="31540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6782"/>
                <a:gridCol w="929441"/>
                <a:gridCol w="867546"/>
                <a:gridCol w="1064374"/>
                <a:gridCol w="924324"/>
                <a:gridCol w="1595316"/>
                <a:gridCol w="2029159"/>
              </a:tblGrid>
              <a:tr h="1003749">
                <a:tc>
                  <a:txBody>
                    <a:bodyPr/>
                    <a:lstStyle/>
                    <a:p>
                      <a:pPr marL="87313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MUNICIPIO</a:t>
                      </a:r>
                      <a:endParaRPr lang="pt-PT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POPULAÇÃO</a:t>
                      </a:r>
                      <a:endParaRPr lang="pt-PT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PSA (UN)</a:t>
                      </a:r>
                      <a:endParaRPr lang="pt-PT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  <a:tc>
                  <a:txBody>
                    <a:bodyPr/>
                    <a:lstStyle/>
                    <a:p>
                      <a:pPr marL="635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RACIO PSA  EM FUN + DE 30 DIAS (%)</a:t>
                      </a:r>
                      <a:endParaRPr lang="pt-PT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PA (UN)</a:t>
                      </a:r>
                      <a:endParaRPr lang="pt-PT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RACIO PA EM FUN + DE 30 DIAS  (%)</a:t>
                      </a:r>
                      <a:endParaRPr lang="pt-PT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NÚMERO DE PSA + PA POR CADA 1.000 HABITANTES</a:t>
                      </a:r>
                      <a:endParaRPr lang="pt-PT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</a:tr>
              <a:tr h="482732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Mbanza-Kongo</a:t>
                      </a:r>
                      <a:endParaRPr lang="pt-PT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pt-PT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180.329</a:t>
                      </a:r>
                      <a:endParaRPr lang="pt-PT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pt-PT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83,3</a:t>
                      </a:r>
                      <a:endParaRPr lang="pt-PT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pt-PT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  <a:latin typeface="Arial" pitchFamily="34" charset="0"/>
                          <a:cs typeface="Arial" pitchFamily="34" charset="0"/>
                        </a:rPr>
                        <a:t>64,4</a:t>
                      </a:r>
                      <a:endParaRPr lang="pt-PT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3,5</a:t>
                      </a:r>
                      <a:endParaRPr lang="pt-PT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</a:tr>
              <a:tr h="482732">
                <a:tc>
                  <a:txBody>
                    <a:bodyPr/>
                    <a:lstStyle/>
                    <a:p>
                      <a:pPr marL="635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Soyo</a:t>
                      </a:r>
                      <a:endParaRPr lang="pt-PT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  <a:tc>
                  <a:txBody>
                    <a:bodyPr/>
                    <a:lstStyle/>
                    <a:p>
                      <a:pPr marL="635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227. 175</a:t>
                      </a:r>
                      <a:endParaRPr lang="pt-PT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pt-PT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pt-PT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PT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pt-PT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3,0</a:t>
                      </a:r>
                      <a:endParaRPr lang="pt-PT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</a:tr>
              <a:tr h="241366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Nzeto</a:t>
                      </a:r>
                      <a:endParaRPr lang="pt-PT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  <a:tc>
                  <a:txBody>
                    <a:bodyPr/>
                    <a:lstStyle/>
                    <a:p>
                      <a:pPr marL="0" indent="87313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47.824</a:t>
                      </a:r>
                      <a:endParaRPr lang="pt-PT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pt-PT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t-PT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lang="pt-PT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pt-PT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t-PT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PT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 smtClean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0,15</a:t>
                      </a:r>
                      <a:endParaRPr lang="pt-PT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</a:tr>
              <a:tr h="460755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Tomboco</a:t>
                      </a:r>
                      <a:endParaRPr lang="pt-PT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46.025</a:t>
                      </a:r>
                      <a:endParaRPr lang="pt-PT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pt-PT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t-PT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71,42</a:t>
                      </a:r>
                      <a:endParaRPr lang="pt-PT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pt-PT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85,7</a:t>
                      </a:r>
                      <a:r>
                        <a:rPr lang="pt-PT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3,0</a:t>
                      </a:r>
                      <a:endParaRPr lang="pt-PT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</a:tr>
              <a:tr h="241366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Cuimba</a:t>
                      </a:r>
                      <a:endParaRPr lang="pt-PT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69.194</a:t>
                      </a:r>
                      <a:endParaRPr lang="pt-PT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pt-PT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  <a:latin typeface="Arial" pitchFamily="34" charset="0"/>
                          <a:cs typeface="Arial" pitchFamily="34" charset="0"/>
                        </a:rPr>
                        <a:t>50,0</a:t>
                      </a:r>
                      <a:endParaRPr lang="pt-PT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pt-PT" sz="12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93,75</a:t>
                      </a:r>
                      <a:endParaRPr lang="pt-PT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2,6</a:t>
                      </a:r>
                      <a:endParaRPr lang="pt-PT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</a:tr>
              <a:tr h="241366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Noqui</a:t>
                      </a:r>
                      <a:endParaRPr lang="pt-PT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  <a:tc>
                  <a:txBody>
                    <a:bodyPr/>
                    <a:lstStyle/>
                    <a:p>
                      <a:pPr marL="635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23.880</a:t>
                      </a:r>
                      <a:endParaRPr lang="pt-PT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r>
                        <a:rPr lang="pt-PT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67,7</a:t>
                      </a:r>
                      <a:r>
                        <a:rPr lang="pt-PT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pt-PT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t-PT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83,3</a:t>
                      </a:r>
                      <a:endParaRPr lang="pt-PT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0,61</a:t>
                      </a:r>
                      <a:r>
                        <a:rPr lang="pt-PT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507" marR="5950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88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6. Indicadores </a:t>
            </a:r>
            <a:r>
              <a:rPr lang="pt-PT" dirty="0" smtClean="0"/>
              <a:t>de energia </a:t>
            </a:r>
            <a:endParaRPr lang="pt-PT" dirty="0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8222673"/>
              </p:ext>
            </p:extLst>
          </p:nvPr>
        </p:nvGraphicFramePr>
        <p:xfrm>
          <a:off x="251519" y="1412775"/>
          <a:ext cx="8568953" cy="4832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7"/>
                <a:gridCol w="792088"/>
                <a:gridCol w="576064"/>
                <a:gridCol w="720080"/>
                <a:gridCol w="576064"/>
                <a:gridCol w="874228"/>
                <a:gridCol w="1327765"/>
                <a:gridCol w="1327765"/>
                <a:gridCol w="842782"/>
                <a:gridCol w="668020"/>
              </a:tblGrid>
              <a:tr h="709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Municípios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População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 gridSpan="2"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1. Potência </a:t>
                      </a: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Instalada (MW)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2. Potência </a:t>
                      </a: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Disponível (</a:t>
                      </a: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MW)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/>
                      </a:pP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r>
                        <a:rPr lang="pt-PT" sz="14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Produção </a:t>
                      </a: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 Energia </a:t>
                      </a: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pt-PT" sz="14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GWh</a:t>
                      </a: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r>
                        <a:rPr lang="pt-PT" sz="14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Distribuição </a:t>
                      </a: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 Energia (</a:t>
                      </a:r>
                      <a:r>
                        <a:rPr lang="pt-PT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GWh</a:t>
                      </a: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5, Ligações </a:t>
                      </a: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Domésticas 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6.</a:t>
                      </a:r>
                      <a:r>
                        <a:rPr lang="pt-PT" sz="14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Empregos </a:t>
                      </a: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gerados 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</a:tr>
              <a:tr h="627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Arial" pitchFamily="34" charset="0"/>
                          <a:cs typeface="Arial" pitchFamily="34" charset="0"/>
                        </a:rPr>
                        <a:t>Mbanza -Kongo</a:t>
                      </a:r>
                      <a:endParaRPr lang="pt-PT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180.329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155. 174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17463" indent="-17463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pt-PT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457200" indent="-484188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5,53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11.005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91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</a:tr>
              <a:tr h="627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Arial" pitchFamily="34" charset="0"/>
                          <a:cs typeface="Arial" pitchFamily="34" charset="0"/>
                        </a:rPr>
                        <a:t>Soyo</a:t>
                      </a:r>
                      <a:endParaRPr lang="pt-PT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227.175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208.497</a:t>
                      </a:r>
                      <a:endParaRPr lang="pt-PT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SE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11,10</a:t>
                      </a: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9.964</a:t>
                      </a: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</a:tr>
              <a:tr h="627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Arial" pitchFamily="34" charset="0"/>
                          <a:cs typeface="Arial" pitchFamily="34" charset="0"/>
                        </a:rPr>
                        <a:t>Nzeto</a:t>
                      </a:r>
                      <a:endParaRPr lang="pt-PT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Arial" pitchFamily="34" charset="0"/>
                          <a:cs typeface="Arial" pitchFamily="34" charset="0"/>
                        </a:rPr>
                        <a:t>47.824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29.451</a:t>
                      </a:r>
                      <a:endParaRPr lang="pt-PT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17463" indent="-17463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SE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26988" indent="-539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1,11</a:t>
                      </a: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2.396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</a:tr>
              <a:tr h="627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Arial" pitchFamily="34" charset="0"/>
                          <a:cs typeface="Arial" pitchFamily="34" charset="0"/>
                        </a:rPr>
                        <a:t>Tomboco</a:t>
                      </a:r>
                      <a:endParaRPr lang="pt-PT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Arial" pitchFamily="34" charset="0"/>
                          <a:cs typeface="Arial" pitchFamily="34" charset="0"/>
                        </a:rPr>
                        <a:t>46.206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24.839</a:t>
                      </a:r>
                      <a:endParaRPr lang="pt-PT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SE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26988" indent="-539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</a:tr>
              <a:tr h="627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Arial" pitchFamily="34" charset="0"/>
                          <a:cs typeface="Arial" pitchFamily="34" charset="0"/>
                        </a:rPr>
                        <a:t>Noqui</a:t>
                      </a:r>
                      <a:endParaRPr lang="pt-PT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23.880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Arial" pitchFamily="34" charset="0"/>
                          <a:cs typeface="Arial" pitchFamily="34" charset="0"/>
                        </a:rPr>
                        <a:t>10.661</a:t>
                      </a:r>
                      <a:endParaRPr lang="pt-PT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SE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365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</a:tr>
              <a:tr h="45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Arial" pitchFamily="34" charset="0"/>
                          <a:cs typeface="Arial" pitchFamily="34" charset="0"/>
                        </a:rPr>
                        <a:t>Cuimba</a:t>
                      </a:r>
                      <a:endParaRPr lang="pt-PT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Arial" pitchFamily="34" charset="0"/>
                          <a:cs typeface="Arial" pitchFamily="34" charset="0"/>
                        </a:rPr>
                        <a:t>69.194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Arial" pitchFamily="34" charset="0"/>
                          <a:cs typeface="Arial" pitchFamily="34" charset="0"/>
                        </a:rPr>
                        <a:t>48.908</a:t>
                      </a:r>
                      <a:endParaRPr lang="pt-PT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SE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0,12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188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296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7</a:t>
            </a:r>
            <a:r>
              <a:rPr lang="pt-PT" dirty="0" smtClean="0"/>
              <a:t>. Indicadores </a:t>
            </a:r>
            <a:r>
              <a:rPr lang="pt-PT" dirty="0" smtClean="0"/>
              <a:t>de </a:t>
            </a:r>
            <a:r>
              <a:rPr lang="pt-PT" dirty="0" smtClean="0"/>
              <a:t>energia </a:t>
            </a:r>
            <a:endParaRPr lang="pt-PT" dirty="0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8960726"/>
              </p:ext>
            </p:extLst>
          </p:nvPr>
        </p:nvGraphicFramePr>
        <p:xfrm>
          <a:off x="251519" y="1412775"/>
          <a:ext cx="7632849" cy="43356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7"/>
                <a:gridCol w="792088"/>
                <a:gridCol w="576064"/>
                <a:gridCol w="1152128"/>
                <a:gridCol w="144016"/>
                <a:gridCol w="4104456"/>
              </a:tblGrid>
              <a:tr h="709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Municípios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População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 gridSpan="2"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1. Potência </a:t>
                      </a: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Instalada (MW)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2. Potência </a:t>
                      </a: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Disponível (</a:t>
                      </a: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MW)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627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Arial" pitchFamily="34" charset="0"/>
                          <a:cs typeface="Arial" pitchFamily="34" charset="0"/>
                        </a:rPr>
                        <a:t>Mbanza -Kongo</a:t>
                      </a:r>
                      <a:endParaRPr lang="pt-PT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180.329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155. 174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17463" indent="-17463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pt-PT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CT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457200" indent="-484188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9.6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</a:tr>
              <a:tr h="627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Soyo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227.175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208.497</a:t>
                      </a:r>
                      <a:endParaRPr lang="pt-PT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CT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</a:tr>
              <a:tr h="627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Arial" pitchFamily="34" charset="0"/>
                          <a:cs typeface="Arial" pitchFamily="34" charset="0"/>
                        </a:rPr>
                        <a:t>Nzeto</a:t>
                      </a:r>
                      <a:endParaRPr lang="pt-PT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Arial" pitchFamily="34" charset="0"/>
                          <a:cs typeface="Arial" pitchFamily="34" charset="0"/>
                        </a:rPr>
                        <a:t>47.824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29.451</a:t>
                      </a:r>
                      <a:endParaRPr lang="pt-PT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17463" indent="-17463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CT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26988" indent="-539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</a:tr>
              <a:tr h="627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Arial" pitchFamily="34" charset="0"/>
                          <a:cs typeface="Arial" pitchFamily="34" charset="0"/>
                        </a:rPr>
                        <a:t>Tomboco</a:t>
                      </a:r>
                      <a:endParaRPr lang="pt-PT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Arial" pitchFamily="34" charset="0"/>
                          <a:cs typeface="Arial" pitchFamily="34" charset="0"/>
                        </a:rPr>
                        <a:t>46.206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24.839</a:t>
                      </a:r>
                      <a:endParaRPr lang="pt-PT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CT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26988" indent="-539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3,6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3.6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</a:tr>
              <a:tr h="627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Arial" pitchFamily="34" charset="0"/>
                          <a:cs typeface="Arial" pitchFamily="34" charset="0"/>
                        </a:rPr>
                        <a:t>Noqui</a:t>
                      </a:r>
                      <a:endParaRPr lang="pt-PT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23.880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Arial" pitchFamily="34" charset="0"/>
                          <a:cs typeface="Arial" pitchFamily="34" charset="0"/>
                        </a:rPr>
                        <a:t>10.661</a:t>
                      </a:r>
                      <a:endParaRPr lang="pt-PT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CT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2,5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2,5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</a:tr>
              <a:tr h="45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Arial" pitchFamily="34" charset="0"/>
                          <a:cs typeface="Arial" pitchFamily="34" charset="0"/>
                        </a:rPr>
                        <a:t>Cuimba</a:t>
                      </a:r>
                      <a:endParaRPr lang="pt-PT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Arial" pitchFamily="34" charset="0"/>
                          <a:cs typeface="Arial" pitchFamily="34" charset="0"/>
                        </a:rPr>
                        <a:t>69.194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Arial" pitchFamily="34" charset="0"/>
                          <a:cs typeface="Arial" pitchFamily="34" charset="0"/>
                        </a:rPr>
                        <a:t>48.908</a:t>
                      </a:r>
                      <a:endParaRPr lang="pt-PT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CT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t-PT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pt-PT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0850" marR="508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90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4287376"/>
          </a:xfrm>
        </p:spPr>
        <p:txBody>
          <a:bodyPr/>
          <a:lstStyle/>
          <a:p>
            <a:pPr algn="ctr"/>
            <a:r>
              <a:rPr lang="pt-PT" dirty="0" smtClean="0"/>
              <a:t>  </a:t>
            </a:r>
            <a:r>
              <a:rPr lang="pt-PT" sz="4800" dirty="0" smtClean="0"/>
              <a:t>MUITO OBRIGADO</a:t>
            </a:r>
            <a:endParaRPr lang="pt-PT" sz="4800" dirty="0"/>
          </a:p>
        </p:txBody>
      </p:sp>
    </p:spTree>
    <p:extLst>
      <p:ext uri="{BB962C8B-B14F-4D97-AF65-F5344CB8AC3E}">
        <p14:creationId xmlns:p14="http://schemas.microsoft.com/office/powerpoint/2010/main" val="38178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Ângulos">
  <a:themeElements>
    <a:clrScheme name="Â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Â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Â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</TotalTime>
  <Words>338</Words>
  <Application>Microsoft Office PowerPoint</Application>
  <PresentationFormat>Apresentação no Ecrã (4:3)</PresentationFormat>
  <Paragraphs>207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9" baseType="lpstr">
      <vt:lpstr>Ângulos</vt:lpstr>
      <vt:lpstr>9º CONSELHO CONSULTIVO MINEA</vt:lpstr>
      <vt:lpstr>PONTO DE SITUAÇAO DO SECTOR</vt:lpstr>
      <vt:lpstr>3. PROJECTOS EM CURSO NAS SEDES MUNICIPAIS </vt:lpstr>
      <vt:lpstr>4. Projectos em perspectiva</vt:lpstr>
      <vt:lpstr>5 . INDICADORES PARA ÁGUA RURAL </vt:lpstr>
      <vt:lpstr>6. Indicadores de energia </vt:lpstr>
      <vt:lpstr>7. Indicadores de energia </vt:lpstr>
      <vt:lpstr>  MUITO OBRIGADO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Augusto Tiago Ntieko</dc:creator>
  <cp:lastModifiedBy>Augusto Tiago Ntieko</cp:lastModifiedBy>
  <cp:revision>53</cp:revision>
  <dcterms:created xsi:type="dcterms:W3CDTF">2019-07-23T09:07:54Z</dcterms:created>
  <dcterms:modified xsi:type="dcterms:W3CDTF">2019-07-26T08:21:25Z</dcterms:modified>
</cp:coreProperties>
</file>