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9" r:id="rId3"/>
    <p:sldId id="287" r:id="rId4"/>
    <p:sldId id="288" r:id="rId5"/>
    <p:sldId id="279" r:id="rId6"/>
    <p:sldId id="280" r:id="rId7"/>
    <p:sldId id="274" r:id="rId8"/>
    <p:sldId id="284" r:id="rId9"/>
    <p:sldId id="286" r:id="rId10"/>
    <p:sldId id="281" r:id="rId11"/>
    <p:sldId id="276" r:id="rId12"/>
    <p:sldId id="283" r:id="rId13"/>
    <p:sldId id="270" r:id="rId14"/>
  </p:sldIdLst>
  <p:sldSz cx="12192000" cy="6858000"/>
  <p:notesSz cx="6797675" cy="98742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549-AE1C-40A0-A240-4F5413033E44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6CA-AABC-4B55-A0E4-041EE712544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914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549-AE1C-40A0-A240-4F5413033E44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6CA-AABC-4B55-A0E4-041EE712544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266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549-AE1C-40A0-A240-4F5413033E44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6CA-AABC-4B55-A0E4-041EE712544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28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549-AE1C-40A0-A240-4F5413033E44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6CA-AABC-4B55-A0E4-041EE712544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865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549-AE1C-40A0-A240-4F5413033E44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6CA-AABC-4B55-A0E4-041EE712544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8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549-AE1C-40A0-A240-4F5413033E44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6CA-AABC-4B55-A0E4-041EE712544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139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549-AE1C-40A0-A240-4F5413033E44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6CA-AABC-4B55-A0E4-041EE712544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432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549-AE1C-40A0-A240-4F5413033E44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6CA-AABC-4B55-A0E4-041EE712544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26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549-AE1C-40A0-A240-4F5413033E44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6CA-AABC-4B55-A0E4-041EE712544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128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549-AE1C-40A0-A240-4F5413033E44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6CA-AABC-4B55-A0E4-041EE712544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595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549-AE1C-40A0-A240-4F5413033E44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6CA-AABC-4B55-A0E4-041EE712544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642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1549-AE1C-40A0-A240-4F5413033E44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836CA-AABC-4B55-A0E4-041EE712544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19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214" y="5513453"/>
            <a:ext cx="11681138" cy="1325563"/>
          </a:xfrm>
        </p:spPr>
        <p:txBody>
          <a:bodyPr>
            <a:normAutofit/>
          </a:bodyPr>
          <a:lstStyle/>
          <a:p>
            <a:pPr algn="ctr"/>
            <a:r>
              <a:rPr lang="pt-P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Ponto de Situação do Sector de Energia </a:t>
            </a:r>
            <a:br>
              <a:rPr lang="pt-P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Província do Huambo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E59A0-91E9-4245-835E-F6C531F6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2287" y="4507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Imagem 9">
            <a:extLst>
              <a:ext uri="{FF2B5EF4-FFF2-40B4-BE49-F238E27FC236}">
                <a16:creationId xmlns:a16="http://schemas.microsoft.com/office/drawing/2014/main" id="{C6CB68D7-63BD-4E94-9AE6-3CED78DB3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00" y="273678"/>
            <a:ext cx="1268565" cy="12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FAEE97-DD20-47CB-B4F0-24430C70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045" y="1592512"/>
            <a:ext cx="92599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República de Angola</a:t>
            </a:r>
            <a:endParaRPr kumimoji="0" lang="pt-BR" altLang="pt-B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GOVERNO DA PROVINCIAL DO HUAMBO</a:t>
            </a:r>
            <a:endParaRPr kumimoji="0" lang="pt-PT" altLang="pt-B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2" descr="E:\DOCUMENTOS\D.P.O.T.U.A _HUAMBO\MUDANÇA P- AS OBRAS PÚBLICAS-2018\GPISTH - PPT ORDENAMENTO\EDITADO - PRAÇA CENTRAL.jpg">
            <a:extLst>
              <a:ext uri="{FF2B5EF4-FFF2-40B4-BE49-F238E27FC236}">
                <a16:creationId xmlns:a16="http://schemas.microsoft.com/office/drawing/2014/main" id="{BB66334B-4128-4502-9B9C-C1C58E01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20" y="2831001"/>
            <a:ext cx="3677549" cy="27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05346C7-31D2-45AA-BB64-35A6A57AE0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14117" r="5839" b="9411"/>
          <a:stretch/>
        </p:blipFill>
        <p:spPr>
          <a:xfrm>
            <a:off x="7566969" y="2780732"/>
            <a:ext cx="4340180" cy="280596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4F815FE-1C82-4A43-A08F-5CACEBAB3B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b="48627"/>
          <a:stretch/>
        </p:blipFill>
        <p:spPr>
          <a:xfrm>
            <a:off x="296214" y="2831000"/>
            <a:ext cx="3593206" cy="27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7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10515600" cy="724010"/>
          </a:xfrm>
        </p:spPr>
        <p:txBody>
          <a:bodyPr>
            <a:normAutofit/>
          </a:bodyPr>
          <a:lstStyle/>
          <a:p>
            <a:pPr algn="ctr"/>
            <a:r>
              <a:rPr lang="pt-P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 EM CURSO E PERSPECTIVADOS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09710"/>
            <a:ext cx="109156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32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556" y="378381"/>
            <a:ext cx="10515600" cy="724010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 EM CURSO E PERSPECTIVADOS 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79936"/>
              </p:ext>
            </p:extLst>
          </p:nvPr>
        </p:nvGraphicFramePr>
        <p:xfrm>
          <a:off x="583532" y="1267491"/>
          <a:ext cx="10915649" cy="3425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6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4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pt-PT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Município </a:t>
                      </a:r>
                      <a:endParaRPr lang="pt-PT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Projetos</a:t>
                      </a:r>
                      <a:endParaRPr lang="pt-PT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5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Curso</a:t>
                      </a:r>
                      <a:endParaRPr lang="pt-PT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Perspetivas</a:t>
                      </a:r>
                      <a:endParaRPr lang="pt-PT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5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Ucuma </a:t>
                      </a:r>
                      <a:endParaRPr lang="pt-P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t-PT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Levantamento efetuado </a:t>
                      </a:r>
                      <a:r>
                        <a:rPr lang="pt-P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Montagem</a:t>
                      </a:r>
                      <a:r>
                        <a:rPr lang="pt-P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uma central Hibrida com as respectivas redes de média e baixa tensão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5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Cachiungo</a:t>
                      </a:r>
                      <a:endParaRPr lang="pt-P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t-PT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Levantamento efetuado </a:t>
                      </a:r>
                      <a:r>
                        <a:rPr lang="pt-P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  de construção de uma subestação eléctrica</a:t>
                      </a:r>
                      <a:r>
                        <a:rPr lang="pt-P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220/60/30 KV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05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Ekunha</a:t>
                      </a:r>
                      <a:endParaRPr lang="pt-P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r>
                        <a:rPr lang="pt-PT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Levantamento efetuado 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Montagem</a:t>
                      </a:r>
                      <a:r>
                        <a:rPr lang="pt-P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uma central Hibrida com as respectivas redes de média e baixa tensão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5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Mungo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r>
                        <a:rPr lang="pt-PT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Levantamento efetuado 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 de melhoria</a:t>
                      </a:r>
                      <a:r>
                        <a:rPr lang="pt-P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produção e distribuição de energia eléctrica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9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Vantagens da interligação com o sistema norte e da entrada de novas centrais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82750"/>
            <a:ext cx="10515600" cy="463391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Recuperação dos níveis de albufeira  no Aproveitamento Hidroeléctrico Gove de 1576 m para 1577,41 m. Teve um acréscimo de 1,41m o que corresponde a uma subida diária de 4 cm;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Redução significativa do consumo de combustível e sobressalentes nas centrais térmicas do Belém e do Benfica, que consumia em média diária, 52.000 L para central térmica do Benfica e 240.000 L para a central térmica do belém do Huambo;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Redução do tempo de reposição do sistema eléctrico;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Fim das restrições devido a disponibilidade de potência;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Aumento da taxa de electrificação e expansão da rede;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851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000" b="1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309804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dirty="0"/>
              <a:t>Com a conclusão da ampliação da subestação do Belém do Huambo dentro do SE interligado Nacional, prespetiva-se elevar a taxa de eletrificação a nível da Província.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044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97E94B-82E1-424E-9333-798957644816}"/>
              </a:ext>
            </a:extLst>
          </p:cNvPr>
          <p:cNvPicPr/>
          <p:nvPr/>
        </p:nvPicPr>
        <p:blipFill rotWithShape="1">
          <a:blip r:embed="rId2"/>
          <a:srcRect l="32275" t="6901" r="27866" b="12480"/>
          <a:stretch/>
        </p:blipFill>
        <p:spPr bwMode="auto">
          <a:xfrm>
            <a:off x="7230631" y="1935382"/>
            <a:ext cx="4682328" cy="4922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Box 39">
            <a:extLst>
              <a:ext uri="{FF2B5EF4-FFF2-40B4-BE49-F238E27FC236}">
                <a16:creationId xmlns:a16="http://schemas.microsoft.com/office/drawing/2014/main" id="{4A81D8CC-8E1E-4520-AD46-B5A04E330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66" y="217891"/>
            <a:ext cx="11663593" cy="1754326"/>
          </a:xfrm>
          <a:prstGeom prst="rect">
            <a:avLst/>
          </a:prstGeom>
          <a:ln w="28575">
            <a:solidFill>
              <a:srgbClr val="0000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PT" sz="2400" b="1" dirty="0">
                <a:solidFill>
                  <a:schemeClr val="tx1"/>
                </a:solidFill>
                <a:latin typeface="Arial Rounded MT Bold" pitchFamily="34" charset="0"/>
              </a:rPr>
              <a:t>PROVÍNCIA DO HUAMBO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Huambo é uma província de Angola localizada no centro do País, composta por 11 Municípios, de etnia predominante </a:t>
            </a:r>
            <a:r>
              <a:rPr lang="pt-P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Umbundu</a:t>
            </a:r>
            <a:r>
              <a:rPr 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sua capital é a cidade do Huambo que dista 600 km de Luanda. </a:t>
            </a: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DE35D828-3E28-48AD-BE3D-14960072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66" y="2660782"/>
            <a:ext cx="4712004" cy="3693319"/>
          </a:xfrm>
          <a:prstGeom prst="rect">
            <a:avLst/>
          </a:prstGeom>
          <a:solidFill>
            <a:srgbClr val="FFFF99">
              <a:alpha val="45882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68288" indent="-268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/>
            <a:r>
              <a:rPr lang="pt-PT" sz="2400" dirty="0"/>
              <a:t>Área/ km²: </a:t>
            </a:r>
            <a:r>
              <a:rPr lang="pt-PT" sz="2400" dirty="0" smtClean="0"/>
              <a:t>35.771</a:t>
            </a:r>
          </a:p>
          <a:p>
            <a:pPr fontAlgn="t"/>
            <a:endParaRPr lang="pt-PT" sz="2400" dirty="0"/>
          </a:p>
          <a:p>
            <a:pPr fontAlgn="t"/>
            <a:r>
              <a:rPr lang="pt-PT" sz="2400" dirty="0" smtClean="0"/>
              <a:t>Habitantes</a:t>
            </a:r>
            <a:r>
              <a:rPr lang="pt-PT" sz="2400" dirty="0"/>
              <a:t>: </a:t>
            </a:r>
            <a:r>
              <a:rPr lang="pt-PT" sz="2400" dirty="0"/>
              <a:t>2 230 429</a:t>
            </a:r>
            <a:endParaRPr lang="pt-P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t"/>
            <a:endParaRPr lang="pt-PT" sz="2400" dirty="0"/>
          </a:p>
          <a:p>
            <a:pPr fontAlgn="t"/>
            <a:r>
              <a:rPr lang="pt-PT" sz="2400" dirty="0"/>
              <a:t>Municípios: 11</a:t>
            </a:r>
          </a:p>
          <a:p>
            <a:pPr fontAlgn="t"/>
            <a:endParaRPr lang="pt-PT" sz="2400" dirty="0"/>
          </a:p>
          <a:p>
            <a:pPr fontAlgn="t"/>
            <a:r>
              <a:rPr lang="pt-PT" sz="2400" dirty="0"/>
              <a:t>Comunas: 37</a:t>
            </a:r>
          </a:p>
          <a:p>
            <a:pPr fontAlgn="t"/>
            <a:endParaRPr lang="pt-PT" sz="2400" dirty="0"/>
          </a:p>
          <a:p>
            <a:pPr fontAlgn="t"/>
            <a:r>
              <a:rPr lang="pt-PT" sz="2400" dirty="0"/>
              <a:t>Cerca de 2.969 aldeias. </a:t>
            </a:r>
          </a:p>
          <a:p>
            <a:pPr fontAlgn="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684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Disponibilidade  e Demanda do anterior sistema  eléctrico </a:t>
            </a:r>
            <a:br>
              <a:rPr lang="pt-P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Huambo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77517" y="1419730"/>
          <a:ext cx="10732168" cy="4634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9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2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69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400" b="1" u="none" strike="noStrike" dirty="0">
                          <a:effectLst/>
                        </a:rPr>
                        <a:t>Nº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400" b="1" u="none" strike="noStrike" dirty="0">
                          <a:effectLst/>
                        </a:rPr>
                        <a:t>Município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u="none" strike="noStrike">
                          <a:effectLst/>
                        </a:rPr>
                        <a:t>P. Disponível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u="none" strike="noStrike">
                          <a:effectLst/>
                        </a:rPr>
                        <a:t>P. Demanda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u="none" strike="noStrike">
                          <a:effectLst/>
                        </a:rPr>
                        <a:t>P. Restringida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u="none" strike="noStrike">
                          <a:effectLst/>
                        </a:rPr>
                        <a:t>Percentagem da demanda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5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1" u="none" strike="noStrike" dirty="0">
                          <a:effectLst/>
                        </a:rPr>
                        <a:t>MW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1" u="none" strike="noStrike" dirty="0">
                          <a:effectLst/>
                        </a:rPr>
                        <a:t>MW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1" u="none" strike="noStrike">
                          <a:effectLst/>
                        </a:rPr>
                        <a:t>MW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1" u="none" strike="noStrike" dirty="0">
                          <a:effectLst/>
                        </a:rPr>
                        <a:t>%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>
                          <a:effectLst/>
                        </a:rPr>
                        <a:t>1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400" u="none" strike="noStrike">
                          <a:effectLst/>
                        </a:rPr>
                        <a:t>Huambo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41,7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45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3,3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93%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>
                          <a:effectLst/>
                        </a:rPr>
                        <a:t>2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400" u="none" strike="noStrike">
                          <a:effectLst/>
                        </a:rPr>
                        <a:t>Caála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4,8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5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0,2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96%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>
                          <a:effectLst/>
                        </a:rPr>
                        <a:t>3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400" u="none" strike="noStrike">
                          <a:effectLst/>
                        </a:rPr>
                        <a:t>Bailundo 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1,5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1,6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1,1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31%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>
                          <a:effectLst/>
                        </a:rPr>
                        <a:t>4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400" u="none" strike="noStrike">
                          <a:effectLst/>
                        </a:rPr>
                        <a:t>Longonjo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0,5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1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0,5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effectLst/>
                        </a:rPr>
                        <a:t>50%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>
                          <a:effectLst/>
                        </a:rPr>
                        <a:t>5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400" u="none" strike="noStrike">
                          <a:effectLst/>
                        </a:rPr>
                        <a:t>Londuimbale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0,5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1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0,5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effectLst/>
                        </a:rPr>
                        <a:t>50%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>
                          <a:effectLst/>
                        </a:rPr>
                        <a:t>6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400" u="none" strike="noStrike">
                          <a:effectLst/>
                        </a:rPr>
                        <a:t>Chicala Cholohanga 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0,3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1,5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1,2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effectLst/>
                        </a:rPr>
                        <a:t>20%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>
                          <a:effectLst/>
                        </a:rPr>
                        <a:t>7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400" u="none" strike="noStrike">
                          <a:effectLst/>
                        </a:rPr>
                        <a:t>Tchinjenje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0,3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1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0,7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effectLst/>
                        </a:rPr>
                        <a:t>30%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>
                          <a:effectLst/>
                        </a:rPr>
                        <a:t>8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400" u="none" strike="noStrike">
                          <a:effectLst/>
                        </a:rPr>
                        <a:t>Ucuma 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0,3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1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>
                          <a:effectLst/>
                        </a:rPr>
                        <a:t>0,6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effectLst/>
                        </a:rPr>
                        <a:t>30%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>
                          <a:effectLst/>
                        </a:rPr>
                        <a:t>9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400" u="none" strike="noStrike">
                          <a:effectLst/>
                        </a:rPr>
                        <a:t>Cachiungo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0,3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1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0,7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effectLst/>
                        </a:rPr>
                        <a:t>30%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>
                          <a:effectLst/>
                        </a:rPr>
                        <a:t>10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400" u="none" strike="noStrike">
                          <a:effectLst/>
                        </a:rPr>
                        <a:t>Ekunha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1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1,5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0,5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effectLst/>
                        </a:rPr>
                        <a:t>67%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>
                          <a:effectLst/>
                        </a:rPr>
                        <a:t>11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400" u="none" strike="noStrike">
                          <a:effectLst/>
                        </a:rPr>
                        <a:t>Mungo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0,3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1,5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effectLst/>
                        </a:rPr>
                        <a:t>1,2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20%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43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t-P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de Produção Das Centrais Térmicas do Huambo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0471E2D-C2B0-40B1-AFE8-A04637647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236486"/>
              </p:ext>
            </p:extLst>
          </p:nvPr>
        </p:nvGraphicFramePr>
        <p:xfrm>
          <a:off x="647700" y="2019300"/>
          <a:ext cx="10693400" cy="3657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573">
                  <a:extLst>
                    <a:ext uri="{9D8B030D-6E8A-4147-A177-3AD203B41FA5}">
                      <a16:colId xmlns:a16="http://schemas.microsoft.com/office/drawing/2014/main" val="400453049"/>
                    </a:ext>
                  </a:extLst>
                </a:gridCol>
                <a:gridCol w="1239006">
                  <a:extLst>
                    <a:ext uri="{9D8B030D-6E8A-4147-A177-3AD203B41FA5}">
                      <a16:colId xmlns:a16="http://schemas.microsoft.com/office/drawing/2014/main" val="2332097572"/>
                    </a:ext>
                  </a:extLst>
                </a:gridCol>
                <a:gridCol w="2087333">
                  <a:extLst>
                    <a:ext uri="{9D8B030D-6E8A-4147-A177-3AD203B41FA5}">
                      <a16:colId xmlns:a16="http://schemas.microsoft.com/office/drawing/2014/main" val="1445086207"/>
                    </a:ext>
                  </a:extLst>
                </a:gridCol>
                <a:gridCol w="1384114">
                  <a:extLst>
                    <a:ext uri="{9D8B030D-6E8A-4147-A177-3AD203B41FA5}">
                      <a16:colId xmlns:a16="http://schemas.microsoft.com/office/drawing/2014/main" val="1341113300"/>
                    </a:ext>
                  </a:extLst>
                </a:gridCol>
                <a:gridCol w="1279934">
                  <a:extLst>
                    <a:ext uri="{9D8B030D-6E8A-4147-A177-3AD203B41FA5}">
                      <a16:colId xmlns:a16="http://schemas.microsoft.com/office/drawing/2014/main" val="1213941699"/>
                    </a:ext>
                  </a:extLst>
                </a:gridCol>
                <a:gridCol w="1488295">
                  <a:extLst>
                    <a:ext uri="{9D8B030D-6E8A-4147-A177-3AD203B41FA5}">
                      <a16:colId xmlns:a16="http://schemas.microsoft.com/office/drawing/2014/main" val="3785666430"/>
                    </a:ext>
                  </a:extLst>
                </a:gridCol>
                <a:gridCol w="2143145">
                  <a:extLst>
                    <a:ext uri="{9D8B030D-6E8A-4147-A177-3AD203B41FA5}">
                      <a16:colId xmlns:a16="http://schemas.microsoft.com/office/drawing/2014/main" val="873417144"/>
                    </a:ext>
                  </a:extLst>
                </a:gridCol>
              </a:tblGrid>
              <a:tr h="4113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PROVINCIA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MUNICIPIO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CENTRAL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POT/INSTA(MW)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POT/DISP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ENERG/PRO(GW)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Nº DE MAQUINAS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2645883"/>
                  </a:ext>
                </a:extLst>
              </a:tr>
              <a:tr h="3918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HUAMBO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HUAMBO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CT-BELEM/TURBINAS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50MW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40MW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68,56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2X25=50MW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4448665"/>
                  </a:ext>
                </a:extLst>
              </a:tr>
              <a:tr h="3918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HUAMBO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HUAMBO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CD-BENFICA/TERMICA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15MW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8MW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12,46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4X3.75=15MW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0113909"/>
                  </a:ext>
                </a:extLst>
              </a:tr>
              <a:tr h="3918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HUAMBO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HUAMBO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CD-LOSSAMBO/TERMICA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8MW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8MW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4,63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5X1.6=8MW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976812"/>
                  </a:ext>
                </a:extLst>
              </a:tr>
              <a:tr h="3918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HUAMBO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BAILUNDO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CD-BAILUNDO/TERMICA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3,8MW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0.6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2,47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1.4+1.6+0.8=3.8MW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5461870"/>
                  </a:ext>
                </a:extLst>
              </a:tr>
              <a:tr h="4645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HUAMBO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LONDUIMBALI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CD-LONDUIMBALI/TERMICA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5MW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5MW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0,14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4X0.75=3MW+2MWSOLAR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0285003"/>
                  </a:ext>
                </a:extLst>
              </a:tr>
              <a:tr h="3918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HUAMBO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LONGONJO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CD-LONGONJO/TERMICA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5MW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5MW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0,16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4X0.75=3MW+2MWSOLAR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3683758"/>
                  </a:ext>
                </a:extLst>
              </a:tr>
              <a:tr h="4113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6627575"/>
                  </a:ext>
                </a:extLst>
              </a:tr>
              <a:tr h="4113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86,8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66,6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88,42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3787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30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PC\Desktop\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89660" y="-1769416"/>
            <a:ext cx="5372100" cy="1118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52475" y="419100"/>
            <a:ext cx="111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Configuração do actual sistema elétrico</a:t>
            </a:r>
            <a:endParaRPr lang="pt-PT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04950" y="3034694"/>
            <a:ext cx="8763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b="1" dirty="0"/>
              <a:t>AH Gove </a:t>
            </a:r>
          </a:p>
          <a:p>
            <a:r>
              <a:rPr lang="pt-PT" sz="1200" b="1" dirty="0"/>
              <a:t>60 MW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14650" y="2434023"/>
            <a:ext cx="8763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b="1" dirty="0"/>
              <a:t>CT Belém </a:t>
            </a:r>
          </a:p>
          <a:p>
            <a:r>
              <a:rPr lang="pt-PT" sz="1200" b="1" dirty="0"/>
              <a:t>50 MW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210175" y="3654503"/>
            <a:ext cx="8763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CD Benfica </a:t>
            </a:r>
          </a:p>
          <a:p>
            <a:pPr algn="ctr"/>
            <a:r>
              <a:rPr lang="pt-PT" sz="1200" b="1" dirty="0"/>
              <a:t>15 MW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095749" y="2956261"/>
            <a:ext cx="96085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SE – Belém</a:t>
            </a:r>
          </a:p>
          <a:p>
            <a:pPr algn="ctr"/>
            <a:r>
              <a:rPr lang="pt-PT" sz="1200" b="1" dirty="0"/>
              <a:t>220/60 kV </a:t>
            </a:r>
          </a:p>
          <a:p>
            <a:pPr algn="ctr"/>
            <a:r>
              <a:rPr lang="pt-PT" sz="1200" b="1" dirty="0"/>
              <a:t>96 MW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095749" y="1999384"/>
            <a:ext cx="96085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SE-Caála</a:t>
            </a:r>
          </a:p>
          <a:p>
            <a:pPr algn="ctr"/>
            <a:r>
              <a:rPr lang="pt-PT" sz="1200" b="1" dirty="0"/>
              <a:t>20 MW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095749" y="4319885"/>
            <a:ext cx="91857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SE-Benfica </a:t>
            </a:r>
          </a:p>
          <a:p>
            <a:pPr algn="ctr"/>
            <a:r>
              <a:rPr lang="pt-PT" sz="1200" b="1" dirty="0"/>
              <a:t>48 MW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590675" y="4310359"/>
            <a:ext cx="94297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b="1" dirty="0"/>
              <a:t>SE- S. Pedro</a:t>
            </a:r>
          </a:p>
          <a:p>
            <a:pPr algn="ctr"/>
            <a:r>
              <a:rPr lang="pt-PT" sz="1200" b="1" dirty="0"/>
              <a:t>6.8 MW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004410" y="4215703"/>
            <a:ext cx="8763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SE-Cuca </a:t>
            </a:r>
          </a:p>
          <a:p>
            <a:pPr algn="ctr"/>
            <a:r>
              <a:rPr lang="pt-PT" sz="1200" b="1" dirty="0"/>
              <a:t>40 MW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086475" y="5232142"/>
            <a:ext cx="135608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SE-Camussamba </a:t>
            </a:r>
          </a:p>
          <a:p>
            <a:pPr algn="ctr"/>
            <a:r>
              <a:rPr lang="pt-PT" sz="1200" b="1" dirty="0"/>
              <a:t>40 MW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515225" y="5220384"/>
            <a:ext cx="110843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SE-Cambiote </a:t>
            </a:r>
          </a:p>
          <a:p>
            <a:pPr algn="ctr"/>
            <a:r>
              <a:rPr lang="pt-PT" sz="1200" b="1" dirty="0"/>
              <a:t>40 MW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581775" y="2956261"/>
            <a:ext cx="148766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SE- Waku-kungu</a:t>
            </a:r>
          </a:p>
          <a:p>
            <a:pPr algn="ctr"/>
            <a:r>
              <a:rPr lang="pt-PT" sz="1200" b="1" dirty="0"/>
              <a:t>400 kV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388310" y="1787225"/>
            <a:ext cx="907596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CD Lossambo </a:t>
            </a:r>
          </a:p>
          <a:p>
            <a:pPr algn="ctr"/>
            <a:r>
              <a:rPr lang="pt-PT" sz="1000" b="1" dirty="0"/>
              <a:t>8 MW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388310" y="2204617"/>
            <a:ext cx="907596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CD Bailundo </a:t>
            </a:r>
          </a:p>
          <a:p>
            <a:pPr algn="ctr"/>
            <a:r>
              <a:rPr lang="pt-PT" sz="1000" b="1" dirty="0"/>
              <a:t>0,9 MW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9388310" y="2634584"/>
            <a:ext cx="907596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Híbrida Longonjo</a:t>
            </a:r>
          </a:p>
          <a:p>
            <a:pPr algn="ctr"/>
            <a:r>
              <a:rPr lang="pt-PT" sz="1000" b="1" dirty="0"/>
              <a:t>5 MW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9388310" y="3219360"/>
            <a:ext cx="907596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Híbrida Londuimbali</a:t>
            </a:r>
          </a:p>
          <a:p>
            <a:pPr algn="ctr"/>
            <a:r>
              <a:rPr lang="pt-PT" sz="1000" b="1" dirty="0"/>
              <a:t>5 MW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388310" y="3814517"/>
            <a:ext cx="907596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CD Chinjenje</a:t>
            </a:r>
          </a:p>
          <a:p>
            <a:pPr algn="ctr"/>
            <a:r>
              <a:rPr lang="pt-PT" sz="1000" b="1" dirty="0"/>
              <a:t>1 MW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9388310" y="4235710"/>
            <a:ext cx="907596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CD Chicala- Chiloanga</a:t>
            </a:r>
          </a:p>
          <a:p>
            <a:pPr algn="ctr"/>
            <a:r>
              <a:rPr lang="pt-PT" sz="1000" b="1" dirty="0"/>
              <a:t>1,8  MW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293310" y="5251648"/>
            <a:ext cx="1560737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000" b="1" dirty="0"/>
              <a:t>Ecunha – 1 MW</a:t>
            </a:r>
          </a:p>
          <a:p>
            <a:r>
              <a:rPr lang="pt-PT" sz="1000" b="1" dirty="0"/>
              <a:t>Ucuma – 0,3 MW</a:t>
            </a:r>
          </a:p>
          <a:p>
            <a:r>
              <a:rPr lang="pt-PT" sz="1000" b="1" dirty="0"/>
              <a:t>Mungo – 0,3 MW</a:t>
            </a:r>
          </a:p>
          <a:p>
            <a:r>
              <a:rPr lang="pt-PT" sz="1000" b="1" dirty="0"/>
              <a:t>Cachiungo – 0,3 MW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9293310" y="4807995"/>
            <a:ext cx="156073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000" b="1" dirty="0"/>
              <a:t>Centrais sob tutela das Administrações e GPIST</a:t>
            </a:r>
          </a:p>
        </p:txBody>
      </p:sp>
    </p:spTree>
    <p:extLst>
      <p:ext uri="{BB962C8B-B14F-4D97-AF65-F5344CB8AC3E}">
        <p14:creationId xmlns:p14="http://schemas.microsoft.com/office/powerpoint/2010/main" val="182139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PC\Desktop\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89660" y="-1769416"/>
            <a:ext cx="5372100" cy="1118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26472" y="419100"/>
            <a:ext cx="1104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Configuração do SE  depois da conclusão da SE-Belém </a:t>
            </a:r>
            <a:endParaRPr lang="pt-PT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04950" y="3034694"/>
            <a:ext cx="8763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b="1" dirty="0"/>
              <a:t>AH Gove </a:t>
            </a:r>
          </a:p>
          <a:p>
            <a:r>
              <a:rPr lang="pt-PT" sz="1200" b="1" dirty="0"/>
              <a:t>60 MW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14650" y="2434023"/>
            <a:ext cx="8763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b="1" dirty="0"/>
              <a:t>CT Belém </a:t>
            </a:r>
          </a:p>
          <a:p>
            <a:r>
              <a:rPr lang="pt-PT" sz="1200" b="1" dirty="0"/>
              <a:t>50 MW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210175" y="3654503"/>
            <a:ext cx="8763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CD Benfica </a:t>
            </a:r>
          </a:p>
          <a:p>
            <a:pPr algn="ctr"/>
            <a:r>
              <a:rPr lang="pt-PT" sz="1200" b="1" dirty="0"/>
              <a:t>15 MW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095749" y="2956261"/>
            <a:ext cx="11144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SE - Belém</a:t>
            </a:r>
          </a:p>
          <a:p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220/60 kV </a:t>
            </a:r>
          </a:p>
          <a:p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192 MW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095749" y="1999384"/>
            <a:ext cx="96085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SE-Caála</a:t>
            </a:r>
          </a:p>
          <a:p>
            <a:pPr algn="ctr"/>
            <a:r>
              <a:rPr lang="pt-PT" sz="1200" b="1" dirty="0"/>
              <a:t>20 MW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095749" y="4319885"/>
            <a:ext cx="91857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SE-Benfica </a:t>
            </a:r>
          </a:p>
          <a:p>
            <a:pPr algn="ctr"/>
            <a:r>
              <a:rPr lang="pt-PT" sz="1200" b="1" dirty="0"/>
              <a:t>48 MW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590675" y="4310359"/>
            <a:ext cx="94297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b="1" dirty="0"/>
              <a:t>SE- S. Pedro</a:t>
            </a:r>
          </a:p>
          <a:p>
            <a:pPr algn="ctr"/>
            <a:r>
              <a:rPr lang="pt-PT" sz="1200" b="1" dirty="0"/>
              <a:t>6.8 MW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004410" y="4215703"/>
            <a:ext cx="8763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SE-Cuca </a:t>
            </a:r>
          </a:p>
          <a:p>
            <a:pPr algn="ctr"/>
            <a:r>
              <a:rPr lang="pt-PT" sz="1200" b="1" dirty="0"/>
              <a:t>40 MW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086475" y="5232142"/>
            <a:ext cx="135608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SE-Camussamba </a:t>
            </a:r>
          </a:p>
          <a:p>
            <a:pPr algn="ctr"/>
            <a:r>
              <a:rPr lang="pt-PT" sz="1200" b="1" dirty="0"/>
              <a:t>40 MW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515225" y="5220384"/>
            <a:ext cx="110843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SE-Cambiote </a:t>
            </a:r>
          </a:p>
          <a:p>
            <a:pPr algn="ctr"/>
            <a:r>
              <a:rPr lang="pt-PT" sz="1200" b="1" dirty="0"/>
              <a:t>40 MW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581775" y="2956261"/>
            <a:ext cx="148766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SE- Waku-kungu</a:t>
            </a:r>
          </a:p>
          <a:p>
            <a:pPr algn="ctr"/>
            <a:r>
              <a:rPr lang="pt-PT" sz="1200" b="1" dirty="0"/>
              <a:t>400 kV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388310" y="1787225"/>
            <a:ext cx="907596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CD Lossambo </a:t>
            </a:r>
          </a:p>
          <a:p>
            <a:pPr algn="ctr"/>
            <a:r>
              <a:rPr lang="pt-PT" sz="1000" b="1" dirty="0"/>
              <a:t>8 MW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388310" y="2204617"/>
            <a:ext cx="907596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CD Bailundo </a:t>
            </a:r>
          </a:p>
          <a:p>
            <a:pPr algn="ctr"/>
            <a:r>
              <a:rPr lang="pt-PT" sz="1000" b="1" dirty="0"/>
              <a:t>0,9 MW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9388310" y="2634584"/>
            <a:ext cx="907596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Híbrida Longonjo</a:t>
            </a:r>
          </a:p>
          <a:p>
            <a:pPr algn="ctr"/>
            <a:r>
              <a:rPr lang="pt-PT" sz="1000" b="1" dirty="0"/>
              <a:t>5 MW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9388310" y="3219360"/>
            <a:ext cx="907596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Híbrida Londuimbali</a:t>
            </a:r>
          </a:p>
          <a:p>
            <a:pPr algn="ctr"/>
            <a:r>
              <a:rPr lang="pt-PT" sz="1000" b="1" dirty="0"/>
              <a:t>5 MW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388310" y="3814517"/>
            <a:ext cx="907596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CD Chinjenje</a:t>
            </a:r>
          </a:p>
          <a:p>
            <a:pPr algn="ctr"/>
            <a:r>
              <a:rPr lang="pt-PT" sz="1000" b="1" dirty="0"/>
              <a:t>1 MW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9388310" y="4235710"/>
            <a:ext cx="907596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CD Chicala- Chiloanga</a:t>
            </a:r>
          </a:p>
          <a:p>
            <a:pPr algn="ctr"/>
            <a:r>
              <a:rPr lang="pt-PT" sz="1000" b="1" dirty="0"/>
              <a:t>1,8  MW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293310" y="5251648"/>
            <a:ext cx="1560737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000" b="1" dirty="0"/>
              <a:t>Ecunha – 1 MW</a:t>
            </a:r>
          </a:p>
          <a:p>
            <a:r>
              <a:rPr lang="pt-PT" sz="1000" b="1" dirty="0"/>
              <a:t>Ucuma – 0,3 MW</a:t>
            </a:r>
          </a:p>
          <a:p>
            <a:r>
              <a:rPr lang="pt-PT" sz="1000" b="1" dirty="0"/>
              <a:t>Mungo – 0,3 MW</a:t>
            </a:r>
          </a:p>
          <a:p>
            <a:r>
              <a:rPr lang="pt-PT" sz="1000" b="1" dirty="0"/>
              <a:t>Cachiungo – 0,3 MW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9293310" y="4807995"/>
            <a:ext cx="156073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000" b="1" dirty="0"/>
              <a:t>Centrais sob tutela das Administrações e GPIST</a:t>
            </a:r>
          </a:p>
        </p:txBody>
      </p:sp>
    </p:spTree>
    <p:extLst>
      <p:ext uri="{BB962C8B-B14F-4D97-AF65-F5344CB8AC3E}">
        <p14:creationId xmlns:p14="http://schemas.microsoft.com/office/powerpoint/2010/main" val="202604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510" y="411424"/>
            <a:ext cx="11095299" cy="1325563"/>
          </a:xfrm>
        </p:spPr>
        <p:txBody>
          <a:bodyPr>
            <a:normAutofit/>
          </a:bodyPr>
          <a:lstStyle/>
          <a:p>
            <a:pPr algn="ctr"/>
            <a:r>
              <a:rPr lang="pt-P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Configuração do Sector Elétrico depois da Ampliação da SE-Belém 220/60, para o Municípios sede do Huambo e Caála</a:t>
            </a:r>
            <a:endParaRPr lang="pt-PT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70177"/>
              </p:ext>
            </p:extLst>
          </p:nvPr>
        </p:nvGraphicFramePr>
        <p:xfrm>
          <a:off x="838200" y="2174875"/>
          <a:ext cx="10134600" cy="3916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2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3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pt-P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Município </a:t>
                      </a:r>
                      <a:endParaRPr lang="pt-P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 Disponível</a:t>
                      </a:r>
                      <a:endParaRPr lang="pt-P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 Demanda</a:t>
                      </a:r>
                      <a:endParaRPr lang="pt-P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4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pt-P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pt-P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4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Huambo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4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Caála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Bailundo 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Longonjo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4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Londuimbale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34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Chicala</a:t>
                      </a:r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4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Cholohanga</a:t>
                      </a:r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34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Tchinjenje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34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Ucuma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34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Cachiungo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34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Ekunha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34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Mungo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66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838" y="1222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Taxa de electrificação actual</a:t>
            </a:r>
            <a:endParaRPr lang="pt-PT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/>
          <a:srcRect l="29727" t="46219" r="27356" b="40336"/>
          <a:stretch/>
        </p:blipFill>
        <p:spPr bwMode="auto">
          <a:xfrm>
            <a:off x="3111500" y="6083617"/>
            <a:ext cx="5441950" cy="757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628650" y="1504950"/>
            <a:ext cx="10629900" cy="4521200"/>
            <a:chOff x="396" y="948"/>
            <a:chExt cx="6696" cy="284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6" y="948"/>
              <a:ext cx="6696" cy="2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grpSp>
          <p:nvGrpSpPr>
            <p:cNvPr id="1229" name="Group 205"/>
            <p:cNvGrpSpPr>
              <a:grpSpLocks/>
            </p:cNvGrpSpPr>
            <p:nvPr/>
          </p:nvGrpSpPr>
          <p:grpSpPr bwMode="auto">
            <a:xfrm>
              <a:off x="389" y="941"/>
              <a:ext cx="6752" cy="2884"/>
              <a:chOff x="389" y="941"/>
              <a:chExt cx="6752" cy="2884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396" y="948"/>
                <a:ext cx="6696" cy="564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396" y="1504"/>
                <a:ext cx="6696" cy="2109"/>
              </a:xfrm>
              <a:prstGeom prst="rect">
                <a:avLst/>
              </a:prstGeom>
              <a:solidFill>
                <a:srgbClr val="EAEF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396" y="3606"/>
                <a:ext cx="6696" cy="19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2415" y="1343"/>
                <a:ext cx="41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3287" y="1329"/>
                <a:ext cx="41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Sede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3925" y="1329"/>
                <a:ext cx="41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4534" y="1329"/>
                <a:ext cx="41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Sede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5880" y="1329"/>
                <a:ext cx="446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6561" y="1329"/>
                <a:ext cx="446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Sede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566" y="1519"/>
                <a:ext cx="14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835" y="1519"/>
                <a:ext cx="60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Huambo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2578" y="1519"/>
                <a:ext cx="57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843 737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3280" y="1512"/>
                <a:ext cx="57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625 977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3847" y="1512"/>
                <a:ext cx="57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140 623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4499" y="1512"/>
                <a:ext cx="57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104 330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5285" y="1512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63 674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6072" y="1519"/>
                <a:ext cx="34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45,3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6794" y="1512"/>
                <a:ext cx="34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61,0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566" y="1702"/>
                <a:ext cx="14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835" y="1702"/>
                <a:ext cx="43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Caála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2578" y="1702"/>
                <a:ext cx="57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331 023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3280" y="1695"/>
                <a:ext cx="57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139 720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3925" y="1695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55 171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4577" y="1695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23 287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5363" y="1695"/>
                <a:ext cx="4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8 842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6072" y="1702"/>
                <a:ext cx="34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16,0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6794" y="1695"/>
                <a:ext cx="34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38,0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>
                <a:off x="566" y="1885"/>
                <a:ext cx="14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835" y="1885"/>
                <a:ext cx="65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Bailundo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2578" y="1885"/>
                <a:ext cx="57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348 380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3280" y="1878"/>
                <a:ext cx="57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102 377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3925" y="1878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58 063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4577" y="1878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17 063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5363" y="1878"/>
                <a:ext cx="4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1 909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6150" y="1885"/>
                <a:ext cx="26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3,3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6794" y="1878"/>
                <a:ext cx="34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11,2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566" y="2068"/>
                <a:ext cx="14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835" y="2068"/>
                <a:ext cx="645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Longonjo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2578" y="2068"/>
                <a:ext cx="57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108 959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3358" y="2061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28 786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3925" y="2061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18 160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4654" y="2061"/>
                <a:ext cx="4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4 798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5476" y="2061"/>
                <a:ext cx="29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613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auto">
              <a:xfrm>
                <a:off x="6150" y="2068"/>
                <a:ext cx="26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3,4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auto">
              <a:xfrm>
                <a:off x="6794" y="2061"/>
                <a:ext cx="34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12,8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>
                <a:off x="566" y="2251"/>
                <a:ext cx="14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>
                <a:off x="835" y="2251"/>
                <a:ext cx="879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Londuimbale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>
                <a:off x="2578" y="2251"/>
                <a:ext cx="57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158 801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/>
            </p:nvSpPr>
            <p:spPr bwMode="auto">
              <a:xfrm>
                <a:off x="3358" y="2244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36 249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8" name="Rectangle 54"/>
              <p:cNvSpPr>
                <a:spLocks noChangeArrowheads="1"/>
              </p:cNvSpPr>
              <p:nvPr/>
            </p:nvSpPr>
            <p:spPr bwMode="auto">
              <a:xfrm>
                <a:off x="3925" y="2244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26 467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9" name="Rectangle 55"/>
              <p:cNvSpPr>
                <a:spLocks noChangeArrowheads="1"/>
              </p:cNvSpPr>
              <p:nvPr/>
            </p:nvSpPr>
            <p:spPr bwMode="auto">
              <a:xfrm>
                <a:off x="4654" y="2244"/>
                <a:ext cx="4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6 042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0" name="Rectangle 56"/>
              <p:cNvSpPr>
                <a:spLocks noChangeArrowheads="1"/>
              </p:cNvSpPr>
              <p:nvPr/>
            </p:nvSpPr>
            <p:spPr bwMode="auto">
              <a:xfrm>
                <a:off x="5476" y="2244"/>
                <a:ext cx="29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701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1" name="Rectangle 57"/>
              <p:cNvSpPr>
                <a:spLocks noChangeArrowheads="1"/>
              </p:cNvSpPr>
              <p:nvPr/>
            </p:nvSpPr>
            <p:spPr bwMode="auto">
              <a:xfrm>
                <a:off x="6150" y="2251"/>
                <a:ext cx="26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2,6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2" name="Rectangle 58"/>
              <p:cNvSpPr>
                <a:spLocks noChangeArrowheads="1"/>
              </p:cNvSpPr>
              <p:nvPr/>
            </p:nvSpPr>
            <p:spPr bwMode="auto">
              <a:xfrm>
                <a:off x="6794" y="2244"/>
                <a:ext cx="34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11,6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3" name="Rectangle 59"/>
              <p:cNvSpPr>
                <a:spLocks noChangeArrowheads="1"/>
              </p:cNvSpPr>
              <p:nvPr/>
            </p:nvSpPr>
            <p:spPr bwMode="auto">
              <a:xfrm>
                <a:off x="566" y="2456"/>
                <a:ext cx="14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4" name="Rectangle 60"/>
              <p:cNvSpPr>
                <a:spLocks noChangeArrowheads="1"/>
              </p:cNvSpPr>
              <p:nvPr/>
            </p:nvSpPr>
            <p:spPr bwMode="auto">
              <a:xfrm>
                <a:off x="835" y="2456"/>
                <a:ext cx="138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Chicala Cholohanga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/>
            </p:nvSpPr>
            <p:spPr bwMode="auto">
              <a:xfrm>
                <a:off x="2578" y="2456"/>
                <a:ext cx="57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122 615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6" name="Rectangle 62"/>
              <p:cNvSpPr>
                <a:spLocks noChangeArrowheads="1"/>
              </p:cNvSpPr>
              <p:nvPr/>
            </p:nvSpPr>
            <p:spPr bwMode="auto">
              <a:xfrm>
                <a:off x="3358" y="2456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27 656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>
                <a:off x="3925" y="2456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20 436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4654" y="2456"/>
                <a:ext cx="4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4 609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>
                <a:off x="5476" y="2456"/>
                <a:ext cx="29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529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>
                <a:off x="6150" y="2456"/>
                <a:ext cx="26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2,6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>
                <a:off x="6794" y="2464"/>
                <a:ext cx="34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11,5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566" y="2661"/>
                <a:ext cx="14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>
                <a:off x="835" y="2661"/>
                <a:ext cx="574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PT" sz="17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kumimoji="0" lang="pt-PT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hinjenje</a:t>
                </a:r>
                <a:endParaRPr kumimoji="0" lang="pt-P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>
                <a:off x="2656" y="2661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36 012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3358" y="2661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18 059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4003" y="2661"/>
                <a:ext cx="4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6 002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4654" y="2661"/>
                <a:ext cx="4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3 010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5476" y="2661"/>
                <a:ext cx="29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558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6150" y="2661"/>
                <a:ext cx="26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9,3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0" name="Rectangle 76"/>
              <p:cNvSpPr>
                <a:spLocks noChangeArrowheads="1"/>
              </p:cNvSpPr>
              <p:nvPr/>
            </p:nvSpPr>
            <p:spPr bwMode="auto">
              <a:xfrm>
                <a:off x="6794" y="2661"/>
                <a:ext cx="34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18,5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>
                <a:off x="566" y="2874"/>
                <a:ext cx="14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2" name="Rectangle 78"/>
              <p:cNvSpPr>
                <a:spLocks noChangeArrowheads="1"/>
              </p:cNvSpPr>
              <p:nvPr/>
            </p:nvSpPr>
            <p:spPr bwMode="auto">
              <a:xfrm>
                <a:off x="835" y="2874"/>
                <a:ext cx="553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Ucuma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/>
            </p:nvSpPr>
            <p:spPr bwMode="auto">
              <a:xfrm>
                <a:off x="2656" y="2874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65 130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4" name="Rectangle 80"/>
              <p:cNvSpPr>
                <a:spLocks noChangeArrowheads="1"/>
              </p:cNvSpPr>
              <p:nvPr/>
            </p:nvSpPr>
            <p:spPr bwMode="auto">
              <a:xfrm>
                <a:off x="3358" y="2881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32 340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5" name="Rectangle 81"/>
              <p:cNvSpPr>
                <a:spLocks noChangeArrowheads="1"/>
              </p:cNvSpPr>
              <p:nvPr/>
            </p:nvSpPr>
            <p:spPr bwMode="auto">
              <a:xfrm>
                <a:off x="3925" y="2881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10 855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>
                <a:off x="4654" y="2881"/>
                <a:ext cx="4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5 390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7" name="Rectangle 83"/>
              <p:cNvSpPr>
                <a:spLocks noChangeArrowheads="1"/>
              </p:cNvSpPr>
              <p:nvPr/>
            </p:nvSpPr>
            <p:spPr bwMode="auto">
              <a:xfrm>
                <a:off x="5476" y="2881"/>
                <a:ext cx="29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701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8" name="Rectangle 84"/>
              <p:cNvSpPr>
                <a:spLocks noChangeArrowheads="1"/>
              </p:cNvSpPr>
              <p:nvPr/>
            </p:nvSpPr>
            <p:spPr bwMode="auto">
              <a:xfrm>
                <a:off x="6150" y="2874"/>
                <a:ext cx="26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6,5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>
                <a:off x="6794" y="2881"/>
                <a:ext cx="34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13,0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>
                <a:off x="566" y="3071"/>
                <a:ext cx="14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>
                <a:off x="835" y="3071"/>
                <a:ext cx="74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Cachiungo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2" name="Rectangle 88"/>
              <p:cNvSpPr>
                <a:spLocks noChangeArrowheads="1"/>
              </p:cNvSpPr>
              <p:nvPr/>
            </p:nvSpPr>
            <p:spPr bwMode="auto">
              <a:xfrm>
                <a:off x="2578" y="3071"/>
                <a:ext cx="57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142 764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3" name="Rectangle 89"/>
              <p:cNvSpPr>
                <a:spLocks noChangeArrowheads="1"/>
              </p:cNvSpPr>
              <p:nvPr/>
            </p:nvSpPr>
            <p:spPr bwMode="auto">
              <a:xfrm>
                <a:off x="3358" y="3064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69 527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/>
            </p:nvSpPr>
            <p:spPr bwMode="auto">
              <a:xfrm>
                <a:off x="3925" y="3064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23 794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5" name="Rectangle 91"/>
              <p:cNvSpPr>
                <a:spLocks noChangeArrowheads="1"/>
              </p:cNvSpPr>
              <p:nvPr/>
            </p:nvSpPr>
            <p:spPr bwMode="auto">
              <a:xfrm>
                <a:off x="4577" y="3064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11 588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" name="Rectangle 92"/>
              <p:cNvSpPr>
                <a:spLocks noChangeArrowheads="1"/>
              </p:cNvSpPr>
              <p:nvPr/>
            </p:nvSpPr>
            <p:spPr bwMode="auto">
              <a:xfrm>
                <a:off x="5476" y="3064"/>
                <a:ext cx="29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870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6150" y="3071"/>
                <a:ext cx="26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3,7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6872" y="3064"/>
                <a:ext cx="26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7,5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524" y="3254"/>
                <a:ext cx="22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835" y="3254"/>
                <a:ext cx="54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Ekunha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>
                <a:off x="2656" y="3254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97 648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2" name="Rectangle 98"/>
              <p:cNvSpPr>
                <a:spLocks noChangeArrowheads="1"/>
              </p:cNvSpPr>
              <p:nvPr/>
            </p:nvSpPr>
            <p:spPr bwMode="auto">
              <a:xfrm>
                <a:off x="3358" y="3247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52 491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3925" y="3247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16 275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>
                <a:off x="4654" y="3247"/>
                <a:ext cx="4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8 749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5476" y="3247"/>
                <a:ext cx="29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789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>
                <a:off x="6150" y="3254"/>
                <a:ext cx="26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4,8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7" name="Rectangle 103"/>
              <p:cNvSpPr>
                <a:spLocks noChangeArrowheads="1"/>
              </p:cNvSpPr>
              <p:nvPr/>
            </p:nvSpPr>
            <p:spPr bwMode="auto">
              <a:xfrm>
                <a:off x="6872" y="3247"/>
                <a:ext cx="26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9,0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" name="Rectangle 104"/>
              <p:cNvSpPr>
                <a:spLocks noChangeArrowheads="1"/>
              </p:cNvSpPr>
              <p:nvPr/>
            </p:nvSpPr>
            <p:spPr bwMode="auto">
              <a:xfrm>
                <a:off x="524" y="3437"/>
                <a:ext cx="22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835" y="3437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Mungo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>
                <a:off x="2578" y="3437"/>
                <a:ext cx="57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134 161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3358" y="3430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74 971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>
                <a:off x="3925" y="3430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22 360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>
                <a:off x="4577" y="3430"/>
                <a:ext cx="496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12 495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4" name="Rectangle 110"/>
              <p:cNvSpPr>
                <a:spLocks noChangeArrowheads="1"/>
              </p:cNvSpPr>
              <p:nvPr/>
            </p:nvSpPr>
            <p:spPr bwMode="auto">
              <a:xfrm>
                <a:off x="5476" y="3430"/>
                <a:ext cx="29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808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6150" y="3437"/>
                <a:ext cx="26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3,6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6872" y="3430"/>
                <a:ext cx="26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6,5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/>
            </p:nvSpPr>
            <p:spPr bwMode="auto">
              <a:xfrm>
                <a:off x="2465" y="3620"/>
                <a:ext cx="70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2 389 230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/>
            </p:nvSpPr>
            <p:spPr bwMode="auto">
              <a:xfrm>
                <a:off x="3167" y="3620"/>
                <a:ext cx="70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1 208 153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3847" y="3620"/>
                <a:ext cx="58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398 205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4499" y="3620"/>
                <a:ext cx="58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201 359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5285" y="3620"/>
                <a:ext cx="503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79 994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6072" y="3620"/>
                <a:ext cx="347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20,1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6794" y="3613"/>
                <a:ext cx="347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39,7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038" y="970"/>
                <a:ext cx="85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Número de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4144" y="1146"/>
                <a:ext cx="638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Familias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5193" y="1058"/>
                <a:ext cx="468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Nº de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5115" y="1234"/>
                <a:ext cx="624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Clientes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>
                <a:off x="6135" y="970"/>
                <a:ext cx="638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Taxa de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>
                <a:off x="5845" y="1146"/>
                <a:ext cx="1027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Electrificação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6773" y="1146"/>
                <a:ext cx="12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>
                <a:off x="6816" y="1146"/>
                <a:ext cx="198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%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>
                <a:off x="6936" y="1146"/>
                <a:ext cx="12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>
                <a:off x="424" y="3620"/>
                <a:ext cx="41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4" name="Rectangle 130"/>
              <p:cNvSpPr>
                <a:spLocks noChangeArrowheads="1"/>
              </p:cNvSpPr>
              <p:nvPr/>
            </p:nvSpPr>
            <p:spPr bwMode="auto">
              <a:xfrm>
                <a:off x="531" y="1146"/>
                <a:ext cx="227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Nº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1112" y="1146"/>
                <a:ext cx="73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Município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/>
            </p:nvSpPr>
            <p:spPr bwMode="auto">
              <a:xfrm>
                <a:off x="2585" y="1058"/>
                <a:ext cx="787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População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" name="Line 133"/>
              <p:cNvSpPr>
                <a:spLocks noChangeShapeType="1"/>
              </p:cNvSpPr>
              <p:nvPr/>
            </p:nvSpPr>
            <p:spPr bwMode="auto">
              <a:xfrm flipV="1">
                <a:off x="396" y="9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58" name="Rectangle 134"/>
              <p:cNvSpPr>
                <a:spLocks noChangeArrowheads="1"/>
              </p:cNvSpPr>
              <p:nvPr/>
            </p:nvSpPr>
            <p:spPr bwMode="auto">
              <a:xfrm>
                <a:off x="396" y="941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59" name="Line 135"/>
              <p:cNvSpPr>
                <a:spLocks noChangeShapeType="1"/>
              </p:cNvSpPr>
              <p:nvPr/>
            </p:nvSpPr>
            <p:spPr bwMode="auto">
              <a:xfrm flipV="1">
                <a:off x="807" y="9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0" name="Rectangle 136"/>
              <p:cNvSpPr>
                <a:spLocks noChangeArrowheads="1"/>
              </p:cNvSpPr>
              <p:nvPr/>
            </p:nvSpPr>
            <p:spPr bwMode="auto">
              <a:xfrm>
                <a:off x="807" y="941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1" name="Line 137"/>
              <p:cNvSpPr>
                <a:spLocks noChangeShapeType="1"/>
              </p:cNvSpPr>
              <p:nvPr/>
            </p:nvSpPr>
            <p:spPr bwMode="auto">
              <a:xfrm flipV="1">
                <a:off x="2061" y="9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2" name="Rectangle 138"/>
              <p:cNvSpPr>
                <a:spLocks noChangeArrowheads="1"/>
              </p:cNvSpPr>
              <p:nvPr/>
            </p:nvSpPr>
            <p:spPr bwMode="auto">
              <a:xfrm>
                <a:off x="2061" y="941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3" name="Line 139"/>
              <p:cNvSpPr>
                <a:spLocks noChangeShapeType="1"/>
              </p:cNvSpPr>
              <p:nvPr/>
            </p:nvSpPr>
            <p:spPr bwMode="auto">
              <a:xfrm flipV="1">
                <a:off x="3804" y="9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4" name="Rectangle 140"/>
              <p:cNvSpPr>
                <a:spLocks noChangeArrowheads="1"/>
              </p:cNvSpPr>
              <p:nvPr/>
            </p:nvSpPr>
            <p:spPr bwMode="auto">
              <a:xfrm>
                <a:off x="3804" y="941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5" name="Line 141"/>
              <p:cNvSpPr>
                <a:spLocks noChangeShapeType="1"/>
              </p:cNvSpPr>
              <p:nvPr/>
            </p:nvSpPr>
            <p:spPr bwMode="auto">
              <a:xfrm flipV="1">
                <a:off x="5023" y="9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6" name="Rectangle 142"/>
              <p:cNvSpPr>
                <a:spLocks noChangeArrowheads="1"/>
              </p:cNvSpPr>
              <p:nvPr/>
            </p:nvSpPr>
            <p:spPr bwMode="auto">
              <a:xfrm>
                <a:off x="5023" y="941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7" name="Line 143"/>
              <p:cNvSpPr>
                <a:spLocks noChangeShapeType="1"/>
              </p:cNvSpPr>
              <p:nvPr/>
            </p:nvSpPr>
            <p:spPr bwMode="auto">
              <a:xfrm flipV="1">
                <a:off x="5732" y="9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8" name="Rectangle 144"/>
              <p:cNvSpPr>
                <a:spLocks noChangeArrowheads="1"/>
              </p:cNvSpPr>
              <p:nvPr/>
            </p:nvSpPr>
            <p:spPr bwMode="auto">
              <a:xfrm>
                <a:off x="5732" y="941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9" name="Rectangle 145"/>
              <p:cNvSpPr>
                <a:spLocks noChangeArrowheads="1"/>
              </p:cNvSpPr>
              <p:nvPr/>
            </p:nvSpPr>
            <p:spPr bwMode="auto">
              <a:xfrm>
                <a:off x="403" y="941"/>
                <a:ext cx="6689" cy="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0" name="Line 146"/>
              <p:cNvSpPr>
                <a:spLocks noChangeShapeType="1"/>
              </p:cNvSpPr>
              <p:nvPr/>
            </p:nvSpPr>
            <p:spPr bwMode="auto">
              <a:xfrm flipV="1">
                <a:off x="7085" y="9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7085" y="941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2" name="Line 148"/>
              <p:cNvSpPr>
                <a:spLocks noChangeShapeType="1"/>
              </p:cNvSpPr>
              <p:nvPr/>
            </p:nvSpPr>
            <p:spPr bwMode="auto">
              <a:xfrm flipV="1">
                <a:off x="3103" y="9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3103" y="941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4" name="Line 150"/>
              <p:cNvSpPr>
                <a:spLocks noChangeShapeType="1"/>
              </p:cNvSpPr>
              <p:nvPr/>
            </p:nvSpPr>
            <p:spPr bwMode="auto">
              <a:xfrm flipV="1">
                <a:off x="4371" y="9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4371" y="941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6" name="Rectangle 152"/>
              <p:cNvSpPr>
                <a:spLocks noChangeArrowheads="1"/>
              </p:cNvSpPr>
              <p:nvPr/>
            </p:nvSpPr>
            <p:spPr bwMode="auto">
              <a:xfrm>
                <a:off x="2068" y="1321"/>
                <a:ext cx="2962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7" name="Line 153"/>
              <p:cNvSpPr>
                <a:spLocks noChangeShapeType="1"/>
              </p:cNvSpPr>
              <p:nvPr/>
            </p:nvSpPr>
            <p:spPr bwMode="auto">
              <a:xfrm flipV="1">
                <a:off x="6362" y="9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8" name="Rectangle 154"/>
              <p:cNvSpPr>
                <a:spLocks noChangeArrowheads="1"/>
              </p:cNvSpPr>
              <p:nvPr/>
            </p:nvSpPr>
            <p:spPr bwMode="auto">
              <a:xfrm>
                <a:off x="6362" y="941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9" name="Rectangle 155"/>
              <p:cNvSpPr>
                <a:spLocks noChangeArrowheads="1"/>
              </p:cNvSpPr>
              <p:nvPr/>
            </p:nvSpPr>
            <p:spPr bwMode="auto">
              <a:xfrm>
                <a:off x="5739" y="1321"/>
                <a:ext cx="1353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0" name="Rectangle 156"/>
              <p:cNvSpPr>
                <a:spLocks noChangeArrowheads="1"/>
              </p:cNvSpPr>
              <p:nvPr/>
            </p:nvSpPr>
            <p:spPr bwMode="auto">
              <a:xfrm>
                <a:off x="403" y="1497"/>
                <a:ext cx="668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403" y="1680"/>
                <a:ext cx="668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2" name="Rectangle 158"/>
              <p:cNvSpPr>
                <a:spLocks noChangeArrowheads="1"/>
              </p:cNvSpPr>
              <p:nvPr/>
            </p:nvSpPr>
            <p:spPr bwMode="auto">
              <a:xfrm>
                <a:off x="403" y="1863"/>
                <a:ext cx="668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403" y="2046"/>
                <a:ext cx="668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4" name="Rectangle 160"/>
              <p:cNvSpPr>
                <a:spLocks noChangeArrowheads="1"/>
              </p:cNvSpPr>
              <p:nvPr/>
            </p:nvSpPr>
            <p:spPr bwMode="auto">
              <a:xfrm>
                <a:off x="403" y="2229"/>
                <a:ext cx="668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403" y="2412"/>
                <a:ext cx="668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>
                <a:off x="403" y="2632"/>
                <a:ext cx="668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7" name="Rectangle 163"/>
              <p:cNvSpPr>
                <a:spLocks noChangeArrowheads="1"/>
              </p:cNvSpPr>
              <p:nvPr/>
            </p:nvSpPr>
            <p:spPr bwMode="auto">
              <a:xfrm>
                <a:off x="403" y="2830"/>
                <a:ext cx="6689" cy="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8" name="Rectangle 164"/>
              <p:cNvSpPr>
                <a:spLocks noChangeArrowheads="1"/>
              </p:cNvSpPr>
              <p:nvPr/>
            </p:nvSpPr>
            <p:spPr bwMode="auto">
              <a:xfrm>
                <a:off x="403" y="3049"/>
                <a:ext cx="668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9" name="Rectangle 165"/>
              <p:cNvSpPr>
                <a:spLocks noChangeArrowheads="1"/>
              </p:cNvSpPr>
              <p:nvPr/>
            </p:nvSpPr>
            <p:spPr bwMode="auto">
              <a:xfrm>
                <a:off x="403" y="3232"/>
                <a:ext cx="668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0" name="Rectangle 166"/>
              <p:cNvSpPr>
                <a:spLocks noChangeArrowheads="1"/>
              </p:cNvSpPr>
              <p:nvPr/>
            </p:nvSpPr>
            <p:spPr bwMode="auto">
              <a:xfrm>
                <a:off x="403" y="3415"/>
                <a:ext cx="668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1" name="Rectangle 167"/>
              <p:cNvSpPr>
                <a:spLocks noChangeArrowheads="1"/>
              </p:cNvSpPr>
              <p:nvPr/>
            </p:nvSpPr>
            <p:spPr bwMode="auto">
              <a:xfrm>
                <a:off x="389" y="941"/>
                <a:ext cx="14" cy="26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2" name="Rectangle 168"/>
              <p:cNvSpPr>
                <a:spLocks noChangeArrowheads="1"/>
              </p:cNvSpPr>
              <p:nvPr/>
            </p:nvSpPr>
            <p:spPr bwMode="auto">
              <a:xfrm>
                <a:off x="2054" y="955"/>
                <a:ext cx="14" cy="26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3" name="Rectangle 169"/>
              <p:cNvSpPr>
                <a:spLocks noChangeArrowheads="1"/>
              </p:cNvSpPr>
              <p:nvPr/>
            </p:nvSpPr>
            <p:spPr bwMode="auto">
              <a:xfrm>
                <a:off x="3096" y="1336"/>
                <a:ext cx="14" cy="22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4" name="Rectangle 170"/>
              <p:cNvSpPr>
                <a:spLocks noChangeArrowheads="1"/>
              </p:cNvSpPr>
              <p:nvPr/>
            </p:nvSpPr>
            <p:spPr bwMode="auto">
              <a:xfrm>
                <a:off x="3797" y="955"/>
                <a:ext cx="14" cy="26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5" name="Rectangle 171"/>
              <p:cNvSpPr>
                <a:spLocks noChangeArrowheads="1"/>
              </p:cNvSpPr>
              <p:nvPr/>
            </p:nvSpPr>
            <p:spPr bwMode="auto">
              <a:xfrm>
                <a:off x="4364" y="1336"/>
                <a:ext cx="14" cy="22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6" name="Rectangle 172"/>
              <p:cNvSpPr>
                <a:spLocks noChangeArrowheads="1"/>
              </p:cNvSpPr>
              <p:nvPr/>
            </p:nvSpPr>
            <p:spPr bwMode="auto">
              <a:xfrm>
                <a:off x="5016" y="955"/>
                <a:ext cx="14" cy="26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7" name="Rectangle 173"/>
              <p:cNvSpPr>
                <a:spLocks noChangeArrowheads="1"/>
              </p:cNvSpPr>
              <p:nvPr/>
            </p:nvSpPr>
            <p:spPr bwMode="auto">
              <a:xfrm>
                <a:off x="5739" y="3598"/>
                <a:ext cx="1353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8" name="Rectangle 174"/>
              <p:cNvSpPr>
                <a:spLocks noChangeArrowheads="1"/>
              </p:cNvSpPr>
              <p:nvPr/>
            </p:nvSpPr>
            <p:spPr bwMode="auto">
              <a:xfrm>
                <a:off x="800" y="955"/>
                <a:ext cx="14" cy="26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9" name="Line 175"/>
              <p:cNvSpPr>
                <a:spLocks noChangeShapeType="1"/>
              </p:cNvSpPr>
              <p:nvPr/>
            </p:nvSpPr>
            <p:spPr bwMode="auto">
              <a:xfrm>
                <a:off x="2061" y="3613"/>
                <a:ext cx="1" cy="18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2061" y="3613"/>
                <a:ext cx="7" cy="1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1" name="Line 177"/>
              <p:cNvSpPr>
                <a:spLocks noChangeShapeType="1"/>
              </p:cNvSpPr>
              <p:nvPr/>
            </p:nvSpPr>
            <p:spPr bwMode="auto">
              <a:xfrm>
                <a:off x="3103" y="3613"/>
                <a:ext cx="1" cy="18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2" name="Rectangle 178"/>
              <p:cNvSpPr>
                <a:spLocks noChangeArrowheads="1"/>
              </p:cNvSpPr>
              <p:nvPr/>
            </p:nvSpPr>
            <p:spPr bwMode="auto">
              <a:xfrm>
                <a:off x="3103" y="3613"/>
                <a:ext cx="7" cy="1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3" name="Line 179"/>
              <p:cNvSpPr>
                <a:spLocks noChangeShapeType="1"/>
              </p:cNvSpPr>
              <p:nvPr/>
            </p:nvSpPr>
            <p:spPr bwMode="auto">
              <a:xfrm>
                <a:off x="3804" y="3613"/>
                <a:ext cx="1" cy="18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4" name="Rectangle 180"/>
              <p:cNvSpPr>
                <a:spLocks noChangeArrowheads="1"/>
              </p:cNvSpPr>
              <p:nvPr/>
            </p:nvSpPr>
            <p:spPr bwMode="auto">
              <a:xfrm>
                <a:off x="3804" y="3613"/>
                <a:ext cx="7" cy="1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5" name="Line 181"/>
              <p:cNvSpPr>
                <a:spLocks noChangeShapeType="1"/>
              </p:cNvSpPr>
              <p:nvPr/>
            </p:nvSpPr>
            <p:spPr bwMode="auto">
              <a:xfrm>
                <a:off x="4371" y="3613"/>
                <a:ext cx="1" cy="18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6" name="Rectangle 182"/>
              <p:cNvSpPr>
                <a:spLocks noChangeArrowheads="1"/>
              </p:cNvSpPr>
              <p:nvPr/>
            </p:nvSpPr>
            <p:spPr bwMode="auto">
              <a:xfrm>
                <a:off x="4371" y="3613"/>
                <a:ext cx="7" cy="1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7" name="Line 183"/>
              <p:cNvSpPr>
                <a:spLocks noChangeShapeType="1"/>
              </p:cNvSpPr>
              <p:nvPr/>
            </p:nvSpPr>
            <p:spPr bwMode="auto">
              <a:xfrm>
                <a:off x="5023" y="3613"/>
                <a:ext cx="1" cy="18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8" name="Rectangle 184"/>
              <p:cNvSpPr>
                <a:spLocks noChangeArrowheads="1"/>
              </p:cNvSpPr>
              <p:nvPr/>
            </p:nvSpPr>
            <p:spPr bwMode="auto">
              <a:xfrm>
                <a:off x="5023" y="3613"/>
                <a:ext cx="7" cy="1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9" name="Line 185"/>
              <p:cNvSpPr>
                <a:spLocks noChangeShapeType="1"/>
              </p:cNvSpPr>
              <p:nvPr/>
            </p:nvSpPr>
            <p:spPr bwMode="auto">
              <a:xfrm>
                <a:off x="396" y="3789"/>
                <a:ext cx="5328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396" y="3789"/>
                <a:ext cx="5328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5724" y="955"/>
                <a:ext cx="15" cy="28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2" name="Rectangle 188"/>
              <p:cNvSpPr>
                <a:spLocks noChangeArrowheads="1"/>
              </p:cNvSpPr>
              <p:nvPr/>
            </p:nvSpPr>
            <p:spPr bwMode="auto">
              <a:xfrm>
                <a:off x="6355" y="1336"/>
                <a:ext cx="14" cy="24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3" name="Rectangle 189"/>
              <p:cNvSpPr>
                <a:spLocks noChangeArrowheads="1"/>
              </p:cNvSpPr>
              <p:nvPr/>
            </p:nvSpPr>
            <p:spPr bwMode="auto">
              <a:xfrm>
                <a:off x="5739" y="3781"/>
                <a:ext cx="1353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4" name="Rectangle 190"/>
              <p:cNvSpPr>
                <a:spLocks noChangeArrowheads="1"/>
              </p:cNvSpPr>
              <p:nvPr/>
            </p:nvSpPr>
            <p:spPr bwMode="auto">
              <a:xfrm>
                <a:off x="7078" y="955"/>
                <a:ext cx="14" cy="28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5" name="Line 191"/>
              <p:cNvSpPr>
                <a:spLocks noChangeShapeType="1"/>
              </p:cNvSpPr>
              <p:nvPr/>
            </p:nvSpPr>
            <p:spPr bwMode="auto">
              <a:xfrm>
                <a:off x="396" y="37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6" name="Rectangle 192"/>
              <p:cNvSpPr>
                <a:spLocks noChangeArrowheads="1"/>
              </p:cNvSpPr>
              <p:nvPr/>
            </p:nvSpPr>
            <p:spPr bwMode="auto">
              <a:xfrm>
                <a:off x="396" y="3796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7" name="Line 193"/>
              <p:cNvSpPr>
                <a:spLocks noChangeShapeType="1"/>
              </p:cNvSpPr>
              <p:nvPr/>
            </p:nvSpPr>
            <p:spPr bwMode="auto">
              <a:xfrm>
                <a:off x="807" y="37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8" name="Rectangle 194"/>
              <p:cNvSpPr>
                <a:spLocks noChangeArrowheads="1"/>
              </p:cNvSpPr>
              <p:nvPr/>
            </p:nvSpPr>
            <p:spPr bwMode="auto">
              <a:xfrm>
                <a:off x="807" y="3796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9" name="Line 195"/>
              <p:cNvSpPr>
                <a:spLocks noChangeShapeType="1"/>
              </p:cNvSpPr>
              <p:nvPr/>
            </p:nvSpPr>
            <p:spPr bwMode="auto">
              <a:xfrm>
                <a:off x="2061" y="37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0" name="Rectangle 196"/>
              <p:cNvSpPr>
                <a:spLocks noChangeArrowheads="1"/>
              </p:cNvSpPr>
              <p:nvPr/>
            </p:nvSpPr>
            <p:spPr bwMode="auto">
              <a:xfrm>
                <a:off x="2061" y="3796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1" name="Line 197"/>
              <p:cNvSpPr>
                <a:spLocks noChangeShapeType="1"/>
              </p:cNvSpPr>
              <p:nvPr/>
            </p:nvSpPr>
            <p:spPr bwMode="auto">
              <a:xfrm>
                <a:off x="3103" y="37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2" name="Rectangle 198"/>
              <p:cNvSpPr>
                <a:spLocks noChangeArrowheads="1"/>
              </p:cNvSpPr>
              <p:nvPr/>
            </p:nvSpPr>
            <p:spPr bwMode="auto">
              <a:xfrm>
                <a:off x="3103" y="3796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3" name="Line 199"/>
              <p:cNvSpPr>
                <a:spLocks noChangeShapeType="1"/>
              </p:cNvSpPr>
              <p:nvPr/>
            </p:nvSpPr>
            <p:spPr bwMode="auto">
              <a:xfrm>
                <a:off x="3804" y="37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4" name="Rectangle 200"/>
              <p:cNvSpPr>
                <a:spLocks noChangeArrowheads="1"/>
              </p:cNvSpPr>
              <p:nvPr/>
            </p:nvSpPr>
            <p:spPr bwMode="auto">
              <a:xfrm>
                <a:off x="3804" y="3796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5" name="Line 201"/>
              <p:cNvSpPr>
                <a:spLocks noChangeShapeType="1"/>
              </p:cNvSpPr>
              <p:nvPr/>
            </p:nvSpPr>
            <p:spPr bwMode="auto">
              <a:xfrm>
                <a:off x="4371" y="37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6" name="Rectangle 202"/>
              <p:cNvSpPr>
                <a:spLocks noChangeArrowheads="1"/>
              </p:cNvSpPr>
              <p:nvPr/>
            </p:nvSpPr>
            <p:spPr bwMode="auto">
              <a:xfrm>
                <a:off x="4371" y="3796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7" name="Line 203"/>
              <p:cNvSpPr>
                <a:spLocks noChangeShapeType="1"/>
              </p:cNvSpPr>
              <p:nvPr/>
            </p:nvSpPr>
            <p:spPr bwMode="auto">
              <a:xfrm>
                <a:off x="5023" y="37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>
                <a:off x="5023" y="3796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</p:grpSp>
        <p:sp>
          <p:nvSpPr>
            <p:cNvPr id="1230" name="Line 206"/>
            <p:cNvSpPr>
              <a:spLocks noChangeShapeType="1"/>
            </p:cNvSpPr>
            <p:nvPr/>
          </p:nvSpPr>
          <p:spPr bwMode="auto">
            <a:xfrm>
              <a:off x="5732" y="379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1" name="Rectangle 207"/>
            <p:cNvSpPr>
              <a:spLocks noChangeArrowheads="1"/>
            </p:cNvSpPr>
            <p:nvPr/>
          </p:nvSpPr>
          <p:spPr bwMode="auto">
            <a:xfrm>
              <a:off x="5732" y="3796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2" name="Line 208"/>
            <p:cNvSpPr>
              <a:spLocks noChangeShapeType="1"/>
            </p:cNvSpPr>
            <p:nvPr/>
          </p:nvSpPr>
          <p:spPr bwMode="auto">
            <a:xfrm>
              <a:off x="6362" y="379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3" name="Rectangle 209"/>
            <p:cNvSpPr>
              <a:spLocks noChangeArrowheads="1"/>
            </p:cNvSpPr>
            <p:nvPr/>
          </p:nvSpPr>
          <p:spPr bwMode="auto">
            <a:xfrm>
              <a:off x="6362" y="3796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4" name="Line 210"/>
            <p:cNvSpPr>
              <a:spLocks noChangeShapeType="1"/>
            </p:cNvSpPr>
            <p:nvPr/>
          </p:nvSpPr>
          <p:spPr bwMode="auto">
            <a:xfrm>
              <a:off x="7085" y="379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5" name="Rectangle 211"/>
            <p:cNvSpPr>
              <a:spLocks noChangeArrowheads="1"/>
            </p:cNvSpPr>
            <p:nvPr/>
          </p:nvSpPr>
          <p:spPr bwMode="auto">
            <a:xfrm>
              <a:off x="7085" y="3796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6" name="Line 212"/>
            <p:cNvSpPr>
              <a:spLocks noChangeShapeType="1"/>
            </p:cNvSpPr>
            <p:nvPr/>
          </p:nvSpPr>
          <p:spPr bwMode="auto">
            <a:xfrm>
              <a:off x="7092" y="94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7" name="Rectangle 213"/>
            <p:cNvSpPr>
              <a:spLocks noChangeArrowheads="1"/>
            </p:cNvSpPr>
            <p:nvPr/>
          </p:nvSpPr>
          <p:spPr bwMode="auto">
            <a:xfrm>
              <a:off x="7092" y="948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8" name="Line 214"/>
            <p:cNvSpPr>
              <a:spLocks noChangeShapeType="1"/>
            </p:cNvSpPr>
            <p:nvPr/>
          </p:nvSpPr>
          <p:spPr bwMode="auto">
            <a:xfrm>
              <a:off x="7092" y="132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9" name="Rectangle 215"/>
            <p:cNvSpPr>
              <a:spLocks noChangeArrowheads="1"/>
            </p:cNvSpPr>
            <p:nvPr/>
          </p:nvSpPr>
          <p:spPr bwMode="auto">
            <a:xfrm>
              <a:off x="7092" y="1329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0" name="Line 216"/>
            <p:cNvSpPr>
              <a:spLocks noChangeShapeType="1"/>
            </p:cNvSpPr>
            <p:nvPr/>
          </p:nvSpPr>
          <p:spPr bwMode="auto">
            <a:xfrm>
              <a:off x="7092" y="150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1" name="Rectangle 217"/>
            <p:cNvSpPr>
              <a:spLocks noChangeArrowheads="1"/>
            </p:cNvSpPr>
            <p:nvPr/>
          </p:nvSpPr>
          <p:spPr bwMode="auto">
            <a:xfrm>
              <a:off x="7092" y="1504"/>
              <a:ext cx="7" cy="8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2" name="Line 218"/>
            <p:cNvSpPr>
              <a:spLocks noChangeShapeType="1"/>
            </p:cNvSpPr>
            <p:nvPr/>
          </p:nvSpPr>
          <p:spPr bwMode="auto">
            <a:xfrm>
              <a:off x="7092" y="168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3" name="Rectangle 219"/>
            <p:cNvSpPr>
              <a:spLocks noChangeArrowheads="1"/>
            </p:cNvSpPr>
            <p:nvPr/>
          </p:nvSpPr>
          <p:spPr bwMode="auto">
            <a:xfrm>
              <a:off x="7092" y="1687"/>
              <a:ext cx="7" cy="8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4" name="Line 220"/>
            <p:cNvSpPr>
              <a:spLocks noChangeShapeType="1"/>
            </p:cNvSpPr>
            <p:nvPr/>
          </p:nvSpPr>
          <p:spPr bwMode="auto">
            <a:xfrm>
              <a:off x="7092" y="187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5" name="Rectangle 221"/>
            <p:cNvSpPr>
              <a:spLocks noChangeArrowheads="1"/>
            </p:cNvSpPr>
            <p:nvPr/>
          </p:nvSpPr>
          <p:spPr bwMode="auto">
            <a:xfrm>
              <a:off x="7092" y="1871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6" name="Line 222"/>
            <p:cNvSpPr>
              <a:spLocks noChangeShapeType="1"/>
            </p:cNvSpPr>
            <p:nvPr/>
          </p:nvSpPr>
          <p:spPr bwMode="auto">
            <a:xfrm>
              <a:off x="7092" y="205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7" name="Rectangle 223"/>
            <p:cNvSpPr>
              <a:spLocks noChangeArrowheads="1"/>
            </p:cNvSpPr>
            <p:nvPr/>
          </p:nvSpPr>
          <p:spPr bwMode="auto">
            <a:xfrm>
              <a:off x="7092" y="2054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8" name="Line 224"/>
            <p:cNvSpPr>
              <a:spLocks noChangeShapeType="1"/>
            </p:cNvSpPr>
            <p:nvPr/>
          </p:nvSpPr>
          <p:spPr bwMode="auto">
            <a:xfrm>
              <a:off x="7092" y="223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9" name="Rectangle 225"/>
            <p:cNvSpPr>
              <a:spLocks noChangeArrowheads="1"/>
            </p:cNvSpPr>
            <p:nvPr/>
          </p:nvSpPr>
          <p:spPr bwMode="auto">
            <a:xfrm>
              <a:off x="7092" y="2237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0" name="Line 226"/>
            <p:cNvSpPr>
              <a:spLocks noChangeShapeType="1"/>
            </p:cNvSpPr>
            <p:nvPr/>
          </p:nvSpPr>
          <p:spPr bwMode="auto">
            <a:xfrm>
              <a:off x="7092" y="242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1" name="Rectangle 227"/>
            <p:cNvSpPr>
              <a:spLocks noChangeArrowheads="1"/>
            </p:cNvSpPr>
            <p:nvPr/>
          </p:nvSpPr>
          <p:spPr bwMode="auto">
            <a:xfrm>
              <a:off x="7092" y="2420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2" name="Line 228"/>
            <p:cNvSpPr>
              <a:spLocks noChangeShapeType="1"/>
            </p:cNvSpPr>
            <p:nvPr/>
          </p:nvSpPr>
          <p:spPr bwMode="auto">
            <a:xfrm>
              <a:off x="7092" y="263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3" name="Rectangle 229"/>
            <p:cNvSpPr>
              <a:spLocks noChangeArrowheads="1"/>
            </p:cNvSpPr>
            <p:nvPr/>
          </p:nvSpPr>
          <p:spPr bwMode="auto">
            <a:xfrm>
              <a:off x="7092" y="2639"/>
              <a:ext cx="7" cy="8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4" name="Line 230"/>
            <p:cNvSpPr>
              <a:spLocks noChangeShapeType="1"/>
            </p:cNvSpPr>
            <p:nvPr/>
          </p:nvSpPr>
          <p:spPr bwMode="auto">
            <a:xfrm>
              <a:off x="7092" y="283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5" name="Rectangle 231"/>
            <p:cNvSpPr>
              <a:spLocks noChangeArrowheads="1"/>
            </p:cNvSpPr>
            <p:nvPr/>
          </p:nvSpPr>
          <p:spPr bwMode="auto">
            <a:xfrm>
              <a:off x="7092" y="2837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6" name="Line 232"/>
            <p:cNvSpPr>
              <a:spLocks noChangeShapeType="1"/>
            </p:cNvSpPr>
            <p:nvPr/>
          </p:nvSpPr>
          <p:spPr bwMode="auto">
            <a:xfrm>
              <a:off x="7092" y="305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7" name="Rectangle 233"/>
            <p:cNvSpPr>
              <a:spLocks noChangeArrowheads="1"/>
            </p:cNvSpPr>
            <p:nvPr/>
          </p:nvSpPr>
          <p:spPr bwMode="auto">
            <a:xfrm>
              <a:off x="7092" y="3057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8" name="Line 234"/>
            <p:cNvSpPr>
              <a:spLocks noChangeShapeType="1"/>
            </p:cNvSpPr>
            <p:nvPr/>
          </p:nvSpPr>
          <p:spPr bwMode="auto">
            <a:xfrm>
              <a:off x="7092" y="324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9" name="Rectangle 235"/>
            <p:cNvSpPr>
              <a:spLocks noChangeArrowheads="1"/>
            </p:cNvSpPr>
            <p:nvPr/>
          </p:nvSpPr>
          <p:spPr bwMode="auto">
            <a:xfrm>
              <a:off x="7092" y="3240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60" name="Line 236"/>
            <p:cNvSpPr>
              <a:spLocks noChangeShapeType="1"/>
            </p:cNvSpPr>
            <p:nvPr/>
          </p:nvSpPr>
          <p:spPr bwMode="auto">
            <a:xfrm>
              <a:off x="7092" y="342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61" name="Rectangle 237"/>
            <p:cNvSpPr>
              <a:spLocks noChangeArrowheads="1"/>
            </p:cNvSpPr>
            <p:nvPr/>
          </p:nvSpPr>
          <p:spPr bwMode="auto">
            <a:xfrm>
              <a:off x="7092" y="3423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62" name="Line 238"/>
            <p:cNvSpPr>
              <a:spLocks noChangeShapeType="1"/>
            </p:cNvSpPr>
            <p:nvPr/>
          </p:nvSpPr>
          <p:spPr bwMode="auto">
            <a:xfrm>
              <a:off x="7092" y="360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63" name="Rectangle 239"/>
            <p:cNvSpPr>
              <a:spLocks noChangeArrowheads="1"/>
            </p:cNvSpPr>
            <p:nvPr/>
          </p:nvSpPr>
          <p:spPr bwMode="auto">
            <a:xfrm>
              <a:off x="7092" y="3606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64" name="Line 240"/>
            <p:cNvSpPr>
              <a:spLocks noChangeShapeType="1"/>
            </p:cNvSpPr>
            <p:nvPr/>
          </p:nvSpPr>
          <p:spPr bwMode="auto">
            <a:xfrm>
              <a:off x="7092" y="378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65" name="Rectangle 241"/>
            <p:cNvSpPr>
              <a:spLocks noChangeArrowheads="1"/>
            </p:cNvSpPr>
            <p:nvPr/>
          </p:nvSpPr>
          <p:spPr bwMode="auto">
            <a:xfrm>
              <a:off x="7092" y="3789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4712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1" y="277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Taxa de electrificação prevista em 2022</a:t>
            </a:r>
            <a:endParaRPr lang="pt-PT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43000" y="57295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# Nota o Nº de clientes  referenciado  previsto em 2022  de acordo ao plano estratégico da ENDE-EP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074738" y="1533525"/>
            <a:ext cx="10042525" cy="4248150"/>
            <a:chOff x="677" y="966"/>
            <a:chExt cx="6326" cy="267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77" y="966"/>
              <a:ext cx="6326" cy="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grpSp>
          <p:nvGrpSpPr>
            <p:cNvPr id="1229" name="Group 205"/>
            <p:cNvGrpSpPr>
              <a:grpSpLocks/>
            </p:cNvGrpSpPr>
            <p:nvPr/>
          </p:nvGrpSpPr>
          <p:grpSpPr bwMode="auto">
            <a:xfrm>
              <a:off x="671" y="959"/>
              <a:ext cx="6359" cy="2699"/>
              <a:chOff x="671" y="959"/>
              <a:chExt cx="6359" cy="2699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677" y="966"/>
                <a:ext cx="6326" cy="386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677" y="1344"/>
                <a:ext cx="6326" cy="2109"/>
              </a:xfrm>
              <a:prstGeom prst="rect">
                <a:avLst/>
              </a:prstGeom>
              <a:solidFill>
                <a:srgbClr val="EAEF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677" y="3445"/>
                <a:ext cx="6326" cy="19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2545" y="1170"/>
                <a:ext cx="354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3352" y="1163"/>
                <a:ext cx="354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Sede</a:t>
                </a:r>
                <a:endParaRPr kumimoji="0" lang="pt-P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4007" y="1163"/>
                <a:ext cx="354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4637" y="1163"/>
                <a:ext cx="354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Sede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5882" y="1163"/>
                <a:ext cx="393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6511" y="1163"/>
                <a:ext cx="393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Sede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834" y="1359"/>
                <a:ext cx="12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1083" y="1359"/>
                <a:ext cx="524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Huambo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2696" y="1359"/>
                <a:ext cx="49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843 737</a:t>
                </a:r>
                <a:endParaRPr kumimoji="0" lang="pt-P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3345" y="1352"/>
                <a:ext cx="49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625 977</a:t>
                </a:r>
                <a:endParaRPr kumimoji="0" lang="pt-P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4001" y="1352"/>
                <a:ext cx="49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140 623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4604" y="1352"/>
                <a:ext cx="49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104 330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5331" y="1352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97 229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6059" y="1359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69,1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6728" y="1352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93,2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834" y="1548"/>
                <a:ext cx="12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1083" y="1548"/>
                <a:ext cx="380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Caála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2696" y="1548"/>
                <a:ext cx="49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331 023</a:t>
                </a:r>
                <a:endParaRPr kumimoji="0" lang="pt-P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3345" y="1541"/>
                <a:ext cx="49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139 720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4073" y="1541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55 171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4676" y="1541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23 287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5331" y="1541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18 206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6059" y="1548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33,0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6728" y="1541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78,2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>
                <a:off x="834" y="1737"/>
                <a:ext cx="12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1083" y="1737"/>
                <a:ext cx="570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Bailundo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2696" y="1737"/>
                <a:ext cx="49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348 380</a:t>
                </a:r>
                <a:endParaRPr kumimoji="0" lang="pt-P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3345" y="1729"/>
                <a:ext cx="49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102 377</a:t>
                </a:r>
                <a:endParaRPr kumimoji="0" lang="pt-P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4073" y="1729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58 063</a:t>
                </a:r>
                <a:endParaRPr kumimoji="0" lang="pt-P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4676" y="1729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17 063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5404" y="1729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8 151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6059" y="1737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14,0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6728" y="1729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47,8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834" y="1926"/>
                <a:ext cx="12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1083" y="1926"/>
                <a:ext cx="564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Longonjo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2696" y="1926"/>
                <a:ext cx="49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108 959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3417" y="1918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28 786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4073" y="1918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18 160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4748" y="1918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4 798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5404" y="1918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5 295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auto">
              <a:xfrm>
                <a:off x="6059" y="1926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29,2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auto">
              <a:xfrm>
                <a:off x="6656" y="1918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110,4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>
                <a:off x="834" y="2115"/>
                <a:ext cx="12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>
                <a:off x="1083" y="2115"/>
                <a:ext cx="767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Londuimbale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>
                <a:off x="2696" y="2115"/>
                <a:ext cx="49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158 801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/>
            </p:nvSpPr>
            <p:spPr bwMode="auto">
              <a:xfrm>
                <a:off x="3417" y="2107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36 249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8" name="Rectangle 54"/>
              <p:cNvSpPr>
                <a:spLocks noChangeArrowheads="1"/>
              </p:cNvSpPr>
              <p:nvPr/>
            </p:nvSpPr>
            <p:spPr bwMode="auto">
              <a:xfrm>
                <a:off x="4073" y="2107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26 467</a:t>
                </a:r>
                <a:endParaRPr kumimoji="0" lang="pt-P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9" name="Rectangle 55"/>
              <p:cNvSpPr>
                <a:spLocks noChangeArrowheads="1"/>
              </p:cNvSpPr>
              <p:nvPr/>
            </p:nvSpPr>
            <p:spPr bwMode="auto">
              <a:xfrm>
                <a:off x="4748" y="2107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6 042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0" name="Rectangle 56"/>
              <p:cNvSpPr>
                <a:spLocks noChangeArrowheads="1"/>
              </p:cNvSpPr>
              <p:nvPr/>
            </p:nvSpPr>
            <p:spPr bwMode="auto">
              <a:xfrm>
                <a:off x="5404" y="2107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5 383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1" name="Rectangle 57"/>
              <p:cNvSpPr>
                <a:spLocks noChangeArrowheads="1"/>
              </p:cNvSpPr>
              <p:nvPr/>
            </p:nvSpPr>
            <p:spPr bwMode="auto">
              <a:xfrm>
                <a:off x="6059" y="2115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20,3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2" name="Rectangle 58"/>
              <p:cNvSpPr>
                <a:spLocks noChangeArrowheads="1"/>
              </p:cNvSpPr>
              <p:nvPr/>
            </p:nvSpPr>
            <p:spPr bwMode="auto">
              <a:xfrm>
                <a:off x="6728" y="2107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89,1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3" name="Rectangle 59"/>
              <p:cNvSpPr>
                <a:spLocks noChangeArrowheads="1"/>
              </p:cNvSpPr>
              <p:nvPr/>
            </p:nvSpPr>
            <p:spPr bwMode="auto">
              <a:xfrm>
                <a:off x="834" y="2319"/>
                <a:ext cx="12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4" name="Rectangle 60"/>
              <p:cNvSpPr>
                <a:spLocks noChangeArrowheads="1"/>
              </p:cNvSpPr>
              <p:nvPr/>
            </p:nvSpPr>
            <p:spPr bwMode="auto">
              <a:xfrm>
                <a:off x="1083" y="2319"/>
                <a:ext cx="1206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Chicala Cholohanga </a:t>
                </a:r>
                <a:endParaRPr kumimoji="0" lang="pt-P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/>
            </p:nvSpPr>
            <p:spPr bwMode="auto">
              <a:xfrm>
                <a:off x="2696" y="2319"/>
                <a:ext cx="49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122 615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6" name="Rectangle 62"/>
              <p:cNvSpPr>
                <a:spLocks noChangeArrowheads="1"/>
              </p:cNvSpPr>
              <p:nvPr/>
            </p:nvSpPr>
            <p:spPr bwMode="auto">
              <a:xfrm>
                <a:off x="3417" y="2319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27 656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>
                <a:off x="4073" y="2319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20 436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4748" y="2319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4 609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>
                <a:off x="5404" y="2319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4 430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>
                <a:off x="6059" y="2319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21,7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>
                <a:off x="6728" y="2319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96,1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834" y="2516"/>
                <a:ext cx="12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>
                <a:off x="1083" y="2516"/>
                <a:ext cx="616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Tchinjenje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>
                <a:off x="2768" y="2516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36 012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3417" y="2508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18 059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4145" y="2508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6 002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4748" y="2508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3 010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5404" y="2508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2 118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6059" y="2516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35,3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0" name="Rectangle 76"/>
              <p:cNvSpPr>
                <a:spLocks noChangeArrowheads="1"/>
              </p:cNvSpPr>
              <p:nvPr/>
            </p:nvSpPr>
            <p:spPr bwMode="auto">
              <a:xfrm>
                <a:off x="6728" y="2508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70,4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>
                <a:off x="834" y="2705"/>
                <a:ext cx="12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2" name="Rectangle 78"/>
              <p:cNvSpPr>
                <a:spLocks noChangeArrowheads="1"/>
              </p:cNvSpPr>
              <p:nvPr/>
            </p:nvSpPr>
            <p:spPr bwMode="auto">
              <a:xfrm>
                <a:off x="1083" y="2705"/>
                <a:ext cx="479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Ucuma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/>
            </p:nvSpPr>
            <p:spPr bwMode="auto">
              <a:xfrm>
                <a:off x="2768" y="2705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65 130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4" name="Rectangle 80"/>
              <p:cNvSpPr>
                <a:spLocks noChangeArrowheads="1"/>
              </p:cNvSpPr>
              <p:nvPr/>
            </p:nvSpPr>
            <p:spPr bwMode="auto">
              <a:xfrm>
                <a:off x="3417" y="2697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32 340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5" name="Rectangle 81"/>
              <p:cNvSpPr>
                <a:spLocks noChangeArrowheads="1"/>
              </p:cNvSpPr>
              <p:nvPr/>
            </p:nvSpPr>
            <p:spPr bwMode="auto">
              <a:xfrm>
                <a:off x="4073" y="2697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10 855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>
                <a:off x="4748" y="2697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5 390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7" name="Rectangle 83"/>
              <p:cNvSpPr>
                <a:spLocks noChangeArrowheads="1"/>
              </p:cNvSpPr>
              <p:nvPr/>
            </p:nvSpPr>
            <p:spPr bwMode="auto">
              <a:xfrm>
                <a:off x="5404" y="2697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3 042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8" name="Rectangle 84"/>
              <p:cNvSpPr>
                <a:spLocks noChangeArrowheads="1"/>
              </p:cNvSpPr>
              <p:nvPr/>
            </p:nvSpPr>
            <p:spPr bwMode="auto">
              <a:xfrm>
                <a:off x="6059" y="2705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28,0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>
                <a:off x="6728" y="2697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56,4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>
                <a:off x="834" y="2894"/>
                <a:ext cx="12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>
                <a:off x="1083" y="2894"/>
                <a:ext cx="649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Cachiungo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2" name="Rectangle 88"/>
              <p:cNvSpPr>
                <a:spLocks noChangeArrowheads="1"/>
              </p:cNvSpPr>
              <p:nvPr/>
            </p:nvSpPr>
            <p:spPr bwMode="auto">
              <a:xfrm>
                <a:off x="2696" y="2894"/>
                <a:ext cx="49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142 764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3" name="Rectangle 89"/>
              <p:cNvSpPr>
                <a:spLocks noChangeArrowheads="1"/>
              </p:cNvSpPr>
              <p:nvPr/>
            </p:nvSpPr>
            <p:spPr bwMode="auto">
              <a:xfrm>
                <a:off x="3417" y="2886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69 527</a:t>
                </a:r>
                <a:endParaRPr kumimoji="0" lang="pt-P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/>
            </p:nvSpPr>
            <p:spPr bwMode="auto">
              <a:xfrm>
                <a:off x="4073" y="2886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23 794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5" name="Rectangle 91"/>
              <p:cNvSpPr>
                <a:spLocks noChangeArrowheads="1"/>
              </p:cNvSpPr>
              <p:nvPr/>
            </p:nvSpPr>
            <p:spPr bwMode="auto">
              <a:xfrm>
                <a:off x="4676" y="2886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11 588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" name="Rectangle 92"/>
              <p:cNvSpPr>
                <a:spLocks noChangeArrowheads="1"/>
              </p:cNvSpPr>
              <p:nvPr/>
            </p:nvSpPr>
            <p:spPr bwMode="auto">
              <a:xfrm>
                <a:off x="5404" y="2886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3 991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6059" y="2894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16,8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6728" y="2886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34,4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795" y="3083"/>
                <a:ext cx="190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1083" y="3083"/>
                <a:ext cx="472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Ekunha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>
                <a:off x="2768" y="3083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97 648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2" name="Rectangle 98"/>
              <p:cNvSpPr>
                <a:spLocks noChangeArrowheads="1"/>
              </p:cNvSpPr>
              <p:nvPr/>
            </p:nvSpPr>
            <p:spPr bwMode="auto">
              <a:xfrm>
                <a:off x="3417" y="3075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52 491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4073" y="3075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16 275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>
                <a:off x="4748" y="3075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8 749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5404" y="3075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4 690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>
                <a:off x="6059" y="3083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28,8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7" name="Rectangle 103"/>
              <p:cNvSpPr>
                <a:spLocks noChangeArrowheads="1"/>
              </p:cNvSpPr>
              <p:nvPr/>
            </p:nvSpPr>
            <p:spPr bwMode="auto">
              <a:xfrm>
                <a:off x="6728" y="3075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53,6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" name="Rectangle 104"/>
              <p:cNvSpPr>
                <a:spLocks noChangeArrowheads="1"/>
              </p:cNvSpPr>
              <p:nvPr/>
            </p:nvSpPr>
            <p:spPr bwMode="auto">
              <a:xfrm>
                <a:off x="795" y="3272"/>
                <a:ext cx="190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1083" y="3272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Mungo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>
                <a:off x="2696" y="3272"/>
                <a:ext cx="49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134 161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3417" y="3264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74 971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>
                <a:off x="4073" y="3264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22 360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>
                <a:off x="4676" y="3264"/>
                <a:ext cx="43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12 495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4" name="Rectangle 110"/>
              <p:cNvSpPr>
                <a:spLocks noChangeArrowheads="1"/>
              </p:cNvSpPr>
              <p:nvPr/>
            </p:nvSpPr>
            <p:spPr bwMode="auto">
              <a:xfrm>
                <a:off x="5404" y="3264"/>
                <a:ext cx="36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4 990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6059" y="3272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22,3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6728" y="3264"/>
                <a:ext cx="29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39,9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/>
            </p:nvSpPr>
            <p:spPr bwMode="auto">
              <a:xfrm>
                <a:off x="2591" y="3461"/>
                <a:ext cx="61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2 389 230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/>
            </p:nvSpPr>
            <p:spPr bwMode="auto">
              <a:xfrm>
                <a:off x="3240" y="3461"/>
                <a:ext cx="61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1 208 153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4001" y="3461"/>
                <a:ext cx="505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398 205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4604" y="3461"/>
                <a:ext cx="505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201 359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5259" y="3461"/>
                <a:ext cx="505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157 525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6059" y="3461"/>
                <a:ext cx="302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39,6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6728" y="3453"/>
                <a:ext cx="302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78,2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703" y="3461"/>
                <a:ext cx="354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802" y="1072"/>
                <a:ext cx="197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Nº</a:t>
                </a:r>
                <a:endParaRPr kumimoji="0" lang="pt-P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1339" y="1072"/>
                <a:ext cx="642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Município</a:t>
                </a:r>
                <a:endParaRPr kumimoji="0" lang="pt-P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2703" y="981"/>
                <a:ext cx="688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População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>
                <a:off x="3863" y="981"/>
                <a:ext cx="1246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Número de </a:t>
                </a:r>
                <a:r>
                  <a:rPr kumimoji="0" lang="pt-PT" sz="1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Familias</a:t>
                </a:r>
                <a:endParaRPr kumimoji="0" lang="pt-P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>
                <a:off x="5246" y="981"/>
                <a:ext cx="413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Nº de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5174" y="1163"/>
                <a:ext cx="544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Clientes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>
                <a:off x="6112" y="981"/>
                <a:ext cx="557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Taxa de </a:t>
                </a:r>
                <a:endParaRPr kumimoji="0" lang="pt-P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2" name="Line 128"/>
              <p:cNvSpPr>
                <a:spLocks noChangeShapeType="1"/>
              </p:cNvSpPr>
              <p:nvPr/>
            </p:nvSpPr>
            <p:spPr bwMode="auto">
              <a:xfrm flipV="1">
                <a:off x="677" y="9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>
                <a:off x="677" y="959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54" name="Line 130"/>
              <p:cNvSpPr>
                <a:spLocks noChangeShapeType="1"/>
              </p:cNvSpPr>
              <p:nvPr/>
            </p:nvSpPr>
            <p:spPr bwMode="auto">
              <a:xfrm flipV="1">
                <a:off x="1057" y="9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1057" y="959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56" name="Line 132"/>
              <p:cNvSpPr>
                <a:spLocks noChangeShapeType="1"/>
              </p:cNvSpPr>
              <p:nvPr/>
            </p:nvSpPr>
            <p:spPr bwMode="auto">
              <a:xfrm flipV="1">
                <a:off x="2218" y="9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57" name="Rectangle 133"/>
              <p:cNvSpPr>
                <a:spLocks noChangeArrowheads="1"/>
              </p:cNvSpPr>
              <p:nvPr/>
            </p:nvSpPr>
            <p:spPr bwMode="auto">
              <a:xfrm>
                <a:off x="2218" y="959"/>
                <a:ext cx="6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58" name="Line 134"/>
              <p:cNvSpPr>
                <a:spLocks noChangeShapeType="1"/>
              </p:cNvSpPr>
              <p:nvPr/>
            </p:nvSpPr>
            <p:spPr bwMode="auto">
              <a:xfrm flipV="1">
                <a:off x="3830" y="9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59" name="Rectangle 135"/>
              <p:cNvSpPr>
                <a:spLocks noChangeArrowheads="1"/>
              </p:cNvSpPr>
              <p:nvPr/>
            </p:nvSpPr>
            <p:spPr bwMode="auto">
              <a:xfrm>
                <a:off x="3830" y="959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0" name="Line 136"/>
              <p:cNvSpPr>
                <a:spLocks noChangeShapeType="1"/>
              </p:cNvSpPr>
              <p:nvPr/>
            </p:nvSpPr>
            <p:spPr bwMode="auto">
              <a:xfrm flipV="1">
                <a:off x="5089" y="9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1" name="Rectangle 137"/>
              <p:cNvSpPr>
                <a:spLocks noChangeArrowheads="1"/>
              </p:cNvSpPr>
              <p:nvPr/>
            </p:nvSpPr>
            <p:spPr bwMode="auto">
              <a:xfrm>
                <a:off x="5089" y="959"/>
                <a:ext cx="6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2" name="Line 138"/>
              <p:cNvSpPr>
                <a:spLocks noChangeShapeType="1"/>
              </p:cNvSpPr>
              <p:nvPr/>
            </p:nvSpPr>
            <p:spPr bwMode="auto">
              <a:xfrm flipV="1">
                <a:off x="5744" y="9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3" name="Rectangle 139"/>
              <p:cNvSpPr>
                <a:spLocks noChangeArrowheads="1"/>
              </p:cNvSpPr>
              <p:nvPr/>
            </p:nvSpPr>
            <p:spPr bwMode="auto">
              <a:xfrm>
                <a:off x="5744" y="959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4" name="Rectangle 140"/>
              <p:cNvSpPr>
                <a:spLocks noChangeArrowheads="1"/>
              </p:cNvSpPr>
              <p:nvPr/>
            </p:nvSpPr>
            <p:spPr bwMode="auto">
              <a:xfrm>
                <a:off x="684" y="959"/>
                <a:ext cx="631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5" name="Line 141"/>
              <p:cNvSpPr>
                <a:spLocks noChangeShapeType="1"/>
              </p:cNvSpPr>
              <p:nvPr/>
            </p:nvSpPr>
            <p:spPr bwMode="auto">
              <a:xfrm flipV="1">
                <a:off x="6997" y="9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6" name="Rectangle 142"/>
              <p:cNvSpPr>
                <a:spLocks noChangeArrowheads="1"/>
              </p:cNvSpPr>
              <p:nvPr/>
            </p:nvSpPr>
            <p:spPr bwMode="auto">
              <a:xfrm>
                <a:off x="6997" y="959"/>
                <a:ext cx="6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7" name="Line 143"/>
              <p:cNvSpPr>
                <a:spLocks noChangeShapeType="1"/>
              </p:cNvSpPr>
              <p:nvPr/>
            </p:nvSpPr>
            <p:spPr bwMode="auto">
              <a:xfrm flipV="1">
                <a:off x="3181" y="9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8" name="Rectangle 144"/>
              <p:cNvSpPr>
                <a:spLocks noChangeArrowheads="1"/>
              </p:cNvSpPr>
              <p:nvPr/>
            </p:nvSpPr>
            <p:spPr bwMode="auto">
              <a:xfrm>
                <a:off x="3181" y="959"/>
                <a:ext cx="7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69" name="Line 145"/>
              <p:cNvSpPr>
                <a:spLocks noChangeShapeType="1"/>
              </p:cNvSpPr>
              <p:nvPr/>
            </p:nvSpPr>
            <p:spPr bwMode="auto">
              <a:xfrm flipV="1">
                <a:off x="4486" y="9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0" name="Rectangle 146"/>
              <p:cNvSpPr>
                <a:spLocks noChangeArrowheads="1"/>
              </p:cNvSpPr>
              <p:nvPr/>
            </p:nvSpPr>
            <p:spPr bwMode="auto">
              <a:xfrm>
                <a:off x="4486" y="959"/>
                <a:ext cx="6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2224" y="1147"/>
                <a:ext cx="2871" cy="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2" name="Line 148"/>
              <p:cNvSpPr>
                <a:spLocks noChangeShapeType="1"/>
              </p:cNvSpPr>
              <p:nvPr/>
            </p:nvSpPr>
            <p:spPr bwMode="auto">
              <a:xfrm flipV="1">
                <a:off x="6328" y="9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6328" y="959"/>
                <a:ext cx="6" cy="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5751" y="1147"/>
                <a:ext cx="1252" cy="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684" y="1336"/>
                <a:ext cx="6319" cy="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6" name="Rectangle 152"/>
              <p:cNvSpPr>
                <a:spLocks noChangeArrowheads="1"/>
              </p:cNvSpPr>
              <p:nvPr/>
            </p:nvSpPr>
            <p:spPr bwMode="auto">
              <a:xfrm>
                <a:off x="684" y="1525"/>
                <a:ext cx="6319" cy="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7" name="Rectangle 153"/>
              <p:cNvSpPr>
                <a:spLocks noChangeArrowheads="1"/>
              </p:cNvSpPr>
              <p:nvPr/>
            </p:nvSpPr>
            <p:spPr bwMode="auto">
              <a:xfrm>
                <a:off x="684" y="1714"/>
                <a:ext cx="631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8" name="Rectangle 154"/>
              <p:cNvSpPr>
                <a:spLocks noChangeArrowheads="1"/>
              </p:cNvSpPr>
              <p:nvPr/>
            </p:nvSpPr>
            <p:spPr bwMode="auto">
              <a:xfrm>
                <a:off x="684" y="1903"/>
                <a:ext cx="631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79" name="Rectangle 155"/>
              <p:cNvSpPr>
                <a:spLocks noChangeArrowheads="1"/>
              </p:cNvSpPr>
              <p:nvPr/>
            </p:nvSpPr>
            <p:spPr bwMode="auto">
              <a:xfrm>
                <a:off x="684" y="2092"/>
                <a:ext cx="631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0" name="Rectangle 156"/>
              <p:cNvSpPr>
                <a:spLocks noChangeArrowheads="1"/>
              </p:cNvSpPr>
              <p:nvPr/>
            </p:nvSpPr>
            <p:spPr bwMode="auto">
              <a:xfrm>
                <a:off x="684" y="2281"/>
                <a:ext cx="631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684" y="2493"/>
                <a:ext cx="631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2" name="Rectangle 158"/>
              <p:cNvSpPr>
                <a:spLocks noChangeArrowheads="1"/>
              </p:cNvSpPr>
              <p:nvPr/>
            </p:nvSpPr>
            <p:spPr bwMode="auto">
              <a:xfrm>
                <a:off x="684" y="2682"/>
                <a:ext cx="631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684" y="2871"/>
                <a:ext cx="631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4" name="Rectangle 160"/>
              <p:cNvSpPr>
                <a:spLocks noChangeArrowheads="1"/>
              </p:cNvSpPr>
              <p:nvPr/>
            </p:nvSpPr>
            <p:spPr bwMode="auto">
              <a:xfrm>
                <a:off x="684" y="3060"/>
                <a:ext cx="631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684" y="3249"/>
                <a:ext cx="6319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>
                <a:off x="671" y="959"/>
                <a:ext cx="13" cy="24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7" name="Rectangle 163"/>
              <p:cNvSpPr>
                <a:spLocks noChangeArrowheads="1"/>
              </p:cNvSpPr>
              <p:nvPr/>
            </p:nvSpPr>
            <p:spPr bwMode="auto">
              <a:xfrm>
                <a:off x="2211" y="974"/>
                <a:ext cx="13" cy="24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8" name="Rectangle 164"/>
              <p:cNvSpPr>
                <a:spLocks noChangeArrowheads="1"/>
              </p:cNvSpPr>
              <p:nvPr/>
            </p:nvSpPr>
            <p:spPr bwMode="auto">
              <a:xfrm>
                <a:off x="3175" y="1163"/>
                <a:ext cx="13" cy="22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89" name="Rectangle 165"/>
              <p:cNvSpPr>
                <a:spLocks noChangeArrowheads="1"/>
              </p:cNvSpPr>
              <p:nvPr/>
            </p:nvSpPr>
            <p:spPr bwMode="auto">
              <a:xfrm>
                <a:off x="3824" y="974"/>
                <a:ext cx="13" cy="24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0" name="Rectangle 166"/>
              <p:cNvSpPr>
                <a:spLocks noChangeArrowheads="1"/>
              </p:cNvSpPr>
              <p:nvPr/>
            </p:nvSpPr>
            <p:spPr bwMode="auto">
              <a:xfrm>
                <a:off x="4479" y="1163"/>
                <a:ext cx="13" cy="22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1" name="Rectangle 167"/>
              <p:cNvSpPr>
                <a:spLocks noChangeArrowheads="1"/>
              </p:cNvSpPr>
              <p:nvPr/>
            </p:nvSpPr>
            <p:spPr bwMode="auto">
              <a:xfrm>
                <a:off x="5082" y="974"/>
                <a:ext cx="13" cy="24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2" name="Rectangle 168"/>
              <p:cNvSpPr>
                <a:spLocks noChangeArrowheads="1"/>
              </p:cNvSpPr>
              <p:nvPr/>
            </p:nvSpPr>
            <p:spPr bwMode="auto">
              <a:xfrm>
                <a:off x="5095" y="3438"/>
                <a:ext cx="1908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3" name="Rectangle 169"/>
              <p:cNvSpPr>
                <a:spLocks noChangeArrowheads="1"/>
              </p:cNvSpPr>
              <p:nvPr/>
            </p:nvSpPr>
            <p:spPr bwMode="auto">
              <a:xfrm>
                <a:off x="1051" y="974"/>
                <a:ext cx="13" cy="24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4" name="Line 170"/>
              <p:cNvSpPr>
                <a:spLocks noChangeShapeType="1"/>
              </p:cNvSpPr>
              <p:nvPr/>
            </p:nvSpPr>
            <p:spPr bwMode="auto">
              <a:xfrm>
                <a:off x="2218" y="3453"/>
                <a:ext cx="1" cy="18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5" name="Rectangle 171"/>
              <p:cNvSpPr>
                <a:spLocks noChangeArrowheads="1"/>
              </p:cNvSpPr>
              <p:nvPr/>
            </p:nvSpPr>
            <p:spPr bwMode="auto">
              <a:xfrm>
                <a:off x="2218" y="3453"/>
                <a:ext cx="6" cy="1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6" name="Line 172"/>
              <p:cNvSpPr>
                <a:spLocks noChangeShapeType="1"/>
              </p:cNvSpPr>
              <p:nvPr/>
            </p:nvSpPr>
            <p:spPr bwMode="auto">
              <a:xfrm>
                <a:off x="3181" y="3453"/>
                <a:ext cx="1" cy="18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7" name="Rectangle 173"/>
              <p:cNvSpPr>
                <a:spLocks noChangeArrowheads="1"/>
              </p:cNvSpPr>
              <p:nvPr/>
            </p:nvSpPr>
            <p:spPr bwMode="auto">
              <a:xfrm>
                <a:off x="3181" y="3453"/>
                <a:ext cx="7" cy="1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8" name="Line 174"/>
              <p:cNvSpPr>
                <a:spLocks noChangeShapeType="1"/>
              </p:cNvSpPr>
              <p:nvPr/>
            </p:nvSpPr>
            <p:spPr bwMode="auto">
              <a:xfrm>
                <a:off x="3830" y="3453"/>
                <a:ext cx="1" cy="18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199" name="Rectangle 175"/>
              <p:cNvSpPr>
                <a:spLocks noChangeArrowheads="1"/>
              </p:cNvSpPr>
              <p:nvPr/>
            </p:nvSpPr>
            <p:spPr bwMode="auto">
              <a:xfrm>
                <a:off x="3830" y="3453"/>
                <a:ext cx="7" cy="1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0" name="Line 176"/>
              <p:cNvSpPr>
                <a:spLocks noChangeShapeType="1"/>
              </p:cNvSpPr>
              <p:nvPr/>
            </p:nvSpPr>
            <p:spPr bwMode="auto">
              <a:xfrm>
                <a:off x="4486" y="3453"/>
                <a:ext cx="1" cy="18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4486" y="3453"/>
                <a:ext cx="6" cy="1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2" name="Line 178"/>
              <p:cNvSpPr>
                <a:spLocks noChangeShapeType="1"/>
              </p:cNvSpPr>
              <p:nvPr/>
            </p:nvSpPr>
            <p:spPr bwMode="auto">
              <a:xfrm>
                <a:off x="5089" y="3453"/>
                <a:ext cx="1" cy="18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5089" y="3453"/>
                <a:ext cx="6" cy="1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4" name="Line 180"/>
              <p:cNvSpPr>
                <a:spLocks noChangeShapeType="1"/>
              </p:cNvSpPr>
              <p:nvPr/>
            </p:nvSpPr>
            <p:spPr bwMode="auto">
              <a:xfrm>
                <a:off x="677" y="3634"/>
                <a:ext cx="506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677" y="3634"/>
                <a:ext cx="5061" cy="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6" name="Rectangle 182"/>
              <p:cNvSpPr>
                <a:spLocks noChangeArrowheads="1"/>
              </p:cNvSpPr>
              <p:nvPr/>
            </p:nvSpPr>
            <p:spPr bwMode="auto">
              <a:xfrm>
                <a:off x="5738" y="974"/>
                <a:ext cx="13" cy="26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>
                <a:off x="6321" y="1163"/>
                <a:ext cx="13" cy="24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8" name="Rectangle 184"/>
              <p:cNvSpPr>
                <a:spLocks noChangeArrowheads="1"/>
              </p:cNvSpPr>
              <p:nvPr/>
            </p:nvSpPr>
            <p:spPr bwMode="auto">
              <a:xfrm>
                <a:off x="5751" y="3627"/>
                <a:ext cx="1252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09" name="Rectangle 185"/>
              <p:cNvSpPr>
                <a:spLocks noChangeArrowheads="1"/>
              </p:cNvSpPr>
              <p:nvPr/>
            </p:nvSpPr>
            <p:spPr bwMode="auto">
              <a:xfrm>
                <a:off x="6990" y="974"/>
                <a:ext cx="13" cy="26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0" name="Line 186"/>
              <p:cNvSpPr>
                <a:spLocks noChangeShapeType="1"/>
              </p:cNvSpPr>
              <p:nvPr/>
            </p:nvSpPr>
            <p:spPr bwMode="auto">
              <a:xfrm>
                <a:off x="677" y="36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677" y="3642"/>
                <a:ext cx="7" cy="8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2" name="Line 188"/>
              <p:cNvSpPr>
                <a:spLocks noChangeShapeType="1"/>
              </p:cNvSpPr>
              <p:nvPr/>
            </p:nvSpPr>
            <p:spPr bwMode="auto">
              <a:xfrm>
                <a:off x="1057" y="36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3" name="Rectangle 189"/>
              <p:cNvSpPr>
                <a:spLocks noChangeArrowheads="1"/>
              </p:cNvSpPr>
              <p:nvPr/>
            </p:nvSpPr>
            <p:spPr bwMode="auto">
              <a:xfrm>
                <a:off x="1057" y="3642"/>
                <a:ext cx="7" cy="8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4" name="Line 190"/>
              <p:cNvSpPr>
                <a:spLocks noChangeShapeType="1"/>
              </p:cNvSpPr>
              <p:nvPr/>
            </p:nvSpPr>
            <p:spPr bwMode="auto">
              <a:xfrm>
                <a:off x="2218" y="36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5" name="Rectangle 191"/>
              <p:cNvSpPr>
                <a:spLocks noChangeArrowheads="1"/>
              </p:cNvSpPr>
              <p:nvPr/>
            </p:nvSpPr>
            <p:spPr bwMode="auto">
              <a:xfrm>
                <a:off x="2218" y="3642"/>
                <a:ext cx="6" cy="8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6" name="Line 192"/>
              <p:cNvSpPr>
                <a:spLocks noChangeShapeType="1"/>
              </p:cNvSpPr>
              <p:nvPr/>
            </p:nvSpPr>
            <p:spPr bwMode="auto">
              <a:xfrm>
                <a:off x="3181" y="36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7" name="Rectangle 193"/>
              <p:cNvSpPr>
                <a:spLocks noChangeArrowheads="1"/>
              </p:cNvSpPr>
              <p:nvPr/>
            </p:nvSpPr>
            <p:spPr bwMode="auto">
              <a:xfrm>
                <a:off x="3181" y="3642"/>
                <a:ext cx="7" cy="8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8" name="Line 194"/>
              <p:cNvSpPr>
                <a:spLocks noChangeShapeType="1"/>
              </p:cNvSpPr>
              <p:nvPr/>
            </p:nvSpPr>
            <p:spPr bwMode="auto">
              <a:xfrm>
                <a:off x="3830" y="36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19" name="Rectangle 195"/>
              <p:cNvSpPr>
                <a:spLocks noChangeArrowheads="1"/>
              </p:cNvSpPr>
              <p:nvPr/>
            </p:nvSpPr>
            <p:spPr bwMode="auto">
              <a:xfrm>
                <a:off x="3830" y="3642"/>
                <a:ext cx="7" cy="8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0" name="Line 196"/>
              <p:cNvSpPr>
                <a:spLocks noChangeShapeType="1"/>
              </p:cNvSpPr>
              <p:nvPr/>
            </p:nvSpPr>
            <p:spPr bwMode="auto">
              <a:xfrm>
                <a:off x="4486" y="36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1" name="Rectangle 197"/>
              <p:cNvSpPr>
                <a:spLocks noChangeArrowheads="1"/>
              </p:cNvSpPr>
              <p:nvPr/>
            </p:nvSpPr>
            <p:spPr bwMode="auto">
              <a:xfrm>
                <a:off x="4486" y="3642"/>
                <a:ext cx="6" cy="8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2" name="Line 198"/>
              <p:cNvSpPr>
                <a:spLocks noChangeShapeType="1"/>
              </p:cNvSpPr>
              <p:nvPr/>
            </p:nvSpPr>
            <p:spPr bwMode="auto">
              <a:xfrm>
                <a:off x="5089" y="36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3" name="Rectangle 199"/>
              <p:cNvSpPr>
                <a:spLocks noChangeArrowheads="1"/>
              </p:cNvSpPr>
              <p:nvPr/>
            </p:nvSpPr>
            <p:spPr bwMode="auto">
              <a:xfrm>
                <a:off x="5089" y="3642"/>
                <a:ext cx="6" cy="8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4" name="Line 200"/>
              <p:cNvSpPr>
                <a:spLocks noChangeShapeType="1"/>
              </p:cNvSpPr>
              <p:nvPr/>
            </p:nvSpPr>
            <p:spPr bwMode="auto">
              <a:xfrm>
                <a:off x="5744" y="36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5" name="Rectangle 201"/>
              <p:cNvSpPr>
                <a:spLocks noChangeArrowheads="1"/>
              </p:cNvSpPr>
              <p:nvPr/>
            </p:nvSpPr>
            <p:spPr bwMode="auto">
              <a:xfrm>
                <a:off x="5744" y="3642"/>
                <a:ext cx="7" cy="8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6" name="Line 202"/>
              <p:cNvSpPr>
                <a:spLocks noChangeShapeType="1"/>
              </p:cNvSpPr>
              <p:nvPr/>
            </p:nvSpPr>
            <p:spPr bwMode="auto">
              <a:xfrm>
                <a:off x="6328" y="36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6328" y="3642"/>
                <a:ext cx="6" cy="8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1228" name="Line 204"/>
              <p:cNvSpPr>
                <a:spLocks noChangeShapeType="1"/>
              </p:cNvSpPr>
              <p:nvPr/>
            </p:nvSpPr>
            <p:spPr bwMode="auto">
              <a:xfrm>
                <a:off x="6997" y="36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</p:grpSp>
        <p:sp>
          <p:nvSpPr>
            <p:cNvPr id="1230" name="Rectangle 206"/>
            <p:cNvSpPr>
              <a:spLocks noChangeArrowheads="1"/>
            </p:cNvSpPr>
            <p:nvPr/>
          </p:nvSpPr>
          <p:spPr bwMode="auto">
            <a:xfrm>
              <a:off x="6997" y="3642"/>
              <a:ext cx="6" cy="8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1" name="Line 207"/>
            <p:cNvSpPr>
              <a:spLocks noChangeShapeType="1"/>
            </p:cNvSpPr>
            <p:nvPr/>
          </p:nvSpPr>
          <p:spPr bwMode="auto">
            <a:xfrm>
              <a:off x="7003" y="96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2" name="Rectangle 208"/>
            <p:cNvSpPr>
              <a:spLocks noChangeArrowheads="1"/>
            </p:cNvSpPr>
            <p:nvPr/>
          </p:nvSpPr>
          <p:spPr bwMode="auto">
            <a:xfrm>
              <a:off x="7003" y="966"/>
              <a:ext cx="7" cy="8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3" name="Line 209"/>
            <p:cNvSpPr>
              <a:spLocks noChangeShapeType="1"/>
            </p:cNvSpPr>
            <p:nvPr/>
          </p:nvSpPr>
          <p:spPr bwMode="auto">
            <a:xfrm>
              <a:off x="7003" y="1155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4" name="Rectangle 210"/>
            <p:cNvSpPr>
              <a:spLocks noChangeArrowheads="1"/>
            </p:cNvSpPr>
            <p:nvPr/>
          </p:nvSpPr>
          <p:spPr bwMode="auto">
            <a:xfrm>
              <a:off x="7003" y="1155"/>
              <a:ext cx="7" cy="8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5" name="Line 211"/>
            <p:cNvSpPr>
              <a:spLocks noChangeShapeType="1"/>
            </p:cNvSpPr>
            <p:nvPr/>
          </p:nvSpPr>
          <p:spPr bwMode="auto">
            <a:xfrm>
              <a:off x="7003" y="134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6" name="Rectangle 212"/>
            <p:cNvSpPr>
              <a:spLocks noChangeArrowheads="1"/>
            </p:cNvSpPr>
            <p:nvPr/>
          </p:nvSpPr>
          <p:spPr bwMode="auto">
            <a:xfrm>
              <a:off x="7003" y="1344"/>
              <a:ext cx="7" cy="8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7" name="Line 213"/>
            <p:cNvSpPr>
              <a:spLocks noChangeShapeType="1"/>
            </p:cNvSpPr>
            <p:nvPr/>
          </p:nvSpPr>
          <p:spPr bwMode="auto">
            <a:xfrm>
              <a:off x="7003" y="153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8" name="Rectangle 214"/>
            <p:cNvSpPr>
              <a:spLocks noChangeArrowheads="1"/>
            </p:cNvSpPr>
            <p:nvPr/>
          </p:nvSpPr>
          <p:spPr bwMode="auto">
            <a:xfrm>
              <a:off x="7003" y="1533"/>
              <a:ext cx="7" cy="8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9" name="Line 215"/>
            <p:cNvSpPr>
              <a:spLocks noChangeShapeType="1"/>
            </p:cNvSpPr>
            <p:nvPr/>
          </p:nvSpPr>
          <p:spPr bwMode="auto">
            <a:xfrm>
              <a:off x="7003" y="172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0" name="Rectangle 216"/>
            <p:cNvSpPr>
              <a:spLocks noChangeArrowheads="1"/>
            </p:cNvSpPr>
            <p:nvPr/>
          </p:nvSpPr>
          <p:spPr bwMode="auto">
            <a:xfrm>
              <a:off x="7003" y="1722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1" name="Line 217"/>
            <p:cNvSpPr>
              <a:spLocks noChangeShapeType="1"/>
            </p:cNvSpPr>
            <p:nvPr/>
          </p:nvSpPr>
          <p:spPr bwMode="auto">
            <a:xfrm>
              <a:off x="7003" y="191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2" name="Rectangle 218"/>
            <p:cNvSpPr>
              <a:spLocks noChangeArrowheads="1"/>
            </p:cNvSpPr>
            <p:nvPr/>
          </p:nvSpPr>
          <p:spPr bwMode="auto">
            <a:xfrm>
              <a:off x="7003" y="1911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3" name="Line 219"/>
            <p:cNvSpPr>
              <a:spLocks noChangeShapeType="1"/>
            </p:cNvSpPr>
            <p:nvPr/>
          </p:nvSpPr>
          <p:spPr bwMode="auto">
            <a:xfrm>
              <a:off x="7003" y="210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4" name="Rectangle 220"/>
            <p:cNvSpPr>
              <a:spLocks noChangeArrowheads="1"/>
            </p:cNvSpPr>
            <p:nvPr/>
          </p:nvSpPr>
          <p:spPr bwMode="auto">
            <a:xfrm>
              <a:off x="7003" y="2100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5" name="Line 221"/>
            <p:cNvSpPr>
              <a:spLocks noChangeShapeType="1"/>
            </p:cNvSpPr>
            <p:nvPr/>
          </p:nvSpPr>
          <p:spPr bwMode="auto">
            <a:xfrm>
              <a:off x="7003" y="228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6" name="Rectangle 222"/>
            <p:cNvSpPr>
              <a:spLocks noChangeArrowheads="1"/>
            </p:cNvSpPr>
            <p:nvPr/>
          </p:nvSpPr>
          <p:spPr bwMode="auto">
            <a:xfrm>
              <a:off x="7003" y="2289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7" name="Line 223"/>
            <p:cNvSpPr>
              <a:spLocks noChangeShapeType="1"/>
            </p:cNvSpPr>
            <p:nvPr/>
          </p:nvSpPr>
          <p:spPr bwMode="auto">
            <a:xfrm>
              <a:off x="7003" y="250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8" name="Rectangle 224"/>
            <p:cNvSpPr>
              <a:spLocks noChangeArrowheads="1"/>
            </p:cNvSpPr>
            <p:nvPr/>
          </p:nvSpPr>
          <p:spPr bwMode="auto">
            <a:xfrm>
              <a:off x="7003" y="2501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9" name="Line 225"/>
            <p:cNvSpPr>
              <a:spLocks noChangeShapeType="1"/>
            </p:cNvSpPr>
            <p:nvPr/>
          </p:nvSpPr>
          <p:spPr bwMode="auto">
            <a:xfrm>
              <a:off x="7003" y="269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0" name="Rectangle 226"/>
            <p:cNvSpPr>
              <a:spLocks noChangeArrowheads="1"/>
            </p:cNvSpPr>
            <p:nvPr/>
          </p:nvSpPr>
          <p:spPr bwMode="auto">
            <a:xfrm>
              <a:off x="7003" y="2690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1" name="Line 227"/>
            <p:cNvSpPr>
              <a:spLocks noChangeShapeType="1"/>
            </p:cNvSpPr>
            <p:nvPr/>
          </p:nvSpPr>
          <p:spPr bwMode="auto">
            <a:xfrm>
              <a:off x="7003" y="287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2" name="Rectangle 228"/>
            <p:cNvSpPr>
              <a:spLocks noChangeArrowheads="1"/>
            </p:cNvSpPr>
            <p:nvPr/>
          </p:nvSpPr>
          <p:spPr bwMode="auto">
            <a:xfrm>
              <a:off x="7003" y="2879"/>
              <a:ext cx="7" cy="7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3" name="Line 229"/>
            <p:cNvSpPr>
              <a:spLocks noChangeShapeType="1"/>
            </p:cNvSpPr>
            <p:nvPr/>
          </p:nvSpPr>
          <p:spPr bwMode="auto">
            <a:xfrm>
              <a:off x="7003" y="306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4" name="Rectangle 230"/>
            <p:cNvSpPr>
              <a:spLocks noChangeArrowheads="1"/>
            </p:cNvSpPr>
            <p:nvPr/>
          </p:nvSpPr>
          <p:spPr bwMode="auto">
            <a:xfrm>
              <a:off x="7003" y="3067"/>
              <a:ext cx="7" cy="8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5" name="Line 231"/>
            <p:cNvSpPr>
              <a:spLocks noChangeShapeType="1"/>
            </p:cNvSpPr>
            <p:nvPr/>
          </p:nvSpPr>
          <p:spPr bwMode="auto">
            <a:xfrm>
              <a:off x="7003" y="325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6" name="Rectangle 232"/>
            <p:cNvSpPr>
              <a:spLocks noChangeArrowheads="1"/>
            </p:cNvSpPr>
            <p:nvPr/>
          </p:nvSpPr>
          <p:spPr bwMode="auto">
            <a:xfrm>
              <a:off x="7003" y="3256"/>
              <a:ext cx="7" cy="8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7" name="Line 233"/>
            <p:cNvSpPr>
              <a:spLocks noChangeShapeType="1"/>
            </p:cNvSpPr>
            <p:nvPr/>
          </p:nvSpPr>
          <p:spPr bwMode="auto">
            <a:xfrm>
              <a:off x="7003" y="3445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8" name="Rectangle 234"/>
            <p:cNvSpPr>
              <a:spLocks noChangeArrowheads="1"/>
            </p:cNvSpPr>
            <p:nvPr/>
          </p:nvSpPr>
          <p:spPr bwMode="auto">
            <a:xfrm>
              <a:off x="7003" y="3445"/>
              <a:ext cx="7" cy="8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9" name="Line 235"/>
            <p:cNvSpPr>
              <a:spLocks noChangeShapeType="1"/>
            </p:cNvSpPr>
            <p:nvPr/>
          </p:nvSpPr>
          <p:spPr bwMode="auto">
            <a:xfrm>
              <a:off x="7003" y="363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60" name="Rectangle 236"/>
            <p:cNvSpPr>
              <a:spLocks noChangeArrowheads="1"/>
            </p:cNvSpPr>
            <p:nvPr/>
          </p:nvSpPr>
          <p:spPr bwMode="auto">
            <a:xfrm>
              <a:off x="7003" y="3634"/>
              <a:ext cx="7" cy="8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864280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1139</Words>
  <Application>Microsoft Office PowerPoint</Application>
  <PresentationFormat>Widescreen</PresentationFormat>
  <Paragraphs>567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Tahoma</vt:lpstr>
      <vt:lpstr>Wingdings</vt:lpstr>
      <vt:lpstr>Tema do Office</vt:lpstr>
      <vt:lpstr>Ponto de Situação do Sector de Energia  da Província do Huambo </vt:lpstr>
      <vt:lpstr>Apresentação do PowerPoint</vt:lpstr>
      <vt:lpstr>Disponibilidade  e Demanda do anterior sistema  eléctrico  do Huambo </vt:lpstr>
      <vt:lpstr>Indicadores de Produção Das Centrais Térmicas do Huambo </vt:lpstr>
      <vt:lpstr>Apresentação do PowerPoint</vt:lpstr>
      <vt:lpstr>Apresentação do PowerPoint</vt:lpstr>
      <vt:lpstr>Configuração do Sector Elétrico depois da Ampliação da SE-Belém 220/60, para o Municípios sede do Huambo e Caála</vt:lpstr>
      <vt:lpstr>Taxa de electrificação actual</vt:lpstr>
      <vt:lpstr>Taxa de electrificação prevista em 2022</vt:lpstr>
      <vt:lpstr>PROJETOS EM CURSO E PERSPECTIVADOS </vt:lpstr>
      <vt:lpstr>PROJETOS EM CURSO E PERSPECTIVADOS  </vt:lpstr>
      <vt:lpstr>Vantagens da interligação com o sistema norte e da entrada de novas centrais </vt:lpstr>
      <vt:lpstr>CONCLUSÃO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Adolfo Gomes</cp:lastModifiedBy>
  <cp:revision>185</cp:revision>
  <cp:lastPrinted>2018-12-20T11:09:59Z</cp:lastPrinted>
  <dcterms:created xsi:type="dcterms:W3CDTF">2018-12-18T14:42:27Z</dcterms:created>
  <dcterms:modified xsi:type="dcterms:W3CDTF">2019-07-26T09:27:56Z</dcterms:modified>
</cp:coreProperties>
</file>