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756" r:id="rId1"/>
  </p:sldMasterIdLst>
  <p:sldIdLst>
    <p:sldId id="256" r:id="rId2"/>
    <p:sldId id="257" r:id="rId3"/>
    <p:sldId id="340" r:id="rId4"/>
    <p:sldId id="341" r:id="rId5"/>
    <p:sldId id="344" r:id="rId6"/>
    <p:sldId id="345" r:id="rId7"/>
    <p:sldId id="346" r:id="rId8"/>
    <p:sldId id="342" r:id="rId9"/>
    <p:sldId id="343" r:id="rId10"/>
    <p:sldId id="338" r:id="rId11"/>
    <p:sldId id="327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62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6" name="Marcador de Posição d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7" name="Marcador de Posição de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5" name="Marcador de Posição do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8" name="Marcador de Posição de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24" name="Marcador de Posição do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29" name="Marcador de Posição do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2D88C8-21F2-4CBF-82A0-27F1621B458D}" type="datetimeFigureOut">
              <a:rPr lang="pt-PT" smtClean="0"/>
              <a:pPr/>
              <a:t>25/07/2019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DA3538-773F-43AC-A7E7-55345DBA0CB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824670" tIns="1374342" rIns="898242" bIns="5275188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473" y="1898025"/>
            <a:ext cx="785818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GOVERNO  PROVINCIAL DA LUNDA-SUL</a:t>
            </a:r>
            <a:endParaRPr kumimoji="0" lang="pt-PT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pt-PT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P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0" y="235743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r>
              <a:rPr lang="en-US" sz="4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TEMA</a:t>
            </a:r>
          </a:p>
          <a:p>
            <a:pPr algn="ctr"/>
            <a:endParaRPr lang="en-US" sz="24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en-US" sz="4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PONTO DE SITUAÇÃO DA ENERGIA ELECTRICA E ÁGUA NA LUNDA-SUL</a:t>
            </a:r>
            <a:endParaRPr lang="pt-PT" sz="4000" b="1" i="1" dirty="0"/>
          </a:p>
        </p:txBody>
      </p:sp>
      <p:pic>
        <p:nvPicPr>
          <p:cNvPr id="7" name="Imagem 6" descr="insignia_larg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9912" y="476672"/>
            <a:ext cx="1368152" cy="1224136"/>
          </a:xfrm>
          <a:prstGeom prst="rect">
            <a:avLst/>
          </a:prstGeom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57200"/>
            <a:ext cx="9572660" cy="838200"/>
          </a:xfrm>
        </p:spPr>
        <p:txBody>
          <a:bodyPr>
            <a:normAutofit/>
          </a:bodyPr>
          <a:lstStyle/>
          <a:p>
            <a:pPr algn="ctr"/>
            <a:r>
              <a:rPr lang="pt-PT" b="1" dirty="0" smtClean="0"/>
              <a:t>Perfectivas no sector das águas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857784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1-Ampliação </a:t>
            </a: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ou construção do novo Centro de Captação e Tratamento de Água na Cidade de Saurimo;</a:t>
            </a:r>
          </a:p>
          <a:p>
            <a:pPr lvl="0" algn="just">
              <a:buNone/>
            </a:pP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2-Construção </a:t>
            </a: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do Sistema de Abastecimento </a:t>
            </a: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de </a:t>
            </a: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Água do Cacolo;</a:t>
            </a:r>
          </a:p>
          <a:p>
            <a:pPr lvl="0" algn="just">
              <a:buNone/>
            </a:pP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3-Construção </a:t>
            </a: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do Sistema de Abastecimento de Água do Dala; </a:t>
            </a:r>
          </a:p>
          <a:p>
            <a:pPr lvl="0" algn="just">
              <a:buNone/>
            </a:pP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4-Construção </a:t>
            </a:r>
            <a:r>
              <a:rPr lang="pt-PT" sz="35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 1 Centro Captação de Água do Sombo.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MUITO OBRIGADO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1475656" y="2204864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NGUNA SAKUILA  </a:t>
            </a:r>
            <a:endParaRPr lang="pt-PT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50004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000364" y="428604"/>
            <a:ext cx="4110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 INTRODUÇÃO</a:t>
            </a:r>
            <a:endParaRPr lang="pt-PT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0" y="1052737"/>
          <a:ext cx="9144000" cy="5805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6432"/>
                <a:gridCol w="1840384"/>
                <a:gridCol w="1834392"/>
                <a:gridCol w="1846375"/>
                <a:gridCol w="1816417"/>
              </a:tblGrid>
              <a:tr h="9607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MUNICÍPIOS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POPULAÇÃO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HOMENS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MULHERES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%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0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CACOLO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37.334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18.888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18.446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5,93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0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DALA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35.106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17.835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17.271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5,58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0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MUCONDA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38.935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19.529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19.406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6,19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1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SAURIMO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517.838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255.930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261.908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82,30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0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TOTAL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effectLst/>
                        </a:rPr>
                        <a:t>629.213</a:t>
                      </a:r>
                      <a:endParaRPr lang="pt-P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312.181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317.032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100</a:t>
                      </a:r>
                      <a:endParaRPr lang="pt-P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4000" b="1" dirty="0" smtClean="0"/>
              <a:t>SECTOR DE ENERGIA</a:t>
            </a:r>
            <a:r>
              <a:rPr lang="pt-PT" sz="4000" dirty="0" smtClean="0"/>
              <a:t/>
            </a:r>
            <a:br>
              <a:rPr lang="pt-PT" sz="4000" dirty="0" smtClean="0"/>
            </a:b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tx1"/>
                </a:solidFill>
              </a:rPr>
              <a:t>1.1.- NÍVEIS DE COBERTURA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Capacidade Instalada na Província…….. 40,8 MW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Produção disponível ………………………….. 28,7   MW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Capacidade Disponível ……………………….  16,7  MW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Capacidade Disponível para Saurimo-------- 14 MW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Capacidade Disponível para Cacolo------------ 1,7 MW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Capacidade Disponível para Dala---------------- 0,5 MW</a:t>
            </a:r>
          </a:p>
          <a:p>
            <a:pPr lvl="0">
              <a:buNone/>
            </a:pPr>
            <a:r>
              <a:rPr lang="pt-PT" b="1" dirty="0" smtClean="0">
                <a:solidFill>
                  <a:schemeClr val="tx1"/>
                </a:solidFill>
              </a:rPr>
              <a:t>Capacidade Disponível para Muconda-------- 0 </a:t>
            </a:r>
          </a:p>
          <a:p>
            <a:endParaRPr lang="pt-PT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0"/>
          <a:ext cx="9324528" cy="6857999"/>
        </p:xfrm>
        <a:graphic>
          <a:graphicData uri="http://schemas.openxmlformats.org/drawingml/2006/table">
            <a:tbl>
              <a:tblPr/>
              <a:tblGrid>
                <a:gridCol w="1547664"/>
                <a:gridCol w="1296144"/>
                <a:gridCol w="936104"/>
                <a:gridCol w="1296144"/>
                <a:gridCol w="792088"/>
                <a:gridCol w="466439"/>
                <a:gridCol w="253641"/>
                <a:gridCol w="1440160"/>
                <a:gridCol w="1296144"/>
              </a:tblGrid>
              <a:tr h="15028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Centrais  Térmicas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n.º de Estações </a:t>
                      </a:r>
                      <a:r>
                        <a:rPr lang="pt-PT" sz="1600" dirty="0" err="1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Eléctricas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Redes MT e BT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de PTs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Novas Ligações Domiciliares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Focos de IP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Total de Beneficiários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        5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   01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 2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40 estatal 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42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Privado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   -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102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82.090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Clientes de Baixa Tensão em Pós-pago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Clientes de Média Tensão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Potencia Estalada das Centrais Privadas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MW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Taxa de Electrificação%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Nº de Clientes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% Taxa Mínima de Electrificação 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% Taxa de Cobertura nas Áreas Urbanas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% Taxa de Cobertura nas Áreas Rurais 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9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16356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   42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16418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 25</a:t>
                      </a:r>
                      <a:r>
                        <a:rPr lang="pt-PT" sz="16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 5.093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8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N.º de </a:t>
                      </a:r>
                      <a:r>
                        <a:rPr lang="pt-PT" sz="16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Mini-Hidricas</a:t>
                      </a: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N.º de Centrais de Energia Sol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n.º DE Centrais  de Energia  Eólica 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N.º de Centrais  de Energia  de Biomassa</a:t>
                      </a: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PT" sz="160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6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6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pt-PT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6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pt-PT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6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pt-PT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6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pt-PT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PT" sz="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t-PT" sz="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01" marR="34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" y="26064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3200" b="1" dirty="0" smtClean="0">
                <a:latin typeface="+mj-lt"/>
              </a:rPr>
              <a:t>NECESSIDADES ACTUAIS DE COBERTURA</a:t>
            </a:r>
            <a:endParaRPr lang="pt-PT" sz="3200" dirty="0" smtClean="0">
              <a:latin typeface="+mj-lt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980728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3200" dirty="0" smtClean="0">
                <a:ea typeface="Calibri" pitchFamily="34" charset="0"/>
                <a:cs typeface="Times New Roman" pitchFamily="18" charset="0"/>
              </a:rPr>
              <a:t>Para </a:t>
            </a:r>
            <a:r>
              <a:rPr lang="pt-PT" sz="3200" dirty="0" smtClean="0">
                <a:ea typeface="Calibri" pitchFamily="34" charset="0"/>
                <a:cs typeface="Times New Roman" pitchFamily="18" charset="0"/>
              </a:rPr>
              <a:t>à </a:t>
            </a:r>
            <a:r>
              <a:rPr lang="pt-PT" sz="3200" dirty="0" smtClean="0">
                <a:ea typeface="Calibri" pitchFamily="34" charset="0"/>
                <a:cs typeface="Times New Roman" pitchFamily="18" charset="0"/>
              </a:rPr>
              <a:t>satisfação das necessidades da Província são necessários 250 MW de energia, tendo em conta a forte industrialização mineira e para alavancar o surgimento de algumas industrias na </a:t>
            </a:r>
            <a:r>
              <a:rPr lang="pt-PT" sz="3200" dirty="0" smtClean="0">
                <a:ea typeface="Calibri" pitchFamily="34" charset="0"/>
                <a:cs typeface="Times New Roman" pitchFamily="18" charset="0"/>
              </a:rPr>
              <a:t>província, tendo em conta o </a:t>
            </a:r>
            <a:r>
              <a:rPr lang="pt-PT" sz="3200" dirty="0" smtClean="0">
                <a:ea typeface="Calibri" pitchFamily="34" charset="0"/>
                <a:cs typeface="Times New Roman" pitchFamily="18" charset="0"/>
              </a:rPr>
              <a:t>crescimento vertiginoso da população.</a:t>
            </a:r>
            <a:endParaRPr lang="pt-PT" sz="32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ACÇÕES EM CURSO </a:t>
            </a:r>
            <a:br>
              <a:rPr lang="pt-PT" b="1" dirty="0" smtClean="0">
                <a:solidFill>
                  <a:schemeClr val="tx1"/>
                </a:solidFill>
              </a:rPr>
            </a:b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8991600" cy="488337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pt-PT" b="1" dirty="0" smtClean="0">
                <a:solidFill>
                  <a:schemeClr val="tx1"/>
                </a:solidFill>
              </a:rPr>
              <a:t>Construção da CT de 20 MW no Nhama </a:t>
            </a:r>
          </a:p>
          <a:p>
            <a:pPr algn="just">
              <a:buFont typeface="Wingdings" pitchFamily="2" charset="2"/>
              <a:buChar char="ü"/>
            </a:pPr>
            <a:r>
              <a:rPr lang="pt-PT" b="1" dirty="0" smtClean="0">
                <a:solidFill>
                  <a:schemeClr val="tx1"/>
                </a:solidFill>
              </a:rPr>
              <a:t>Construção da  CT de 19,6 MW de Tchicumina;</a:t>
            </a:r>
          </a:p>
          <a:p>
            <a:pPr algn="just">
              <a:buFont typeface="Wingdings" pitchFamily="2" charset="2"/>
              <a:buChar char="ü"/>
            </a:pPr>
            <a:r>
              <a:rPr lang="pt-PT" b="1" dirty="0" smtClean="0">
                <a:solidFill>
                  <a:schemeClr val="tx1"/>
                </a:solidFill>
              </a:rPr>
              <a:t>Projecto da expansão da rede de MT e BT nos Bairros Terra Nova, </a:t>
            </a:r>
            <a:r>
              <a:rPr lang="pt-PT" b="1" dirty="0" err="1" smtClean="0">
                <a:solidFill>
                  <a:schemeClr val="tx1"/>
                </a:solidFill>
              </a:rPr>
              <a:t>Sambuquila</a:t>
            </a:r>
            <a:r>
              <a:rPr lang="pt-PT" b="1" dirty="0" smtClean="0">
                <a:solidFill>
                  <a:schemeClr val="tx1"/>
                </a:solidFill>
              </a:rPr>
              <a:t>, Nhama, Txizainga I, Juventude, Manauto e Luar Cadembe e Sacombe: </a:t>
            </a:r>
          </a:p>
          <a:p>
            <a:pPr algn="just"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b="1" cap="none" dirty="0" smtClean="0"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PRINICIPAIS METAS NO SECTOR DE ENERGIA</a:t>
            </a:r>
            <a:r>
              <a:rPr lang="pt-PT" sz="4800" cap="none" dirty="0" smtClean="0"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lang="pt-PT" sz="4800" cap="none" dirty="0" smtClean="0">
                <a:solidFill>
                  <a:schemeClr val="tx1"/>
                </a:solidFill>
                <a:effectLst/>
                <a:cs typeface="Arial" pitchFamily="34" charset="0"/>
              </a:rPr>
            </a:br>
            <a:endParaRPr lang="pt-PT" b="1" dirty="0"/>
          </a:p>
        </p:txBody>
      </p:sp>
      <p:sp>
        <p:nvSpPr>
          <p:cNvPr id="4" name="Rectângulo 3"/>
          <p:cNvSpPr/>
          <p:nvPr/>
        </p:nvSpPr>
        <p:spPr>
          <a:xfrm>
            <a:off x="0" y="105273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3200" b="1" dirty="0" smtClean="0"/>
              <a:t>Construção do Aproveitamento Hidroelétrico do Chicapa 2 com uma capacidade de 32,2 MW;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3200" b="1" dirty="0" smtClean="0"/>
              <a:t>Construção de uma linha de transporte do Aproveitamento Hidroelétrico do Laúca para a região o que permitirá a interligação do Sistema  Elétrico Leste;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3200" b="1" dirty="0" smtClean="0"/>
              <a:t>Construção de Mini-hídricas ou Sistemas fotovoltaicos  para as sedes Municipais </a:t>
            </a:r>
            <a:r>
              <a:rPr lang="pt-PT" sz="3200" b="1" dirty="0" smtClean="0"/>
              <a:t>e Comunais.</a:t>
            </a:r>
            <a:endParaRPr lang="pt-PT" sz="32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" y="-1"/>
          <a:ext cx="9143997" cy="6962001"/>
        </p:xfrm>
        <a:graphic>
          <a:graphicData uri="http://schemas.openxmlformats.org/drawingml/2006/table">
            <a:tbl>
              <a:tblPr/>
              <a:tblGrid>
                <a:gridCol w="1475655"/>
                <a:gridCol w="1296144"/>
                <a:gridCol w="310365"/>
                <a:gridCol w="625739"/>
                <a:gridCol w="1152128"/>
                <a:gridCol w="1512168"/>
                <a:gridCol w="1296144"/>
                <a:gridCol w="1475654"/>
              </a:tblGrid>
              <a:tr h="2721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N.º de Ligações Domiciliares 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Capacidade de Produção de Água Potável (m3/d) 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N.º de Pontos de Água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pt-PT" sz="2000" dirty="0" smtClean="0">
                          <a:latin typeface="Arial"/>
                          <a:ea typeface="Calibri"/>
                          <a:cs typeface="Times New Roman"/>
                        </a:rPr>
                        <a:t>.º </a:t>
                      </a: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de Chafarizes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N.º de Sist. </a:t>
                      </a:r>
                      <a:r>
                        <a:rPr lang="pt-PT" sz="2000" dirty="0" err="1">
                          <a:latin typeface="Arial"/>
                          <a:ea typeface="Calibri"/>
                          <a:cs typeface="Times New Roman"/>
                        </a:rPr>
                        <a:t>Ab</a:t>
                      </a:r>
                      <a:r>
                        <a:rPr lang="pt-PT" sz="2000" dirty="0" smtClean="0">
                          <a:latin typeface="Arial"/>
                          <a:ea typeface="Calibri"/>
                          <a:cs typeface="Times New Roman"/>
                        </a:rPr>
                        <a:t>. de </a:t>
                      </a: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Água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N.º de Pequenos Sistemas de Água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N.º da População Beneficiada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318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 smtClean="0">
                          <a:latin typeface="Arial"/>
                          <a:ea typeface="Calibri"/>
                          <a:cs typeface="Times New Roman"/>
                        </a:rPr>
                        <a:t>5.328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 smtClean="0">
                          <a:latin typeface="Arial"/>
                          <a:ea typeface="Calibri"/>
                          <a:cs typeface="Times New Roman"/>
                        </a:rPr>
                        <a:t>6.912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latin typeface="Arial"/>
                          <a:ea typeface="Calibri"/>
                          <a:cs typeface="Times New Roman"/>
                        </a:rPr>
                        <a:t>80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 smtClean="0">
                          <a:latin typeface="Arial"/>
                          <a:ea typeface="Calibri"/>
                          <a:cs typeface="Times New Roman"/>
                        </a:rPr>
                        <a:t>42.296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>
                          <a:latin typeface="Arial"/>
                          <a:ea typeface="Calibri"/>
                          <a:cs typeface="Times New Roman"/>
                        </a:rPr>
                        <a:t>% Taxa de Cobertura de Agua nas áreas Urbanas 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>
                          <a:latin typeface="Arial"/>
                          <a:ea typeface="Calibri"/>
                          <a:cs typeface="Times New Roman"/>
                        </a:rPr>
                        <a:t>%Taxa de Cobertura do Abastecimento de Agua nas Áreas Rurais 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>
                          <a:latin typeface="Arial"/>
                          <a:ea typeface="Calibri"/>
                          <a:cs typeface="Times New Roman"/>
                        </a:rPr>
                        <a:t>Produção de Água Potável M3/dia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% Taxa de Operacionalidade dos Sistemas de Abastecimento de Água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Arial"/>
                          <a:ea typeface="Calibri"/>
                          <a:cs typeface="Times New Roman"/>
                        </a:rPr>
                        <a:t>N.º de Clientes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99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latin typeface="Arial"/>
                          <a:ea typeface="Calibri"/>
                          <a:cs typeface="Times New Roman"/>
                        </a:rPr>
                        <a:t>5.55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latin typeface="Arial"/>
                          <a:ea typeface="Calibri"/>
                          <a:cs typeface="Times New Roman"/>
                        </a:rPr>
                        <a:t>4380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pt-PT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latin typeface="Arial"/>
                          <a:ea typeface="Calibri"/>
                          <a:cs typeface="Times New Roman"/>
                        </a:rPr>
                        <a:t>5.383</a:t>
                      </a:r>
                      <a:endParaRPr lang="pt-P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228" marR="30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615071860"/>
              </p:ext>
            </p:extLst>
          </p:nvPr>
        </p:nvGraphicFramePr>
        <p:xfrm>
          <a:off x="1" y="-2"/>
          <a:ext cx="9143999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8620"/>
                <a:gridCol w="1156788"/>
                <a:gridCol w="1959321"/>
                <a:gridCol w="1025495"/>
                <a:gridCol w="1880074"/>
                <a:gridCol w="1623701"/>
              </a:tblGrid>
              <a:tr h="1778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PSA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PSA </a:t>
                      </a:r>
                      <a:r>
                        <a:rPr lang="pt-PT" sz="1400" dirty="0" smtClean="0">
                          <a:effectLst/>
                        </a:rPr>
                        <a:t>FUNCIONAMENTO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Nº PA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PA </a:t>
                      </a:r>
                      <a:r>
                        <a:rPr lang="pt-PT" sz="1400" dirty="0" smtClean="0">
                          <a:effectLst/>
                        </a:rPr>
                        <a:t>FUNCIONAMENTO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PSA+PA/HAB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CACOLO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25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16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dirty="0" smtClean="0">
                          <a:effectLst/>
                        </a:rPr>
                        <a:t>16,276</a:t>
                      </a:r>
                      <a:r>
                        <a:rPr lang="pt-PT" sz="1600" b="0" dirty="0">
                          <a:effectLst/>
                        </a:rPr>
                        <a:t> </a:t>
                      </a:r>
                      <a:endParaRPr lang="pt-PT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DALA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14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dirty="0" smtClean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5,254</a:t>
                      </a:r>
                      <a:endParaRPr lang="pt-PT" sz="1600" b="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MUCONDA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28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12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dirty="0" smtClean="0">
                          <a:effectLst/>
                        </a:rPr>
                        <a:t>7,454</a:t>
                      </a:r>
                      <a:r>
                        <a:rPr lang="pt-PT" sz="1600" b="0" dirty="0">
                          <a:effectLst/>
                        </a:rPr>
                        <a:t> </a:t>
                      </a:r>
                      <a:endParaRPr lang="pt-PT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SAURIMO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13,293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TOTAL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80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63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42,277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1525</TotalTime>
  <Words>558</Words>
  <Application>Microsoft Office PowerPoint</Application>
  <PresentationFormat>Apresentação no Ecrã (4:3)</PresentationFormat>
  <Paragraphs>163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Viagem</vt:lpstr>
      <vt:lpstr>Diapositivo 1</vt:lpstr>
      <vt:lpstr>Diapositivo 2</vt:lpstr>
      <vt:lpstr>SECTOR DE ENERGIA </vt:lpstr>
      <vt:lpstr>Diapositivo 4</vt:lpstr>
      <vt:lpstr>Diapositivo 5</vt:lpstr>
      <vt:lpstr>ACÇÕES EM CURSO  </vt:lpstr>
      <vt:lpstr>PRINICIPAIS METAS NO SECTOR DE ENERGIA </vt:lpstr>
      <vt:lpstr>Diapositivo 8</vt:lpstr>
      <vt:lpstr>Diapositivo 9</vt:lpstr>
      <vt:lpstr>Perfectivas no sector das águas</vt:lpstr>
      <vt:lpstr>MUITO OBRIGADO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PKP</dc:creator>
  <cp:lastModifiedBy>claudio pemessa pemessa1</cp:lastModifiedBy>
  <cp:revision>157</cp:revision>
  <dcterms:created xsi:type="dcterms:W3CDTF">2014-01-09T15:39:54Z</dcterms:created>
  <dcterms:modified xsi:type="dcterms:W3CDTF">2019-07-25T18:04:56Z</dcterms:modified>
</cp:coreProperties>
</file>