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63" r:id="rId2"/>
    <p:sldId id="262" r:id="rId3"/>
    <p:sldId id="264" r:id="rId4"/>
    <p:sldId id="258" r:id="rId5"/>
    <p:sldId id="260" r:id="rId6"/>
    <p:sldId id="265" r:id="rId7"/>
    <p:sldId id="266" r:id="rId8"/>
    <p:sldId id="308" r:id="rId9"/>
    <p:sldId id="320" r:id="rId10"/>
    <p:sldId id="315" r:id="rId11"/>
    <p:sldId id="276" r:id="rId12"/>
    <p:sldId id="325" r:id="rId13"/>
    <p:sldId id="278" r:id="rId14"/>
    <p:sldId id="280" r:id="rId15"/>
    <p:sldId id="285" r:id="rId16"/>
    <p:sldId id="312" r:id="rId17"/>
    <p:sldId id="326" r:id="rId18"/>
    <p:sldId id="305" r:id="rId19"/>
    <p:sldId id="274" r:id="rId20"/>
  </p:sldIdLst>
  <p:sldSz cx="9144000" cy="6858000" type="screen4x3"/>
  <p:notesSz cx="6858000" cy="99472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99" autoAdjust="0"/>
    <p:restoredTop sz="94650" autoAdjust="0"/>
  </p:normalViewPr>
  <p:slideViewPr>
    <p:cSldViewPr>
      <p:cViewPr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030" y="-10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F518-4AEE-439C-B7F9-6B18CC09CBEB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2375-B7D1-4AF8-A191-3D2590ED200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8780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2375-B7D1-4AF8-A191-3D2590ED200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9556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2375-B7D1-4AF8-A191-3D2590ED2000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7FB4-A72E-456B-86C7-11085BAA5B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2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2375-B7D1-4AF8-A191-3D2590ED2000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7853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2738B4-7DBC-4EC1-8408-3965E1F2B40A}" type="datetimeFigureOut">
              <a:rPr lang="pt-PT" smtClean="0"/>
              <a:pPr/>
              <a:t>25-07-2019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804A3C-DE90-417D-853A-CCC6AFE6BA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85720" y="1857364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dirty="0" smtClean="0"/>
          </a:p>
          <a:p>
            <a:pPr algn="ctr"/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 DE ANGOLA</a:t>
            </a:r>
          </a:p>
          <a:p>
            <a:pPr algn="ctr"/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 DA PROVÍNCIA DO CUANDO CUBANGO</a:t>
            </a:r>
          </a:p>
          <a:p>
            <a:pPr algn="ctr"/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GABINETE PROVINCIAL DE INFRAESTRUTURAS E SERVIÇOS TÉCNICOS</a:t>
            </a:r>
          </a:p>
          <a:p>
            <a:pPr algn="ctr"/>
            <a:endParaRPr lang="pt-PT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166"/>
            <a:ext cx="1656184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0" y="4071942"/>
            <a:ext cx="9144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b="1" dirty="0" smtClean="0">
                <a:latin typeface="Arial Black" pitchFamily="34" charset="0"/>
              </a:rPr>
              <a:t>9º CONSELHO CONSULTIVO DO MINISTÉRIO DA ENERGIA E ÁGUAS</a:t>
            </a:r>
          </a:p>
          <a:p>
            <a:pPr algn="ctr">
              <a:defRPr/>
            </a:pPr>
            <a:endParaRPr lang="pt-PT" sz="1050" b="1" dirty="0" smtClean="0">
              <a:latin typeface="Algerian" pitchFamily="82" charset="0"/>
            </a:endParaRPr>
          </a:p>
          <a:p>
            <a:pPr algn="ctr">
              <a:defRPr/>
            </a:pPr>
            <a:r>
              <a:rPr lang="pt-PT" b="1" dirty="0" smtClean="0">
                <a:solidFill>
                  <a:srgbClr val="002060"/>
                </a:solidFill>
                <a:latin typeface="Arial Black" pitchFamily="34" charset="0"/>
              </a:rPr>
              <a:t>Síntese Sobre o Sector de Energia e Águas</a:t>
            </a:r>
            <a:endParaRPr lang="pt-PT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pt-PT" sz="16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7" name="Rectângulo 6"/>
          <p:cNvSpPr/>
          <p:nvPr/>
        </p:nvSpPr>
        <p:spPr>
          <a:xfrm flipH="1">
            <a:off x="5643570" y="6198990"/>
            <a:ext cx="3357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1600" dirty="0" smtClean="0">
                <a:latin typeface="Algerian" pitchFamily="82" charset="0"/>
              </a:rPr>
              <a:t>LUANDA, 26 E 27JULHo DE 2019</a:t>
            </a:r>
            <a:endParaRPr lang="pt-PT" sz="1600" dirty="0"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>
            <a:noAutofit/>
          </a:bodyPr>
          <a:lstStyle/>
          <a:p>
            <a:pPr algn="ctr"/>
            <a:r>
              <a:rPr lang="pt-PT" sz="2800" dirty="0" smtClean="0"/>
              <a:t> </a:t>
            </a:r>
            <a:r>
              <a:rPr lang="pt-PT" sz="1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CENTRAL </a:t>
            </a:r>
            <a:r>
              <a:rPr lang="pt-PT" sz="1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TÉRMICA DE </a:t>
            </a:r>
            <a:r>
              <a:rPr lang="pt-PT" sz="1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pt-PT" sz="1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MWs </a:t>
            </a:r>
            <a:r>
              <a:rPr lang="pt-PT" sz="18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sz="18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MENONGUE </a:t>
            </a:r>
            <a:endParaRPr lang="pt-PT" sz="2800" dirty="0"/>
          </a:p>
        </p:txBody>
      </p:sp>
      <p:pic>
        <p:nvPicPr>
          <p:cNvPr id="4" name="Espaço Reservado para Conteúdo 3" descr="20180817_1606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2" cy="583264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401080" cy="6000792"/>
          </a:xfrm>
        </p:spPr>
        <p:txBody>
          <a:bodyPr>
            <a:normAutofit lnSpcReduction="10000"/>
          </a:bodyPr>
          <a:lstStyle/>
          <a:p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SUBSECTOR DAS ÁGUAS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 que toca o fornecimento de Água Potável, importa realçar que 3 Municípios (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Menongue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Calai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Cuito Cuanavale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 estão servidos com Sistemas de Abastecimento de Água Convencionais e os restantes Munícipios aguardam inserção no OGE. </a:t>
            </a:r>
          </a:p>
          <a:p>
            <a:pPr algn="just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1600" b="1" u="sng" dirty="0" smtClean="0">
                <a:latin typeface="Arial" pitchFamily="34" charset="0"/>
                <a:cs typeface="Arial" pitchFamily="34" charset="0"/>
              </a:rPr>
              <a:t>OBS: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Em construção um novo Sistema de Abastecimento de Água Convencional no Município do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Rivungo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   </a:t>
            </a: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Do Projecto Águas para todos, a Província conta com a construção de sistemas de abastecimento de água em 50 localidades.  </a:t>
            </a: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Destes 50 Sistemas de Abastecimento, 18 estão concluídos e em funcionamento nomeadamente, 6 em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Menongue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(aldeais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Tchindulusso-888 beneficiários, Cuelei-1.700 beneficiários,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Ndala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Mutango-1.044 beneficiários, Dumbo-7.335 beneficiários,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Jamba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Cueio-6.526 beneficiários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Seupite-1.944 beneficiários),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4 no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Cuito Cuanavale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(aldeias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Satchingala-783 beneficiários, Longa-6.115 beneficiários,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Baixo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Longa-1.645 beneficiários,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4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Fevereiro-645 beneficiários),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4 no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Cuangar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(aldeias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Mussani-1.079 beneficiários,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Bondo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Caíla-5.063 beneficiários, Savate-1.633 beneficiários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Candendele-413 beneficiários),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3 no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Dirico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(aldeias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Chamavera-1.456 beneficiários, Cafulo-965 beneficiários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Bangalala-1.012 beneficiários),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 no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Calai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(aldeia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Sofe-387 beneficiários).  Total beneficiários: 38,909.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Estes sistemas são compostos por: 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captação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(superficial ou subterrânea / equipamentos solares), 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estação de  tratamento de água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reservatório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(54,000 e 647,000 litros), 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balneário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(8 chuveiros, 4 tanques para lavar roupa e 4 torneiras), 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fontanários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(1 por cada 400 habitantes, e </a:t>
            </a: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5 torneiras em áreas de serviços sociais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(pontos estratégicos). 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44" y="1564001"/>
            <a:ext cx="4065557" cy="5086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2060"/>
                </a:solidFill>
                <a:latin typeface="Arial Rounded MT Bold" pitchFamily="34" charset="0"/>
              </a:rPr>
              <a:t>CUANDO CUBANGO – 50 SISTEMAS</a:t>
            </a:r>
            <a:endParaRPr lang="en-US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145796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57970"/>
            <a:ext cx="9144000" cy="5400031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992" y="183277"/>
            <a:ext cx="1513904" cy="1031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2628" y="106031"/>
            <a:ext cx="5302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 Rounded MT Bold" pitchFamily="34" charset="0"/>
              </a:rPr>
              <a:t>PROJECTO ÁGUAS PARA TODOS</a:t>
            </a:r>
          </a:p>
          <a:p>
            <a:pPr algn="ctr"/>
            <a:r>
              <a:rPr lang="pt-PT" sz="1600" b="1" cap="all" dirty="0" smtClean="0">
                <a:latin typeface="Arial Rounded MT Bold" pitchFamily="34" charset="0"/>
              </a:rPr>
              <a:t>Construção</a:t>
            </a:r>
            <a:r>
              <a:rPr lang="pt-PT" sz="1600" b="1" dirty="0" smtClean="0">
                <a:latin typeface="Arial Rounded MT Bold" pitchFamily="34" charset="0"/>
              </a:rPr>
              <a:t> </a:t>
            </a:r>
            <a:r>
              <a:rPr lang="pt-PT" sz="1600" b="1" dirty="0">
                <a:latin typeface="Arial Rounded MT Bold" pitchFamily="34" charset="0"/>
              </a:rPr>
              <a:t>DE SISTEMAS DE ABASTECIMENTO DE ÁGUA EM </a:t>
            </a:r>
            <a:r>
              <a:rPr lang="pt-PT" sz="1600" b="1" dirty="0" smtClean="0">
                <a:latin typeface="Arial Rounded MT Bold" pitchFamily="34" charset="0"/>
              </a:rPr>
              <a:t>50 LOCALIDADES DA PROVÍNCIA DO CUANDO CUBANGO</a:t>
            </a:r>
          </a:p>
          <a:p>
            <a:pPr algn="ctr"/>
            <a:endParaRPr lang="pt-PT" sz="600" b="1" dirty="0" smtClean="0"/>
          </a:p>
          <a:p>
            <a:pPr algn="ctr"/>
            <a:endParaRPr lang="en-US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49" r="986" b="11577"/>
          <a:stretch/>
        </p:blipFill>
        <p:spPr>
          <a:xfrm>
            <a:off x="210205" y="2597253"/>
            <a:ext cx="3755267" cy="40594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61115" y="2110886"/>
            <a:ext cx="4462781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MUNICÍPIOS E BENEFICIÁRIOS</a:t>
            </a:r>
            <a:endParaRPr lang="pt-PT" sz="9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Menongue – 6 Sistemas – 16.731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Cuchi</a:t>
            </a:r>
            <a:r>
              <a:rPr lang="pt-PT" b="1" dirty="0" smtClean="0"/>
              <a:t> </a:t>
            </a:r>
            <a:r>
              <a:rPr lang="pt-PT" dirty="0" smtClean="0"/>
              <a:t>– 4 Sistemas – 9.740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Cuito Cuanavale – 9 Sistemas – 40.651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Mavinga – 7 Sistemas – 18.511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Nancova – 4 Sistemas – 12.643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Calai – 6 Sistemas – 13.546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Cuangar – 4 Sistemas – 8.387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Dirico – 6 Sistemas – 12.304 Beneficiários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Rivungo – 4 Sistemas – 9.390 Beneficiários</a:t>
            </a:r>
          </a:p>
          <a:p>
            <a:endParaRPr lang="pt-PT" sz="1500" dirty="0" smtClean="0">
              <a:solidFill>
                <a:srgbClr val="002060"/>
              </a:solidFill>
            </a:endParaRPr>
          </a:p>
          <a:p>
            <a:endParaRPr lang="pt-PT" sz="3400" dirty="0" smtClean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790" y="2173722"/>
            <a:ext cx="486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2060"/>
                </a:solidFill>
              </a:rPr>
              <a:t>50 Sistemas           141.903 Beneficiários</a:t>
            </a:r>
            <a:endParaRPr lang="en-US" sz="2000" b="1" dirty="0"/>
          </a:p>
        </p:txBody>
      </p:sp>
      <p:sp>
        <p:nvSpPr>
          <p:cNvPr id="31" name="Right Arrow 30"/>
          <p:cNvSpPr/>
          <p:nvPr/>
        </p:nvSpPr>
        <p:spPr>
          <a:xfrm>
            <a:off x="1571604" y="2214554"/>
            <a:ext cx="463640" cy="2833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Oval 32"/>
          <p:cNvSpPr/>
          <p:nvPr/>
        </p:nvSpPr>
        <p:spPr>
          <a:xfrm>
            <a:off x="541030" y="4000442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2872" y="347334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8216" y="3405561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6036" y="375472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40455" y="3372678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2839" y="3891262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3277" y="3682600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25496" y="353663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76977" y="3536634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26160" y="489546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53061" y="4226932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330485" y="4426702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7285" y="362337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53061" y="3425621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44155" y="3849850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12714" y="3765424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35472" y="3944544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06220" y="4033748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698407" y="4204686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321617" y="471517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490726" y="4893798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36369" y="4246099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71506" y="4385289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44526" y="5104363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233572" y="5187188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68294" y="5541684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093339" y="5349231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86073" y="4051943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379893" y="5726313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534018" y="5888146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325810" y="4743010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86649" y="498355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66587" y="514577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18274" y="528785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614982" y="5390643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82024" y="5514029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37285" y="562956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793623" y="5767725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61624" y="5074776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457423" y="549686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931639" y="4563201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43172" y="5205030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965139" y="5970971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60763" y="5892362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60254" y="5998422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305095" y="597518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443060" y="6039834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625590" y="5990573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96605" y="601546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31715" y="6042337"/>
            <a:ext cx="67178" cy="828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214290"/>
            <a:ext cx="847859" cy="8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81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0100" y="571480"/>
            <a:ext cx="7715304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457200" y="332656"/>
            <a:ext cx="8229600" cy="6480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pt-PT" sz="8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Rounded MT Bold" pitchFamily="34" charset="0"/>
                <a:ea typeface="+mj-ea"/>
                <a:cs typeface="Arial" panose="020B0604020202020204" pitchFamily="34" charset="0"/>
              </a:rPr>
              <a:t>Níveis de cobertura atingidos durante o período </a:t>
            </a:r>
            <a:r>
              <a:rPr lang="pt-PT" sz="8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Rounded MT Bold" pitchFamily="34" charset="0"/>
                <a:ea typeface="+mj-ea"/>
                <a:cs typeface="Arial" panose="020B0604020202020204" pitchFamily="34" charset="0"/>
              </a:rPr>
              <a:t>2019</a:t>
            </a:r>
            <a:r>
              <a:rPr kumimoji="0" lang="pt-PT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PT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Arial" panose="020B0604020202020204" pitchFamily="34" charset="0"/>
              </a:rPr>
            </a:br>
            <a:endParaRPr kumimoji="0" lang="pt-PT" sz="9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Marcador de Posição de Conteúd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0343474"/>
              </p:ext>
            </p:extLst>
          </p:nvPr>
        </p:nvGraphicFramePr>
        <p:xfrm>
          <a:off x="142844" y="1142984"/>
          <a:ext cx="8782425" cy="467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1076682"/>
                <a:gridCol w="408052"/>
                <a:gridCol w="515530"/>
                <a:gridCol w="567055"/>
                <a:gridCol w="357190"/>
                <a:gridCol w="500066"/>
                <a:gridCol w="428628"/>
                <a:gridCol w="785818"/>
                <a:gridCol w="571504"/>
                <a:gridCol w="785818"/>
                <a:gridCol w="1285884"/>
                <a:gridCol w="1000132"/>
              </a:tblGrid>
              <a:tr h="363686">
                <a:tc rowSpan="2"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Total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operação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Inoperacionais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Parcialmente Operacionais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População a Nível da Província por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Município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Servida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(estimativa)</a:t>
                      </a:r>
                    </a:p>
                    <a:p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P.A</a:t>
                      </a:r>
                      <a:endParaRPr lang="pt-P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P.S.A</a:t>
                      </a:r>
                      <a:endParaRPr lang="pt-P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Calai</a:t>
                      </a:r>
                      <a:endParaRPr lang="pt-PT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20.644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10.116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Cuangar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27.335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12.223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Cuchi 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42.899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12.700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0486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Cuito Cuanavale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38.836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18.134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Dirico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14.601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850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Mavinga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36.892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6.021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 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PT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318.253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128.930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Nancova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3.451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Rivungo</a:t>
                      </a:r>
                      <a:endParaRPr lang="pt-PT" sz="11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30.365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.500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 </a:t>
                      </a:r>
                      <a:endParaRPr lang="pt-PT" sz="105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124</a:t>
                      </a:r>
                      <a:endParaRPr lang="pt-PT" sz="1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533.276</a:t>
                      </a:r>
                      <a:endParaRPr lang="pt-PT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192.474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4294967295"/>
          </p:nvPr>
        </p:nvSpPr>
        <p:spPr>
          <a:xfrm>
            <a:off x="971600" y="548680"/>
            <a:ext cx="7272808" cy="12241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pt-PT" dirty="0" smtClean="0"/>
              <a:t> </a:t>
            </a:r>
            <a:r>
              <a:rPr lang="pt-PT" sz="96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Rounded MT Bold" pitchFamily="34" charset="0"/>
                <a:ea typeface="+mj-ea"/>
                <a:cs typeface="Arial" panose="020B0604020202020204" pitchFamily="34" charset="0"/>
              </a:rPr>
              <a:t>Caracterização dos Sistemas de Captação, Tratamento e Distribuição de Água construidos no periodo 2013 - 2019</a:t>
            </a:r>
            <a:r>
              <a:rPr lang="pt-PT" sz="9600" dirty="0" smtClean="0">
                <a:latin typeface="Arial Rounded MT Bold" pitchFamily="34" charset="0"/>
              </a:rPr>
              <a:t>                         </a:t>
            </a:r>
            <a:endParaRPr lang="pt-PT" sz="9600" dirty="0">
              <a:latin typeface="Arial Rounded MT Bold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9847235"/>
              </p:ext>
            </p:extLst>
          </p:nvPr>
        </p:nvGraphicFramePr>
        <p:xfrm>
          <a:off x="107502" y="2204864"/>
          <a:ext cx="8893654" cy="3671878"/>
        </p:xfrm>
        <a:graphic>
          <a:graphicData uri="http://schemas.openxmlformats.org/drawingml/2006/table">
            <a:tbl>
              <a:tblPr firstRow="1" firstCol="1" bandRow="1"/>
              <a:tblGrid>
                <a:gridCol w="576066"/>
                <a:gridCol w="1224136"/>
                <a:gridCol w="1358336"/>
                <a:gridCol w="1269447"/>
                <a:gridCol w="1656184"/>
                <a:gridCol w="1584176"/>
                <a:gridCol w="1225309"/>
              </a:tblGrid>
              <a:tr h="866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°</a:t>
                      </a:r>
                      <a:endParaRPr lang="pt-PT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SEDES </a:t>
                      </a: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MUNICIPAIS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CAPACIDADE INSTALAÇÃO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</a:t>
                      </a:r>
                      <a:r>
                        <a:rPr lang="pt-PT" sz="14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/dia)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EXTENSÃO DA REDE (</a:t>
                      </a: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Kms)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LIGAÇÕES </a:t>
                      </a: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DOMICILIARES +CHAFARIZES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CONDIÇÕES </a:t>
                      </a: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OPERAÇÃO DO SISTEMA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OBS: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Calai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5.040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139 + 44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horizonte até 2033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Cuito </a:t>
                      </a: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Cuanavale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7.200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2.715 + 31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horizonte até 2033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03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11.000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4.000 + 100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Aguarda 2ͣ fase, para extensão da</a:t>
                      </a:r>
                      <a:r>
                        <a:rPr lang="pt-PT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Rede de Distribuição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6493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16824" cy="129614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PT" sz="1400" b="1" dirty="0" smtClean="0"/>
              <a:t>      </a:t>
            </a:r>
            <a: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4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b="1" dirty="0" smtClean="0"/>
              <a:t>    </a:t>
            </a:r>
            <a:r>
              <a:rPr lang="pt-PT" sz="36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Acções não inseridas no OGE </a:t>
            </a:r>
            <a:r>
              <a:rPr lang="pt-PT" sz="36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600" b="1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126034295"/>
              </p:ext>
            </p:extLst>
          </p:nvPr>
        </p:nvGraphicFramePr>
        <p:xfrm>
          <a:off x="603504" y="980727"/>
          <a:ext cx="8103732" cy="523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662"/>
                <a:gridCol w="1928826"/>
                <a:gridCol w="2503993"/>
                <a:gridCol w="2774251"/>
              </a:tblGrid>
              <a:tr h="26763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MUNICÍCIPIO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DA OBRA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OBSERVAÇÕES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4490"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Cuangar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apresentação de garantia do down 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adjudicação e apresentação da caução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definitiva.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8690"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Cuchi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Aguarda apresentação de garantia do down </a:t>
                      </a: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payment.</a:t>
                      </a:r>
                      <a:endParaRPr kumimoji="0" lang="pt-P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adjudicação e apresentação da caução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definitiva.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9344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Rivungo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9767"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9 Municípios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Clr>
                          <a:srgbClr val="F14124">
                            <a:lumMod val="75000"/>
                          </a:srgbClr>
                        </a:buClr>
                      </a:pP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Construção de 50 pequenos Sistemas de </a:t>
                      </a: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Água </a:t>
                      </a: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em todos Municípios através da Linha de Credito de Israel (obra em curso</a:t>
                      </a:r>
                      <a:r>
                        <a:rPr lang="pt-PT" sz="1200" dirty="0" smtClean="0">
                          <a:solidFill>
                            <a:srgbClr val="212745"/>
                          </a:solidFill>
                          <a:latin typeface="Arial" pitchFamily="34" charset="0"/>
                          <a:cs typeface="Arial" pitchFamily="34" charset="0"/>
                        </a:rPr>
                        <a:t>), dos quais 18 concluídos.</a:t>
                      </a:r>
                      <a:endParaRPr lang="pt-PT" sz="1200" dirty="0" smtClean="0">
                        <a:solidFill>
                          <a:srgbClr val="21274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trabalhos decorrem</a:t>
                      </a:r>
                      <a:r>
                        <a:rPr lang="pt-P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acordo com o planeamento, prevendo-se a conclusão dos primeiros 44 sistemas até o mês de Dezembro de 2019.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4490"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Dirico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MINEA.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MINEA.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2777"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Mavinga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apresentação de garantia do down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MINEA.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2377"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Nancova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Ministerial do Relatório </a:t>
                      </a: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Final.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MINEA.</a:t>
                      </a:r>
                    </a:p>
                    <a:p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613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576064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Estação de Captação, Tratamento e Bombagem de Água </a:t>
            </a:r>
            <a:b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MENONGUE</a:t>
            </a:r>
            <a:endParaRPr lang="pt-PT" sz="2400" dirty="0"/>
          </a:p>
        </p:txBody>
      </p:sp>
      <p:pic>
        <p:nvPicPr>
          <p:cNvPr id="2050" name="Picture 2" descr="C:\Users\MANUEL RODRIGUES\Pictures\ETA de Menongue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358246" cy="5429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pt-PT" sz="2000" b="1" dirty="0" smtClean="0">
                <a:solidFill>
                  <a:schemeClr val="tx1"/>
                </a:solidFill>
                <a:latin typeface="Arial Rounded MT Bold" pitchFamily="34" charset="0"/>
              </a:rPr>
              <a:t>   COMPONENTES DO SISTEMA DE ABASTECIMENTO DE ÁGUA</a:t>
            </a:r>
            <a:br>
              <a:rPr lang="pt-PT" sz="2000" b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pt-PT" sz="2000" b="1" dirty="0" smtClean="0">
                <a:solidFill>
                  <a:schemeClr val="tx1"/>
                </a:solidFill>
                <a:latin typeface="Arial Rounded MT Bold" pitchFamily="34" charset="0"/>
              </a:rPr>
              <a:t>                              PROGRAMA ÁGUA PARA TODOS</a:t>
            </a:r>
            <a:endParaRPr lang="pt-PT" sz="20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857232"/>
            <a:ext cx="2857520" cy="22145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857232"/>
            <a:ext cx="2714644" cy="221457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857232"/>
            <a:ext cx="2857520" cy="2214578"/>
          </a:xfrm>
          <a:prstGeom prst="rect">
            <a:avLst/>
          </a:prstGeom>
        </p:spPr>
      </p:pic>
      <p:pic>
        <p:nvPicPr>
          <p:cNvPr id="9" name="Picture 79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357158" y="3143248"/>
            <a:ext cx="2857520" cy="2071702"/>
          </a:xfrm>
          <a:prstGeom prst="rect">
            <a:avLst/>
          </a:prstGeom>
        </p:spPr>
      </p:pic>
      <p:pic>
        <p:nvPicPr>
          <p:cNvPr id="10" name="Picture 41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3428992" y="3357563"/>
            <a:ext cx="2760250" cy="1571636"/>
          </a:xfrm>
          <a:prstGeom prst="rect">
            <a:avLst/>
          </a:prstGeom>
        </p:spPr>
      </p:pic>
      <p:pic>
        <p:nvPicPr>
          <p:cNvPr id="11" name="Picture 42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6215074" y="3429000"/>
            <a:ext cx="2751826" cy="1857388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4786322"/>
            <a:ext cx="3643339" cy="1822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3" y="0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615826"/>
            <a:ext cx="1424922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4282" y="285728"/>
            <a:ext cx="8569325" cy="6072230"/>
          </a:xfrm>
        </p:spPr>
        <p:txBody>
          <a:bodyPr>
            <a:normAutofit/>
          </a:bodyPr>
          <a:lstStyle/>
          <a:p>
            <a:pPr algn="ctr"/>
            <a:endParaRPr lang="pt-PT" dirty="0" smtClean="0"/>
          </a:p>
          <a:p>
            <a:pPr algn="ctr"/>
            <a:endParaRPr lang="pt-PT" sz="46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b="1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SECTOR DE ENERGIA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Expansão da Rede de Media / Baixa Tensão e iluminação pública em Menongue, tendo em conta o aumento da produção (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MWs + 11,9 MWs =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61,9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MWs).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endParaRPr lang="pt-PT" sz="2300" dirty="0" smtClean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b="1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SECTOR </a:t>
            </a:r>
            <a:r>
              <a:rPr lang="pt-PT" sz="2300" b="1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sz="2300" b="1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ÁGUAS</a:t>
            </a:r>
            <a:endParaRPr lang="pt-PT" sz="2300" b="1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Arial" pitchFamily="34" charset="0"/>
              <a:buChar char="•"/>
            </a:pPr>
            <a:r>
              <a:rPr lang="pt-PT" sz="23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ͣ</a:t>
            </a:r>
            <a:r>
              <a:rPr lang="pt-PT" sz="24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   fase do Projecto do aumento da capacidade actual de produção e expansão da rede de distribuição para Menongue.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404664"/>
            <a:ext cx="885698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Perspectivas de Desenvolvimento no Sector para o Cuando                          Cubango</a:t>
            </a:r>
            <a:endParaRPr lang="pt-PT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971600" y="2214554"/>
            <a:ext cx="67708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Muito Obrigado</a:t>
            </a:r>
            <a:endParaRPr lang="pt-PT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85720" y="-1000156"/>
            <a:ext cx="8496944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A </a:t>
            </a:r>
            <a:r>
              <a:rPr lang="pt-PT" sz="1600" dirty="0">
                <a:latin typeface="Arial Rounded MT Bold" pitchFamily="34" charset="0"/>
                <a:cs typeface="Arial" pitchFamily="34" charset="0"/>
              </a:rPr>
              <a:t>Província do </a:t>
            </a:r>
            <a:r>
              <a:rPr lang="pt-PT" sz="1600" b="1" dirty="0">
                <a:latin typeface="Arial Rounded MT Bold" pitchFamily="34" charset="0"/>
                <a:cs typeface="Arial" pitchFamily="34" charset="0"/>
              </a:rPr>
              <a:t>Cuando Cubango </a:t>
            </a:r>
            <a:r>
              <a:rPr lang="pt-PT" sz="1600" dirty="0">
                <a:latin typeface="Arial Rounded MT Bold" pitchFamily="34" charset="0"/>
                <a:cs typeface="Arial" pitchFamily="34" charset="0"/>
              </a:rPr>
              <a:t>ocupa uma superfície de 199.335 km2, situada no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Sudeste </a:t>
            </a:r>
            <a:r>
              <a:rPr lang="pt-PT" sz="1600" dirty="0">
                <a:latin typeface="Arial Rounded MT Bold" pitchFamily="34" charset="0"/>
                <a:cs typeface="Arial" pitchFamily="34" charset="0"/>
              </a:rPr>
              <a:t>de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Angola, constituida por 9 Municípios, com uma população estimada em 533,369 dos quais 61% da mesma só no Municipio de Menongue.</a:t>
            </a:r>
          </a:p>
          <a:p>
            <a:pPr algn="just"/>
            <a:endParaRPr lang="pt-PT" sz="1600" dirty="0" smtClean="0">
              <a:latin typeface="Arial Rounded MT Bold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Nos sectores de Energia Eléctrica e Água Potável, relativamente no subsector da Energia Eléctrica, a Província dispõe de 2 Centrais Térmicas Diesel, uma em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Menongue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com uma capacidade instalada de 11,9 MWs (de momento encontra-se parada, num total de 7 grupos geradores, dos quais 2 em manutenção),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e outra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no 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Cuito Cuanavale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com 8,5 MWs (100% operacional com 5 grupos geradores). Neste momento,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Menongue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conta com uma nova Central Térmica Cuebe (2 turbinas da General Electric de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25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MWs cada à diesel e gás butano, trabalhando alternadamente) com uma capacidade de produção total de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50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MWs. </a:t>
            </a:r>
          </a:p>
          <a:p>
            <a:pPr algn="just"/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Nos Municipios da orla fronteiriça nomeadamente,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Calai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,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Cuangar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e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Dirico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, a energia é fornecida pela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Nampower-Namibia,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com um total de 1.050 KVAs. Os restantes são alimentados por grupos geradores com capaciade para o efeito. </a:t>
            </a:r>
          </a:p>
          <a:p>
            <a:pPr algn="just"/>
            <a:endParaRPr lang="pt-PT" sz="1600" dirty="0" smtClean="0">
              <a:latin typeface="Arial Rounded MT Bold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No subsector das Águas, a Província conta com três sistemas de captação, tratamento e distribuição, uma em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Menongue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com uma capacidade de produção de 11.000 M³/dia, uma no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Cuito Cuanavale 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de 7.200 M³/dia e outra no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Calai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com 5.040 M³/dia de capacidade de produção.</a:t>
            </a:r>
          </a:p>
          <a:p>
            <a:pPr algn="just"/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Os restantes Municípios (e também </a:t>
            </a:r>
            <a:r>
              <a:rPr lang="pt-PT" sz="1600" b="1" dirty="0" smtClean="0">
                <a:latin typeface="Arial Rounded MT Bold" pitchFamily="34" charset="0"/>
                <a:cs typeface="Arial" pitchFamily="34" charset="0"/>
              </a:rPr>
              <a:t>Menongue</a:t>
            </a:r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) dependem da captação superficial e subterrânea (furos e sistemas de abastecimento de água em 50 localidades da Província). </a:t>
            </a:r>
          </a:p>
          <a:p>
            <a:pPr algn="just"/>
            <a:endParaRPr lang="pt-PT" sz="1600" dirty="0" smtClean="0">
              <a:latin typeface="Arial Rounded MT Bold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just"/>
            <a:endParaRPr lang="pt-PT" sz="1600" dirty="0">
              <a:latin typeface="Arial Rounded MT Bold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pt-P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46304" y="6429396"/>
            <a:ext cx="457200" cy="428604"/>
          </a:xfrm>
        </p:spPr>
        <p:txBody>
          <a:bodyPr/>
          <a:lstStyle/>
          <a:p>
            <a:fld id="{63804A3C-DE90-417D-853A-CCC6AFE6BA56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272466" cy="1200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                             </a:t>
            </a:r>
            <a:r>
              <a:rPr lang="pt-PT" sz="20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SUBSECTOR DE ENERGIA</a:t>
            </a:r>
          </a:p>
          <a:p>
            <a:pPr>
              <a:buFont typeface="Wingdings" pitchFamily="2" charset="2"/>
              <a:buChar char="Ø"/>
            </a:pP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Breve Caracterização </a:t>
            </a:r>
            <a:r>
              <a:rPr lang="pt-PT" sz="20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Redes de MT e </a:t>
            </a: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pt-PT" sz="20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pt-PT" sz="2000" b="1" dirty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4908195"/>
              </p:ext>
            </p:extLst>
          </p:nvPr>
        </p:nvGraphicFramePr>
        <p:xfrm>
          <a:off x="785786" y="1571612"/>
          <a:ext cx="2500330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19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          Municípios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7993585"/>
              </p:ext>
            </p:extLst>
          </p:nvPr>
        </p:nvGraphicFramePr>
        <p:xfrm>
          <a:off x="3286116" y="1571612"/>
          <a:ext cx="2500330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19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   Estado da Rede MT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3686686"/>
              </p:ext>
            </p:extLst>
          </p:nvPr>
        </p:nvGraphicFramePr>
        <p:xfrm>
          <a:off x="5786446" y="1571612"/>
          <a:ext cx="2500330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35719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    Estado da Rede BT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3580432"/>
              </p:ext>
            </p:extLst>
          </p:nvPr>
        </p:nvGraphicFramePr>
        <p:xfrm>
          <a:off x="785786" y="2214554"/>
          <a:ext cx="7500990" cy="378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       Menongue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boas condições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b="0" dirty="0">
                        <a:solidFill>
                          <a:schemeClr val="tx1"/>
                        </a:solidFill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Cuchi 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Cuito</a:t>
                      </a:r>
                      <a:r>
                        <a:rPr lang="pt-PT" sz="1600" baseline="0" dirty="0" smtClean="0">
                          <a:latin typeface="Arial Rounded MT Bold" pitchFamily="34" charset="0"/>
                          <a:cs typeface="Arial" pitchFamily="34" charset="0"/>
                        </a:rPr>
                        <a:t> Cuanavale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boas</a:t>
                      </a:r>
                      <a:r>
                        <a:rPr lang="pt-PT" sz="1600" baseline="0" dirty="0" smtClean="0">
                          <a:latin typeface="Arial Rounded MT Bold" pitchFamily="34" charset="0"/>
                          <a:cs typeface="Arial" pitchFamily="34" charset="0"/>
                        </a:rPr>
                        <a:t> condições 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boa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Nancova 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5466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Mavinga 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Rivungo 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Cuangar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Calai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      Dirico 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 Rounded MT Bold" pitchFamily="34" charset="0"/>
                          <a:cs typeface="Arial" pitchFamily="34" charset="0"/>
                        </a:rPr>
                        <a:t>regular</a:t>
                      </a:r>
                      <a:endParaRPr lang="pt-PT" sz="16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8122372"/>
              </p:ext>
            </p:extLst>
          </p:nvPr>
        </p:nvGraphicFramePr>
        <p:xfrm>
          <a:off x="262759" y="420414"/>
          <a:ext cx="8738397" cy="396240"/>
        </p:xfrm>
        <a:graphic>
          <a:graphicData uri="http://schemas.openxmlformats.org/drawingml/2006/table">
            <a:tbl>
              <a:tblPr/>
              <a:tblGrid>
                <a:gridCol w="8738397"/>
              </a:tblGrid>
              <a:tr h="365379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PRODUÇÃO DE ENERGIA ELÉCTRICA</a:t>
                      </a:r>
                      <a:endParaRPr lang="pt-PT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62759" y="785794"/>
          <a:ext cx="8738397" cy="1143009"/>
        </p:xfrm>
        <a:graphic>
          <a:graphicData uri="http://schemas.openxmlformats.org/drawingml/2006/table">
            <a:tbl>
              <a:tblPr/>
              <a:tblGrid>
                <a:gridCol w="8738397"/>
              </a:tblGrid>
              <a:tr h="1143009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62759" y="785795"/>
          <a:ext cx="1237407" cy="1143007"/>
        </p:xfrm>
        <a:graphic>
          <a:graphicData uri="http://schemas.openxmlformats.org/drawingml/2006/table">
            <a:tbl>
              <a:tblPr/>
              <a:tblGrid>
                <a:gridCol w="1237407"/>
              </a:tblGrid>
              <a:tr h="1143007">
                <a:tc>
                  <a:txBody>
                    <a:bodyPr/>
                    <a:lstStyle/>
                    <a:p>
                      <a:endParaRPr lang="pt-P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Municípios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0661453"/>
              </p:ext>
            </p:extLst>
          </p:nvPr>
        </p:nvGraphicFramePr>
        <p:xfrm>
          <a:off x="4286248" y="785794"/>
          <a:ext cx="928694" cy="1143007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14300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Disponível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(MWs)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7874004"/>
              </p:ext>
            </p:extLst>
          </p:nvPr>
        </p:nvGraphicFramePr>
        <p:xfrm>
          <a:off x="3500430" y="785794"/>
          <a:ext cx="785818" cy="1143008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Instalad.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(MWs)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1630622"/>
              </p:ext>
            </p:extLst>
          </p:nvPr>
        </p:nvGraphicFramePr>
        <p:xfrm>
          <a:off x="5214942" y="785794"/>
          <a:ext cx="928694" cy="1148109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148109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Reprimida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Meio Urbano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(MWs)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9880566"/>
              </p:ext>
            </p:extLst>
          </p:nvPr>
        </p:nvGraphicFramePr>
        <p:xfrm>
          <a:off x="6143636" y="785794"/>
          <a:ext cx="928694" cy="1148109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148109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Potência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Reprimida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Meio Rural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(MWs)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4195645"/>
              </p:ext>
            </p:extLst>
          </p:nvPr>
        </p:nvGraphicFramePr>
        <p:xfrm>
          <a:off x="7072330" y="788276"/>
          <a:ext cx="857256" cy="1145627"/>
        </p:xfrm>
        <a:graphic>
          <a:graphicData uri="http://schemas.openxmlformats.org/drawingml/2006/table">
            <a:tbl>
              <a:tblPr/>
              <a:tblGrid>
                <a:gridCol w="857256"/>
              </a:tblGrid>
              <a:tr h="1145627">
                <a:tc>
                  <a:txBody>
                    <a:bodyPr/>
                    <a:lstStyle/>
                    <a:p>
                      <a:pPr algn="ctr"/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Demanda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(MWs)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500166" y="1357298"/>
          <a:ext cx="2000264" cy="576605"/>
        </p:xfrm>
        <a:graphic>
          <a:graphicData uri="http://schemas.openxmlformats.org/drawingml/2006/table">
            <a:tbl>
              <a:tblPr/>
              <a:tblGrid>
                <a:gridCol w="2000264"/>
              </a:tblGrid>
              <a:tr h="576605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Meio Urbano</a:t>
                      </a:r>
                      <a:endParaRPr lang="pt-PT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00166" y="785794"/>
          <a:ext cx="2000264" cy="571505"/>
        </p:xfrm>
        <a:graphic>
          <a:graphicData uri="http://schemas.openxmlformats.org/drawingml/2006/table">
            <a:tbl>
              <a:tblPr/>
              <a:tblGrid>
                <a:gridCol w="2000264"/>
              </a:tblGrid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pt-PT" sz="1400" b="0" dirty="0" smtClean="0">
                          <a:latin typeface="Arial" pitchFamily="34" charset="0"/>
                          <a:cs typeface="Arial" pitchFamily="34" charset="0"/>
                        </a:rPr>
                        <a:t>Numero de Habitantes no Município em</a:t>
                      </a:r>
                      <a:r>
                        <a:rPr lang="pt-PT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2019</a:t>
                      </a:r>
                      <a:endParaRPr lang="pt-PT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571736" y="1357298"/>
          <a:ext cx="928694" cy="571503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571503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Meio Rural</a:t>
                      </a:r>
                      <a:endParaRPr lang="pt-PT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6456036"/>
              </p:ext>
            </p:extLst>
          </p:nvPr>
        </p:nvGraphicFramePr>
        <p:xfrm>
          <a:off x="7929586" y="788276"/>
          <a:ext cx="1067269" cy="1145627"/>
        </p:xfrm>
        <a:graphic>
          <a:graphicData uri="http://schemas.openxmlformats.org/drawingml/2006/table">
            <a:tbl>
              <a:tblPr/>
              <a:tblGrid>
                <a:gridCol w="1067269"/>
              </a:tblGrid>
              <a:tr h="1145627">
                <a:tc>
                  <a:txBody>
                    <a:bodyPr/>
                    <a:lstStyle/>
                    <a:p>
                      <a:pPr algn="ctr"/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Nível de</a:t>
                      </a:r>
                    </a:p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Atendimento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62759" y="1944414"/>
          <a:ext cx="8738397" cy="3770602"/>
        </p:xfrm>
        <a:graphic>
          <a:graphicData uri="http://schemas.openxmlformats.org/drawingml/2006/table">
            <a:tbl>
              <a:tblPr/>
              <a:tblGrid>
                <a:gridCol w="8738397"/>
              </a:tblGrid>
              <a:tr h="377060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0938922"/>
              </p:ext>
            </p:extLst>
          </p:nvPr>
        </p:nvGraphicFramePr>
        <p:xfrm>
          <a:off x="214283" y="1928803"/>
          <a:ext cx="8786874" cy="395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  <a:gridCol w="1071570"/>
                <a:gridCol w="928694"/>
                <a:gridCol w="785818"/>
                <a:gridCol w="928694"/>
                <a:gridCol w="928694"/>
                <a:gridCol w="928694"/>
                <a:gridCol w="857256"/>
                <a:gridCol w="1071571"/>
              </a:tblGrid>
              <a:tr h="500065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Menongue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318.622</a:t>
                      </a:r>
                      <a:endParaRPr lang="pt-PT" sz="1400" dirty="0" smtClean="0">
                        <a:latin typeface="Arial Rounded MT Bold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61.9 </a:t>
                      </a:r>
                      <a:r>
                        <a:rPr lang="pt-PT" sz="1400" baseline="0" dirty="0" smtClean="0">
                          <a:latin typeface="Arial Rounded MT Bold" pitchFamily="34" charset="0"/>
                          <a:cs typeface="Arial" pitchFamily="34" charset="0"/>
                        </a:rPr>
                        <a:t>MWs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28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MWs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94,04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MWs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-3,40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MWs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100,6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MWs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8,7%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C.Cuanavale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38.836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8,5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6,8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1,7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13,2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42,7%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Calai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20.239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6,40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-0,11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6,8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7,4%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Cuangar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27.335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0,5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9,21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-0,02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9,6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5,4%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Dirico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14.601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0,1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4,85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-0,03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4,9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2,1%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Cuchi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42.899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Rivungo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30.365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Nancova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3.451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Mavinga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  <a:cs typeface="Arial" pitchFamily="34" charset="0"/>
                        </a:rPr>
                        <a:t>26.021</a:t>
                      </a:r>
                      <a:endParaRPr lang="pt-PT" sz="1400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Arial Rounded MT Bold" pitchFamily="34" charset="0"/>
                        </a:rPr>
                        <a:t>-</a:t>
                      </a:r>
                      <a:endParaRPr lang="pt-PT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81700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Total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510.369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</a:rPr>
                        <a:t>0.0</a:t>
                      </a:r>
                      <a:endParaRPr lang="pt-PT" sz="14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71,5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35.9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114,5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-2,56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135.4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latin typeface="Arial Rounded MT Bold" pitchFamily="34" charset="0"/>
                          <a:cs typeface="Arial" pitchFamily="34" charset="0"/>
                        </a:rPr>
                        <a:t>66.3%</a:t>
                      </a:r>
                      <a:endParaRPr lang="pt-PT" sz="1400" b="1" dirty="0">
                        <a:latin typeface="Arial Rounded MT Bold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8582510"/>
              </p:ext>
            </p:extLst>
          </p:nvPr>
        </p:nvGraphicFramePr>
        <p:xfrm>
          <a:off x="294290" y="409903"/>
          <a:ext cx="8565931" cy="367863"/>
        </p:xfrm>
        <a:graphic>
          <a:graphicData uri="http://schemas.openxmlformats.org/drawingml/2006/table">
            <a:tbl>
              <a:tblPr/>
              <a:tblGrid>
                <a:gridCol w="8565931"/>
              </a:tblGrid>
              <a:tr h="367863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DISTRIBUIÇÃO</a:t>
                      </a:r>
                      <a:r>
                        <a:rPr lang="pt-P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DE ENERGIA ELÉCTRICA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94290" y="785794"/>
          <a:ext cx="1818289" cy="1000132"/>
        </p:xfrm>
        <a:graphic>
          <a:graphicData uri="http://schemas.openxmlformats.org/drawingml/2006/table">
            <a:tbl>
              <a:tblPr/>
              <a:tblGrid>
                <a:gridCol w="1818289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>
                          <a:latin typeface="Arial Rounded MT Bold" pitchFamily="34" charset="0"/>
                        </a:rPr>
                        <a:t>Municípios</a:t>
                      </a:r>
                      <a:endParaRPr lang="pt-PT" dirty="0"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23090" y="785794"/>
          <a:ext cx="1072055" cy="1000132"/>
        </p:xfrm>
        <a:graphic>
          <a:graphicData uri="http://schemas.openxmlformats.org/drawingml/2006/table">
            <a:tbl>
              <a:tblPr/>
              <a:tblGrid>
                <a:gridCol w="1072055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Numero de</a:t>
                      </a:r>
                    </a:p>
                    <a:p>
                      <a:pPr algn="ctr"/>
                      <a:r>
                        <a:rPr lang="pt-PT" sz="1400" dirty="0" smtClean="0"/>
                        <a:t>Habitantes no</a:t>
                      </a:r>
                    </a:p>
                    <a:p>
                      <a:pPr algn="ctr"/>
                      <a:r>
                        <a:rPr lang="pt-PT" sz="1400" dirty="0" smtClean="0"/>
                        <a:t>Município em 2019</a:t>
                      </a:r>
                      <a:endParaRPr lang="pt-PT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205655" y="777766"/>
          <a:ext cx="1937849" cy="508094"/>
        </p:xfrm>
        <a:graphic>
          <a:graphicData uri="http://schemas.openxmlformats.org/drawingml/2006/table">
            <a:tbl>
              <a:tblPr/>
              <a:tblGrid>
                <a:gridCol w="1937849"/>
              </a:tblGrid>
              <a:tr h="50809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Consumidores MT</a:t>
                      </a:r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05655" y="1285860"/>
          <a:ext cx="651965" cy="500066"/>
        </p:xfrm>
        <a:graphic>
          <a:graphicData uri="http://schemas.openxmlformats.org/drawingml/2006/table">
            <a:tbl>
              <a:tblPr/>
              <a:tblGrid>
                <a:gridCol w="65196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2017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857620" y="1285860"/>
          <a:ext cx="642942" cy="500066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2018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500562" y="1285860"/>
          <a:ext cx="642942" cy="500066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2019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143503" y="777766"/>
          <a:ext cx="1928827" cy="508094"/>
        </p:xfrm>
        <a:graphic>
          <a:graphicData uri="http://schemas.openxmlformats.org/drawingml/2006/table">
            <a:tbl>
              <a:tblPr/>
              <a:tblGrid>
                <a:gridCol w="1928827"/>
              </a:tblGrid>
              <a:tr h="50809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Consumidores BT</a:t>
                      </a:r>
                      <a:endParaRPr lang="pt-P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139559" y="1285860"/>
          <a:ext cx="725213" cy="500066"/>
        </p:xfrm>
        <a:graphic>
          <a:graphicData uri="http://schemas.openxmlformats.org/drawingml/2006/table">
            <a:tbl>
              <a:tblPr/>
              <a:tblGrid>
                <a:gridCol w="725213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2017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864772" y="1285860"/>
          <a:ext cx="588580" cy="500066"/>
        </p:xfrm>
        <a:graphic>
          <a:graphicData uri="http://schemas.openxmlformats.org/drawingml/2006/table">
            <a:tbl>
              <a:tblPr/>
              <a:tblGrid>
                <a:gridCol w="58858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2018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453352" y="1285860"/>
          <a:ext cx="618978" cy="500066"/>
        </p:xfrm>
        <a:graphic>
          <a:graphicData uri="http://schemas.openxmlformats.org/drawingml/2006/table">
            <a:tbl>
              <a:tblPr/>
              <a:tblGrid>
                <a:gridCol w="618978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2019</a:t>
                      </a:r>
                      <a:endParaRPr lang="pt-PT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7083972" y="788276"/>
          <a:ext cx="1774308" cy="997650"/>
        </p:xfrm>
        <a:graphic>
          <a:graphicData uri="http://schemas.openxmlformats.org/drawingml/2006/table">
            <a:tbl>
              <a:tblPr/>
              <a:tblGrid>
                <a:gridCol w="1774308"/>
              </a:tblGrid>
              <a:tr h="99765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Taxa</a:t>
                      </a:r>
                      <a:r>
                        <a:rPr lang="pt-PT" sz="1600" baseline="0" dirty="0" smtClean="0"/>
                        <a:t> de </a:t>
                      </a:r>
                    </a:p>
                    <a:p>
                      <a:pPr algn="ctr"/>
                      <a:r>
                        <a:rPr lang="pt-PT" sz="1600" baseline="0" dirty="0" smtClean="0"/>
                        <a:t>Electrificação</a:t>
                      </a:r>
                    </a:p>
                    <a:p>
                      <a:pPr algn="ctr"/>
                      <a:r>
                        <a:rPr lang="pt-PT" sz="1600" baseline="0" dirty="0" smtClean="0"/>
                        <a:t>(%)</a:t>
                      </a:r>
                      <a:endParaRPr lang="pt-PT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6956593"/>
              </p:ext>
            </p:extLst>
          </p:nvPr>
        </p:nvGraphicFramePr>
        <p:xfrm>
          <a:off x="285716" y="1785930"/>
          <a:ext cx="8572563" cy="457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92"/>
                <a:gridCol w="1071570"/>
                <a:gridCol w="642942"/>
                <a:gridCol w="642942"/>
                <a:gridCol w="642942"/>
                <a:gridCol w="714380"/>
                <a:gridCol w="571504"/>
                <a:gridCol w="642942"/>
                <a:gridCol w="1785949"/>
              </a:tblGrid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Menongue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317.622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17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22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4.326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5.197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5.863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11,5%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C.Cuanavale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38.836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1.614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24,9%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Calai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20.239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220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238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7,2%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Cuangar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27.335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218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226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226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5,0%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Dirico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14.601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72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97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98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4,0%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Cuchi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42.899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Rivungo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30.365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Nancova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3.451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464130"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 Rounded MT Bold" pitchFamily="34" charset="0"/>
                        </a:rPr>
                        <a:t>Mavinga</a:t>
                      </a:r>
                      <a:endParaRPr lang="pt-PT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26.021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0,0%</a:t>
                      </a:r>
                      <a:endParaRPr lang="pt-PT" sz="1400" dirty="0"/>
                    </a:p>
                  </a:txBody>
                  <a:tcPr/>
                </a:tc>
              </a:tr>
              <a:tr h="394859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latin typeface="Arial Rounded MT Bold" pitchFamily="34" charset="0"/>
                        </a:rPr>
                        <a:t>Total</a:t>
                      </a:r>
                      <a:endParaRPr lang="pt-PT" sz="18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533.369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17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22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28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4.628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7.12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8.043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 Rounded MT Bold" pitchFamily="34" charset="0"/>
                        </a:rPr>
                        <a:t>20,1%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4A3C-DE90-417D-853A-CCC6AFE6BA5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2844" y="1000108"/>
          <a:ext cx="1285884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Sede Municipal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42976" y="1000108"/>
          <a:ext cx="1857389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Quant. De Focos Luminosos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00299" y="1000108"/>
          <a:ext cx="185738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Fonte de </a:t>
                      </a:r>
                    </a:p>
                    <a:p>
                      <a:pPr algn="l"/>
                      <a:r>
                        <a:rPr lang="pt-PT" sz="1400" dirty="0" smtClean="0"/>
                        <a:t>Alimentação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857620" y="1000107"/>
          <a:ext cx="2071701" cy="66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56"/>
                <a:gridCol w="1150945"/>
              </a:tblGrid>
              <a:tr h="660081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Potencia Instalada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Modelo de Gestão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929323" y="1000108"/>
          <a:ext cx="164307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Focos Operacionais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572395" y="1000108"/>
          <a:ext cx="1428760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Focos Avariados</a:t>
                      </a:r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7757749"/>
              </p:ext>
            </p:extLst>
          </p:nvPr>
        </p:nvGraphicFramePr>
        <p:xfrm>
          <a:off x="142844" y="1571612"/>
          <a:ext cx="8858312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357322"/>
                <a:gridCol w="1357322"/>
                <a:gridCol w="928694"/>
                <a:gridCol w="1143008"/>
                <a:gridCol w="1643074"/>
                <a:gridCol w="142876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Menongue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962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Rede Pública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GPCC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446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527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Arial Rounded MT Bold" pitchFamily="34" charset="0"/>
                        </a:rPr>
                        <a:t>Cuito Cuanavale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351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Rede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Pública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GPCC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351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0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Arial Rounded MT Bold" pitchFamily="34" charset="0"/>
                        </a:rPr>
                        <a:t>Mavinga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Foto Voltaica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GPCC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Arial Rounded MT Bold" pitchFamily="34" charset="0"/>
                        </a:rPr>
                        <a:t>Nancova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Foto Voltaica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GPCC</a:t>
                      </a:r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430544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Arial Rounded MT Bold" pitchFamily="34" charset="0"/>
                        </a:rPr>
                        <a:t>Total</a:t>
                      </a:r>
                      <a:endParaRPr lang="pt-PT" sz="1200" b="1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1313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797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527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28662" y="21429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rial" panose="020B0604020202020204" pitchFamily="34" charset="0"/>
              </a:rPr>
              <a:t>Caracterização da Rede de Iluminação Pública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>
          <a:xfrm>
            <a:off x="146304" y="6429396"/>
            <a:ext cx="457200" cy="428604"/>
          </a:xfrm>
        </p:spPr>
        <p:txBody>
          <a:bodyPr/>
          <a:lstStyle/>
          <a:p>
            <a:fld id="{63804A3C-DE90-417D-853A-CCC6AFE6BA56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142844" y="3714752"/>
            <a:ext cx="878687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0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Investimentos realizados no domínio da   Energia (2010-2019)</a:t>
            </a:r>
          </a:p>
          <a:p>
            <a:pPr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a) Projectos realizados neste período (âmbito central)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 Construção da Central Térmica de Menongue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 Construção da rede de MT de Menongue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Central Térmica e a respectiva rede de MT, BT e IP na cidade do Cuito           Cuanavale.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Central Térmica Cuebe (2 turbinas da GE) em Menongue de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MWs.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PT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  b) Projectos realizados neste período (âmbito Provincial)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  Electrificação da Comuna do Missombo.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329642" cy="5759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Investimentos realizados no dominio da   Energia (2010-2019)</a:t>
            </a:r>
          </a:p>
          <a:p>
            <a:pPr>
              <a:buNone/>
            </a:pPr>
            <a:endParaRPr lang="pt-PT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a) Projectos realizados neste período (âmbito central)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Central Térmica de Menongue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rede de MT de Menongue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Central Térmica e a respectiva rede de MT, BT e IP na cidade do Cuito Cuanavale.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Construção da Central Térmica Cuebe (2 turbinas da GE) em Menongue de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MWs.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b) Projectos realizados neste período (âmbito Provincial)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600" dirty="0" smtClean="0">
                <a:latin typeface="Arial" pitchFamily="34" charset="0"/>
                <a:cs typeface="Arial" pitchFamily="34" charset="0"/>
              </a:rPr>
              <a:t>Electrificação da Comuna do Missombo.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None/>
            </a:pPr>
            <a:endParaRPr lang="pt-PT" sz="1600" dirty="0" smtClean="0"/>
          </a:p>
          <a:p>
            <a:pPr marL="342900" indent="-342900">
              <a:buNone/>
            </a:pPr>
            <a:endParaRPr lang="pt-PT" sz="16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 smtClean="0"/>
              <a:t>8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9722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VISTA GERAL DOS 5 GRUPOS GERADORES</a:t>
            </a:r>
            <a:b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CUITO CUANAVALE </a:t>
            </a:r>
            <a:endParaRPr lang="pt-PT" sz="3200" dirty="0"/>
          </a:p>
        </p:txBody>
      </p:sp>
      <p:pic>
        <p:nvPicPr>
          <p:cNvPr id="4" name="Espaço Reservado para Conteúdo 3" descr="E:\IMG_156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9126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/>
              <a:t> </a:t>
            </a:r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TÉRMICA DE MENONGUE</a:t>
            </a:r>
            <a:b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 smtClean="0">
                <a:solidFill>
                  <a:srgbClr val="D34817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Grupos Geradores</a:t>
            </a:r>
            <a:endParaRPr lang="pt-PT" sz="3200" dirty="0"/>
          </a:p>
        </p:txBody>
      </p:sp>
      <p:pic>
        <p:nvPicPr>
          <p:cNvPr id="3074" name="Picture 2" descr="C:\Users\MANUEL RODRIGUES\Pictures\Central térmica de Menonguea 50 MWH\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64399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110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1730</Words>
  <Application>Microsoft Office PowerPoint</Application>
  <PresentationFormat>Apresentação no Ecrã (4:3)</PresentationFormat>
  <Paragraphs>619</Paragraphs>
  <Slides>19</Slides>
  <Notes>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Equidade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 VISTA GERAL DOS 5 GRUPOS GERADORES CUITO CUANAVALE </vt:lpstr>
      <vt:lpstr> CENTRAL TÉRMICA DE MENONGUE 7 Grupos Geradores</vt:lpstr>
      <vt:lpstr> NOVA CENTRAL  TÉRMICA DE 50 MWs EM MENONGUE </vt:lpstr>
      <vt:lpstr>Diapositivo 11</vt:lpstr>
      <vt:lpstr>Diapositivo 12</vt:lpstr>
      <vt:lpstr>Diapositivo 13</vt:lpstr>
      <vt:lpstr>Diapositivo 14</vt:lpstr>
      <vt:lpstr>            Acções não inseridas no OGE 2019  </vt:lpstr>
      <vt:lpstr>   Estação de Captação, Tratamento e Bombagem de Água                                      MENONGUE</vt:lpstr>
      <vt:lpstr>   COMPONENTES DO SISTEMA DE ABASTECIMENTO DE ÁGUA                               PROGRAMA ÁGUA PARA TODOS</vt:lpstr>
      <vt:lpstr>Diapositivo 18</vt:lpstr>
      <vt:lpstr>Diapositivo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MANUEL RODRIGUES</cp:lastModifiedBy>
  <cp:revision>281</cp:revision>
  <dcterms:created xsi:type="dcterms:W3CDTF">2015-07-27T08:58:38Z</dcterms:created>
  <dcterms:modified xsi:type="dcterms:W3CDTF">2019-07-25T17:45:06Z</dcterms:modified>
</cp:coreProperties>
</file>