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1" r:id="rId2"/>
    <p:sldId id="299" r:id="rId3"/>
    <p:sldId id="341" r:id="rId4"/>
    <p:sldId id="327" r:id="rId5"/>
    <p:sldId id="342" r:id="rId6"/>
    <p:sldId id="344" r:id="rId7"/>
    <p:sldId id="343" r:id="rId8"/>
    <p:sldId id="346" r:id="rId9"/>
    <p:sldId id="347" r:id="rId10"/>
    <p:sldId id="348" r:id="rId11"/>
    <p:sldId id="350" r:id="rId12"/>
    <p:sldId id="351" r:id="rId13"/>
    <p:sldId id="353" r:id="rId14"/>
    <p:sldId id="352" r:id="rId15"/>
    <p:sldId id="354" r:id="rId16"/>
    <p:sldId id="355" r:id="rId17"/>
    <p:sldId id="356" r:id="rId18"/>
    <p:sldId id="357" r:id="rId19"/>
    <p:sldId id="358" r:id="rId20"/>
    <p:sldId id="359" r:id="rId21"/>
  </p:sldIdLst>
  <p:sldSz cx="16256000" cy="9144000"/>
  <p:notesSz cx="16256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6CCFF"/>
    <a:srgbClr val="43A5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/>
    <p:restoredTop sz="94400" autoAdjust="0"/>
  </p:normalViewPr>
  <p:slideViewPr>
    <p:cSldViewPr>
      <p:cViewPr varScale="1">
        <p:scale>
          <a:sx n="52" d="100"/>
          <a:sy n="52" d="100"/>
        </p:scale>
        <p:origin x="-732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64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F:\Mapas%20Relat&#243;rio%20GEPE%20consolidado%202018%20ACTUALIZADO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F:\Mapas%20Relat&#243;rio%20GEPE%20consolidado%202018%20ACTUALIZAD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EVOLUÇÃO FACTURAÇÃO VS COBRANÇA/2018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0763440860215055E-2"/>
          <c:y val="0.27880401574033337"/>
          <c:w val="0.95740860215053758"/>
          <c:h val="0.50712897785599065"/>
        </c:manualLayout>
      </c:layout>
      <c:lineChart>
        <c:grouping val="standard"/>
        <c:varyColors val="0"/>
        <c:ser>
          <c:idx val="0"/>
          <c:order val="0"/>
          <c:tx>
            <c:strRef>
              <c:f>'FACTURAÇAO CONBRANÇA'!$I$4</c:f>
              <c:strCache>
                <c:ptCount val="1"/>
                <c:pt idx="0">
                  <c:v>FACTURAÇAO/18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5.8177461688256708E-2"/>
                  <c:y val="-8.97435897435897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6026924053848105E-2"/>
                  <c:y val="-8.11965811965812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6026924053848189E-2"/>
                  <c:y val="-5.55555555555555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3876386419439502E-2"/>
                  <c:y val="-8.97435897435897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7102192871052407E-2"/>
                  <c:y val="-4.7008547008547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7950723901447806E-2"/>
                  <c:y val="-4.27350427350427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'FACTURAÇAO CONBRANÇA'!$H$5:$H$10</c:f>
              <c:strCache>
                <c:ptCount val="6"/>
                <c:pt idx="0">
                  <c:v>Julho</c:v>
                </c:pt>
                <c:pt idx="1">
                  <c:v>Agosto</c:v>
                </c:pt>
                <c:pt idx="2">
                  <c:v>Setembro</c:v>
                </c:pt>
                <c:pt idx="3">
                  <c:v>Outubro</c:v>
                </c:pt>
                <c:pt idx="4">
                  <c:v>Novembro</c:v>
                </c:pt>
                <c:pt idx="5">
                  <c:v>Dezembro</c:v>
                </c:pt>
              </c:strCache>
            </c:strRef>
          </c:cat>
          <c:val>
            <c:numRef>
              <c:f>'FACTURAÇAO CONBRANÇA'!$I$5:$I$10</c:f>
              <c:numCache>
                <c:formatCode>#,##0.00</c:formatCode>
                <c:ptCount val="6"/>
                <c:pt idx="0">
                  <c:v>152189650.16</c:v>
                </c:pt>
                <c:pt idx="1">
                  <c:v>146407949.91</c:v>
                </c:pt>
                <c:pt idx="2">
                  <c:v>146403588.53999999</c:v>
                </c:pt>
                <c:pt idx="3">
                  <c:v>142004010.22</c:v>
                </c:pt>
                <c:pt idx="4">
                  <c:v>149273929.04000002</c:v>
                </c:pt>
                <c:pt idx="5">
                  <c:v>132067128.76000002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'FACTURAÇAO CONBRANÇA'!$J$4</c:f>
              <c:strCache>
                <c:ptCount val="1"/>
                <c:pt idx="0">
                  <c:v>COBRANÇA/18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5.2766150198967063E-2"/>
                  <c:y val="8.119658119658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061561256455846E-2"/>
                  <c:y val="5.12820512820512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4916687833375666E-2"/>
                  <c:y val="7.69230769230769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3876386419439502E-2"/>
                  <c:y val="7.26495726495726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7102192871052407E-2"/>
                  <c:y val="9.82905982905982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7950723901447806E-2"/>
                  <c:y val="5.55555555555554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'FACTURAÇAO CONBRANÇA'!$H$5:$H$10</c:f>
              <c:strCache>
                <c:ptCount val="6"/>
                <c:pt idx="0">
                  <c:v>Julho</c:v>
                </c:pt>
                <c:pt idx="1">
                  <c:v>Agosto</c:v>
                </c:pt>
                <c:pt idx="2">
                  <c:v>Setembro</c:v>
                </c:pt>
                <c:pt idx="3">
                  <c:v>Outubro</c:v>
                </c:pt>
                <c:pt idx="4">
                  <c:v>Novembro</c:v>
                </c:pt>
                <c:pt idx="5">
                  <c:v>Dezembro</c:v>
                </c:pt>
              </c:strCache>
            </c:strRef>
          </c:cat>
          <c:val>
            <c:numRef>
              <c:f>'FACTURAÇAO CONBRANÇA'!$J$5:$J$10</c:f>
              <c:numCache>
                <c:formatCode>#,##0.00</c:formatCode>
                <c:ptCount val="6"/>
                <c:pt idx="0">
                  <c:v>73255331.480000004</c:v>
                </c:pt>
                <c:pt idx="1">
                  <c:v>50341658.110000007</c:v>
                </c:pt>
                <c:pt idx="2">
                  <c:v>93782084.649999991</c:v>
                </c:pt>
                <c:pt idx="3">
                  <c:v>136932084.65000001</c:v>
                </c:pt>
                <c:pt idx="4">
                  <c:v>120876210.31</c:v>
                </c:pt>
                <c:pt idx="5">
                  <c:v>107438316.45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hiLowLines>
          <c:spPr>
            <a:ln w="9525">
              <a:solidFill>
                <a:schemeClr val="dk1">
                  <a:lumMod val="35000"/>
                  <a:lumOff val="65000"/>
                </a:schemeClr>
              </a:solidFill>
              <a:prstDash val="dash"/>
            </a:ln>
            <a:effectLst/>
          </c:spPr>
        </c:hiLowLines>
        <c:marker val="1"/>
        <c:smooth val="0"/>
        <c:axId val="100260864"/>
        <c:axId val="101487360"/>
      </c:lineChart>
      <c:catAx>
        <c:axId val="10026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01487360"/>
        <c:crosses val="autoZero"/>
        <c:auto val="1"/>
        <c:lblAlgn val="ctr"/>
        <c:lblOffset val="100"/>
        <c:noMultiLvlLbl val="0"/>
      </c:catAx>
      <c:valAx>
        <c:axId val="10148736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PT"/>
            </a:p>
          </c:txPr>
        </c:title>
        <c:numFmt formatCode="#,##0.00" sourceLinked="1"/>
        <c:majorTickMark val="none"/>
        <c:minorTickMark val="none"/>
        <c:tickLblPos val="none"/>
        <c:crossAx val="100260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P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EVOLUÇÃO FACTURAÇÃO VS COBRANÇA/2019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897407678136696E-2"/>
          <c:y val="0.26857897570495998"/>
          <c:w val="0.95992714025500914"/>
          <c:h val="0.51138722235884781"/>
        </c:manualLayout>
      </c:layout>
      <c:lineChart>
        <c:grouping val="standard"/>
        <c:varyColors val="0"/>
        <c:ser>
          <c:idx val="0"/>
          <c:order val="0"/>
          <c:tx>
            <c:strRef>
              <c:f>'FACTURAÇAO CONBRANÇA'!$I$15</c:f>
              <c:strCache>
                <c:ptCount val="1"/>
                <c:pt idx="0">
                  <c:v>FACTURAÇAO/19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5.7873042265204427E-2"/>
                  <c:y val="-7.11498081970522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8922565964145537E-2"/>
                  <c:y val="-7.82768019382192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9447327813616099E-2"/>
                  <c:y val="-9.10973147587320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6884172771042041E-2"/>
                  <c:y val="-8.8243825291069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6.1060261532672681E-2"/>
                  <c:y val="-7.68567871323776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6196275487506676E-2"/>
                  <c:y val="-7.68433272763981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'FACTURAÇAO CONBRANÇA'!$H$16:$H$21</c:f>
              <c:strCache>
                <c:ptCount val="6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</c:strCache>
            </c:strRef>
          </c:cat>
          <c:val>
            <c:numRef>
              <c:f>'FACTURAÇAO CONBRANÇA'!$I$16:$I$21</c:f>
              <c:numCache>
                <c:formatCode>#,##0.00</c:formatCode>
                <c:ptCount val="6"/>
                <c:pt idx="0">
                  <c:v>196613537.94999999</c:v>
                </c:pt>
                <c:pt idx="1">
                  <c:v>190265400.05000001</c:v>
                </c:pt>
                <c:pt idx="2">
                  <c:v>182926587.75999999</c:v>
                </c:pt>
                <c:pt idx="3">
                  <c:v>185589146.50999999</c:v>
                </c:pt>
                <c:pt idx="4">
                  <c:v>172041864.75</c:v>
                </c:pt>
                <c:pt idx="5">
                  <c:v>192524922.78999999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'FACTURAÇAO CONBRANÇA'!$J$15</c:f>
              <c:strCache>
                <c:ptCount val="1"/>
                <c:pt idx="0">
                  <c:v>COBRANÇA/19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5.7873042265204427E-2"/>
                  <c:y val="8.1130291405881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7873042265204455E-2"/>
                  <c:y val="9.6790833838077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2561010152757312E-2"/>
                  <c:y val="0.1110313614644323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6646417925255854E-2"/>
                  <c:y val="8.5416919038966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3623416575246732E-2"/>
                  <c:y val="9.67908338380779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6746802784073831E-2"/>
                  <c:y val="8.96772999528904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'FACTURAÇAO CONBRANÇA'!$H$16:$H$21</c:f>
              <c:strCache>
                <c:ptCount val="6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</c:strCache>
            </c:strRef>
          </c:cat>
          <c:val>
            <c:numRef>
              <c:f>'FACTURAÇAO CONBRANÇA'!$J$16:$J$21</c:f>
              <c:numCache>
                <c:formatCode>#,##0.00</c:formatCode>
                <c:ptCount val="6"/>
                <c:pt idx="0">
                  <c:v>105453405.76000002</c:v>
                </c:pt>
                <c:pt idx="1">
                  <c:v>113523634</c:v>
                </c:pt>
                <c:pt idx="2">
                  <c:v>109515790.61999999</c:v>
                </c:pt>
                <c:pt idx="3">
                  <c:v>97268166.920000002</c:v>
                </c:pt>
                <c:pt idx="4">
                  <c:v>125705446.88</c:v>
                </c:pt>
                <c:pt idx="5">
                  <c:v>123877337.4100001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1402496"/>
        <c:axId val="101403264"/>
      </c:lineChart>
      <c:catAx>
        <c:axId val="10140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01403264"/>
        <c:crosses val="autoZero"/>
        <c:auto val="1"/>
        <c:lblAlgn val="ctr"/>
        <c:lblOffset val="100"/>
        <c:noMultiLvlLbl val="0"/>
      </c:catAx>
      <c:valAx>
        <c:axId val="10140326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one"/>
        <c:crossAx val="101402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838754448021958"/>
          <c:y val="0.88348691059104756"/>
          <c:w val="0.39122372070075778"/>
          <c:h val="0.1165130894089524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solidFill>
            <a:srgbClr val="002060"/>
          </a:solidFill>
        </a:defRPr>
      </a:pPr>
      <a:endParaRPr lang="pt-PT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9DBF4-AA06-46DF-B90D-371E642EE2D6}" type="datetimeFigureOut">
              <a:rPr lang="pt-PT" smtClean="0"/>
              <a:t>26/07/2019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4E0D8-47A0-4DD6-94A2-0106581335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91329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9B428-36D6-46FA-981D-1C883AF5D759}" type="slidenum">
              <a:rPr lang="pt-PT" smtClean="0"/>
              <a:pPr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040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A104C-73B9-43AD-B62F-8EEC8AA4AAD4}" type="datetime1">
              <a:rPr lang="en-US" smtClean="0"/>
              <a:t>7/26/2019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0092AE"/>
                </a:solidFill>
                <a:latin typeface="DecimaProA-Bold"/>
                <a:cs typeface="DecimaProA-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136DC-9308-4F6E-A1BE-8273DB31D84E}" type="datetime1">
              <a:rPr lang="en-US" smtClean="0"/>
              <a:t>7/26/2019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0092AE"/>
                </a:solidFill>
                <a:latin typeface="DecimaProA-Bold"/>
                <a:cs typeface="DecimaProA-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925299" y="2173103"/>
            <a:ext cx="6046469" cy="528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 u="heavy">
                <a:solidFill>
                  <a:schemeClr val="tx1"/>
                </a:solidFill>
                <a:latin typeface="DecimaProA-Bold"/>
                <a:cs typeface="DecimaProA-Bold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FA18F-E16A-4C05-BC88-AF43E627002D}" type="datetime1">
              <a:rPr lang="en-US" smtClean="0"/>
              <a:t>7/26/2019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0092AE"/>
                </a:solidFill>
                <a:latin typeface="DecimaProA-Bold"/>
                <a:cs typeface="DecimaProA-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E8538-AA67-43F3-9911-2B01B72BF7E8}" type="datetime1">
              <a:rPr lang="en-US" smtClean="0"/>
              <a:t>7/26/2019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9C578-860A-48A4-8C07-B3795974CEB9}" type="datetime1">
              <a:rPr lang="en-US" smtClean="0"/>
              <a:t>7/26/2019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56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25299" y="1334902"/>
            <a:ext cx="6128384" cy="838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0092AE"/>
                </a:solidFill>
                <a:latin typeface="DecimaProA-Bold"/>
                <a:cs typeface="DecimaProA-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67300" y="3757820"/>
            <a:ext cx="14121399" cy="3408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89CF7-159A-4FAB-8982-3C6453C3882B}" type="datetime1">
              <a:rPr lang="en-US" smtClean="0"/>
              <a:t>7/26/2019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benguela_lobito_iwa_apre-1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7418"/>
            <a:ext cx="16256000" cy="104088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931400"/>
            <a:ext cx="15697200" cy="1152513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9º </a:t>
            </a:r>
            <a:r>
              <a:rPr lang="en-US" sz="36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Conselho</a:t>
            </a:r>
            <a:r>
              <a:rPr lang="en-US" sz="36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Consultivo</a:t>
            </a:r>
            <a:r>
              <a:rPr lang="en-US" sz="36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do </a:t>
            </a:r>
            <a:r>
              <a:rPr lang="en-US" sz="36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Ministério</a:t>
            </a:r>
            <a:r>
              <a:rPr lang="en-US" sz="36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da </a:t>
            </a:r>
            <a:r>
              <a:rPr lang="en-US" sz="36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Energia</a:t>
            </a:r>
            <a:r>
              <a:rPr lang="en-US" sz="36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e </a:t>
            </a:r>
            <a:r>
              <a:rPr lang="en-US" sz="3600" dirty="0" err="1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Águas</a:t>
            </a:r>
            <a:r>
              <a:rPr lang="en-US" sz="36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</a:br>
            <a:r>
              <a:rPr lang="en-US" sz="2000" dirty="0" err="1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Linhas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de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Orientação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Para o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Incremento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da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Cobrança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e do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Consumo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de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Água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</a:br>
            <a:r>
              <a:rPr lang="en-US" sz="10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n-US" sz="10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</a:br>
            <a:r>
              <a:rPr lang="en-US" sz="2000" dirty="0" err="1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Prelector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en-US" sz="2000" b="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Eng.º  </a:t>
            </a:r>
            <a:r>
              <a:rPr lang="en-US" sz="2000" b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Jaime Alberto – PCA DA EASB-E.P 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</a:br>
            <a:endParaRPr lang="pt-PT" sz="20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Marcador de Posição de Conteúdo 5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747650"/>
            <a:ext cx="12192000" cy="3351489"/>
          </a:xfrm>
        </p:spPr>
      </p:pic>
      <p:sp>
        <p:nvSpPr>
          <p:cNvPr id="16" name="object 4"/>
          <p:cNvSpPr txBox="1"/>
          <p:nvPr/>
        </p:nvSpPr>
        <p:spPr>
          <a:xfrm>
            <a:off x="11404600" y="5276625"/>
            <a:ext cx="4876800" cy="94897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3000" b="1" i="1" dirty="0">
                <a:solidFill>
                  <a:srgbClr val="00B0F0"/>
                </a:solidFill>
                <a:latin typeface="DecimaPro-BoldItalic"/>
                <a:cs typeface="DecimaPro-BoldItalic"/>
              </a:rPr>
              <a:t>Uma</a:t>
            </a:r>
            <a:r>
              <a:rPr sz="3000" b="1" i="1" spc="-140" dirty="0">
                <a:solidFill>
                  <a:srgbClr val="00B0F0"/>
                </a:solidFill>
                <a:latin typeface="DecimaPro-BoldItalic"/>
                <a:cs typeface="DecimaPro-BoldItalic"/>
              </a:rPr>
              <a:t> </a:t>
            </a:r>
            <a:r>
              <a:rPr lang="pt-PT" sz="3000" b="1" i="1" spc="-140" dirty="0">
                <a:solidFill>
                  <a:srgbClr val="00B0F0"/>
                </a:solidFill>
                <a:latin typeface="DecimaPro-BoldItalic"/>
                <a:cs typeface="DecimaPro-BoldItalic"/>
              </a:rPr>
              <a:t>empresa ao serviço </a:t>
            </a:r>
            <a:endParaRPr lang="pt-PT" sz="3000" b="1" i="1" spc="-140" dirty="0" smtClean="0">
              <a:solidFill>
                <a:srgbClr val="00B0F0"/>
              </a:solidFill>
              <a:latin typeface="DecimaPro-BoldItalic"/>
              <a:cs typeface="DecimaPro-BoldItalic"/>
            </a:endParaRPr>
          </a:p>
          <a:p>
            <a:pPr marL="12700" algn="ctr">
              <a:spcBef>
                <a:spcPts val="100"/>
              </a:spcBef>
            </a:pPr>
            <a:r>
              <a:rPr lang="pt-PT" sz="3000" b="1" i="1" spc="-140" dirty="0" smtClean="0">
                <a:solidFill>
                  <a:srgbClr val="00B0F0"/>
                </a:solidFill>
                <a:latin typeface="DecimaPro-BoldItalic"/>
                <a:cs typeface="DecimaPro-BoldItalic"/>
              </a:rPr>
              <a:t>dos </a:t>
            </a:r>
            <a:r>
              <a:rPr lang="pt-PT" sz="3000" b="1" i="1" spc="-140" dirty="0">
                <a:solidFill>
                  <a:srgbClr val="00B0F0"/>
                </a:solidFill>
                <a:latin typeface="DecimaPro-BoldItalic"/>
                <a:cs typeface="DecimaPro-BoldItalic"/>
              </a:rPr>
              <a:t>cidadãos </a:t>
            </a:r>
            <a:r>
              <a:rPr lang="pt-PT" sz="3000" b="1" i="1" spc="-140" dirty="0" smtClean="0">
                <a:solidFill>
                  <a:srgbClr val="00B0F0"/>
                </a:solidFill>
                <a:latin typeface="DecimaPro-BoldItalic"/>
                <a:cs typeface="DecimaPro-BoldItalic"/>
              </a:rPr>
              <a:t>de Benguela</a:t>
            </a:r>
            <a:endParaRPr sz="3000" dirty="0">
              <a:solidFill>
                <a:srgbClr val="00B0F0"/>
              </a:solidFill>
              <a:latin typeface="DecimaPro-BoldItalic"/>
              <a:cs typeface="DecimaPro-BoldItalic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8800" y="393722"/>
            <a:ext cx="1110343" cy="1447741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0" y="8153400"/>
            <a:ext cx="16256000" cy="121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13174345" y="306875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26 e 27 de 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Julho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de 2019	</a:t>
            </a:r>
            <a:endParaRPr lang="en-US" b="1" dirty="0"/>
          </a:p>
        </p:txBody>
      </p:sp>
      <p:pic>
        <p:nvPicPr>
          <p:cNvPr id="8" name="7DA9BBC6-888E-42AC-A4F0-8E95FA8FD4C8" descr="E380A40D-054F-4E91-AFEA-B6702880FE6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8458200"/>
            <a:ext cx="1150156" cy="51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E64D25A5-F80A-4199-B568-EF8AB72EB1D5" descr="EC91E14F-0B0D-4822-918A-4E8FC5632B3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81530">
            <a:off x="9729503" y="8481015"/>
            <a:ext cx="2168833" cy="49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12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accent5">
                <a:alpha val="80000"/>
                <a:lumMod val="25000"/>
                <a:lumOff val="75000"/>
              </a:schemeClr>
            </a:gs>
            <a:gs pos="100000">
              <a:schemeClr val="accent5">
                <a:lumMod val="10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7" y="1822281"/>
            <a:ext cx="16289867" cy="11799351"/>
          </a:xfrm>
          <a:prstGeom prst="rect">
            <a:avLst/>
          </a:prstGeom>
        </p:spPr>
      </p:pic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xmlns="" id="{71E2A431-78DD-4120-95A2-5CD488D7907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B6F15528-21DE-4FAA-801E-634DDDAF4B2B}" type="slidenum">
              <a:rPr lang="pt-PT" smtClean="0">
                <a:solidFill>
                  <a:schemeClr val="accent1">
                    <a:lumMod val="75000"/>
                  </a:schemeClr>
                </a:solidFill>
              </a:rPr>
              <a:t>10</a:t>
            </a:fld>
            <a:endParaRPr 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346" y="9939"/>
            <a:ext cx="2135654" cy="1822282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08389" cy="182228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708389" y="0"/>
            <a:ext cx="14547611" cy="1822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3471" y="152400"/>
            <a:ext cx="1009403" cy="1316128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2457693" y="487298"/>
            <a:ext cx="1203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9º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Conselho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Consultivo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do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Ministério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da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Energia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e </a:t>
            </a:r>
            <a:r>
              <a:rPr lang="en-US" sz="3600" b="1" dirty="0" err="1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Águas</a:t>
            </a:r>
            <a:endParaRPr lang="en-US" sz="3600" b="1" dirty="0">
              <a:latin typeface="+mj-lt"/>
            </a:endParaRPr>
          </a:p>
        </p:txBody>
      </p:sp>
      <p:sp>
        <p:nvSpPr>
          <p:cNvPr id="29" name="Rectangle 2"/>
          <p:cNvSpPr/>
          <p:nvPr/>
        </p:nvSpPr>
        <p:spPr>
          <a:xfrm>
            <a:off x="-33867" y="6934200"/>
            <a:ext cx="16289867" cy="2410965"/>
          </a:xfrm>
          <a:prstGeom prst="rect">
            <a:avLst/>
          </a:prstGeom>
          <a:solidFill>
            <a:srgbClr val="0092D2">
              <a:alpha val="6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812800" y="7620000"/>
            <a:ext cx="1463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3200" b="1" dirty="0" smtClean="0">
                <a:solidFill>
                  <a:schemeClr val="bg1"/>
                </a:solidFill>
              </a:rPr>
              <a:t>3. PRINCIPAIS ACÇÕES A IMPLEMENTAR PARA O INCREMENTO DA FACTURAÇÃO, COBRANÇAS E DO </a:t>
            </a:r>
            <a:r>
              <a:rPr lang="pt-PT" sz="3200" b="1" dirty="0" smtClean="0">
                <a:solidFill>
                  <a:schemeClr val="bg1"/>
                </a:solidFill>
              </a:rPr>
              <a:t>CONSUMO </a:t>
            </a:r>
            <a:r>
              <a:rPr lang="pt-PT" sz="3200" b="1" dirty="0" smtClean="0">
                <a:solidFill>
                  <a:schemeClr val="bg1"/>
                </a:solidFill>
              </a:rPr>
              <a:t>DE ÁGUA.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76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xmlns="" id="{C0703D7D-3A1E-40DE-9B2E-51EED8F409D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PT" smtClean="0"/>
              <a:t>11</a:t>
            </a:fld>
            <a:endParaRPr lang="pt-PT"/>
          </a:p>
        </p:txBody>
      </p:sp>
      <p:pic>
        <p:nvPicPr>
          <p:cNvPr id="47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08389" cy="1822282"/>
          </a:xfrm>
          <a:prstGeom prst="rect">
            <a:avLst/>
          </a:prstGeom>
        </p:spPr>
      </p:pic>
      <p:sp>
        <p:nvSpPr>
          <p:cNvPr id="473" name="CaixaDeTexto 472"/>
          <p:cNvSpPr txBox="1"/>
          <p:nvPr/>
        </p:nvSpPr>
        <p:spPr>
          <a:xfrm>
            <a:off x="1708389" y="0"/>
            <a:ext cx="14547611" cy="1822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pic>
        <p:nvPicPr>
          <p:cNvPr id="474" name="Imagem 4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471" y="152400"/>
            <a:ext cx="1009403" cy="1316128"/>
          </a:xfrm>
          <a:prstGeom prst="rect">
            <a:avLst/>
          </a:prstGeom>
          <a:noFill/>
        </p:spPr>
      </p:pic>
      <p:sp>
        <p:nvSpPr>
          <p:cNvPr id="475" name="Retângulo 474"/>
          <p:cNvSpPr/>
          <p:nvPr/>
        </p:nvSpPr>
        <p:spPr>
          <a:xfrm>
            <a:off x="2176130" y="457200"/>
            <a:ext cx="1203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>
                <a:solidFill>
                  <a:srgbClr val="002060"/>
                </a:solidFill>
              </a:rPr>
              <a:t>PRINCIPAIS ACÇÕES </a:t>
            </a:r>
            <a:r>
              <a:rPr lang="pt-PT" sz="3200" b="1" dirty="0" smtClean="0">
                <a:solidFill>
                  <a:srgbClr val="002060"/>
                </a:solidFill>
              </a:rPr>
              <a:t>A </a:t>
            </a:r>
            <a:r>
              <a:rPr lang="pt-PT" sz="3200" b="1" dirty="0">
                <a:solidFill>
                  <a:srgbClr val="002060"/>
                </a:solidFill>
              </a:rPr>
              <a:t>IMPLEMENTAR PARA O INCREMENTO DA FACTURAÇÃO, COBRANÇAS E </a:t>
            </a:r>
            <a:r>
              <a:rPr lang="pt-PT" sz="3200" b="1" dirty="0" smtClean="0">
                <a:solidFill>
                  <a:srgbClr val="002060"/>
                </a:solidFill>
              </a:rPr>
              <a:t>CONSUMO </a:t>
            </a:r>
            <a:r>
              <a:rPr lang="pt-PT" sz="3200" b="1" dirty="0">
                <a:solidFill>
                  <a:srgbClr val="002060"/>
                </a:solidFill>
              </a:rPr>
              <a:t>DE ÁGUA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93800" y="2895600"/>
            <a:ext cx="14249400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PT" sz="32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Implementação da IIIª Fase do </a:t>
            </a:r>
            <a:r>
              <a:rPr lang="pt-PT" sz="3200" dirty="0" err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Projecto</a:t>
            </a:r>
            <a:r>
              <a:rPr lang="pt-PT" sz="32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de Águas de Benguela;</a:t>
            </a:r>
            <a:endParaRPr lang="pt-PT" sz="3200" dirty="0">
              <a:solidFill>
                <a:srgbClr val="002060"/>
              </a:solidFill>
              <a:cs typeface="Arial" pitchFamily="34" charset="0"/>
            </a:endParaRPr>
          </a:p>
          <a:p>
            <a:pPr marL="514350" lvl="0" indent="-5143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PT" sz="32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Garantir a Operacionalidade dos </a:t>
            </a:r>
            <a:r>
              <a:rPr lang="pt-PT" sz="3200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Sistemas;</a:t>
            </a:r>
            <a:endParaRPr lang="pt-PT" sz="3200" dirty="0">
              <a:solidFill>
                <a:srgbClr val="002060"/>
              </a:solidFill>
              <a:cs typeface="Arial" pitchFamily="34" charset="0"/>
            </a:endParaRPr>
          </a:p>
          <a:p>
            <a:pPr marL="514350" lvl="0" indent="-5143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PT" sz="32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Aquisição e Instalação de Equipamentos de Medição e </a:t>
            </a:r>
            <a:r>
              <a:rPr lang="pt-PT" sz="3200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Controlo </a:t>
            </a:r>
            <a:r>
              <a:rPr lang="pt-PT" sz="2400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(ZMC e Contadores)</a:t>
            </a:r>
            <a:r>
              <a:rPr lang="pt-PT" sz="3200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;</a:t>
            </a:r>
            <a:endParaRPr lang="pt-PT" sz="3200" dirty="0">
              <a:solidFill>
                <a:srgbClr val="002060"/>
              </a:solidFill>
              <a:cs typeface="Arial" pitchFamily="34" charset="0"/>
            </a:endParaRPr>
          </a:p>
          <a:p>
            <a:pPr marL="514350" lvl="0" indent="-5143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PT" sz="32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Criação de Postos Avançados de Cobranças nas zonas </a:t>
            </a:r>
            <a:r>
              <a:rPr lang="pt-PT" sz="3200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periurbanas.</a:t>
            </a:r>
          </a:p>
          <a:p>
            <a:pPr marL="514350" lvl="0" indent="-5143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pt-PT" sz="600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marL="514350" lvl="0" indent="-51435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PT" sz="32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Aquisição de Microcomputadores (</a:t>
            </a:r>
            <a:r>
              <a:rPr lang="pt-PT" sz="3200" dirty="0" err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Pos</a:t>
            </a:r>
            <a:r>
              <a:rPr lang="pt-PT" sz="32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Portátil </a:t>
            </a:r>
            <a:r>
              <a:rPr lang="pt-PT" sz="3200" dirty="0" err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Sitten</a:t>
            </a:r>
            <a:r>
              <a:rPr lang="pt-PT" sz="32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HT6 Mobile interface </a:t>
            </a:r>
            <a:r>
              <a:rPr lang="pt-PT" sz="3200" dirty="0" err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Bloth</a:t>
            </a:r>
            <a:r>
              <a:rPr lang="pt-PT" sz="32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)  para campanhas de cobrança porta a porta.</a:t>
            </a:r>
          </a:p>
        </p:txBody>
      </p:sp>
    </p:spTree>
    <p:extLst>
      <p:ext uri="{BB962C8B-B14F-4D97-AF65-F5344CB8AC3E}">
        <p14:creationId xmlns:p14="http://schemas.microsoft.com/office/powerpoint/2010/main" val="428305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xmlns="" id="{C0703D7D-3A1E-40DE-9B2E-51EED8F409D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PT" smtClean="0"/>
              <a:t>12</a:t>
            </a:fld>
            <a:endParaRPr lang="pt-PT"/>
          </a:p>
        </p:txBody>
      </p:sp>
      <p:pic>
        <p:nvPicPr>
          <p:cNvPr id="47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08389" cy="1822282"/>
          </a:xfrm>
          <a:prstGeom prst="rect">
            <a:avLst/>
          </a:prstGeom>
        </p:spPr>
      </p:pic>
      <p:sp>
        <p:nvSpPr>
          <p:cNvPr id="473" name="CaixaDeTexto 472"/>
          <p:cNvSpPr txBox="1"/>
          <p:nvPr/>
        </p:nvSpPr>
        <p:spPr>
          <a:xfrm>
            <a:off x="1708389" y="0"/>
            <a:ext cx="14547611" cy="1822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pic>
        <p:nvPicPr>
          <p:cNvPr id="474" name="Imagem 4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471" y="152400"/>
            <a:ext cx="1009403" cy="1316128"/>
          </a:xfrm>
          <a:prstGeom prst="rect">
            <a:avLst/>
          </a:prstGeom>
          <a:noFill/>
        </p:spPr>
      </p:pic>
      <p:sp>
        <p:nvSpPr>
          <p:cNvPr id="475" name="Retângulo 474"/>
          <p:cNvSpPr/>
          <p:nvPr/>
        </p:nvSpPr>
        <p:spPr>
          <a:xfrm>
            <a:off x="2176130" y="457200"/>
            <a:ext cx="1203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>
                <a:solidFill>
                  <a:srgbClr val="002060"/>
                </a:solidFill>
              </a:rPr>
              <a:t>PRINCIPAIS ACÇÕES </a:t>
            </a:r>
            <a:r>
              <a:rPr lang="pt-PT" sz="3200" b="1" dirty="0" smtClean="0">
                <a:solidFill>
                  <a:srgbClr val="002060"/>
                </a:solidFill>
              </a:rPr>
              <a:t>A </a:t>
            </a:r>
            <a:r>
              <a:rPr lang="pt-PT" sz="3200" b="1" dirty="0">
                <a:solidFill>
                  <a:srgbClr val="002060"/>
                </a:solidFill>
              </a:rPr>
              <a:t>IMPLEMENTAR PARA O INCREMENTO DA FACTURAÇÃO, COBRANÇAS E </a:t>
            </a:r>
            <a:r>
              <a:rPr lang="pt-PT" sz="3200" b="1" dirty="0" smtClean="0">
                <a:solidFill>
                  <a:srgbClr val="002060"/>
                </a:solidFill>
              </a:rPr>
              <a:t>CONSUMO </a:t>
            </a:r>
            <a:r>
              <a:rPr lang="pt-PT" sz="3200" b="1" dirty="0">
                <a:solidFill>
                  <a:srgbClr val="002060"/>
                </a:solidFill>
              </a:rPr>
              <a:t>DE ÁGUA</a:t>
            </a:r>
          </a:p>
        </p:txBody>
      </p:sp>
      <p:sp>
        <p:nvSpPr>
          <p:cNvPr id="5" name="Retângulo 4"/>
          <p:cNvSpPr/>
          <p:nvPr/>
        </p:nvSpPr>
        <p:spPr>
          <a:xfrm>
            <a:off x="2486929" y="2115832"/>
            <a:ext cx="120418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pt-PT" sz="2400" b="1" dirty="0">
                <a:solidFill>
                  <a:srgbClr val="000000"/>
                </a:solidFill>
              </a:rPr>
              <a:t>MAPA PROVISIONAL DE ARRECADAÇÃO DE RECEITAS DAS </a:t>
            </a:r>
            <a:r>
              <a:rPr lang="pt-PT" sz="2400" b="1" dirty="0" smtClean="0">
                <a:solidFill>
                  <a:srgbClr val="000000"/>
                </a:solidFill>
              </a:rPr>
              <a:t>AGÊNCIAS </a:t>
            </a:r>
            <a:r>
              <a:rPr lang="pt-PT" sz="2400" b="1" dirty="0">
                <a:solidFill>
                  <a:srgbClr val="000000"/>
                </a:solidFill>
              </a:rPr>
              <a:t>COMERCIAIS 2019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0" y="2356896"/>
            <a:ext cx="12115800" cy="647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6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4201"/>
            <a:ext cx="16272933" cy="1239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xmlns="" id="{71E2A431-78DD-4120-95A2-5CD488D7907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B6F15528-21DE-4FAA-801E-634DDDAF4B2B}" type="slidenum">
              <a:rPr lang="pt-PT" smtClean="0">
                <a:solidFill>
                  <a:schemeClr val="accent1">
                    <a:lumMod val="75000"/>
                  </a:schemeClr>
                </a:solidFill>
              </a:rPr>
              <a:t>13</a:t>
            </a:fld>
            <a:endParaRPr 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346" y="9939"/>
            <a:ext cx="2135654" cy="1822282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08389" cy="182228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708389" y="0"/>
            <a:ext cx="14547611" cy="1822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3471" y="152400"/>
            <a:ext cx="1009403" cy="1316128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2457693" y="487298"/>
            <a:ext cx="1203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9º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Conselho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Consultivo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do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Ministério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da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Energia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e </a:t>
            </a:r>
            <a:r>
              <a:rPr lang="en-US" sz="3600" b="1" dirty="0" err="1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Águas</a:t>
            </a:r>
            <a:endParaRPr lang="en-US" sz="3600" b="1" dirty="0">
              <a:latin typeface="+mj-lt"/>
            </a:endParaRPr>
          </a:p>
        </p:txBody>
      </p:sp>
      <p:sp>
        <p:nvSpPr>
          <p:cNvPr id="29" name="Rectangle 2"/>
          <p:cNvSpPr/>
          <p:nvPr/>
        </p:nvSpPr>
        <p:spPr>
          <a:xfrm>
            <a:off x="0" y="7162800"/>
            <a:ext cx="16289867" cy="2106165"/>
          </a:xfrm>
          <a:prstGeom prst="rect">
            <a:avLst/>
          </a:prstGeom>
          <a:solidFill>
            <a:srgbClr val="0092D2">
              <a:alpha val="6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1079407" y="7848600"/>
            <a:ext cx="1463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3200" b="1" dirty="0">
                <a:solidFill>
                  <a:schemeClr val="bg1"/>
                </a:solidFill>
              </a:rPr>
              <a:t>4</a:t>
            </a:r>
            <a:r>
              <a:rPr lang="pt-PT" sz="3200" b="1" dirty="0" smtClean="0">
                <a:solidFill>
                  <a:schemeClr val="bg1"/>
                </a:solidFill>
              </a:rPr>
              <a:t>. PRINCIPAIS INDICADORES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6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xmlns="" id="{C0703D7D-3A1E-40DE-9B2E-51EED8F409D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PT" smtClean="0"/>
              <a:t>14</a:t>
            </a:fld>
            <a:endParaRPr lang="pt-PT"/>
          </a:p>
        </p:txBody>
      </p:sp>
      <p:pic>
        <p:nvPicPr>
          <p:cNvPr id="47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08389" cy="1822282"/>
          </a:xfrm>
          <a:prstGeom prst="rect">
            <a:avLst/>
          </a:prstGeom>
        </p:spPr>
      </p:pic>
      <p:sp>
        <p:nvSpPr>
          <p:cNvPr id="473" name="CaixaDeTexto 472"/>
          <p:cNvSpPr txBox="1"/>
          <p:nvPr/>
        </p:nvSpPr>
        <p:spPr>
          <a:xfrm>
            <a:off x="1708389" y="0"/>
            <a:ext cx="14547611" cy="1822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pic>
        <p:nvPicPr>
          <p:cNvPr id="474" name="Imagem 4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471" y="152400"/>
            <a:ext cx="1009403" cy="1316128"/>
          </a:xfrm>
          <a:prstGeom prst="rect">
            <a:avLst/>
          </a:prstGeom>
          <a:noFill/>
        </p:spPr>
      </p:pic>
      <p:sp>
        <p:nvSpPr>
          <p:cNvPr id="475" name="Retângulo 474"/>
          <p:cNvSpPr/>
          <p:nvPr/>
        </p:nvSpPr>
        <p:spPr>
          <a:xfrm>
            <a:off x="1708389" y="618753"/>
            <a:ext cx="1203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>
                <a:solidFill>
                  <a:srgbClr val="002060"/>
                </a:solidFill>
              </a:rPr>
              <a:t>PRINCIPAIS </a:t>
            </a:r>
            <a:r>
              <a:rPr lang="pt-PT" sz="3200" b="1" dirty="0" smtClean="0">
                <a:solidFill>
                  <a:srgbClr val="002060"/>
                </a:solidFill>
              </a:rPr>
              <a:t>INDICADORES</a:t>
            </a:r>
            <a:endParaRPr lang="pt-PT" sz="3200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150313"/>
              </p:ext>
            </p:extLst>
          </p:nvPr>
        </p:nvGraphicFramePr>
        <p:xfrm>
          <a:off x="736600" y="7507494"/>
          <a:ext cx="14626075" cy="1370454"/>
        </p:xfrm>
        <a:graphic>
          <a:graphicData uri="http://schemas.openxmlformats.org/drawingml/2006/table">
            <a:tbl>
              <a:tblPr/>
              <a:tblGrid>
                <a:gridCol w="2995160"/>
                <a:gridCol w="48715"/>
                <a:gridCol w="1908872"/>
                <a:gridCol w="2192622"/>
                <a:gridCol w="2244211"/>
                <a:gridCol w="3035044"/>
                <a:gridCol w="2201451"/>
              </a:tblGrid>
              <a:tr h="547494"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OBSERVAÇÕES: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16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31812">
                <a:tc gridSpan="7">
                  <a:txBody>
                    <a:bodyPr/>
                    <a:lstStyle/>
                    <a:p>
                      <a:pPr marL="457200" marR="0" lvl="1" indent="0" algn="l" defTabSz="91440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Água Distribuída - Perdas Técnicas = </a:t>
                      </a:r>
                      <a:r>
                        <a:rPr lang="pt-PT" sz="1800" b="0" i="0" u="none" strike="noStrike" dirty="0" smtClean="0">
                          <a:solidFill>
                            <a:srgbClr val="376091"/>
                          </a:solidFill>
                          <a:latin typeface="+mn-lt"/>
                        </a:rPr>
                        <a:t>Água disponível</a:t>
                      </a:r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- Água Consumida</a:t>
                      </a:r>
                      <a:r>
                        <a:rPr lang="pt-PT" sz="1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pela</a:t>
                      </a:r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EASL - Perdas Comerciais = </a:t>
                      </a:r>
                      <a:r>
                        <a:rPr lang="pt-PT" sz="1800" b="0" i="0" u="none" strike="noStrike" dirty="0" smtClean="0">
                          <a:solidFill>
                            <a:srgbClr val="376091"/>
                          </a:solidFill>
                          <a:latin typeface="+mn-lt"/>
                        </a:rPr>
                        <a:t>Água </a:t>
                      </a:r>
                      <a:r>
                        <a:rPr lang="pt-PT" sz="1800" b="0" i="0" u="none" strike="noStrike" dirty="0" err="1" smtClean="0">
                          <a:solidFill>
                            <a:srgbClr val="376091"/>
                          </a:solidFill>
                          <a:latin typeface="+mn-lt"/>
                        </a:rPr>
                        <a:t>Facturada</a:t>
                      </a:r>
                      <a:r>
                        <a:rPr lang="pt-PT" sz="1800" b="0" i="0" u="none" strike="noStrike" dirty="0" smtClean="0">
                          <a:solidFill>
                            <a:srgbClr val="376091"/>
                          </a:solidFill>
                          <a:latin typeface="+mn-lt"/>
                        </a:rPr>
                        <a:t> EASB</a:t>
                      </a:r>
                      <a:endParaRPr lang="pt-PT" sz="1800" b="0" i="0" u="none" strike="noStrike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  <a:p>
                      <a:pPr marL="457200" lvl="1" indent="0" algn="l" fontAlgn="b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O </a:t>
                      </a:r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Volume Real de Água </a:t>
                      </a:r>
                      <a:r>
                        <a:rPr lang="pt-PT" sz="1800" b="0" i="0" u="none" strike="noStrike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Facturada</a:t>
                      </a:r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 deveria ser: </a:t>
                      </a:r>
                      <a:r>
                        <a:rPr lang="pt-PT" sz="1800" b="0" i="0" u="none" strike="noStrike" dirty="0" smtClean="0">
                          <a:solidFill>
                            <a:srgbClr val="1F497D"/>
                          </a:solidFill>
                          <a:latin typeface="+mj-lt"/>
                        </a:rPr>
                        <a:t> </a:t>
                      </a:r>
                      <a:r>
                        <a:rPr lang="pt-PT" sz="1800" b="0" i="0" u="none" strike="noStrike" dirty="0">
                          <a:solidFill>
                            <a:srgbClr val="1F497D"/>
                          </a:solidFill>
                          <a:latin typeface="+mj-lt"/>
                        </a:rPr>
                        <a:t>Água </a:t>
                      </a:r>
                      <a:r>
                        <a:rPr lang="pt-PT" sz="1800" b="0" i="0" u="none" strike="noStrike" dirty="0" smtClean="0">
                          <a:solidFill>
                            <a:srgbClr val="1F497D"/>
                          </a:solidFill>
                          <a:latin typeface="+mj-lt"/>
                        </a:rPr>
                        <a:t>Facturada </a:t>
                      </a:r>
                      <a:r>
                        <a:rPr lang="pt-PT" sz="1800" b="0" i="0" u="none" strike="noStrike" dirty="0">
                          <a:solidFill>
                            <a:srgbClr val="1F497D"/>
                          </a:solidFill>
                          <a:latin typeface="+mj-lt"/>
                        </a:rPr>
                        <a:t>EASB</a:t>
                      </a:r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+ </a:t>
                      </a:r>
                      <a:r>
                        <a:rPr lang="pt-PT" sz="1800" b="0" i="0" u="none" strike="noStrike" dirty="0">
                          <a:solidFill>
                            <a:srgbClr val="1F497D"/>
                          </a:solidFill>
                          <a:latin typeface="+mj-lt"/>
                        </a:rPr>
                        <a:t>Água </a:t>
                      </a:r>
                      <a:r>
                        <a:rPr lang="pt-PT" sz="1800" b="0" i="0" u="none" strike="noStrike" dirty="0" smtClean="0">
                          <a:solidFill>
                            <a:srgbClr val="1F497D"/>
                          </a:solidFill>
                          <a:latin typeface="+mj-lt"/>
                        </a:rPr>
                        <a:t>Consumida</a:t>
                      </a:r>
                      <a:r>
                        <a:rPr lang="pt-PT" sz="1800" b="0" i="0" u="none" strike="noStrike" baseline="0" dirty="0" smtClean="0">
                          <a:solidFill>
                            <a:srgbClr val="1F497D"/>
                          </a:solidFill>
                          <a:latin typeface="+mj-lt"/>
                        </a:rPr>
                        <a:t> pel</a:t>
                      </a:r>
                      <a:r>
                        <a:rPr lang="pt-PT" sz="1800" b="0" i="0" u="none" strike="noStrike" dirty="0" smtClean="0">
                          <a:solidFill>
                            <a:srgbClr val="1F497D"/>
                          </a:solidFill>
                          <a:latin typeface="+mj-lt"/>
                        </a:rPr>
                        <a:t>a </a:t>
                      </a:r>
                      <a:r>
                        <a:rPr lang="pt-PT" sz="1800" b="0" i="0" u="none" strike="noStrike" dirty="0">
                          <a:solidFill>
                            <a:srgbClr val="1F497D"/>
                          </a:solidFill>
                          <a:latin typeface="+mj-lt"/>
                        </a:rPr>
                        <a:t>EASL</a:t>
                      </a:r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= 6.251.170 m3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747587"/>
              </p:ext>
            </p:extLst>
          </p:nvPr>
        </p:nvGraphicFramePr>
        <p:xfrm>
          <a:off x="659371" y="2689135"/>
          <a:ext cx="14554201" cy="4797363"/>
        </p:xfrm>
        <a:graphic>
          <a:graphicData uri="http://schemas.openxmlformats.org/drawingml/2006/table">
            <a:tbl>
              <a:tblPr/>
              <a:tblGrid>
                <a:gridCol w="1176331"/>
                <a:gridCol w="1643070"/>
                <a:gridCol w="1752600"/>
                <a:gridCol w="2057400"/>
                <a:gridCol w="1905000"/>
                <a:gridCol w="2098701"/>
                <a:gridCol w="187299"/>
                <a:gridCol w="1981200"/>
                <a:gridCol w="1752600"/>
              </a:tblGrid>
              <a:tr h="793268">
                <a:tc row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Descrição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Produção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Distribuição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Perdas Técnicas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Água </a:t>
                      </a:r>
                      <a:r>
                        <a:rPr lang="pt-PT" sz="18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Disponível  </a:t>
                      </a:r>
                      <a:endParaRPr lang="pt-PT" sz="18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Água </a:t>
                      </a:r>
                      <a:r>
                        <a:rPr lang="pt-PT" sz="18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Consumida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PT" sz="12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Perdas </a:t>
                      </a:r>
                      <a:r>
                        <a:rPr lang="pt-PT" sz="18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Comerciais</a:t>
                      </a:r>
                      <a:endParaRPr lang="pt-PT" sz="18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Facturação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  <a:tr h="566616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( mᵌ)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( mᵌ)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( mᵌ)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( mᵌ)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r>
                        <a:rPr lang="pt-PT" sz="1800" b="1" i="0" u="none" strike="noStrike" dirty="0" err="1">
                          <a:solidFill>
                            <a:schemeClr val="bg1"/>
                          </a:solidFill>
                          <a:latin typeface="Calibri"/>
                        </a:rPr>
                        <a:t>Fact</a:t>
                      </a:r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EASL  mᵌ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PT" sz="12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( mᵌ)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( mᵌ)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  <a:tr h="491067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Janeiro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2 056 438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1 777 098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279 340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1 497 758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278 910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PT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384 986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833 862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91067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Fevereiro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1 978 245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1 907 665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70 580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1 837 085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238 725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PT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884 069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714 291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29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Março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1 977 555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1 724 101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253 454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1 470 647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253 451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PT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354 234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862 962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29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Abril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1 914 214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1 642 250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271 964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1 370 286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243 888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PT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398 290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728 108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29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Maio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1 799 293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1 493 407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305 886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1 187 521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304 924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PT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158 835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723 762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29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Junho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1 771 801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1 460 376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311 425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1 148 951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377 421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PT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80 </a:t>
                      </a:r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664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690 866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2169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 </a:t>
                      </a:r>
                      <a:r>
                        <a:rPr lang="pt-PT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497 546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 </a:t>
                      </a:r>
                      <a:r>
                        <a:rPr lang="pt-PT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004 897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 </a:t>
                      </a:r>
                      <a:r>
                        <a:rPr lang="pt-PT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492 649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pt-PT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8 512 248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pt-PT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 </a:t>
                      </a:r>
                      <a:r>
                        <a:rPr lang="pt-PT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697 319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PT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pt-PT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 </a:t>
                      </a:r>
                      <a:r>
                        <a:rPr lang="pt-PT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261 078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PT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4 553 851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ângulo 23"/>
          <p:cNvSpPr/>
          <p:nvPr/>
        </p:nvSpPr>
        <p:spPr>
          <a:xfrm rot="10800000" flipV="1">
            <a:off x="584200" y="2052933"/>
            <a:ext cx="1036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+mj-lt"/>
              </a:rPr>
              <a:t>Produção/Distribuição e </a:t>
            </a:r>
            <a:r>
              <a:rPr lang="en-US" sz="2800" b="1" dirty="0" err="1" smtClean="0">
                <a:latin typeface="+mj-lt"/>
              </a:rPr>
              <a:t>Facturação</a:t>
            </a:r>
            <a:r>
              <a:rPr lang="en-US" sz="2800" b="1" dirty="0" smtClean="0">
                <a:latin typeface="+mj-lt"/>
              </a:rPr>
              <a:t> (m3)</a:t>
            </a:r>
            <a:endParaRPr lang="pt-PT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761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xmlns="" id="{C0703D7D-3A1E-40DE-9B2E-51EED8F409D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PT" smtClean="0"/>
              <a:t>15</a:t>
            </a:fld>
            <a:endParaRPr lang="pt-PT"/>
          </a:p>
        </p:txBody>
      </p:sp>
      <p:pic>
        <p:nvPicPr>
          <p:cNvPr id="47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08389" cy="1822282"/>
          </a:xfrm>
          <a:prstGeom prst="rect">
            <a:avLst/>
          </a:prstGeom>
        </p:spPr>
      </p:pic>
      <p:sp>
        <p:nvSpPr>
          <p:cNvPr id="473" name="CaixaDeTexto 472"/>
          <p:cNvSpPr txBox="1"/>
          <p:nvPr/>
        </p:nvSpPr>
        <p:spPr>
          <a:xfrm>
            <a:off x="1708389" y="0"/>
            <a:ext cx="14547611" cy="1822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pic>
        <p:nvPicPr>
          <p:cNvPr id="474" name="Imagem 4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471" y="152400"/>
            <a:ext cx="1009403" cy="1316128"/>
          </a:xfrm>
          <a:prstGeom prst="rect">
            <a:avLst/>
          </a:prstGeom>
          <a:noFill/>
        </p:spPr>
      </p:pic>
      <p:sp>
        <p:nvSpPr>
          <p:cNvPr id="475" name="Retângulo 474"/>
          <p:cNvSpPr/>
          <p:nvPr/>
        </p:nvSpPr>
        <p:spPr>
          <a:xfrm>
            <a:off x="1708389" y="618753"/>
            <a:ext cx="1203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>
                <a:solidFill>
                  <a:srgbClr val="002060"/>
                </a:solidFill>
              </a:rPr>
              <a:t>PRINCIPAIS </a:t>
            </a:r>
            <a:r>
              <a:rPr lang="pt-PT" sz="3200" b="1" dirty="0" smtClean="0">
                <a:solidFill>
                  <a:srgbClr val="002060"/>
                </a:solidFill>
              </a:rPr>
              <a:t>INDICADORES</a:t>
            </a:r>
            <a:endParaRPr lang="pt-PT" sz="3200" b="1" dirty="0">
              <a:solidFill>
                <a:srgbClr val="002060"/>
              </a:solidFill>
            </a:endParaRPr>
          </a:p>
        </p:txBody>
      </p:sp>
      <p:sp>
        <p:nvSpPr>
          <p:cNvPr id="9" name="Rectângulo 23"/>
          <p:cNvSpPr/>
          <p:nvPr/>
        </p:nvSpPr>
        <p:spPr>
          <a:xfrm rot="10800000" flipV="1">
            <a:off x="685800" y="2295488"/>
            <a:ext cx="1036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+mj-lt"/>
              </a:rPr>
              <a:t>INDICADORES PARA ÁGUA RURAL</a:t>
            </a:r>
            <a:endParaRPr lang="pt-PT" sz="2800" b="1" dirty="0">
              <a:latin typeface="+mj-lt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185448"/>
              </p:ext>
            </p:extLst>
          </p:nvPr>
        </p:nvGraphicFramePr>
        <p:xfrm>
          <a:off x="685800" y="2818708"/>
          <a:ext cx="12319000" cy="2509456"/>
        </p:xfrm>
        <a:graphic>
          <a:graphicData uri="http://schemas.openxmlformats.org/drawingml/2006/table">
            <a:tbl>
              <a:tblPr/>
              <a:tblGrid>
                <a:gridCol w="1270000"/>
                <a:gridCol w="9164378"/>
                <a:gridCol w="1884622"/>
              </a:tblGrid>
              <a:tr h="5333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NºORD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DESCRIÇÃO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QUANT.</a:t>
                      </a:r>
                      <a:endParaRPr lang="pt-PT" sz="18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42341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Número </a:t>
                      </a:r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 Pequenos Sistemas de Água Existentes( PSA ) existente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472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Rácio </a:t>
                      </a:r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 PSA em Funcionamento por mais de 30 dias Consecutivos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8478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Números </a:t>
                      </a:r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 Pontos de Água existentes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308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472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Rácio </a:t>
                      </a:r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 PA em Funcionamento por mais de 30 dias Consecutivos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59%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472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Números </a:t>
                      </a:r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 PSA  + PA por Cada 1000 habitantes Rurais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584200" y="5801370"/>
            <a:ext cx="8195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+mj-lt"/>
              </a:rPr>
              <a:t>Indicadores</a:t>
            </a:r>
            <a:r>
              <a:rPr lang="en-US" sz="2800" b="1" dirty="0">
                <a:latin typeface="+mj-lt"/>
              </a:rPr>
              <a:t> p</a:t>
            </a:r>
            <a:r>
              <a:rPr lang="en-US" sz="2800" b="1" dirty="0" smtClean="0">
                <a:latin typeface="+mj-lt"/>
              </a:rPr>
              <a:t>ara </a:t>
            </a:r>
            <a:r>
              <a:rPr lang="en-US" sz="2800" b="1" dirty="0">
                <a:latin typeface="+mj-lt"/>
              </a:rPr>
              <a:t>SAA das </a:t>
            </a:r>
            <a:r>
              <a:rPr lang="en-US" sz="2800" b="1" dirty="0" err="1">
                <a:latin typeface="+mj-lt"/>
              </a:rPr>
              <a:t>Sedes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Capitais</a:t>
            </a:r>
            <a:r>
              <a:rPr lang="en-US" sz="2800" b="1" dirty="0">
                <a:latin typeface="+mj-lt"/>
              </a:rPr>
              <a:t> de </a:t>
            </a:r>
            <a:r>
              <a:rPr lang="en-US" sz="2800" b="1" dirty="0" err="1">
                <a:latin typeface="+mj-lt"/>
              </a:rPr>
              <a:t>Provincias</a:t>
            </a:r>
            <a:endParaRPr lang="pt-PT" sz="2800" b="1" dirty="0">
              <a:latin typeface="+mj-lt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488655"/>
              </p:ext>
            </p:extLst>
          </p:nvPr>
        </p:nvGraphicFramePr>
        <p:xfrm>
          <a:off x="724908" y="6324590"/>
          <a:ext cx="12279892" cy="2225050"/>
        </p:xfrm>
        <a:graphic>
          <a:graphicData uri="http://schemas.openxmlformats.org/drawingml/2006/table">
            <a:tbl>
              <a:tblPr/>
              <a:tblGrid>
                <a:gridCol w="1191332"/>
                <a:gridCol w="9209921"/>
                <a:gridCol w="1878639"/>
              </a:tblGrid>
              <a:tr h="53341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NºORD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DESCRIÇÃO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UNIDADES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25242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Total </a:t>
                      </a:r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 </a:t>
                      </a:r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Funcionários </a:t>
                      </a:r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por cada 1000 ligações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242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Recuperação </a:t>
                      </a:r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 Custos Operacionais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242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Água </a:t>
                      </a:r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Captada que é Facturada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40 %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242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Rácio </a:t>
                      </a:r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Valores Cobradas Valores Facturados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67,6%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242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População </a:t>
                      </a:r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Servida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  <a:r>
                        <a:rPr lang="pt-PT" sz="18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242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Número </a:t>
                      </a:r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 horas de Distribuição por dia (h)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81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xmlns="" id="{C0703D7D-3A1E-40DE-9B2E-51EED8F409D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PT" smtClean="0"/>
              <a:t>16</a:t>
            </a:fld>
            <a:endParaRPr lang="pt-PT"/>
          </a:p>
        </p:txBody>
      </p:sp>
      <p:pic>
        <p:nvPicPr>
          <p:cNvPr id="47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08389" cy="1822282"/>
          </a:xfrm>
          <a:prstGeom prst="rect">
            <a:avLst/>
          </a:prstGeom>
        </p:spPr>
      </p:pic>
      <p:sp>
        <p:nvSpPr>
          <p:cNvPr id="473" name="CaixaDeTexto 472"/>
          <p:cNvSpPr txBox="1"/>
          <p:nvPr/>
        </p:nvSpPr>
        <p:spPr>
          <a:xfrm>
            <a:off x="1708389" y="0"/>
            <a:ext cx="14547611" cy="1822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pic>
        <p:nvPicPr>
          <p:cNvPr id="474" name="Imagem 4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471" y="152400"/>
            <a:ext cx="1009403" cy="1316128"/>
          </a:xfrm>
          <a:prstGeom prst="rect">
            <a:avLst/>
          </a:prstGeom>
          <a:noFill/>
        </p:spPr>
      </p:pic>
      <p:sp>
        <p:nvSpPr>
          <p:cNvPr id="475" name="Retângulo 474"/>
          <p:cNvSpPr/>
          <p:nvPr/>
        </p:nvSpPr>
        <p:spPr>
          <a:xfrm>
            <a:off x="1708389" y="618753"/>
            <a:ext cx="1203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>
                <a:solidFill>
                  <a:srgbClr val="002060"/>
                </a:solidFill>
              </a:rPr>
              <a:t>PRINCIPAIS </a:t>
            </a:r>
            <a:r>
              <a:rPr lang="pt-PT" sz="3200" b="1" dirty="0" smtClean="0">
                <a:solidFill>
                  <a:srgbClr val="002060"/>
                </a:solidFill>
              </a:rPr>
              <a:t>INDICADORES</a:t>
            </a:r>
            <a:endParaRPr lang="pt-PT" sz="3200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868143"/>
              </p:ext>
            </p:extLst>
          </p:nvPr>
        </p:nvGraphicFramePr>
        <p:xfrm>
          <a:off x="3632200" y="3962400"/>
          <a:ext cx="12319000" cy="1869137"/>
        </p:xfrm>
        <a:graphic>
          <a:graphicData uri="http://schemas.openxmlformats.org/drawingml/2006/table">
            <a:tbl>
              <a:tblPr/>
              <a:tblGrid>
                <a:gridCol w="1721809"/>
                <a:gridCol w="1118816"/>
                <a:gridCol w="1487739"/>
                <a:gridCol w="1887911"/>
                <a:gridCol w="1068301"/>
                <a:gridCol w="1303276"/>
                <a:gridCol w="1865574"/>
                <a:gridCol w="1865574"/>
              </a:tblGrid>
              <a:tr h="66303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Clientes</a:t>
                      </a:r>
                    </a:p>
                    <a:p>
                      <a:pPr algn="ctr" fontAlgn="b"/>
                      <a:r>
                        <a:rPr lang="pt-PT" sz="18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 </a:t>
                      </a:r>
                      <a:endParaRPr lang="pt-PT" sz="18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PT" sz="2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I Semestre/2019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PT" sz="24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I Semestre/2018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Variação Clientes </a:t>
                      </a:r>
                      <a:r>
                        <a:rPr lang="pt-PT" sz="1800" b="1" i="0" u="none" strike="noStrike" dirty="0" err="1" smtClean="0">
                          <a:solidFill>
                            <a:srgbClr val="002060"/>
                          </a:solidFill>
                          <a:latin typeface="Calibri"/>
                        </a:rPr>
                        <a:t>Activos</a:t>
                      </a:r>
                      <a:r>
                        <a:rPr lang="pt-PT" sz="1800" b="1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 19/18</a:t>
                      </a:r>
                      <a:endParaRPr lang="pt-PT" sz="18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599892">
                <a:tc vMerge="1">
                  <a:txBody>
                    <a:bodyPr/>
                    <a:lstStyle/>
                    <a:p>
                      <a:pPr algn="ctr" fontAlgn="b"/>
                      <a:endParaRPr lang="pt-PT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Activos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Bloqueados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Total de Clientes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Activos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Bloqueados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Total de Clientes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t-PT" sz="12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606207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rgbClr val="002060"/>
                          </a:solidFill>
                          <a:latin typeface="+mj-lt"/>
                        </a:rPr>
                        <a:t>Total Geral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 smtClean="0">
                          <a:solidFill>
                            <a:srgbClr val="002060"/>
                          </a:solidFill>
                          <a:latin typeface="+mj-lt"/>
                        </a:rPr>
                        <a:t>42 771</a:t>
                      </a:r>
                      <a:endParaRPr lang="pt-PT" sz="1800" b="0" i="0" u="none" strike="noStrike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+mj-lt"/>
                        </a:rPr>
                        <a:t>9 517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rgbClr val="002060"/>
                          </a:solidFill>
                          <a:latin typeface="+mj-lt"/>
                        </a:rPr>
                        <a:t>52 288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+mj-lt"/>
                        </a:rPr>
                        <a:t>38 659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+mj-lt"/>
                        </a:rPr>
                        <a:t>12 604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rgbClr val="002060"/>
                          </a:solidFill>
                          <a:latin typeface="+mj-lt"/>
                        </a:rPr>
                        <a:t>51 263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 smtClean="0">
                          <a:solidFill>
                            <a:srgbClr val="002060"/>
                          </a:solidFill>
                          <a:latin typeface="+mj-lt"/>
                        </a:rPr>
                        <a:t>10,64%</a:t>
                      </a:r>
                      <a:endParaRPr lang="pt-PT" sz="1800" b="1" i="0" u="none" strike="noStrike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2" descr="http://www.orangeoneadvisors.com.br/wp-content/uploads/2015/03/icon_historia-560x31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014921"/>
            <a:ext cx="2833774" cy="176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ângulo 23"/>
          <p:cNvSpPr/>
          <p:nvPr/>
        </p:nvSpPr>
        <p:spPr>
          <a:xfrm rot="10800000" flipV="1">
            <a:off x="584200" y="2872947"/>
            <a:ext cx="1036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+mj-lt"/>
              </a:rPr>
              <a:t>EVOLUÇÃO DA CARTEIRA DE CLIENTES</a:t>
            </a:r>
            <a:endParaRPr lang="pt-PT" sz="2800" b="1" dirty="0">
              <a:latin typeface="+mj-lt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1041400" y="6781800"/>
            <a:ext cx="14554200" cy="11430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A </a:t>
            </a:r>
            <a:r>
              <a:rPr lang="en-US" sz="2400" dirty="0" err="1" smtClean="0">
                <a:solidFill>
                  <a:srgbClr val="002060"/>
                </a:solidFill>
              </a:rPr>
              <a:t>evolução</a:t>
            </a:r>
            <a:r>
              <a:rPr lang="en-US" sz="2400" dirty="0" smtClean="0">
                <a:solidFill>
                  <a:srgbClr val="002060"/>
                </a:solidFill>
              </a:rPr>
              <a:t> dos </a:t>
            </a:r>
            <a:r>
              <a:rPr lang="en-US" sz="2400" dirty="0" err="1" smtClean="0">
                <a:solidFill>
                  <a:srgbClr val="002060"/>
                </a:solidFill>
              </a:rPr>
              <a:t>clientes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activos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foi</a:t>
            </a:r>
            <a:r>
              <a:rPr lang="en-US" sz="2400" dirty="0" smtClean="0">
                <a:solidFill>
                  <a:srgbClr val="002060"/>
                </a:solidFill>
              </a:rPr>
              <a:t> de 10,64%, </a:t>
            </a:r>
            <a:r>
              <a:rPr lang="en-US" sz="2400" dirty="0" err="1" smtClean="0">
                <a:solidFill>
                  <a:srgbClr val="002060"/>
                </a:solidFill>
              </a:rPr>
              <a:t>tendo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por</a:t>
            </a:r>
            <a:r>
              <a:rPr lang="en-US" sz="2400" dirty="0" smtClean="0">
                <a:solidFill>
                  <a:srgbClr val="002060"/>
                </a:solidFill>
              </a:rPr>
              <a:t> base as </a:t>
            </a:r>
            <a:r>
              <a:rPr lang="en-US" sz="2400" dirty="0" err="1" smtClean="0">
                <a:solidFill>
                  <a:srgbClr val="002060"/>
                </a:solidFill>
              </a:rPr>
              <a:t>acções</a:t>
            </a:r>
            <a:r>
              <a:rPr lang="en-US" sz="2400" dirty="0" smtClean="0">
                <a:solidFill>
                  <a:srgbClr val="002060"/>
                </a:solidFill>
              </a:rPr>
              <a:t> de </a:t>
            </a:r>
            <a:r>
              <a:rPr lang="en-US" sz="2400" dirty="0" err="1" smtClean="0">
                <a:solidFill>
                  <a:srgbClr val="002060"/>
                </a:solidFill>
              </a:rPr>
              <a:t>recadastro</a:t>
            </a:r>
            <a:r>
              <a:rPr lang="en-US" sz="2400" dirty="0" smtClean="0">
                <a:solidFill>
                  <a:srgbClr val="002060"/>
                </a:solidFill>
              </a:rPr>
              <a:t> de </a:t>
            </a:r>
            <a:r>
              <a:rPr lang="en-US" sz="2400" dirty="0" err="1" smtClean="0">
                <a:solidFill>
                  <a:srgbClr val="002060"/>
                </a:solidFill>
              </a:rPr>
              <a:t>clientes</a:t>
            </a:r>
            <a:r>
              <a:rPr lang="en-US" sz="2400" dirty="0" smtClean="0">
                <a:solidFill>
                  <a:srgbClr val="002060"/>
                </a:solidFill>
              </a:rPr>
              <a:t> que a EASB tem </a:t>
            </a:r>
            <a:r>
              <a:rPr lang="en-US" sz="2400" dirty="0" err="1" smtClean="0">
                <a:solidFill>
                  <a:srgbClr val="002060"/>
                </a:solidFill>
              </a:rPr>
              <a:t>em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curso</a:t>
            </a:r>
            <a:r>
              <a:rPr lang="en-US" sz="2400" dirty="0" smtClean="0">
                <a:solidFill>
                  <a:srgbClr val="002060"/>
                </a:solidFill>
              </a:rPr>
              <a:t> para o </a:t>
            </a:r>
            <a:r>
              <a:rPr lang="en-US" sz="2400" dirty="0" err="1" smtClean="0">
                <a:solidFill>
                  <a:srgbClr val="002060"/>
                </a:solidFill>
              </a:rPr>
              <a:t>exercício</a:t>
            </a:r>
            <a:r>
              <a:rPr lang="en-US" sz="2400" dirty="0" smtClean="0">
                <a:solidFill>
                  <a:srgbClr val="002060"/>
                </a:solidFill>
              </a:rPr>
              <a:t> de 2019, </a:t>
            </a:r>
            <a:r>
              <a:rPr lang="en-US" sz="2400" dirty="0" err="1" smtClean="0">
                <a:solidFill>
                  <a:srgbClr val="002060"/>
                </a:solidFill>
              </a:rPr>
              <a:t>originando</a:t>
            </a:r>
            <a:r>
              <a:rPr lang="en-US" sz="2400" dirty="0" smtClean="0">
                <a:solidFill>
                  <a:srgbClr val="002060"/>
                </a:solidFill>
              </a:rPr>
              <a:t> um </a:t>
            </a:r>
            <a:r>
              <a:rPr lang="en-US" sz="2400" dirty="0" err="1" smtClean="0">
                <a:solidFill>
                  <a:srgbClr val="002060"/>
                </a:solidFill>
              </a:rPr>
              <a:t>crescimento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absoluto</a:t>
            </a:r>
            <a:r>
              <a:rPr lang="en-US" sz="2400" dirty="0" smtClean="0">
                <a:solidFill>
                  <a:srgbClr val="002060"/>
                </a:solidFill>
              </a:rPr>
              <a:t> de 4.122 </a:t>
            </a:r>
            <a:r>
              <a:rPr lang="en-US" sz="2400" dirty="0" err="1" smtClean="0">
                <a:solidFill>
                  <a:srgbClr val="002060"/>
                </a:solidFill>
              </a:rPr>
              <a:t>novos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clientes</a:t>
            </a:r>
            <a:r>
              <a:rPr lang="en-US" sz="2400" dirty="0" smtClean="0">
                <a:solidFill>
                  <a:srgbClr val="002060"/>
                </a:solidFill>
              </a:rPr>
              <a:t> a </a:t>
            </a:r>
            <a:r>
              <a:rPr lang="en-US" sz="2400" dirty="0" err="1" smtClean="0">
                <a:solidFill>
                  <a:srgbClr val="002060"/>
                </a:solidFill>
              </a:rPr>
              <a:t>serem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faturados</a:t>
            </a:r>
            <a:r>
              <a:rPr lang="en-US" sz="2400" dirty="0" smtClean="0">
                <a:solidFill>
                  <a:srgbClr val="002060"/>
                </a:solidFill>
              </a:rPr>
              <a:t>. 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3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xmlns="" id="{C0703D7D-3A1E-40DE-9B2E-51EED8F409D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PT" smtClean="0"/>
              <a:t>17</a:t>
            </a:fld>
            <a:endParaRPr lang="pt-PT"/>
          </a:p>
        </p:txBody>
      </p:sp>
      <p:pic>
        <p:nvPicPr>
          <p:cNvPr id="47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08389" cy="1822282"/>
          </a:xfrm>
          <a:prstGeom prst="rect">
            <a:avLst/>
          </a:prstGeom>
        </p:spPr>
      </p:pic>
      <p:sp>
        <p:nvSpPr>
          <p:cNvPr id="473" name="CaixaDeTexto 472"/>
          <p:cNvSpPr txBox="1"/>
          <p:nvPr/>
        </p:nvSpPr>
        <p:spPr>
          <a:xfrm>
            <a:off x="1708389" y="0"/>
            <a:ext cx="14547611" cy="1822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pic>
        <p:nvPicPr>
          <p:cNvPr id="474" name="Imagem 4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471" y="152400"/>
            <a:ext cx="1009403" cy="1316128"/>
          </a:xfrm>
          <a:prstGeom prst="rect">
            <a:avLst/>
          </a:prstGeom>
          <a:noFill/>
        </p:spPr>
      </p:pic>
      <p:sp>
        <p:nvSpPr>
          <p:cNvPr id="475" name="Retângulo 474"/>
          <p:cNvSpPr/>
          <p:nvPr/>
        </p:nvSpPr>
        <p:spPr>
          <a:xfrm>
            <a:off x="1708389" y="618753"/>
            <a:ext cx="1203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>
                <a:solidFill>
                  <a:srgbClr val="002060"/>
                </a:solidFill>
              </a:rPr>
              <a:t>PRINCIPAIS </a:t>
            </a:r>
            <a:r>
              <a:rPr lang="pt-PT" sz="3200" b="1" dirty="0" smtClean="0">
                <a:solidFill>
                  <a:srgbClr val="002060"/>
                </a:solidFill>
              </a:rPr>
              <a:t>INDICADORES</a:t>
            </a:r>
            <a:endParaRPr lang="pt-PT" sz="3200" b="1" dirty="0">
              <a:solidFill>
                <a:srgbClr val="002060"/>
              </a:solidFill>
            </a:endParaRPr>
          </a:p>
        </p:txBody>
      </p:sp>
      <p:sp>
        <p:nvSpPr>
          <p:cNvPr id="13" name="Rectângulo 23"/>
          <p:cNvSpPr/>
          <p:nvPr/>
        </p:nvSpPr>
        <p:spPr>
          <a:xfrm rot="10800000" flipV="1">
            <a:off x="4657607" y="1971369"/>
            <a:ext cx="1036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+mj-lt"/>
              </a:rPr>
              <a:t>EVOLUÇÃO DAS COBRANÇAS NO 2º SEMESTRE DE 2018 (</a:t>
            </a:r>
            <a:r>
              <a:rPr lang="en-US" sz="2800" b="1" dirty="0" err="1" smtClean="0">
                <a:latin typeface="+mj-lt"/>
              </a:rPr>
              <a:t>Akz</a:t>
            </a:r>
            <a:r>
              <a:rPr lang="en-US" sz="2800" b="1" dirty="0" smtClean="0">
                <a:latin typeface="+mj-lt"/>
              </a:rPr>
              <a:t>)</a:t>
            </a:r>
            <a:endParaRPr lang="pt-PT" sz="2800" b="1" dirty="0">
              <a:latin typeface="+mj-lt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547653"/>
              </p:ext>
            </p:extLst>
          </p:nvPr>
        </p:nvGraphicFramePr>
        <p:xfrm>
          <a:off x="3292593" y="2590123"/>
          <a:ext cx="11769607" cy="2975957"/>
        </p:xfrm>
        <a:graphic>
          <a:graphicData uri="http://schemas.openxmlformats.org/drawingml/2006/table">
            <a:tbl>
              <a:tblPr/>
              <a:tblGrid>
                <a:gridCol w="1981200"/>
                <a:gridCol w="4227961"/>
                <a:gridCol w="3305376"/>
                <a:gridCol w="2255070"/>
              </a:tblGrid>
              <a:tr h="569563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Designação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FACTURAÇAO</a:t>
                      </a:r>
                      <a:r>
                        <a:rPr lang="pt-PT" sz="1800" b="1" i="0" u="none" strike="noStrike" baseline="0" dirty="0" smtClean="0">
                          <a:solidFill>
                            <a:srgbClr val="FFFFFF"/>
                          </a:solidFill>
                          <a:latin typeface="Calibri"/>
                        </a:rPr>
                        <a:t> 20</a:t>
                      </a:r>
                      <a:r>
                        <a:rPr lang="pt-PT" sz="18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18</a:t>
                      </a:r>
                      <a:endParaRPr lang="pt-PT" sz="18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COBRANÇA 2018</a:t>
                      </a:r>
                      <a:endParaRPr lang="pt-PT" sz="18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Variação </a:t>
                      </a:r>
                      <a:endParaRPr lang="pt-PT" sz="18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341736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Julho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152 189 650,16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73 255 331,48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41736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Agosto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146 407 949,91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50 341 658,11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41736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Setembro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146 403 588,54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93 782 084,65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41736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Outubro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142 004 010,22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136 932 084,65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41736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Novembro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149 273 929,04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120 876 210,31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55978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Dezembro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132 067 128,76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107 438 316,45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1736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PT" sz="18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868 346 256,63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PT" sz="18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582 625 685,65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67,56%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660400" y="3657600"/>
            <a:ext cx="23475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2º </a:t>
            </a:r>
            <a:r>
              <a:rPr lang="en-US" sz="3200" b="1" dirty="0" err="1" smtClean="0"/>
              <a:t>Semestre</a:t>
            </a:r>
            <a:r>
              <a:rPr lang="en-US" sz="3200" b="1" dirty="0" smtClean="0"/>
              <a:t> </a:t>
            </a:r>
          </a:p>
          <a:p>
            <a:pPr algn="ctr"/>
            <a:r>
              <a:rPr lang="en-US" sz="3200" b="1" dirty="0" smtClean="0"/>
              <a:t>2018</a:t>
            </a:r>
            <a:endParaRPr lang="en-US" sz="3200" b="1" dirty="0"/>
          </a:p>
        </p:txBody>
      </p:sp>
      <p:graphicFrame>
        <p:nvGraphicFramePr>
          <p:cNvPr id="15" name="Gráfico 14"/>
          <p:cNvGraphicFramePr/>
          <p:nvPr>
            <p:extLst>
              <p:ext uri="{D42A27DB-BD31-4B8C-83A1-F6EECF244321}">
                <p14:modId xmlns:p14="http://schemas.microsoft.com/office/powerpoint/2010/main" val="1500801413"/>
              </p:ext>
            </p:extLst>
          </p:nvPr>
        </p:nvGraphicFramePr>
        <p:xfrm>
          <a:off x="3251200" y="5791200"/>
          <a:ext cx="118110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0691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xmlns="" id="{C0703D7D-3A1E-40DE-9B2E-51EED8F409D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PT" smtClean="0"/>
              <a:t>18</a:t>
            </a:fld>
            <a:endParaRPr lang="pt-PT"/>
          </a:p>
        </p:txBody>
      </p:sp>
      <p:pic>
        <p:nvPicPr>
          <p:cNvPr id="47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08389" cy="1822282"/>
          </a:xfrm>
          <a:prstGeom prst="rect">
            <a:avLst/>
          </a:prstGeom>
        </p:spPr>
      </p:pic>
      <p:sp>
        <p:nvSpPr>
          <p:cNvPr id="473" name="CaixaDeTexto 472"/>
          <p:cNvSpPr txBox="1"/>
          <p:nvPr/>
        </p:nvSpPr>
        <p:spPr>
          <a:xfrm>
            <a:off x="1708389" y="0"/>
            <a:ext cx="14547611" cy="1822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pic>
        <p:nvPicPr>
          <p:cNvPr id="474" name="Imagem 4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471" y="152400"/>
            <a:ext cx="1009403" cy="1316128"/>
          </a:xfrm>
          <a:prstGeom prst="rect">
            <a:avLst/>
          </a:prstGeom>
          <a:noFill/>
        </p:spPr>
      </p:pic>
      <p:sp>
        <p:nvSpPr>
          <p:cNvPr id="475" name="Retângulo 474"/>
          <p:cNvSpPr/>
          <p:nvPr/>
        </p:nvSpPr>
        <p:spPr>
          <a:xfrm>
            <a:off x="1708389" y="618753"/>
            <a:ext cx="1203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>
                <a:solidFill>
                  <a:srgbClr val="002060"/>
                </a:solidFill>
              </a:rPr>
              <a:t>PRINCIPAIS </a:t>
            </a:r>
            <a:r>
              <a:rPr lang="pt-PT" sz="3200" b="1" dirty="0" smtClean="0">
                <a:solidFill>
                  <a:srgbClr val="002060"/>
                </a:solidFill>
              </a:rPr>
              <a:t>INDICADORES</a:t>
            </a:r>
            <a:endParaRPr lang="pt-PT" sz="3200" b="1" dirty="0">
              <a:solidFill>
                <a:srgbClr val="002060"/>
              </a:solidFill>
            </a:endParaRPr>
          </a:p>
        </p:txBody>
      </p:sp>
      <p:sp>
        <p:nvSpPr>
          <p:cNvPr id="13" name="Rectângulo 23"/>
          <p:cNvSpPr/>
          <p:nvPr/>
        </p:nvSpPr>
        <p:spPr>
          <a:xfrm rot="10800000" flipV="1">
            <a:off x="4689594" y="2013684"/>
            <a:ext cx="1036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+mj-lt"/>
              </a:rPr>
              <a:t>EVOLUÇÃO DAS COBRANÇAS NO 2º SEMESTRE DE 2019 (</a:t>
            </a:r>
            <a:r>
              <a:rPr lang="en-US" sz="2800" b="1" dirty="0" err="1" smtClean="0">
                <a:latin typeface="+mj-lt"/>
              </a:rPr>
              <a:t>Akz</a:t>
            </a:r>
            <a:r>
              <a:rPr lang="en-US" sz="2800" b="1" dirty="0" smtClean="0">
                <a:latin typeface="+mj-lt"/>
              </a:rPr>
              <a:t>)</a:t>
            </a:r>
            <a:endParaRPr lang="pt-PT" sz="2800" b="1" dirty="0">
              <a:latin typeface="+mj-lt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31800" y="3657600"/>
            <a:ext cx="23475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2º </a:t>
            </a:r>
            <a:r>
              <a:rPr lang="en-US" sz="3200" b="1" dirty="0" err="1" smtClean="0"/>
              <a:t>Semestre</a:t>
            </a:r>
            <a:r>
              <a:rPr lang="en-US" sz="3200" b="1" dirty="0" smtClean="0"/>
              <a:t> </a:t>
            </a:r>
          </a:p>
          <a:p>
            <a:pPr algn="ctr"/>
            <a:r>
              <a:rPr lang="en-US" sz="3200" b="1" dirty="0" smtClean="0"/>
              <a:t>2019</a:t>
            </a:r>
            <a:endParaRPr lang="en-US" sz="3200" b="1" dirty="0"/>
          </a:p>
        </p:txBody>
      </p:sp>
      <p:graphicFrame>
        <p:nvGraphicFramePr>
          <p:cNvPr id="15" name="Gráfico 14"/>
          <p:cNvGraphicFramePr/>
          <p:nvPr>
            <p:extLst>
              <p:ext uri="{D42A27DB-BD31-4B8C-83A1-F6EECF244321}">
                <p14:modId xmlns:p14="http://schemas.microsoft.com/office/powerpoint/2010/main" val="1840195711"/>
              </p:ext>
            </p:extLst>
          </p:nvPr>
        </p:nvGraphicFramePr>
        <p:xfrm>
          <a:off x="3135243" y="5668710"/>
          <a:ext cx="11953994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968795"/>
              </p:ext>
            </p:extLst>
          </p:nvPr>
        </p:nvGraphicFramePr>
        <p:xfrm>
          <a:off x="3135242" y="2666999"/>
          <a:ext cx="11953995" cy="2793466"/>
        </p:xfrm>
        <a:graphic>
          <a:graphicData uri="http://schemas.openxmlformats.org/drawingml/2006/table">
            <a:tbl>
              <a:tblPr/>
              <a:tblGrid>
                <a:gridCol w="2698277"/>
                <a:gridCol w="3608161"/>
                <a:gridCol w="3357158"/>
                <a:gridCol w="2290399"/>
              </a:tblGrid>
              <a:tr h="5231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Designação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FACTURAÇAO/19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COBRANÇA/19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RÁCIO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33038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Janeiro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196 613 537,95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105 453 405,76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54%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3038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Fevereiro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190 265 400,05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113 523 634,00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60%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5893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Março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182 926 587,76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109 515 790,62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60%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3038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Abril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185 589 146,51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97 268 166,92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52%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3038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Maio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172 041 864,75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125 705 446,88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73%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44146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Junho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192 524 922,79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123 877 337,41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64%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38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PT" sz="18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1 119 802 049,79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PT" sz="18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675 343 781,59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60,50%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502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xmlns="" id="{C0703D7D-3A1E-40DE-9B2E-51EED8F409D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PT" smtClean="0"/>
              <a:t>19</a:t>
            </a:fld>
            <a:endParaRPr lang="pt-PT"/>
          </a:p>
        </p:txBody>
      </p:sp>
      <p:pic>
        <p:nvPicPr>
          <p:cNvPr id="47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08389" cy="1822282"/>
          </a:xfrm>
          <a:prstGeom prst="rect">
            <a:avLst/>
          </a:prstGeom>
        </p:spPr>
      </p:pic>
      <p:sp>
        <p:nvSpPr>
          <p:cNvPr id="473" name="CaixaDeTexto 472"/>
          <p:cNvSpPr txBox="1"/>
          <p:nvPr/>
        </p:nvSpPr>
        <p:spPr>
          <a:xfrm>
            <a:off x="1708389" y="0"/>
            <a:ext cx="14547611" cy="1822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pic>
        <p:nvPicPr>
          <p:cNvPr id="474" name="Imagem 4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471" y="152400"/>
            <a:ext cx="1009403" cy="1316128"/>
          </a:xfrm>
          <a:prstGeom prst="rect">
            <a:avLst/>
          </a:prstGeom>
          <a:noFill/>
        </p:spPr>
      </p:pic>
      <p:sp>
        <p:nvSpPr>
          <p:cNvPr id="475" name="Retângulo 474"/>
          <p:cNvSpPr/>
          <p:nvPr/>
        </p:nvSpPr>
        <p:spPr>
          <a:xfrm>
            <a:off x="1708389" y="618753"/>
            <a:ext cx="1203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>
                <a:solidFill>
                  <a:srgbClr val="002060"/>
                </a:solidFill>
              </a:rPr>
              <a:t>PRINCIPAIS </a:t>
            </a:r>
            <a:r>
              <a:rPr lang="pt-PT" sz="3200" b="1" dirty="0" smtClean="0">
                <a:solidFill>
                  <a:srgbClr val="002060"/>
                </a:solidFill>
              </a:rPr>
              <a:t>INDICADORES</a:t>
            </a:r>
            <a:endParaRPr lang="pt-PT" sz="3200" b="1" dirty="0">
              <a:solidFill>
                <a:srgbClr val="002060"/>
              </a:solidFill>
            </a:endParaRPr>
          </a:p>
        </p:txBody>
      </p:sp>
      <p:sp>
        <p:nvSpPr>
          <p:cNvPr id="13" name="Rectângulo 23"/>
          <p:cNvSpPr/>
          <p:nvPr/>
        </p:nvSpPr>
        <p:spPr>
          <a:xfrm rot="10800000" flipV="1">
            <a:off x="2413000" y="2013508"/>
            <a:ext cx="11877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+mj-lt"/>
              </a:rPr>
              <a:t>VARIAÇÃO DE FACTURAÇÃO E COBRANÇAS APÓS ALTERAÇÃO TARIFÁRIA (</a:t>
            </a:r>
            <a:r>
              <a:rPr lang="en-US" sz="2800" b="1" dirty="0" err="1" smtClean="0">
                <a:solidFill>
                  <a:srgbClr val="002060"/>
                </a:solidFill>
                <a:latin typeface="+mj-lt"/>
              </a:rPr>
              <a:t>Akz</a:t>
            </a:r>
            <a:r>
              <a:rPr lang="en-US" sz="2800" b="1" dirty="0" smtClean="0">
                <a:solidFill>
                  <a:srgbClr val="002060"/>
                </a:solidFill>
                <a:latin typeface="+mj-lt"/>
              </a:rPr>
              <a:t>)</a:t>
            </a:r>
            <a:endParaRPr lang="pt-PT" sz="2800" b="1" dirty="0">
              <a:solidFill>
                <a:srgbClr val="002060"/>
              </a:solidFill>
              <a:latin typeface="+mj-lt"/>
            </a:endParaRP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199792"/>
              </p:ext>
            </p:extLst>
          </p:nvPr>
        </p:nvGraphicFramePr>
        <p:xfrm>
          <a:off x="1793991" y="2588797"/>
          <a:ext cx="12353808" cy="4912902"/>
        </p:xfrm>
        <a:graphic>
          <a:graphicData uri="http://schemas.openxmlformats.org/drawingml/2006/table">
            <a:tbl>
              <a:tblPr/>
              <a:tblGrid>
                <a:gridCol w="2502037"/>
                <a:gridCol w="3127546"/>
                <a:gridCol w="1876528"/>
                <a:gridCol w="2866498"/>
                <a:gridCol w="1981199"/>
              </a:tblGrid>
              <a:tr h="510432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Designação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FACTURAÇAO</a:t>
                      </a:r>
                      <a:endParaRPr lang="pt-PT" sz="18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i="0" u="none" strike="noStrike" dirty="0" smtClean="0">
                          <a:solidFill>
                            <a:srgbClr val="FFFFFF"/>
                          </a:solidFill>
                          <a:latin typeface="+mn-lt"/>
                        </a:rPr>
                        <a:t>Var. </a:t>
                      </a:r>
                      <a:r>
                        <a:rPr lang="pt-PT" sz="1800" b="1" i="0" u="none" strike="noStrike" dirty="0" err="1" smtClean="0">
                          <a:solidFill>
                            <a:srgbClr val="FFFFFF"/>
                          </a:solidFill>
                          <a:latin typeface="+mn-lt"/>
                        </a:rPr>
                        <a:t>Facturação</a:t>
                      </a:r>
                      <a:endParaRPr lang="pt-PT" sz="1800" b="1" i="0" u="none" strike="noStrike" dirty="0" smtClean="0">
                        <a:solidFill>
                          <a:srgbClr val="FFFFFF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200" b="1" i="0" u="none" strike="noStrike" dirty="0" smtClean="0">
                          <a:solidFill>
                            <a:srgbClr val="FFFFFF"/>
                          </a:solidFill>
                          <a:latin typeface="+mn-lt"/>
                        </a:rPr>
                        <a:t>2º Sem. 18 </a:t>
                      </a:r>
                      <a:r>
                        <a:rPr lang="pt-PT" sz="1200" b="1" i="0" u="none" strike="noStrike" dirty="0" err="1" smtClean="0">
                          <a:solidFill>
                            <a:srgbClr val="FFFFFF"/>
                          </a:solidFill>
                          <a:latin typeface="+mn-lt"/>
                        </a:rPr>
                        <a:t>Vs</a:t>
                      </a:r>
                      <a:r>
                        <a:rPr lang="pt-PT" sz="1200" b="1" i="0" u="none" strike="noStrike" dirty="0" smtClean="0">
                          <a:solidFill>
                            <a:srgbClr val="FFFFFF"/>
                          </a:solidFill>
                          <a:latin typeface="+mn-lt"/>
                        </a:rPr>
                        <a:t> 1º</a:t>
                      </a:r>
                      <a:r>
                        <a:rPr lang="pt-PT" sz="1200" b="1" i="0" u="none" strike="noStrike" baseline="0" dirty="0" smtClean="0">
                          <a:solidFill>
                            <a:srgbClr val="FFFFFF"/>
                          </a:solidFill>
                          <a:latin typeface="+mn-lt"/>
                        </a:rPr>
                        <a:t> Sem. 2019</a:t>
                      </a:r>
                      <a:endParaRPr lang="pt-PT" sz="1200" b="1" i="0" u="none" strike="noStrike" dirty="0" smtClean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COBRANÇA</a:t>
                      </a:r>
                      <a:endParaRPr lang="pt-PT" sz="18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Var. Cobrança</a:t>
                      </a:r>
                    </a:p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200" b="1" i="0" u="none" strike="noStrike" dirty="0" smtClean="0">
                          <a:solidFill>
                            <a:srgbClr val="FFFFFF"/>
                          </a:solidFill>
                          <a:latin typeface="+mn-lt"/>
                        </a:rPr>
                        <a:t>2º Sem. 18 </a:t>
                      </a:r>
                      <a:r>
                        <a:rPr lang="pt-PT" sz="1200" b="1" i="0" u="none" strike="noStrike" dirty="0" err="1" smtClean="0">
                          <a:solidFill>
                            <a:srgbClr val="FFFFFF"/>
                          </a:solidFill>
                          <a:latin typeface="+mn-lt"/>
                        </a:rPr>
                        <a:t>Vs</a:t>
                      </a:r>
                      <a:r>
                        <a:rPr lang="pt-PT" sz="1200" b="1" i="0" u="none" strike="noStrike" dirty="0" smtClean="0">
                          <a:solidFill>
                            <a:srgbClr val="FFFFFF"/>
                          </a:solidFill>
                          <a:latin typeface="+mn-lt"/>
                        </a:rPr>
                        <a:t> 1º</a:t>
                      </a:r>
                      <a:r>
                        <a:rPr lang="pt-PT" sz="1200" b="1" i="0" u="none" strike="noStrike" baseline="0" dirty="0" smtClean="0">
                          <a:solidFill>
                            <a:srgbClr val="FFFFFF"/>
                          </a:solidFill>
                          <a:latin typeface="+mn-lt"/>
                        </a:rPr>
                        <a:t> Sem. 2019</a:t>
                      </a:r>
                      <a:endParaRPr lang="pt-PT" sz="1200" b="1" i="0" u="none" strike="noStrike" dirty="0" smtClean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306258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Julho 2018</a:t>
                      </a:r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152 189 650,16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73 255 331,48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06258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Agosto 2018</a:t>
                      </a:r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146 407 949,91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50 341 658,11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06258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Setembro 2018</a:t>
                      </a:r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146 403 588,54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93 782 084,65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06258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Outubro 2018</a:t>
                      </a:r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142 004 010,22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136 932 084,65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06258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Novembro 2018</a:t>
                      </a:r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149 273 929,04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120 876 210,31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Dezembro 2018</a:t>
                      </a:r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132 067 128,76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107 438 316,45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Total 2º</a:t>
                      </a:r>
                      <a:r>
                        <a:rPr lang="pt-PT" sz="1800" b="1" i="0" u="none" strike="noStrike" baseline="0" dirty="0" smtClean="0">
                          <a:solidFill>
                            <a:srgbClr val="002060"/>
                          </a:solidFill>
                          <a:latin typeface="Calibri"/>
                        </a:rPr>
                        <a:t> Semestre 2018</a:t>
                      </a:r>
                      <a:endParaRPr lang="pt-PT" sz="18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1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868 346 256,63  </a:t>
                      </a:r>
                      <a:endParaRPr lang="pt-PT" sz="18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PT" sz="18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1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582 625 685,65 </a:t>
                      </a:r>
                      <a:endParaRPr lang="pt-PT" sz="18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18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Janeiro 2019</a:t>
                      </a:r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196 613 537,95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105 453 405,76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Fevereiro 2019</a:t>
                      </a:r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190 265 400,05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113 523 634,00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Março 2019</a:t>
                      </a:r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182 926 587,76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109 515 790,62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Abril 2019</a:t>
                      </a:r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185 589 146,51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97 268 166,92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Maio 2019</a:t>
                      </a:r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172 041 864,75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125 705 446,88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Junho 2019</a:t>
                      </a:r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192 524 922,79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6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123 877 337,41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16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Total 2º</a:t>
                      </a:r>
                      <a:r>
                        <a:rPr lang="pt-PT" sz="1800" b="1" i="0" u="none" strike="noStrike" baseline="0" dirty="0" smtClean="0">
                          <a:solidFill>
                            <a:srgbClr val="002060"/>
                          </a:solidFill>
                          <a:latin typeface="Calibri"/>
                        </a:rPr>
                        <a:t> Semestre 2019</a:t>
                      </a:r>
                      <a:endParaRPr lang="pt-PT" sz="18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1 119 802 049,79  </a:t>
                      </a:r>
                      <a:endParaRPr lang="pt-PT" sz="18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1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251 455 793,16 </a:t>
                      </a:r>
                      <a:endParaRPr lang="pt-PT" sz="18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 675 343 781,59</a:t>
                      </a:r>
                      <a:r>
                        <a:rPr lang="pt-PT" sz="1800" b="1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 </a:t>
                      </a:r>
                      <a:endParaRPr lang="pt-PT" sz="18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92 718 095,94</a:t>
                      </a:r>
                      <a:endParaRPr lang="pt-PT" sz="18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1793993" y="7591975"/>
            <a:ext cx="12496801" cy="11430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A </a:t>
            </a:r>
            <a:r>
              <a:rPr lang="en-US" dirty="0" err="1" smtClean="0">
                <a:solidFill>
                  <a:srgbClr val="002060"/>
                </a:solidFill>
              </a:rPr>
              <a:t>evolução</a:t>
            </a:r>
            <a:r>
              <a:rPr lang="en-US" dirty="0" smtClean="0">
                <a:solidFill>
                  <a:srgbClr val="002060"/>
                </a:solidFill>
              </a:rPr>
              <a:t> da </a:t>
            </a:r>
            <a:r>
              <a:rPr lang="en-US" dirty="0" err="1" smtClean="0">
                <a:solidFill>
                  <a:srgbClr val="002060"/>
                </a:solidFill>
              </a:rPr>
              <a:t>facturação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em</a:t>
            </a:r>
            <a:r>
              <a:rPr lang="en-US" dirty="0" smtClean="0">
                <a:solidFill>
                  <a:srgbClr val="002060"/>
                </a:solidFill>
              </a:rPr>
              <a:t> 2020 </a:t>
            </a:r>
            <a:r>
              <a:rPr lang="en-US" dirty="0" err="1" smtClean="0">
                <a:solidFill>
                  <a:srgbClr val="002060"/>
                </a:solidFill>
              </a:rPr>
              <a:t>deverá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subir</a:t>
            </a:r>
            <a:r>
              <a:rPr lang="en-US" dirty="0" smtClean="0">
                <a:solidFill>
                  <a:srgbClr val="002060"/>
                </a:solidFill>
              </a:rPr>
              <a:t> para </a:t>
            </a:r>
            <a:r>
              <a:rPr lang="en-US" dirty="0" err="1" smtClean="0">
                <a:solidFill>
                  <a:srgbClr val="002060"/>
                </a:solidFill>
              </a:rPr>
              <a:t>os</a:t>
            </a:r>
            <a:r>
              <a:rPr lang="en-US" dirty="0" smtClean="0">
                <a:solidFill>
                  <a:srgbClr val="002060"/>
                </a:solidFill>
              </a:rPr>
              <a:t> 300 </a:t>
            </a:r>
            <a:r>
              <a:rPr lang="en-US" dirty="0" err="1" smtClean="0">
                <a:solidFill>
                  <a:srgbClr val="002060"/>
                </a:solidFill>
              </a:rPr>
              <a:t>milhões</a:t>
            </a:r>
            <a:r>
              <a:rPr lang="en-US" dirty="0" smtClean="0">
                <a:solidFill>
                  <a:srgbClr val="002060"/>
                </a:solidFill>
              </a:rPr>
              <a:t> de Kwanzas e a </a:t>
            </a:r>
            <a:r>
              <a:rPr lang="en-US" dirty="0" err="1" smtClean="0">
                <a:solidFill>
                  <a:srgbClr val="002060"/>
                </a:solidFill>
              </a:rPr>
              <a:t>cobrança</a:t>
            </a:r>
            <a:r>
              <a:rPr lang="en-US" dirty="0" smtClean="0">
                <a:solidFill>
                  <a:srgbClr val="002060"/>
                </a:solidFill>
              </a:rPr>
              <a:t> para um </a:t>
            </a:r>
            <a:r>
              <a:rPr lang="en-US" dirty="0" err="1" smtClean="0">
                <a:solidFill>
                  <a:srgbClr val="002060"/>
                </a:solidFill>
              </a:rPr>
              <a:t>rácio</a:t>
            </a:r>
            <a:r>
              <a:rPr lang="en-US" dirty="0" smtClean="0">
                <a:solidFill>
                  <a:srgbClr val="002060"/>
                </a:solidFill>
              </a:rPr>
              <a:t> de 80%.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É </a:t>
            </a:r>
            <a:r>
              <a:rPr lang="en-US" dirty="0" err="1" smtClean="0">
                <a:solidFill>
                  <a:srgbClr val="002060"/>
                </a:solidFill>
              </a:rPr>
              <a:t>necessário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garantir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maior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eficiência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comercial</a:t>
            </a:r>
            <a:r>
              <a:rPr lang="en-US" dirty="0" smtClean="0">
                <a:solidFill>
                  <a:srgbClr val="002060"/>
                </a:solidFill>
              </a:rPr>
              <a:t> no </a:t>
            </a:r>
            <a:r>
              <a:rPr lang="en-US" dirty="0" err="1" smtClean="0">
                <a:solidFill>
                  <a:srgbClr val="002060"/>
                </a:solidFill>
              </a:rPr>
              <a:t>cadastro</a:t>
            </a:r>
            <a:r>
              <a:rPr lang="en-US" dirty="0" smtClean="0">
                <a:solidFill>
                  <a:srgbClr val="002060"/>
                </a:solidFill>
              </a:rPr>
              <a:t> de </a:t>
            </a:r>
            <a:r>
              <a:rPr lang="en-US" dirty="0" err="1" smtClean="0">
                <a:solidFill>
                  <a:srgbClr val="002060"/>
                </a:solidFill>
              </a:rPr>
              <a:t>clientes</a:t>
            </a:r>
            <a:r>
              <a:rPr lang="en-US" dirty="0" smtClean="0">
                <a:solidFill>
                  <a:srgbClr val="002060"/>
                </a:solidFill>
              </a:rPr>
              <a:t>, </a:t>
            </a:r>
            <a:r>
              <a:rPr lang="en-US" dirty="0" err="1" smtClean="0">
                <a:solidFill>
                  <a:srgbClr val="002060"/>
                </a:solidFill>
              </a:rPr>
              <a:t>instalação</a:t>
            </a:r>
            <a:r>
              <a:rPr lang="en-US" dirty="0" smtClean="0">
                <a:solidFill>
                  <a:srgbClr val="002060"/>
                </a:solidFill>
              </a:rPr>
              <a:t> de </a:t>
            </a:r>
            <a:r>
              <a:rPr lang="en-US" dirty="0" err="1" smtClean="0">
                <a:solidFill>
                  <a:srgbClr val="002060"/>
                </a:solidFill>
              </a:rPr>
              <a:t>novos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contadores</a:t>
            </a:r>
            <a:r>
              <a:rPr lang="en-US" dirty="0" smtClean="0">
                <a:solidFill>
                  <a:srgbClr val="002060"/>
                </a:solidFill>
              </a:rPr>
              <a:t>, </a:t>
            </a:r>
            <a:r>
              <a:rPr lang="en-US" dirty="0" err="1" smtClean="0">
                <a:solidFill>
                  <a:srgbClr val="002060"/>
                </a:solidFill>
              </a:rPr>
              <a:t>criar</a:t>
            </a:r>
            <a:r>
              <a:rPr lang="en-US" dirty="0" smtClean="0">
                <a:solidFill>
                  <a:srgbClr val="002060"/>
                </a:solidFill>
              </a:rPr>
              <a:t> zonas de </a:t>
            </a:r>
            <a:r>
              <a:rPr lang="en-US" dirty="0" err="1" smtClean="0">
                <a:solidFill>
                  <a:srgbClr val="002060"/>
                </a:solidFill>
              </a:rPr>
              <a:t>medição</a:t>
            </a:r>
            <a:r>
              <a:rPr lang="en-US" dirty="0" smtClean="0">
                <a:solidFill>
                  <a:srgbClr val="002060"/>
                </a:solidFill>
              </a:rPr>
              <a:t> e </a:t>
            </a:r>
            <a:r>
              <a:rPr lang="en-US" dirty="0" err="1" smtClean="0">
                <a:solidFill>
                  <a:srgbClr val="002060"/>
                </a:solidFill>
              </a:rPr>
              <a:t>controlo</a:t>
            </a:r>
            <a:r>
              <a:rPr lang="en-US" dirty="0" smtClean="0">
                <a:solidFill>
                  <a:srgbClr val="002060"/>
                </a:solidFill>
              </a:rPr>
              <a:t>, </a:t>
            </a:r>
            <a:r>
              <a:rPr lang="en-US" dirty="0" err="1" smtClean="0">
                <a:solidFill>
                  <a:srgbClr val="002060"/>
                </a:solidFill>
              </a:rPr>
              <a:t>garantir</a:t>
            </a:r>
            <a:r>
              <a:rPr lang="en-US" dirty="0" smtClean="0">
                <a:solidFill>
                  <a:srgbClr val="002060"/>
                </a:solidFill>
              </a:rPr>
              <a:t> a </a:t>
            </a:r>
            <a:r>
              <a:rPr lang="en-US" dirty="0" err="1" smtClean="0">
                <a:solidFill>
                  <a:srgbClr val="002060"/>
                </a:solidFill>
              </a:rPr>
              <a:t>estabilidade</a:t>
            </a:r>
            <a:r>
              <a:rPr lang="en-US" dirty="0" smtClean="0">
                <a:solidFill>
                  <a:srgbClr val="002060"/>
                </a:solidFill>
              </a:rPr>
              <a:t> dos </a:t>
            </a:r>
            <a:r>
              <a:rPr lang="en-US" dirty="0" err="1" smtClean="0">
                <a:solidFill>
                  <a:srgbClr val="002060"/>
                </a:solidFill>
              </a:rPr>
              <a:t>investimentos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nas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infraestruturas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existentes</a:t>
            </a:r>
            <a:r>
              <a:rPr lang="en-US" dirty="0" smtClean="0">
                <a:solidFill>
                  <a:srgbClr val="002060"/>
                </a:solidFill>
              </a:rPr>
              <a:t> e </a:t>
            </a:r>
            <a:r>
              <a:rPr lang="en-US" dirty="0" err="1" smtClean="0">
                <a:solidFill>
                  <a:srgbClr val="002060"/>
                </a:solidFill>
              </a:rPr>
              <a:t>alargar</a:t>
            </a:r>
            <a:r>
              <a:rPr lang="en-US" dirty="0" smtClean="0">
                <a:solidFill>
                  <a:srgbClr val="002060"/>
                </a:solidFill>
              </a:rPr>
              <a:t> o </a:t>
            </a:r>
            <a:r>
              <a:rPr lang="en-US" dirty="0" err="1" smtClean="0">
                <a:solidFill>
                  <a:srgbClr val="002060"/>
                </a:solidFill>
              </a:rPr>
              <a:t>abastecimento</a:t>
            </a:r>
            <a:r>
              <a:rPr lang="en-US" dirty="0" smtClean="0">
                <a:solidFill>
                  <a:srgbClr val="002060"/>
                </a:solidFill>
              </a:rPr>
              <a:t> com a </a:t>
            </a:r>
            <a:r>
              <a:rPr lang="en-US" dirty="0" err="1" smtClean="0">
                <a:solidFill>
                  <a:srgbClr val="002060"/>
                </a:solidFill>
              </a:rPr>
              <a:t>implementação</a:t>
            </a:r>
            <a:r>
              <a:rPr lang="en-US" dirty="0" smtClean="0">
                <a:solidFill>
                  <a:srgbClr val="002060"/>
                </a:solidFill>
              </a:rPr>
              <a:t> da 3ª </a:t>
            </a:r>
            <a:r>
              <a:rPr lang="en-US" dirty="0" err="1" smtClean="0">
                <a:solidFill>
                  <a:srgbClr val="002060"/>
                </a:solidFill>
              </a:rPr>
              <a:t>Fase</a:t>
            </a:r>
            <a:r>
              <a:rPr lang="en-US" dirty="0" smtClean="0">
                <a:solidFill>
                  <a:srgbClr val="002060"/>
                </a:solidFill>
              </a:rPr>
              <a:t> do </a:t>
            </a:r>
            <a:r>
              <a:rPr lang="en-US" dirty="0" err="1" smtClean="0">
                <a:solidFill>
                  <a:srgbClr val="002060"/>
                </a:solidFill>
              </a:rPr>
              <a:t>Projecto</a:t>
            </a:r>
            <a:r>
              <a:rPr lang="en-US" dirty="0" smtClean="0">
                <a:solidFill>
                  <a:srgbClr val="002060"/>
                </a:solidFill>
              </a:rPr>
              <a:t> de </a:t>
            </a:r>
            <a:r>
              <a:rPr lang="en-US" dirty="0" err="1" smtClean="0">
                <a:solidFill>
                  <a:srgbClr val="002060"/>
                </a:solidFill>
              </a:rPr>
              <a:t>Águas</a:t>
            </a:r>
            <a:r>
              <a:rPr lang="en-US" dirty="0" smtClean="0">
                <a:solidFill>
                  <a:srgbClr val="002060"/>
                </a:solidFill>
              </a:rPr>
              <a:t> de </a:t>
            </a:r>
            <a:r>
              <a:rPr lang="en-US" dirty="0" err="1" smtClean="0">
                <a:solidFill>
                  <a:srgbClr val="002060"/>
                </a:solidFill>
              </a:rPr>
              <a:t>Benguela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1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accent5">
                <a:alpha val="80000"/>
                <a:lumMod val="25000"/>
                <a:lumOff val="75000"/>
              </a:schemeClr>
            </a:gs>
            <a:gs pos="100000">
              <a:schemeClr val="accent5">
                <a:lumMod val="10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xmlns="" id="{71E2A431-78DD-4120-95A2-5CD488D7907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B6F15528-21DE-4FAA-801E-634DDDAF4B2B}" type="slidenum">
              <a:rPr lang="pt-PT" smtClean="0">
                <a:solidFill>
                  <a:schemeClr val="accent1">
                    <a:lumMod val="75000"/>
                  </a:schemeClr>
                </a:solidFill>
              </a:rPr>
              <a:t>2</a:t>
            </a:fld>
            <a:endParaRPr 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1144975" y="3264991"/>
            <a:ext cx="540543" cy="540000"/>
          </a:xfrm>
          <a:prstGeom prst="rect">
            <a:avLst/>
          </a:prstGeom>
          <a:solidFill>
            <a:schemeClr val="accent5">
              <a:lumMod val="20000"/>
              <a:lumOff val="80000"/>
              <a:alpha val="24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t-PT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17" name="Rectangle 6"/>
          <p:cNvSpPr/>
          <p:nvPr/>
        </p:nvSpPr>
        <p:spPr>
          <a:xfrm>
            <a:off x="2374990" y="2971800"/>
            <a:ext cx="11544210" cy="1126383"/>
          </a:xfrm>
          <a:prstGeom prst="rect">
            <a:avLst/>
          </a:prstGeom>
          <a:solidFill>
            <a:schemeClr val="accent5">
              <a:lumMod val="20000"/>
              <a:lumOff val="80000"/>
              <a:alpha val="24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r>
              <a:rPr lang="pt-PT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Apresentação da Empresa</a:t>
            </a:r>
          </a:p>
          <a:p>
            <a:r>
              <a:rPr lang="pt-PT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1.1. Enquadramento Geral da Empresa</a:t>
            </a:r>
          </a:p>
          <a:p>
            <a:r>
              <a:rPr lang="pt-PT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1.2. Estrutura Orgânica da Empresa</a:t>
            </a:r>
          </a:p>
          <a:p>
            <a:r>
              <a:rPr lang="pt-PT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1.3. Linhas de Orientação para o Incremento da Cobrança e do Consumo de Água </a:t>
            </a:r>
            <a:endParaRPr lang="pt-PT" sz="1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Rectangle 8"/>
          <p:cNvSpPr/>
          <p:nvPr/>
        </p:nvSpPr>
        <p:spPr>
          <a:xfrm>
            <a:off x="1090101" y="4522401"/>
            <a:ext cx="588636" cy="583000"/>
          </a:xfrm>
          <a:prstGeom prst="rect">
            <a:avLst/>
          </a:prstGeom>
          <a:solidFill>
            <a:schemeClr val="accent5">
              <a:lumMod val="40000"/>
              <a:lumOff val="60000"/>
              <a:alpha val="4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t-PT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2</a:t>
            </a:r>
            <a:endParaRPr lang="pt-PT" sz="2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9" name="Rectangle 9"/>
          <p:cNvSpPr/>
          <p:nvPr/>
        </p:nvSpPr>
        <p:spPr>
          <a:xfrm>
            <a:off x="2374990" y="4272993"/>
            <a:ext cx="11544210" cy="1120591"/>
          </a:xfrm>
          <a:prstGeom prst="rect">
            <a:avLst/>
          </a:prstGeom>
          <a:solidFill>
            <a:schemeClr val="accent5">
              <a:lumMod val="40000"/>
              <a:lumOff val="60000"/>
              <a:alpha val="24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r>
              <a:rPr lang="pt-PT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Acções  Desenvolvidas com Impacto na Melhoria dos Serviços de Facturação, Cobrança e do Abastecimento de Água. </a:t>
            </a:r>
          </a:p>
          <a:p>
            <a:endParaRPr lang="pt-PT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Rectangle 14"/>
          <p:cNvSpPr/>
          <p:nvPr/>
        </p:nvSpPr>
        <p:spPr>
          <a:xfrm>
            <a:off x="1114148" y="5823528"/>
            <a:ext cx="540543" cy="528002"/>
          </a:xfrm>
          <a:prstGeom prst="rect">
            <a:avLst/>
          </a:prstGeom>
          <a:solidFill>
            <a:schemeClr val="accent5">
              <a:lumMod val="60000"/>
              <a:lumOff val="40000"/>
              <a:alpha val="24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t-PT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3</a:t>
            </a:r>
            <a:endParaRPr lang="pt-PT" sz="2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1" name="Rectangle 15"/>
          <p:cNvSpPr/>
          <p:nvPr/>
        </p:nvSpPr>
        <p:spPr>
          <a:xfrm>
            <a:off x="2374990" y="5553604"/>
            <a:ext cx="11544210" cy="1127760"/>
          </a:xfrm>
          <a:prstGeom prst="rect">
            <a:avLst/>
          </a:prstGeom>
          <a:solidFill>
            <a:schemeClr val="accent5">
              <a:lumMod val="60000"/>
              <a:lumOff val="40000"/>
              <a:alpha val="24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r>
              <a:rPr lang="pt-PT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Principais Acções a Implementar para o </a:t>
            </a:r>
            <a:r>
              <a:rPr lang="pt-PT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</a:t>
            </a:r>
            <a:r>
              <a:rPr lang="pt-PT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ncremento da Facturação, Cobranças e do Abastecimento de Água</a:t>
            </a:r>
            <a:endParaRPr lang="pt-PT" sz="2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3" name="Rectangle 15"/>
          <p:cNvSpPr/>
          <p:nvPr/>
        </p:nvSpPr>
        <p:spPr>
          <a:xfrm>
            <a:off x="2378765" y="6836354"/>
            <a:ext cx="11553136" cy="1164646"/>
          </a:xfrm>
          <a:prstGeom prst="rect">
            <a:avLst/>
          </a:prstGeom>
          <a:solidFill>
            <a:schemeClr val="accent5">
              <a:lumMod val="60000"/>
              <a:lumOff val="40000"/>
              <a:alpha val="24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r>
              <a:rPr lang="pt-PT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Principais Indicadores</a:t>
            </a:r>
            <a:endParaRPr lang="pt-PT" sz="2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4" name="Rectangle 14"/>
          <p:cNvSpPr/>
          <p:nvPr/>
        </p:nvSpPr>
        <p:spPr>
          <a:xfrm>
            <a:off x="1156889" y="7073149"/>
            <a:ext cx="540543" cy="573680"/>
          </a:xfrm>
          <a:prstGeom prst="rect">
            <a:avLst/>
          </a:prstGeom>
          <a:solidFill>
            <a:schemeClr val="accent5">
              <a:lumMod val="60000"/>
              <a:lumOff val="40000"/>
              <a:alpha val="24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t-PT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4</a:t>
            </a:r>
          </a:p>
        </p:txBody>
      </p:sp>
      <p:pic>
        <p:nvPicPr>
          <p:cNvPr id="2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346" y="9939"/>
            <a:ext cx="2135654" cy="1822282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08389" cy="182228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708389" y="0"/>
            <a:ext cx="14547611" cy="1822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3471" y="152400"/>
            <a:ext cx="1009403" cy="1316128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2457693" y="487298"/>
            <a:ext cx="1203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9º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Conselho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Consultivo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do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Ministério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da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Energia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e </a:t>
            </a:r>
            <a:r>
              <a:rPr lang="en-US" sz="3600" b="1" dirty="0" err="1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Águas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319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" b="-2130"/>
          <a:stretch>
            <a:fillRect/>
          </a:stretch>
        </p:blipFill>
        <p:spPr bwMode="auto">
          <a:xfrm>
            <a:off x="-500731" y="-2895600"/>
            <a:ext cx="17162891" cy="1277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200" y="457200"/>
            <a:ext cx="1735979" cy="147333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327400" y="3048000"/>
            <a:ext cx="96776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>
                <a:solidFill>
                  <a:schemeClr val="bg1"/>
                </a:solidFill>
              </a:rPr>
              <a:t>EMPRESA DE ÁGUAS E SANEAMENTO DE BENGUELA JULHO/2019</a:t>
            </a:r>
          </a:p>
          <a:p>
            <a:endParaRPr lang="pt-PT" sz="3200" dirty="0"/>
          </a:p>
          <a:p>
            <a:pPr algn="ctr"/>
            <a:r>
              <a:rPr lang="pt-PT" sz="3200" dirty="0"/>
              <a:t> </a:t>
            </a:r>
            <a:r>
              <a:rPr lang="pt-PT" sz="3200" b="1" dirty="0">
                <a:solidFill>
                  <a:srgbClr val="002060"/>
                </a:solidFill>
              </a:rPr>
              <a:t>MUITO OBRIGADO!</a:t>
            </a:r>
          </a:p>
        </p:txBody>
      </p:sp>
      <p:sp>
        <p:nvSpPr>
          <p:cNvPr id="11" name="Rectangle 2"/>
          <p:cNvSpPr/>
          <p:nvPr/>
        </p:nvSpPr>
        <p:spPr>
          <a:xfrm>
            <a:off x="-500731" y="7467600"/>
            <a:ext cx="17162891" cy="180136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7DA9BBC6-888E-42AC-A4F0-8E95FA8FD4C8" descr="E380A40D-054F-4E91-AFEA-B6702880FE6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020" y="7772400"/>
            <a:ext cx="1683944" cy="75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E64D25A5-F80A-4199-B568-EF8AB72EB1D5" descr="EC91E14F-0B0D-4822-918A-4E8FC5632B3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81530">
            <a:off x="10973649" y="7780925"/>
            <a:ext cx="3175389" cy="71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66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xmlns="" id="{71E2A431-78DD-4120-95A2-5CD488D7907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B6F15528-21DE-4FAA-801E-634DDDAF4B2B}" type="slidenum">
              <a:rPr lang="pt-PT" smtClean="0">
                <a:solidFill>
                  <a:schemeClr val="accent1">
                    <a:lumMod val="75000"/>
                  </a:schemeClr>
                </a:solidFill>
              </a:rPr>
              <a:t>3</a:t>
            </a:fld>
            <a:endParaRPr 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346" y="9939"/>
            <a:ext cx="2135654" cy="1822282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08389" cy="182228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708389" y="0"/>
            <a:ext cx="14547611" cy="1822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en-US" dirty="0">
              <a:latin typeface="+mj-lt"/>
            </a:endParaRP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3471" y="152400"/>
            <a:ext cx="1009403" cy="1316128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2184400" y="487298"/>
            <a:ext cx="1203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APRESENTAÇÃO DA EMPRESA</a:t>
            </a:r>
            <a:endParaRPr lang="en-US" sz="3600" b="1" dirty="0">
              <a:latin typeface="+mj-lt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965200" y="2667000"/>
            <a:ext cx="143256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PT" sz="3200" dirty="0">
                <a:solidFill>
                  <a:srgbClr val="002060"/>
                </a:solidFill>
                <a:latin typeface="+mj-lt"/>
              </a:rPr>
              <a:t>A Empresa de Águas e Saneamento de Benguela tem vindo a assumir-se como uma organização orientada para a satisfação dos seus clientes, ao mesmo tempo que procura não negligenciar as questões associadas ao seu contributo para o desenvolvimento económico e social do País.</a:t>
            </a:r>
          </a:p>
          <a:p>
            <a:pPr algn="just">
              <a:lnSpc>
                <a:spcPct val="100000"/>
              </a:lnSpc>
            </a:pPr>
            <a:endParaRPr lang="pt-PT" sz="3200" dirty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ct val="100000"/>
              </a:lnSpc>
            </a:pPr>
            <a:r>
              <a:rPr lang="pt-PT" sz="3200" dirty="0">
                <a:solidFill>
                  <a:srgbClr val="002060"/>
                </a:solidFill>
                <a:latin typeface="+mj-lt"/>
              </a:rPr>
              <a:t>Com a criação da EASB – EP, e aprovação dos estatutos através do Decreto Executivo Conjunto Nº 394/13 de 13 de Novembro dos Ministérios da Economia e da Energia e Águas,  e a instituição do figurino do Conselho de Administração pelo Despacho Nº 3159/14, datado de 7 de Outubro de 2014 a EASB ganhou maior autonomia administrativa, financeira, patrimonial e de gestão.</a:t>
            </a:r>
          </a:p>
          <a:p>
            <a:pPr algn="just">
              <a:lnSpc>
                <a:spcPct val="100000"/>
              </a:lnSpc>
            </a:pPr>
            <a:endParaRPr lang="pt-PT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394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xmlns="" id="{C0703D7D-3A1E-40DE-9B2E-51EED8F409D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PT" smtClean="0"/>
              <a:t>4</a:t>
            </a:fld>
            <a:endParaRPr lang="pt-PT"/>
          </a:p>
        </p:txBody>
      </p:sp>
      <p:pic>
        <p:nvPicPr>
          <p:cNvPr id="47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08389" cy="1822282"/>
          </a:xfrm>
          <a:prstGeom prst="rect">
            <a:avLst/>
          </a:prstGeom>
        </p:spPr>
      </p:pic>
      <p:sp>
        <p:nvSpPr>
          <p:cNvPr id="473" name="CaixaDeTexto 472"/>
          <p:cNvSpPr txBox="1"/>
          <p:nvPr/>
        </p:nvSpPr>
        <p:spPr>
          <a:xfrm>
            <a:off x="1708389" y="0"/>
            <a:ext cx="14547611" cy="1822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pic>
        <p:nvPicPr>
          <p:cNvPr id="474" name="Imagem 4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471" y="152400"/>
            <a:ext cx="1009403" cy="1316128"/>
          </a:xfrm>
          <a:prstGeom prst="rect">
            <a:avLst/>
          </a:prstGeom>
          <a:noFill/>
        </p:spPr>
      </p:pic>
      <p:sp>
        <p:nvSpPr>
          <p:cNvPr id="475" name="Retângulo 474"/>
          <p:cNvSpPr/>
          <p:nvPr/>
        </p:nvSpPr>
        <p:spPr>
          <a:xfrm>
            <a:off x="2184400" y="634142"/>
            <a:ext cx="1203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002060"/>
                </a:solidFill>
              </a:rPr>
              <a:t>ESTRUTURA ORGÂNICA DA EMPRESA</a:t>
            </a:r>
            <a:endParaRPr lang="en-US" sz="3000" b="1" dirty="0">
              <a:solidFill>
                <a:srgbClr val="00206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600" y="1974682"/>
            <a:ext cx="15085434" cy="923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8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xmlns="" id="{C0703D7D-3A1E-40DE-9B2E-51EED8F409D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PT" smtClean="0"/>
              <a:t>5</a:t>
            </a:fld>
            <a:endParaRPr lang="pt-PT"/>
          </a:p>
        </p:txBody>
      </p:sp>
      <p:pic>
        <p:nvPicPr>
          <p:cNvPr id="47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08389" cy="1822282"/>
          </a:xfrm>
          <a:prstGeom prst="rect">
            <a:avLst/>
          </a:prstGeom>
        </p:spPr>
      </p:pic>
      <p:sp>
        <p:nvSpPr>
          <p:cNvPr id="473" name="CaixaDeTexto 472"/>
          <p:cNvSpPr txBox="1"/>
          <p:nvPr/>
        </p:nvSpPr>
        <p:spPr>
          <a:xfrm>
            <a:off x="1708389" y="0"/>
            <a:ext cx="14547611" cy="1822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pic>
        <p:nvPicPr>
          <p:cNvPr id="474" name="Imagem 4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471" y="152400"/>
            <a:ext cx="1009403" cy="1316128"/>
          </a:xfrm>
          <a:prstGeom prst="rect">
            <a:avLst/>
          </a:prstGeom>
          <a:noFill/>
        </p:spPr>
      </p:pic>
      <p:sp>
        <p:nvSpPr>
          <p:cNvPr id="475" name="Retângulo 474"/>
          <p:cNvSpPr/>
          <p:nvPr/>
        </p:nvSpPr>
        <p:spPr>
          <a:xfrm>
            <a:off x="2176130" y="457200"/>
            <a:ext cx="1203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002060"/>
                </a:solidFill>
              </a:rPr>
              <a:t>LINHAS DE ORIENTAÇÃO PARA O INCREMENTO DA COBRANÇA </a:t>
            </a:r>
          </a:p>
          <a:p>
            <a:pPr algn="ctr"/>
            <a:r>
              <a:rPr lang="pt-PT" sz="3200" b="1" dirty="0" smtClean="0">
                <a:solidFill>
                  <a:srgbClr val="002060"/>
                </a:solidFill>
              </a:rPr>
              <a:t>E DO </a:t>
            </a:r>
            <a:r>
              <a:rPr lang="pt-PT" sz="3200" b="1" dirty="0" smtClean="0">
                <a:solidFill>
                  <a:srgbClr val="002060"/>
                </a:solidFill>
              </a:rPr>
              <a:t>CONSUMO </a:t>
            </a:r>
            <a:r>
              <a:rPr lang="pt-PT" sz="3200" b="1" dirty="0" smtClean="0">
                <a:solidFill>
                  <a:srgbClr val="002060"/>
                </a:solidFill>
              </a:rPr>
              <a:t>DE ÁGUA</a:t>
            </a:r>
            <a:endParaRPr lang="pt-PT" sz="3200" b="1" dirty="0">
              <a:solidFill>
                <a:srgbClr val="002060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965200" y="2514600"/>
            <a:ext cx="13944600" cy="5788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>
              <a:spcBef>
                <a:spcPts val="76"/>
              </a:spcBef>
            </a:pPr>
            <a:r>
              <a:rPr lang="pt-PT" sz="3200" dirty="0" smtClean="0">
                <a:solidFill>
                  <a:srgbClr val="002060"/>
                </a:solidFill>
                <a:cs typeface="Calibri"/>
              </a:rPr>
              <a:t>As linhas de orientação para o incremento das cobranças e do </a:t>
            </a:r>
            <a:r>
              <a:rPr lang="pt-PT" sz="3200" dirty="0" smtClean="0">
                <a:solidFill>
                  <a:srgbClr val="002060"/>
                </a:solidFill>
                <a:cs typeface="Calibri"/>
              </a:rPr>
              <a:t>consumo</a:t>
            </a:r>
            <a:r>
              <a:rPr lang="pt-PT" sz="3200" dirty="0" smtClean="0">
                <a:solidFill>
                  <a:srgbClr val="002060"/>
                </a:solidFill>
                <a:cs typeface="Calibri"/>
              </a:rPr>
              <a:t> </a:t>
            </a:r>
            <a:r>
              <a:rPr lang="pt-PT" sz="3200" dirty="0" smtClean="0">
                <a:solidFill>
                  <a:srgbClr val="002060"/>
                </a:solidFill>
                <a:cs typeface="Calibri"/>
              </a:rPr>
              <a:t>de água enquadra-se dentro do plano estratégicos 2019 – 2020 e no plano de negócio da EASB, de modo </a:t>
            </a:r>
            <a:r>
              <a:rPr lang="pt-PT" sz="3200" dirty="0">
                <a:solidFill>
                  <a:srgbClr val="002060"/>
                </a:solidFill>
                <a:cs typeface="Calibri"/>
              </a:rPr>
              <a:t>a atingir os objectivos previstos.</a:t>
            </a:r>
          </a:p>
          <a:p>
            <a:pPr marL="12700" algn="just">
              <a:lnSpc>
                <a:spcPct val="150000"/>
              </a:lnSpc>
              <a:spcBef>
                <a:spcPts val="76"/>
              </a:spcBef>
            </a:pPr>
            <a:endParaRPr lang="pt-PT" sz="2000" b="1" dirty="0" smtClean="0">
              <a:solidFill>
                <a:srgbClr val="002060"/>
              </a:solidFill>
              <a:cs typeface="Calibri"/>
            </a:endParaRPr>
          </a:p>
          <a:p>
            <a:pPr marL="12700" algn="just">
              <a:lnSpc>
                <a:spcPct val="150000"/>
              </a:lnSpc>
              <a:spcBef>
                <a:spcPts val="76"/>
              </a:spcBef>
            </a:pPr>
            <a:r>
              <a:rPr lang="pt-PT" sz="3200" b="1" dirty="0" smtClean="0">
                <a:solidFill>
                  <a:srgbClr val="002060"/>
                </a:solidFill>
                <a:cs typeface="Calibri"/>
              </a:rPr>
              <a:t>Assim </a:t>
            </a:r>
            <a:r>
              <a:rPr lang="pt-PT" sz="3200" b="1" dirty="0">
                <a:solidFill>
                  <a:srgbClr val="002060"/>
                </a:solidFill>
                <a:cs typeface="Calibri"/>
              </a:rPr>
              <a:t>sendo descrevemos os três </a:t>
            </a:r>
            <a:r>
              <a:rPr lang="pt-PT" sz="3200" b="1" dirty="0" smtClean="0">
                <a:solidFill>
                  <a:srgbClr val="002060"/>
                </a:solidFill>
                <a:cs typeface="Calibri"/>
              </a:rPr>
              <a:t>principais </a:t>
            </a:r>
            <a:r>
              <a:rPr lang="pt-PT" sz="3200" b="1" dirty="0">
                <a:solidFill>
                  <a:srgbClr val="002060"/>
                </a:solidFill>
                <a:cs typeface="Calibri"/>
              </a:rPr>
              <a:t>eixos de orientação :</a:t>
            </a:r>
          </a:p>
          <a:p>
            <a:pPr marL="12700" algn="just">
              <a:lnSpc>
                <a:spcPct val="150000"/>
              </a:lnSpc>
              <a:spcBef>
                <a:spcPts val="76"/>
              </a:spcBef>
              <a:buFont typeface="Wingdings" pitchFamily="2" charset="2"/>
              <a:buChar char="§"/>
            </a:pPr>
            <a:r>
              <a:rPr lang="pt-PT" sz="3200" dirty="0">
                <a:solidFill>
                  <a:srgbClr val="002060"/>
                </a:solidFill>
                <a:cs typeface="Calibri"/>
              </a:rPr>
              <a:t> Assegurar a universalidade, continuidade e qualidade do abastecimento de </a:t>
            </a:r>
            <a:r>
              <a:rPr lang="pt-PT" sz="3200" dirty="0" smtClean="0">
                <a:solidFill>
                  <a:srgbClr val="002060"/>
                </a:solidFill>
                <a:cs typeface="Calibri"/>
              </a:rPr>
              <a:t>água </a:t>
            </a:r>
            <a:r>
              <a:rPr lang="pt-PT" sz="3200" dirty="0">
                <a:solidFill>
                  <a:srgbClr val="002060"/>
                </a:solidFill>
                <a:cs typeface="Calibri"/>
              </a:rPr>
              <a:t>potável à população;</a:t>
            </a:r>
          </a:p>
          <a:p>
            <a:pPr marL="12700" algn="just">
              <a:lnSpc>
                <a:spcPct val="150000"/>
              </a:lnSpc>
              <a:spcBef>
                <a:spcPts val="76"/>
              </a:spcBef>
              <a:buFont typeface="Wingdings" pitchFamily="2" charset="2"/>
              <a:buChar char="§"/>
            </a:pPr>
            <a:r>
              <a:rPr lang="pt-PT" sz="3200" dirty="0">
                <a:solidFill>
                  <a:srgbClr val="002060"/>
                </a:solidFill>
                <a:cs typeface="Calibri"/>
              </a:rPr>
              <a:t> Garantir a sustentabilidade económica e financeira da EASB;</a:t>
            </a:r>
          </a:p>
          <a:p>
            <a:pPr marL="12700" algn="just">
              <a:lnSpc>
                <a:spcPct val="150000"/>
              </a:lnSpc>
              <a:spcBef>
                <a:spcPts val="76"/>
              </a:spcBef>
              <a:buFont typeface="Wingdings" pitchFamily="2" charset="2"/>
              <a:buChar char="§"/>
            </a:pPr>
            <a:r>
              <a:rPr lang="pt-PT" sz="3200" dirty="0">
                <a:solidFill>
                  <a:srgbClr val="002060"/>
                </a:solidFill>
                <a:cs typeface="Calibri"/>
              </a:rPr>
              <a:t> Melhorar a performance interna da EASB.</a:t>
            </a:r>
          </a:p>
        </p:txBody>
      </p:sp>
    </p:spTree>
    <p:extLst>
      <p:ext uri="{BB962C8B-B14F-4D97-AF65-F5344CB8AC3E}">
        <p14:creationId xmlns:p14="http://schemas.microsoft.com/office/powerpoint/2010/main" val="305798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accent5">
                <a:alpha val="80000"/>
                <a:lumMod val="25000"/>
                <a:lumOff val="75000"/>
              </a:schemeClr>
            </a:gs>
            <a:gs pos="100000">
              <a:schemeClr val="accent5">
                <a:lumMod val="10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xmlns="" id="{71E2A431-78DD-4120-95A2-5CD488D7907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B6F15528-21DE-4FAA-801E-634DDDAF4B2B}" type="slidenum">
              <a:rPr lang="pt-PT" smtClean="0">
                <a:solidFill>
                  <a:schemeClr val="accent1">
                    <a:lumMod val="75000"/>
                  </a:schemeClr>
                </a:solidFill>
              </a:rPr>
              <a:t>6</a:t>
            </a:fld>
            <a:endParaRPr 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346" y="9939"/>
            <a:ext cx="2135654" cy="1822282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08389" cy="182228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708389" y="0"/>
            <a:ext cx="14547611" cy="1822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3471" y="152400"/>
            <a:ext cx="1009403" cy="1316128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2457693" y="487298"/>
            <a:ext cx="1203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9º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Conselho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Consultivo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do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Ministério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da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Energia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e </a:t>
            </a:r>
            <a:r>
              <a:rPr lang="en-US" sz="3600" b="1" dirty="0" err="1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Águas</a:t>
            </a:r>
            <a:endParaRPr lang="en-US" sz="3600" b="1" dirty="0">
              <a:latin typeface="+mj-lt"/>
            </a:endParaRPr>
          </a:p>
        </p:txBody>
      </p:sp>
      <p:pic>
        <p:nvPicPr>
          <p:cNvPr id="22" name="Picture 5" descr="benguela_lobito_iwa_apre-12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9356"/>
            <a:ext cx="16256000" cy="10408844"/>
          </a:xfrm>
          <a:prstGeom prst="rect">
            <a:avLst/>
          </a:prstGeom>
        </p:spPr>
      </p:pic>
      <p:sp>
        <p:nvSpPr>
          <p:cNvPr id="29" name="Rectangle 2"/>
          <p:cNvSpPr/>
          <p:nvPr/>
        </p:nvSpPr>
        <p:spPr>
          <a:xfrm>
            <a:off x="-1" y="6934200"/>
            <a:ext cx="16256001" cy="2410965"/>
          </a:xfrm>
          <a:prstGeom prst="rect">
            <a:avLst/>
          </a:prstGeom>
          <a:solidFill>
            <a:srgbClr val="0092D2">
              <a:alpha val="6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812800" y="7620000"/>
            <a:ext cx="1463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3200" b="1" dirty="0">
                <a:solidFill>
                  <a:schemeClr val="bg1"/>
                </a:solidFill>
              </a:rPr>
              <a:t>2. ACÇÕES DESENVOLVIDAS COM IMPACTO NA MELHORIA DOS SERVIÇOS DE </a:t>
            </a:r>
            <a:r>
              <a:rPr lang="pt-PT" sz="3200" b="1" dirty="0" smtClean="0">
                <a:solidFill>
                  <a:schemeClr val="bg1"/>
                </a:solidFill>
              </a:rPr>
              <a:t>FACTURAÇÃO,  </a:t>
            </a:r>
            <a:r>
              <a:rPr lang="pt-PT" sz="3200" b="1" dirty="0">
                <a:solidFill>
                  <a:schemeClr val="bg1"/>
                </a:solidFill>
              </a:rPr>
              <a:t>COBRANÇA E </a:t>
            </a:r>
            <a:r>
              <a:rPr lang="pt-PT" sz="3200" b="1" dirty="0" smtClean="0">
                <a:solidFill>
                  <a:schemeClr val="bg1"/>
                </a:solidFill>
              </a:rPr>
              <a:t>CONSUMO.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4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xmlns="" id="{C0703D7D-3A1E-40DE-9B2E-51EED8F409D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PT" smtClean="0"/>
              <a:t>7</a:t>
            </a:fld>
            <a:endParaRPr lang="pt-PT"/>
          </a:p>
        </p:txBody>
      </p:sp>
      <p:pic>
        <p:nvPicPr>
          <p:cNvPr id="47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08389" cy="1822282"/>
          </a:xfrm>
          <a:prstGeom prst="rect">
            <a:avLst/>
          </a:prstGeom>
        </p:spPr>
      </p:pic>
      <p:sp>
        <p:nvSpPr>
          <p:cNvPr id="473" name="CaixaDeTexto 472"/>
          <p:cNvSpPr txBox="1"/>
          <p:nvPr/>
        </p:nvSpPr>
        <p:spPr>
          <a:xfrm>
            <a:off x="1708389" y="0"/>
            <a:ext cx="14547611" cy="1822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pic>
        <p:nvPicPr>
          <p:cNvPr id="474" name="Imagem 4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471" y="152400"/>
            <a:ext cx="1009403" cy="1316128"/>
          </a:xfrm>
          <a:prstGeom prst="rect">
            <a:avLst/>
          </a:prstGeom>
          <a:noFill/>
        </p:spPr>
      </p:pic>
      <p:sp>
        <p:nvSpPr>
          <p:cNvPr id="475" name="Retângulo 474"/>
          <p:cNvSpPr/>
          <p:nvPr/>
        </p:nvSpPr>
        <p:spPr>
          <a:xfrm>
            <a:off x="2176130" y="457200"/>
            <a:ext cx="1203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002060"/>
                </a:solidFill>
              </a:rPr>
              <a:t>ACÇÕES DESENVOLVIDAS COM IMPACTO NA MELHORIA DOS SERVIÇOS DE FACTURAÇÃO, COBRANÇA E </a:t>
            </a:r>
            <a:r>
              <a:rPr lang="pt-PT" sz="3200" b="1" dirty="0" smtClean="0">
                <a:solidFill>
                  <a:srgbClr val="002060"/>
                </a:solidFill>
              </a:rPr>
              <a:t>CONSUMO </a:t>
            </a:r>
            <a:r>
              <a:rPr lang="pt-PT" sz="3200" b="1" dirty="0" smtClean="0">
                <a:solidFill>
                  <a:srgbClr val="002060"/>
                </a:solidFill>
              </a:rPr>
              <a:t>DE ÁGUA</a:t>
            </a:r>
            <a:endParaRPr lang="pt-PT" sz="3200" b="1" dirty="0">
              <a:solidFill>
                <a:srgbClr val="002060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498600" y="2133600"/>
            <a:ext cx="13792200" cy="62484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pt-PT" sz="3200" dirty="0" err="1">
                <a:solidFill>
                  <a:srgbClr val="002060"/>
                </a:solidFill>
              </a:rPr>
              <a:t>Actualização</a:t>
            </a:r>
            <a:r>
              <a:rPr lang="pt-PT" sz="3200" dirty="0">
                <a:solidFill>
                  <a:srgbClr val="002060"/>
                </a:solidFill>
              </a:rPr>
              <a:t> do Cadastro de </a:t>
            </a:r>
            <a:r>
              <a:rPr lang="pt-PT" sz="3200" dirty="0" smtClean="0">
                <a:solidFill>
                  <a:srgbClr val="002060"/>
                </a:solidFill>
              </a:rPr>
              <a:t>Clientes;</a:t>
            </a:r>
            <a:endParaRPr lang="pt-PT" sz="3200" dirty="0">
              <a:solidFill>
                <a:srgbClr val="002060"/>
              </a:solidFill>
            </a:endParaRP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pt-PT" sz="3200" dirty="0">
                <a:solidFill>
                  <a:srgbClr val="002060"/>
                </a:solidFill>
              </a:rPr>
              <a:t>Plano extensivo de a</a:t>
            </a:r>
            <a:r>
              <a:rPr lang="pt-PT" sz="3200" dirty="0" smtClean="0">
                <a:solidFill>
                  <a:srgbClr val="002060"/>
                </a:solidFill>
              </a:rPr>
              <a:t>mortização </a:t>
            </a:r>
            <a:r>
              <a:rPr lang="pt-PT" sz="3200" dirty="0">
                <a:solidFill>
                  <a:srgbClr val="002060"/>
                </a:solidFill>
              </a:rPr>
              <a:t>da </a:t>
            </a:r>
            <a:r>
              <a:rPr lang="pt-PT" sz="3200" dirty="0" smtClean="0">
                <a:solidFill>
                  <a:srgbClr val="002060"/>
                </a:solidFill>
              </a:rPr>
              <a:t>dívida </a:t>
            </a:r>
            <a:r>
              <a:rPr lang="pt-PT" sz="3200" dirty="0">
                <a:solidFill>
                  <a:srgbClr val="002060"/>
                </a:solidFill>
              </a:rPr>
              <a:t>dos Clientes;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pt-PT" sz="3200" dirty="0">
                <a:solidFill>
                  <a:srgbClr val="002060"/>
                </a:solidFill>
              </a:rPr>
              <a:t>Campanhas de Cobrança massiva nos Bairros </a:t>
            </a:r>
            <a:r>
              <a:rPr lang="pt-PT" sz="3200" dirty="0" smtClean="0">
                <a:solidFill>
                  <a:srgbClr val="002060"/>
                </a:solidFill>
              </a:rPr>
              <a:t>periféricos;</a:t>
            </a:r>
            <a:endParaRPr lang="pt-PT" sz="3200" dirty="0">
              <a:solidFill>
                <a:srgbClr val="002060"/>
              </a:solidFill>
            </a:endParaRP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pt-PT" sz="3200" dirty="0">
                <a:solidFill>
                  <a:srgbClr val="002060"/>
                </a:solidFill>
              </a:rPr>
              <a:t>Melhoria no Controlo </a:t>
            </a:r>
            <a:r>
              <a:rPr lang="pt-PT" sz="3200" dirty="0" smtClean="0">
                <a:solidFill>
                  <a:srgbClr val="002060"/>
                </a:solidFill>
              </a:rPr>
              <a:t>Interno de recebimentos </a:t>
            </a:r>
            <a:r>
              <a:rPr lang="pt-PT" sz="2400" dirty="0" smtClean="0">
                <a:solidFill>
                  <a:srgbClr val="002060"/>
                </a:solidFill>
              </a:rPr>
              <a:t>(Fecho </a:t>
            </a:r>
            <a:r>
              <a:rPr lang="pt-PT" sz="2400" dirty="0">
                <a:solidFill>
                  <a:srgbClr val="002060"/>
                </a:solidFill>
              </a:rPr>
              <a:t>de Caixa Diários no </a:t>
            </a:r>
            <a:r>
              <a:rPr lang="pt-PT" sz="2400" dirty="0" smtClean="0">
                <a:solidFill>
                  <a:srgbClr val="002060"/>
                </a:solidFill>
              </a:rPr>
              <a:t>Sistema)</a:t>
            </a:r>
            <a:r>
              <a:rPr lang="pt-PT" sz="3200" dirty="0" smtClean="0">
                <a:solidFill>
                  <a:srgbClr val="002060"/>
                </a:solidFill>
              </a:rPr>
              <a:t>;</a:t>
            </a:r>
            <a:endParaRPr lang="pt-PT" sz="3200" dirty="0">
              <a:solidFill>
                <a:srgbClr val="002060"/>
              </a:solidFill>
            </a:endParaRP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pt-PT" sz="3200" dirty="0">
                <a:solidFill>
                  <a:srgbClr val="002060"/>
                </a:solidFill>
              </a:rPr>
              <a:t>Campanhas de Marketing para o uso racional e pagamento de água</a:t>
            </a:r>
            <a:r>
              <a:rPr lang="pt-PT" sz="3200" dirty="0" smtClean="0">
                <a:solidFill>
                  <a:srgbClr val="002060"/>
                </a:solidFill>
              </a:rPr>
              <a:t>;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endParaRPr lang="pt-PT" sz="600" dirty="0">
              <a:solidFill>
                <a:srgbClr val="002060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pt-PT" sz="3200" dirty="0">
                <a:solidFill>
                  <a:srgbClr val="002060"/>
                </a:solidFill>
              </a:rPr>
              <a:t>Reuniões com as Entidades </a:t>
            </a:r>
            <a:r>
              <a:rPr lang="pt-PT" sz="3200" dirty="0" smtClean="0">
                <a:solidFill>
                  <a:srgbClr val="002060"/>
                </a:solidFill>
              </a:rPr>
              <a:t>Comerciais, </a:t>
            </a:r>
            <a:r>
              <a:rPr lang="pt-PT" sz="3200" dirty="0">
                <a:solidFill>
                  <a:srgbClr val="002060"/>
                </a:solidFill>
              </a:rPr>
              <a:t>Industriais e </a:t>
            </a:r>
            <a:r>
              <a:rPr lang="pt-PT" sz="3200" dirty="0" smtClean="0">
                <a:solidFill>
                  <a:srgbClr val="002060"/>
                </a:solidFill>
              </a:rPr>
              <a:t>Públicas, </a:t>
            </a:r>
            <a:r>
              <a:rPr lang="pt-PT" sz="3200" dirty="0">
                <a:solidFill>
                  <a:srgbClr val="002060"/>
                </a:solidFill>
              </a:rPr>
              <a:t>sobre a necessidade de pagamento </a:t>
            </a:r>
            <a:r>
              <a:rPr lang="pt-PT" sz="3200" dirty="0" smtClean="0">
                <a:solidFill>
                  <a:srgbClr val="002060"/>
                </a:solidFill>
              </a:rPr>
              <a:t>do </a:t>
            </a:r>
            <a:r>
              <a:rPr lang="pt-PT" sz="3200" dirty="0">
                <a:solidFill>
                  <a:srgbClr val="002060"/>
                </a:solidFill>
              </a:rPr>
              <a:t>consumo de Água;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pt-PT" sz="3200" dirty="0">
                <a:solidFill>
                  <a:srgbClr val="002060"/>
                </a:solidFill>
              </a:rPr>
              <a:t>Aumento da </a:t>
            </a:r>
            <a:r>
              <a:rPr lang="pt-PT" sz="3200" dirty="0" err="1" smtClean="0">
                <a:solidFill>
                  <a:srgbClr val="002060"/>
                </a:solidFill>
              </a:rPr>
              <a:t>facturação</a:t>
            </a:r>
            <a:r>
              <a:rPr lang="pt-PT" sz="3200" dirty="0" smtClean="0">
                <a:solidFill>
                  <a:srgbClr val="002060"/>
                </a:solidFill>
              </a:rPr>
              <a:t> por via de uma leitura rigorosa de consumos;</a:t>
            </a:r>
            <a:endParaRPr lang="pt-PT" sz="3200" dirty="0">
              <a:solidFill>
                <a:srgbClr val="002060"/>
              </a:solidFill>
            </a:endParaRP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pt-PT" sz="3200" dirty="0">
                <a:solidFill>
                  <a:srgbClr val="002060"/>
                </a:solidFill>
              </a:rPr>
              <a:t>Instalação de </a:t>
            </a:r>
            <a:r>
              <a:rPr lang="pt-PT" sz="3200" dirty="0" smtClean="0">
                <a:solidFill>
                  <a:srgbClr val="002060"/>
                </a:solidFill>
              </a:rPr>
              <a:t>Hidrómetros.</a:t>
            </a:r>
            <a:endParaRPr lang="pt-PT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32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aixaDeTexto 30"/>
          <p:cNvSpPr txBox="1"/>
          <p:nvPr/>
        </p:nvSpPr>
        <p:spPr>
          <a:xfrm>
            <a:off x="1732179" y="4541811"/>
            <a:ext cx="1877746" cy="4676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sz="2439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3609926" y="4806088"/>
            <a:ext cx="3964131" cy="4676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sz="2439" dirty="0"/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08389" cy="1822282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1708389" y="0"/>
            <a:ext cx="14547611" cy="1822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471" y="152400"/>
            <a:ext cx="1009403" cy="1316128"/>
          </a:xfrm>
          <a:prstGeom prst="rect">
            <a:avLst/>
          </a:prstGeom>
          <a:noFill/>
        </p:spPr>
      </p:pic>
      <p:sp>
        <p:nvSpPr>
          <p:cNvPr id="19" name="Retângulo 18"/>
          <p:cNvSpPr/>
          <p:nvPr/>
        </p:nvSpPr>
        <p:spPr>
          <a:xfrm>
            <a:off x="2176130" y="457200"/>
            <a:ext cx="1203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002060"/>
                </a:solidFill>
              </a:rPr>
              <a:t>ACÇÕES DESENVOLVIDAS COM IMPACTO NA MELHORIA DOS SERVIÇOS DE FACTURAÇÃO, COBRANÇA E </a:t>
            </a:r>
            <a:r>
              <a:rPr lang="pt-PT" sz="3200" b="1" dirty="0" smtClean="0">
                <a:solidFill>
                  <a:srgbClr val="002060"/>
                </a:solidFill>
              </a:rPr>
              <a:t>CONSUMO </a:t>
            </a:r>
            <a:r>
              <a:rPr lang="pt-PT" sz="3200" b="1" dirty="0" smtClean="0">
                <a:solidFill>
                  <a:srgbClr val="002060"/>
                </a:solidFill>
              </a:rPr>
              <a:t>DE ÁGUA</a:t>
            </a:r>
            <a:endParaRPr lang="pt-PT" sz="3200" b="1" dirty="0">
              <a:solidFill>
                <a:srgbClr val="00206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00400"/>
            <a:ext cx="16256000" cy="5943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20" name="Rectangle 2"/>
          <p:cNvSpPr/>
          <p:nvPr/>
        </p:nvSpPr>
        <p:spPr>
          <a:xfrm>
            <a:off x="0" y="2051665"/>
            <a:ext cx="16256001" cy="1105374"/>
          </a:xfrm>
          <a:prstGeom prst="rect">
            <a:avLst/>
          </a:prstGeom>
          <a:solidFill>
            <a:srgbClr val="0092D2">
              <a:alpha val="6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altLang="pt-PT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UP-grade </a:t>
            </a:r>
            <a:r>
              <a:rPr lang="pt-PT" altLang="pt-PT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do ERP SAP ECC 6.0 para S/4HANA </a:t>
            </a:r>
            <a:endParaRPr lang="pt-PT" altLang="pt-PT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pt-PT" altLang="pt-PT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c</a:t>
            </a:r>
            <a:r>
              <a:rPr lang="pt-PT" altLang="pt-PT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om Gestão Comercial On-line</a:t>
            </a:r>
            <a:endParaRPr lang="pt-PT" altLang="pt-PT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88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82" y="3511158"/>
            <a:ext cx="3886207" cy="553124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320" y="7349068"/>
            <a:ext cx="4156281" cy="1659465"/>
          </a:xfrm>
          <a:prstGeom prst="rect">
            <a:avLst/>
          </a:prstGeom>
        </p:spPr>
      </p:pic>
      <p:cxnSp>
        <p:nvCxnSpPr>
          <p:cNvPr id="14" name="Conexão reta 13"/>
          <p:cNvCxnSpPr/>
          <p:nvPr/>
        </p:nvCxnSpPr>
        <p:spPr>
          <a:xfrm>
            <a:off x="5613400" y="2102134"/>
            <a:ext cx="0" cy="704186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52226"/>
          <a:stretch/>
        </p:blipFill>
        <p:spPr>
          <a:xfrm>
            <a:off x="11667704" y="3388401"/>
            <a:ext cx="3412636" cy="2983273"/>
          </a:xfrm>
          <a:prstGeom prst="rect">
            <a:avLst/>
          </a:prstGeom>
        </p:spPr>
      </p:pic>
      <p:sp>
        <p:nvSpPr>
          <p:cNvPr id="12" name="Rectangle 1"/>
          <p:cNvSpPr txBox="1">
            <a:spLocks noChangeArrowheads="1"/>
          </p:cNvSpPr>
          <p:nvPr/>
        </p:nvSpPr>
        <p:spPr>
          <a:xfrm>
            <a:off x="508000" y="2124351"/>
            <a:ext cx="4844573" cy="12132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altLang="pt-PT" sz="3523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Pagamento </a:t>
            </a:r>
            <a:r>
              <a:rPr lang="pt-PT" altLang="pt-PT" sz="3523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Multicaixa</a:t>
            </a:r>
            <a:r>
              <a:rPr lang="pt-PT" altLang="pt-PT" sz="3523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pt-PT" altLang="pt-PT" sz="3523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e por Débito </a:t>
            </a:r>
            <a:r>
              <a:rPr lang="pt-PT" altLang="pt-PT" sz="3523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Directo</a:t>
            </a:r>
            <a:endParaRPr lang="pt-PT" altLang="pt-PT" sz="3523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"/>
          <p:cNvSpPr txBox="1">
            <a:spLocks noChangeArrowheads="1"/>
          </p:cNvSpPr>
          <p:nvPr/>
        </p:nvSpPr>
        <p:spPr>
          <a:xfrm>
            <a:off x="5874227" y="2149751"/>
            <a:ext cx="4474067" cy="12132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altLang="pt-PT" sz="3523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Mobilidade comercial e do Cliente</a:t>
            </a:r>
            <a:endParaRPr lang="pt-PT" altLang="pt-PT" sz="3523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cxnSp>
        <p:nvCxnSpPr>
          <p:cNvPr id="22" name="Conexão reta 13"/>
          <p:cNvCxnSpPr/>
          <p:nvPr/>
        </p:nvCxnSpPr>
        <p:spPr>
          <a:xfrm>
            <a:off x="10566400" y="2102134"/>
            <a:ext cx="0" cy="704186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"/>
          <p:cNvSpPr txBox="1">
            <a:spLocks noChangeArrowheads="1"/>
          </p:cNvSpPr>
          <p:nvPr/>
        </p:nvSpPr>
        <p:spPr>
          <a:xfrm>
            <a:off x="10769100" y="2124351"/>
            <a:ext cx="5055099" cy="12132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altLang="pt-PT" sz="3523" b="1" dirty="0">
                <a:solidFill>
                  <a:srgbClr val="002060"/>
                </a:solidFill>
                <a:latin typeface="Calibri" panose="020F0502020204030204" pitchFamily="34" charset="0"/>
              </a:rPr>
              <a:t>Business </a:t>
            </a:r>
            <a:r>
              <a:rPr lang="pt-PT" altLang="pt-PT" sz="3523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Intelligence</a:t>
            </a:r>
            <a:endParaRPr lang="pt-PT" altLang="pt-PT" sz="3523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pt-PT" altLang="pt-PT" sz="3523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e </a:t>
            </a:r>
            <a:r>
              <a:rPr lang="pt-PT" altLang="pt-PT" sz="3523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Analytics</a:t>
            </a:r>
            <a:endParaRPr lang="pt-PT" altLang="pt-PT" sz="3523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5" name="Imagem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061"/>
          <a:stretch/>
        </p:blipFill>
        <p:spPr>
          <a:xfrm>
            <a:off x="11785600" y="6172115"/>
            <a:ext cx="3294740" cy="2870285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708389" cy="182228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3471" y="152400"/>
            <a:ext cx="1009403" cy="1316128"/>
          </a:xfrm>
          <a:prstGeom prst="rect">
            <a:avLst/>
          </a:prstGeom>
          <a:noFill/>
        </p:spPr>
      </p:pic>
      <p:sp>
        <p:nvSpPr>
          <p:cNvPr id="17" name="Retângulo 16"/>
          <p:cNvSpPr/>
          <p:nvPr/>
        </p:nvSpPr>
        <p:spPr>
          <a:xfrm>
            <a:off x="2176130" y="457200"/>
            <a:ext cx="1203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002060"/>
                </a:solidFill>
              </a:rPr>
              <a:t>ACÇÕES DESENVOLVIDAS COM IMPACTO NA MELHORIA DOS SERVIÇOS DE FACTURAÇÃO, COBRANÇA E </a:t>
            </a:r>
            <a:r>
              <a:rPr lang="pt-PT" sz="3200" b="1" dirty="0" smtClean="0">
                <a:solidFill>
                  <a:srgbClr val="002060"/>
                </a:solidFill>
              </a:rPr>
              <a:t>CONSUMO </a:t>
            </a:r>
            <a:r>
              <a:rPr lang="pt-PT" sz="3200" b="1" dirty="0" smtClean="0">
                <a:solidFill>
                  <a:srgbClr val="002060"/>
                </a:solidFill>
              </a:rPr>
              <a:t>DE ÁGUA</a:t>
            </a:r>
            <a:endParaRPr lang="pt-PT" sz="3200" b="1" dirty="0">
              <a:solidFill>
                <a:srgbClr val="00206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3957" y="4182543"/>
            <a:ext cx="1950644" cy="267588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4416" y="4182543"/>
            <a:ext cx="148590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6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3923</TotalTime>
  <Words>1610</Words>
  <Application>Microsoft Office PowerPoint</Application>
  <PresentationFormat>Personalizados</PresentationFormat>
  <Paragraphs>378</Paragraphs>
  <Slides>20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20</vt:i4>
      </vt:variant>
    </vt:vector>
  </HeadingPairs>
  <TitlesOfParts>
    <vt:vector size="21" baseType="lpstr">
      <vt:lpstr>Office Theme</vt:lpstr>
      <vt:lpstr>9º Conselho Consultivo do Ministério da Energia e Águas     Linhas de Orientação Para o Incremento da Cobrança e do Consumo de Água  Prelector: Eng.º  Jaime Alberto – PCA DA EASB-E.P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Jorge Salgueiro</dc:creator>
  <cp:lastModifiedBy>LENOVO</cp:lastModifiedBy>
  <cp:revision>282</cp:revision>
  <dcterms:created xsi:type="dcterms:W3CDTF">2017-06-01T16:11:00Z</dcterms:created>
  <dcterms:modified xsi:type="dcterms:W3CDTF">2019-07-26T07:33:05Z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2017-01-06T00:00:00Z</vt:filetime>
  </property>
  <property fmtid="{D5CDD505-2E9C-101B-9397-08002B2CF9AE}" pid="3" name="Creator">
    <vt:lpwstr>Adobe InDesign CC 2015 (Macintosh)</vt:lpwstr>
  </property>
  <property fmtid="{D5CDD505-2E9C-101B-9397-08002B2CF9AE}" pid="4" name="LastSaved">
    <vt:filetime>2017-06-01T00:00:00Z</vt:filetime>
  </property>
</Properties>
</file>