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0" r:id="rId2"/>
  </p:sldMasterIdLst>
  <p:notesMasterIdLst>
    <p:notesMasterId r:id="rId9"/>
  </p:notesMasterIdLst>
  <p:handoutMasterIdLst>
    <p:handoutMasterId r:id="rId10"/>
  </p:handoutMasterIdLst>
  <p:sldIdLst>
    <p:sldId id="259" r:id="rId3"/>
    <p:sldId id="285" r:id="rId4"/>
    <p:sldId id="286" r:id="rId5"/>
    <p:sldId id="288" r:id="rId6"/>
    <p:sldId id="287" r:id="rId7"/>
    <p:sldId id="264" r:id="rId8"/>
  </p:sldIdLst>
  <p:sldSz cx="12192000" cy="6858000"/>
  <p:notesSz cx="6858000" cy="9945688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43">
          <p15:clr>
            <a:srgbClr val="A4A3A4"/>
          </p15:clr>
        </p15:guide>
        <p15:guide id="2" pos="3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0B7"/>
    <a:srgbClr val="BC0110"/>
    <a:srgbClr val="930F12"/>
    <a:srgbClr val="1774B1"/>
    <a:srgbClr val="179BF4"/>
    <a:srgbClr val="065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5405" autoAdjust="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43"/>
        <p:guide pos="3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v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131170085823966"/>
          <c:y val="0.17791214118201984"/>
          <c:w val="0.59495217820899449"/>
          <c:h val="0.43455832579995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Folha1!$K$7</c:f>
              <c:strCache>
                <c:ptCount val="1"/>
                <c:pt idx="0">
                  <c:v>População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8238213399503783E-2"/>
                  <c:y val="5.429864253393672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278,09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Folha1!$I$8:$I$13</c:f>
              <c:strCache>
                <c:ptCount val="6"/>
                <c:pt idx="0">
                  <c:v>Ambriz</c:v>
                </c:pt>
                <c:pt idx="1">
                  <c:v>Bula Atumba</c:v>
                </c:pt>
                <c:pt idx="2">
                  <c:v>Dande</c:v>
                </c:pt>
                <c:pt idx="3">
                  <c:v>Dembos</c:v>
                </c:pt>
                <c:pt idx="4">
                  <c:v>Nambuangongo</c:v>
                </c:pt>
                <c:pt idx="5">
                  <c:v>Pango Aluquém</c:v>
                </c:pt>
              </c:strCache>
            </c:strRef>
          </c:cat>
          <c:val>
            <c:numRef>
              <c:f>Folha1!$K$8:$K$13</c:f>
              <c:numCache>
                <c:formatCode>#,##0.00</c:formatCode>
                <c:ptCount val="6"/>
                <c:pt idx="0">
                  <c:v>28390</c:v>
                </c:pt>
                <c:pt idx="1">
                  <c:v>16813</c:v>
                </c:pt>
                <c:pt idx="2">
                  <c:v>278092</c:v>
                </c:pt>
                <c:pt idx="3">
                  <c:v>37559</c:v>
                </c:pt>
                <c:pt idx="4">
                  <c:v>76080</c:v>
                </c:pt>
                <c:pt idx="5">
                  <c:v>8755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80736"/>
        <c:axId val="114708480"/>
      </c:barChart>
      <c:catAx>
        <c:axId val="105780736"/>
        <c:scaling>
          <c:orientation val="minMax"/>
        </c:scaling>
        <c:delete val="0"/>
        <c:axPos val="b"/>
        <c:title>
          <c:tx>
            <c:rich>
              <a:bodyPr rot="0" vert="horz" anchor="ctr" anchorCtr="0"/>
              <a:lstStyle/>
              <a:p>
                <a:pPr>
                  <a:defRPr/>
                </a:pPr>
                <a:r>
                  <a:rPr lang="pt-PT"/>
                  <a:t>Município</a:t>
                </a:r>
              </a:p>
            </c:rich>
          </c:tx>
          <c:layout>
            <c:manualLayout>
              <c:xMode val="edge"/>
              <c:yMode val="edge"/>
              <c:x val="0.78403042914708454"/>
              <c:y val="0.59277451814368165"/>
            </c:manualLayout>
          </c:layout>
          <c:overlay val="0"/>
        </c:title>
        <c:majorTickMark val="out"/>
        <c:minorTickMark val="none"/>
        <c:tickLblPos val="nextTo"/>
        <c:crossAx val="114708480"/>
        <c:crosses val="autoZero"/>
        <c:auto val="1"/>
        <c:lblAlgn val="ctr"/>
        <c:lblOffset val="100"/>
        <c:noMultiLvlLbl val="0"/>
      </c:catAx>
      <c:valAx>
        <c:axId val="11470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Pessoas</a:t>
                </a:r>
              </a:p>
            </c:rich>
          </c:tx>
          <c:layout>
            <c:manualLayout>
              <c:xMode val="edge"/>
              <c:yMode val="edge"/>
              <c:x val="1.9685527681132919E-2"/>
              <c:y val="0.29618596062589003"/>
            </c:manualLayout>
          </c:layout>
          <c:overlay val="0"/>
        </c:title>
        <c:numFmt formatCode="#,##0.00" sourceLinked="1"/>
        <c:majorTickMark val="out"/>
        <c:minorTickMark val="none"/>
        <c:tickLblPos val="nextTo"/>
        <c:crossAx val="105780736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5.6976377952755917E-2"/>
                <c:y val="0.2713559998548577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pt-PT"/>
                    <a:t>(Milhares)</a:t>
                  </a:r>
                </a:p>
              </c:rich>
            </c:tx>
          </c:dispUnitsLbl>
        </c:dispUnits>
      </c:valAx>
    </c:plotArea>
    <c:legend>
      <c:legendPos val="r"/>
      <c:layout>
        <c:manualLayout>
          <c:xMode val="edge"/>
          <c:yMode val="edge"/>
          <c:x val="0.77229621541606963"/>
          <c:y val="0.16872011214904298"/>
          <c:w val="0.18466722604299893"/>
          <c:h val="8.3485288023207621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8867051730893172"/>
          <c:y val="0.19412945354149103"/>
          <c:w val="0.63564894275856076"/>
          <c:h val="0.43181465638594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Folha1!$L$7</c:f>
              <c:strCache>
                <c:ptCount val="1"/>
                <c:pt idx="0">
                  <c:v>% População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6.1594205294764857E-2"/>
                  <c:y val="3.6833908077647151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FF0000"/>
                        </a:solidFill>
                      </a:rPr>
                      <a:t>62,00%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Folha1!$I$8:$I$13</c:f>
              <c:strCache>
                <c:ptCount val="6"/>
                <c:pt idx="0">
                  <c:v>Ambriz</c:v>
                </c:pt>
                <c:pt idx="1">
                  <c:v>Bula Atumba</c:v>
                </c:pt>
                <c:pt idx="2">
                  <c:v>Dande</c:v>
                </c:pt>
                <c:pt idx="3">
                  <c:v>Dembos</c:v>
                </c:pt>
                <c:pt idx="4">
                  <c:v>Nambuangongo</c:v>
                </c:pt>
                <c:pt idx="5">
                  <c:v>Pango Aluquém</c:v>
                </c:pt>
              </c:strCache>
            </c:strRef>
          </c:cat>
          <c:val>
            <c:numRef>
              <c:f>Folha1!$L$8:$L$13</c:f>
              <c:numCache>
                <c:formatCode>0%</c:formatCode>
                <c:ptCount val="6"/>
                <c:pt idx="0">
                  <c:v>6.0000000000000032E-2</c:v>
                </c:pt>
                <c:pt idx="1">
                  <c:v>4.0000000000000022E-2</c:v>
                </c:pt>
                <c:pt idx="2">
                  <c:v>0.62000000000000066</c:v>
                </c:pt>
                <c:pt idx="3">
                  <c:v>8.0000000000000043E-2</c:v>
                </c:pt>
                <c:pt idx="4">
                  <c:v>0.17</c:v>
                </c:pt>
                <c:pt idx="5">
                  <c:v>2.0000000000000011E-2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51296"/>
        <c:axId val="114953216"/>
      </c:barChart>
      <c:catAx>
        <c:axId val="114951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PT"/>
                  <a:t>Municípios</a:t>
                </a:r>
              </a:p>
            </c:rich>
          </c:tx>
          <c:layout>
            <c:manualLayout>
              <c:xMode val="edge"/>
              <c:yMode val="edge"/>
              <c:x val="0.79578670643697624"/>
              <c:y val="0.65396289131678664"/>
            </c:manualLayout>
          </c:layout>
          <c:overlay val="0"/>
        </c:title>
        <c:majorTickMark val="out"/>
        <c:minorTickMark val="none"/>
        <c:tickLblPos val="nextTo"/>
        <c:crossAx val="114953216"/>
        <c:crosses val="autoZero"/>
        <c:auto val="1"/>
        <c:lblAlgn val="ctr"/>
        <c:lblOffset val="100"/>
        <c:noMultiLvlLbl val="0"/>
      </c:catAx>
      <c:valAx>
        <c:axId val="114953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PT"/>
                  <a:t>População</a:t>
                </a:r>
                <a:r>
                  <a:rPr lang="pt-PT" baseline="0"/>
                  <a:t> (%)</a:t>
                </a:r>
                <a:endParaRPr lang="pt-PT"/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14951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12726077779594"/>
          <c:y val="0.37797346265972853"/>
          <c:w val="0.30476990937930565"/>
          <c:h val="8.3258046178699988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2B05F-9214-4E78-9288-E3622361C994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5A5FB-EBAA-488B-994A-171DF38949BA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6631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37A15-EED1-4E98-884D-DC07E1861C7F}" type="datetimeFigureOut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PT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5DC77-9AE2-4574-B9DF-4EE3B1D671B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7401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5DC77-9AE2-4574-B9DF-4EE3B1D671BD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325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46F47-9AF8-44CB-A33C-E0A8D0652A78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16436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9B693-42DE-41EB-819D-CBB261EA8E32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65205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93A4A-F944-4882-B68F-DA4FACFCF3D1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55947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57CDA-3AE0-49F0-A8F5-42536F952DF9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317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EEA5-5510-4A08-AE30-428C0B709C00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171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434BB-1290-4C4C-885F-9A6F261D1026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2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ABF93-9857-4885-B119-AF661F2DC32D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67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A428-9758-4C1D-9F23-DFA3E06871FB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98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9F03-E253-45CB-9AFE-DAAEF5ED55FB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614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7F3D-441A-4265-93FC-E4851004B44A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400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23B07-06F5-41F4-84CE-2AA1B329A23C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54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78268-0AA1-4DDD-9FCE-ED3B1023504F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850820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E9D11-D17C-4C91-8D27-565D0D0681CF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004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A14C1-4292-4F90-9E3A-E103326EF3D9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02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BCEFD-986D-42E3-A14A-A7178AC4D2C1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40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0F763-458B-4311-8DC7-1EEDB9371C3E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335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A7F1-57D4-4BB5-B28F-2B1BE28724CF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4147A-DC66-4651-8FC5-509471A5E621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83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F46E9-E10C-4AA4-9916-DC2ED390ED65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8DD59-0557-403A-A5AC-13FF0520ACF3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56373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44EDC-516F-4365-9384-2C0067AFADFF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755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D818-8B83-487A-A16B-A80F0422F96B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5258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BE5534-C06A-4C21-94CC-0EE99644B5EE}" type="datetime1">
              <a:rPr lang="pt-PT" smtClean="0"/>
              <a:pPr/>
              <a:t>26/07/2019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smtClean="0"/>
              <a:t>H.Vieira - 14/02/2017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BABB-759A-412C-9F24-FEE309D3B2F5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9" name="Picture 11" descr="bola cinza claro.png"/>
          <p:cNvPicPr>
            <a:picLocks noChangeAspect="1"/>
          </p:cNvPicPr>
          <p:nvPr userDrawn="1"/>
        </p:nvPicPr>
        <p:blipFill rotWithShape="1">
          <a:blip r:embed="rId13" cstate="print">
            <a:alphaModFix amt="45000"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8" t="6748" r="74242" b="59920"/>
          <a:stretch/>
        </p:blipFill>
        <p:spPr>
          <a:xfrm>
            <a:off x="8725839" y="1844370"/>
            <a:ext cx="3466161" cy="50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DD612F2-707E-4993-8B07-946AA1FC34B7}" type="datetime1"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26/07/2019</a:t>
            </a:fld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PT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H.Vieira - 14/02/2017</a:t>
            </a:r>
            <a:endParaRPr lang="pt-PT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4BABB-759A-412C-9F24-FEE309D3B2F5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15" descr="bola cinza claro.png"/>
          <p:cNvPicPr>
            <a:picLocks noChangeAspect="1"/>
          </p:cNvPicPr>
          <p:nvPr userDrawn="1"/>
        </p:nvPicPr>
        <p:blipFill>
          <a:blip r:embed="rId13" cstate="print">
            <a:biLevel thresh="5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783" y="134965"/>
            <a:ext cx="6710008" cy="65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9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4792512"/>
            <a:ext cx="12192000" cy="1037937"/>
          </a:xfrm>
          <a:prstGeom prst="rect">
            <a:avLst/>
          </a:prstGeom>
          <a:gradFill flip="none" rotWithShape="1">
            <a:gsLst>
              <a:gs pos="58000">
                <a:srgbClr val="179BF4"/>
              </a:gs>
              <a:gs pos="0">
                <a:srgbClr val="1774B1"/>
              </a:gs>
              <a:gs pos="100000">
                <a:srgbClr val="179BF4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</a:t>
            </a:r>
            <a:endParaRPr lang="en-US" dirty="0"/>
          </a:p>
        </p:txBody>
      </p:sp>
      <p:pic>
        <p:nvPicPr>
          <p:cNvPr id="5" name="Picture 2" descr="C:\Users\Admin\Documents\DR NAPOLEAO\EMPRESA DE AGUA BENGO\logotipo\LOG edit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0520" y="331356"/>
            <a:ext cx="8858279" cy="4429156"/>
          </a:xfrm>
          <a:prstGeom prst="rect">
            <a:avLst/>
          </a:prstGeom>
          <a:noFill/>
        </p:spPr>
      </p:pic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6794056" y="3688942"/>
            <a:ext cx="3214710" cy="1752600"/>
          </a:xfrm>
        </p:spPr>
        <p:txBody>
          <a:bodyPr>
            <a:normAutofit/>
          </a:bodyPr>
          <a:lstStyle/>
          <a:p>
            <a:r>
              <a:rPr lang="pt-PT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pt-PT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922600" y="2533792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NIF: 5000006076</a:t>
            </a:r>
            <a:endParaRPr lang="pt-PT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96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243608"/>
            <a:ext cx="12192000" cy="1037937"/>
          </a:xfrm>
          <a:prstGeom prst="rect">
            <a:avLst/>
          </a:prstGeom>
          <a:gradFill flip="none" rotWithShape="1">
            <a:gsLst>
              <a:gs pos="58000">
                <a:srgbClr val="179BF4"/>
              </a:gs>
              <a:gs pos="0">
                <a:srgbClr val="1774B1"/>
              </a:gs>
              <a:gs pos="100000">
                <a:srgbClr val="179BF4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22"/>
          <p:cNvSpPr txBox="1"/>
          <p:nvPr/>
        </p:nvSpPr>
        <p:spPr>
          <a:xfrm>
            <a:off x="162781" y="531743"/>
            <a:ext cx="61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PROVÍNCIA DO BENGO</a:t>
            </a:r>
            <a:endParaRPr lang="pt-P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95042" y="1415906"/>
            <a:ext cx="950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endParaRPr lang="pt-PT" sz="2800" dirty="0" smtClean="0">
              <a:solidFill>
                <a:prstClr val="black"/>
              </a:solidFill>
            </a:endParaRPr>
          </a:p>
        </p:txBody>
      </p:sp>
      <p:sp>
        <p:nvSpPr>
          <p:cNvPr id="6" name="AutoShape 4" descr="Resultado de imagem para provincia do ben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1" name="Picture 7" descr="Resultado de imagem para provincia do ben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79" y="1653511"/>
            <a:ext cx="4406042" cy="458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9" descr="Resultado de imagem para provincia do ben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1035" name="Picture 11" descr="Resultado de imagem para provincia do ben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54" y="1415906"/>
            <a:ext cx="3164233" cy="237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586608" y="1939126"/>
            <a:ext cx="2522669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tx2"/>
                </a:solidFill>
              </a:rPr>
              <a:t>Área Total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25.139km</a:t>
            </a:r>
            <a:r>
              <a:rPr lang="pt-BR" baseline="30000" dirty="0">
                <a:solidFill>
                  <a:schemeClr val="bg2">
                    <a:lumMod val="10000"/>
                  </a:schemeClr>
                </a:solidFill>
              </a:rPr>
              <a:t>2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>População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PT" b="1" dirty="0" smtClean="0"/>
              <a:t> </a:t>
            </a:r>
            <a:r>
              <a:rPr lang="pt-PT" dirty="0" smtClean="0"/>
              <a:t>445.689,00 </a:t>
            </a:r>
            <a:r>
              <a:rPr lang="pt-PT" dirty="0" err="1" smtClean="0"/>
              <a:t>hab</a:t>
            </a:r>
            <a:r>
              <a:rPr lang="pt-PT" dirty="0" smtClean="0"/>
              <a:t>.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>Temperatura Média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26ºC</a:t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>Clima</a:t>
            </a: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>Tropical Seco</a:t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pt-BR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pt-BR" b="1" dirty="0">
                <a:solidFill>
                  <a:schemeClr val="tx2"/>
                </a:solidFill>
              </a:rPr>
              <a:t>6 Municipios </a:t>
            </a:r>
            <a:r>
              <a:rPr lang="pt-BR" sz="1400" dirty="0" smtClean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pt-PT" sz="1400" dirty="0" smtClean="0"/>
              <a:t>Ambriz</a:t>
            </a:r>
            <a:r>
              <a:rPr lang="pt-PT" sz="1400" dirty="0"/>
              <a:t>, Bula </a:t>
            </a:r>
            <a:r>
              <a:rPr lang="pt-PT" sz="1400" dirty="0" err="1"/>
              <a:t>Atumba</a:t>
            </a:r>
            <a:r>
              <a:rPr lang="pt-PT" sz="1400" dirty="0"/>
              <a:t>, Dande, Dembos, Nambuangongo e Pango </a:t>
            </a:r>
            <a:r>
              <a:rPr lang="pt-PT" sz="1400" dirty="0" err="1" smtClean="0"/>
              <a:t>Aluquém</a:t>
            </a:r>
            <a:r>
              <a:rPr lang="pt-PT" sz="1400" dirty="0" smtClean="0"/>
              <a:t>)</a:t>
            </a:r>
            <a:endParaRPr lang="pt-PT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7707" y="3944653"/>
            <a:ext cx="3177880" cy="175432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pt-PT" dirty="0">
                <a:solidFill>
                  <a:schemeClr val="bg1"/>
                </a:solidFill>
              </a:rPr>
              <a:t>Esta </a:t>
            </a:r>
            <a:r>
              <a:rPr lang="pt-PT" dirty="0" smtClean="0">
                <a:solidFill>
                  <a:schemeClr val="bg1"/>
                </a:solidFill>
              </a:rPr>
              <a:t>é a mais recente província, </a:t>
            </a:r>
            <a:r>
              <a:rPr lang="pt-PT" dirty="0">
                <a:solidFill>
                  <a:schemeClr val="bg1"/>
                </a:solidFill>
              </a:rPr>
              <a:t>criada em 1980 </a:t>
            </a:r>
            <a:r>
              <a:rPr lang="pt-PT" dirty="0" smtClean="0">
                <a:solidFill>
                  <a:schemeClr val="bg1"/>
                </a:solidFill>
              </a:rPr>
              <a:t>resultado da nova divisão politico administrativa do país cuja </a:t>
            </a:r>
            <a:r>
              <a:rPr lang="pt-PT" dirty="0">
                <a:solidFill>
                  <a:schemeClr val="bg1"/>
                </a:solidFill>
              </a:rPr>
              <a:t>capital é </a:t>
            </a:r>
            <a:r>
              <a:rPr lang="pt-PT" dirty="0" smtClean="0">
                <a:solidFill>
                  <a:schemeClr val="bg1"/>
                </a:solidFill>
              </a:rPr>
              <a:t>a cidade de Caxito</a:t>
            </a:r>
            <a:r>
              <a:rPr lang="pt-PT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23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366386" y="1283521"/>
          <a:ext cx="6422771" cy="2500324"/>
        </p:xfrm>
        <a:graphic>
          <a:graphicData uri="http://schemas.openxmlformats.org/drawingml/2006/table">
            <a:tbl>
              <a:tblPr/>
              <a:tblGrid>
                <a:gridCol w="597466"/>
                <a:gridCol w="1493668"/>
                <a:gridCol w="1493668"/>
                <a:gridCol w="971568"/>
                <a:gridCol w="917583"/>
                <a:gridCol w="948818"/>
              </a:tblGrid>
              <a:tr h="524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Município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Extensão Territorial (Km2)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População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PT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hab</a:t>
                      </a:r>
                      <a:r>
                        <a:rPr lang="pt-P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.)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% População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Densidade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pt-PT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hab</a:t>
                      </a:r>
                      <a:r>
                        <a:rPr lang="pt-P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./Km2)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3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Ambriz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4.204,00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28.390,00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6,75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Bula </a:t>
                      </a:r>
                      <a:r>
                        <a:rPr lang="pt-PT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Atumba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3.604,00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16.813,00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4,67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Dande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6.529,00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278.092,00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62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42,59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Dembos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2.444,00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37.559,00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15,37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Nambuangongo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5.604,00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76.080,00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17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13,58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1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Pango</a:t>
                      </a: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PT" sz="14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Aluquém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2.754,00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8.755,00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3,18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–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Total da Província</a:t>
                      </a:r>
                      <a:endParaRPr lang="pt-PT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25.139,00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445.689,00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100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86,13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580700" y="308970"/>
            <a:ext cx="52149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populacionais por </a:t>
            </a:r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municípios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723344" y="3783848"/>
          <a:ext cx="4739488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/>
          <p:nvPr/>
        </p:nvGraphicFramePr>
        <p:xfrm>
          <a:off x="5295344" y="3855286"/>
          <a:ext cx="457200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25"/>
          <p:cNvSpPr/>
          <p:nvPr/>
        </p:nvSpPr>
        <p:spPr>
          <a:xfrm>
            <a:off x="0" y="243608"/>
            <a:ext cx="12192000" cy="1037937"/>
          </a:xfrm>
          <a:prstGeom prst="rect">
            <a:avLst/>
          </a:prstGeom>
          <a:gradFill flip="none" rotWithShape="1">
            <a:gsLst>
              <a:gs pos="58000">
                <a:srgbClr val="179BF4"/>
              </a:gs>
              <a:gs pos="0">
                <a:srgbClr val="1774B1"/>
              </a:gs>
              <a:gs pos="100000">
                <a:srgbClr val="179BF4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22"/>
          <p:cNvSpPr txBox="1"/>
          <p:nvPr/>
        </p:nvSpPr>
        <p:spPr>
          <a:xfrm>
            <a:off x="162781" y="531743"/>
            <a:ext cx="61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PROVÍNCIA DO BENGO</a:t>
            </a:r>
            <a:endParaRPr lang="pt-P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osição de Conteúdo 2"/>
          <p:cNvSpPr>
            <a:spLocks noGrp="1"/>
          </p:cNvSpPr>
          <p:nvPr>
            <p:ph idx="1"/>
          </p:nvPr>
        </p:nvSpPr>
        <p:spPr>
          <a:xfrm>
            <a:off x="745692" y="1275386"/>
            <a:ext cx="9189877" cy="55007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PT" sz="1800" b="1" dirty="0">
                <a:solidFill>
                  <a:schemeClr val="tx2"/>
                </a:solidFill>
              </a:rPr>
              <a:t>Projecto em </a:t>
            </a:r>
            <a:r>
              <a:rPr lang="pt-PT" sz="1800" b="1" dirty="0" smtClean="0">
                <a:solidFill>
                  <a:schemeClr val="tx2"/>
                </a:solidFill>
              </a:rPr>
              <a:t>Curso</a:t>
            </a:r>
            <a:endParaRPr lang="pt-PT" sz="1800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1800" dirty="0"/>
              <a:t>- </a:t>
            </a:r>
            <a:r>
              <a:rPr lang="pt-PT" sz="1800" dirty="0" smtClean="0"/>
              <a:t>	Extensão </a:t>
            </a:r>
            <a:r>
              <a:rPr lang="pt-PT" sz="1800" dirty="0"/>
              <a:t>da </a:t>
            </a:r>
            <a:r>
              <a:rPr lang="pt-PT" sz="1800" dirty="0" smtClean="0"/>
              <a:t>conduta adutora DN200 ao </a:t>
            </a:r>
            <a:r>
              <a:rPr lang="pt-PT" sz="1800" dirty="0"/>
              <a:t>Sector 11 do </a:t>
            </a:r>
            <a:r>
              <a:rPr lang="pt-PT" sz="1800" dirty="0" smtClean="0"/>
              <a:t>Panguila.</a:t>
            </a:r>
            <a:endParaRPr lang="pt-PT" sz="1800" dirty="0"/>
          </a:p>
          <a:p>
            <a:pPr>
              <a:buFontTx/>
              <a:buChar char="-"/>
            </a:pPr>
            <a:r>
              <a:rPr lang="pt-PT" sz="1800" dirty="0" smtClean="0"/>
              <a:t>Continuação da </a:t>
            </a:r>
            <a:r>
              <a:rPr lang="pt-PT" sz="1800" dirty="0"/>
              <a:t>Extensão da conduta </a:t>
            </a:r>
            <a:r>
              <a:rPr lang="pt-PT" sz="1800" dirty="0" smtClean="0"/>
              <a:t>adutora Mabubas – Açucareira.</a:t>
            </a:r>
          </a:p>
          <a:p>
            <a:pPr>
              <a:buFontTx/>
              <a:buChar char="-"/>
            </a:pPr>
            <a:endParaRPr lang="pt-PT" sz="1800" dirty="0"/>
          </a:p>
          <a:p>
            <a:pPr>
              <a:buNone/>
            </a:pPr>
            <a:r>
              <a:rPr lang="pt-PT" sz="1800" b="1" dirty="0">
                <a:solidFill>
                  <a:schemeClr val="tx2"/>
                </a:solidFill>
              </a:rPr>
              <a:t>Projectos em Perspectivas (Com/sem estudos</a:t>
            </a:r>
            <a:r>
              <a:rPr lang="pt-PT" sz="1800" b="1" dirty="0" smtClean="0">
                <a:solidFill>
                  <a:schemeClr val="tx2"/>
                </a:solidFill>
              </a:rPr>
              <a:t>)</a:t>
            </a:r>
            <a:endParaRPr lang="pt-PT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pt-PT" sz="1800" dirty="0" smtClean="0"/>
              <a:t>Interligação </a:t>
            </a:r>
            <a:r>
              <a:rPr lang="pt-PT" sz="1800" dirty="0"/>
              <a:t>domiciliar do sector 11 do </a:t>
            </a:r>
            <a:r>
              <a:rPr lang="pt-PT" sz="1800" dirty="0" smtClean="0"/>
              <a:t>Panguila.</a:t>
            </a:r>
          </a:p>
          <a:p>
            <a:pPr>
              <a:buFontTx/>
              <a:buChar char="-"/>
            </a:pPr>
            <a:r>
              <a:rPr lang="pt-PT" sz="1800" dirty="0" smtClean="0"/>
              <a:t>Lançamento da rede de distribuição para a periferia de Caxito (Paranhos, </a:t>
            </a:r>
            <a:r>
              <a:rPr lang="pt-PT" sz="1800" dirty="0" err="1" smtClean="0"/>
              <a:t>Caboxa</a:t>
            </a:r>
            <a:r>
              <a:rPr lang="pt-PT" sz="1800" dirty="0" smtClean="0"/>
              <a:t>, </a:t>
            </a:r>
            <a:r>
              <a:rPr lang="pt-PT" sz="1800" dirty="0" err="1" smtClean="0"/>
              <a:t>Sassacária</a:t>
            </a:r>
            <a:r>
              <a:rPr lang="pt-PT" sz="1800" dirty="0" smtClean="0"/>
              <a:t> e Kinjanda).</a:t>
            </a:r>
          </a:p>
          <a:p>
            <a:pPr>
              <a:buFontTx/>
              <a:buChar char="-"/>
            </a:pPr>
            <a:r>
              <a:rPr lang="pt-PT" sz="1800" dirty="0" smtClean="0"/>
              <a:t>Actualização do plano director de Caxito.</a:t>
            </a:r>
            <a:endParaRPr lang="pt-PT" sz="1800" dirty="0"/>
          </a:p>
          <a:p>
            <a:pPr>
              <a:buNone/>
            </a:pPr>
            <a:r>
              <a:rPr lang="pt-PT" sz="1800" b="1" dirty="0"/>
              <a:t> </a:t>
            </a:r>
            <a:endParaRPr lang="pt-PT" sz="1800" dirty="0"/>
          </a:p>
          <a:p>
            <a:pPr>
              <a:buNone/>
            </a:pPr>
            <a:r>
              <a:rPr lang="pt-PT" sz="1800" b="1" dirty="0">
                <a:solidFill>
                  <a:schemeClr val="tx2"/>
                </a:solidFill>
              </a:rPr>
              <a:t>Acções de Formação Desenvolvidas </a:t>
            </a:r>
            <a:endParaRPr lang="pt-PT" sz="18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pt-PT" sz="1800" dirty="0" smtClean="0"/>
              <a:t>2 Acções de formação </a:t>
            </a:r>
            <a:r>
              <a:rPr lang="pt-PT" sz="1800" dirty="0"/>
              <a:t>e </a:t>
            </a:r>
            <a:r>
              <a:rPr lang="pt-PT" sz="1800" dirty="0" smtClean="0"/>
              <a:t>estágio </a:t>
            </a:r>
            <a:r>
              <a:rPr lang="pt-PT" sz="1800" dirty="0"/>
              <a:t>de </a:t>
            </a:r>
            <a:r>
              <a:rPr lang="pt-PT" sz="1800" dirty="0" smtClean="0"/>
              <a:t>técnicos de Produção. </a:t>
            </a:r>
          </a:p>
          <a:p>
            <a:pPr>
              <a:buFontTx/>
              <a:buChar char="-"/>
            </a:pPr>
            <a:r>
              <a:rPr lang="pt-PT" sz="1800" dirty="0" smtClean="0"/>
              <a:t>3 Acções de formação de técnicos de finanças no INFORFIP.</a:t>
            </a:r>
          </a:p>
          <a:p>
            <a:pPr>
              <a:buNone/>
            </a:pPr>
            <a:r>
              <a:rPr lang="pt-PT" sz="1800" b="1" dirty="0" smtClean="0">
                <a:solidFill>
                  <a:schemeClr val="tx2"/>
                </a:solidFill>
              </a:rPr>
              <a:t>Perspectiva</a:t>
            </a:r>
          </a:p>
          <a:p>
            <a:pPr>
              <a:buNone/>
            </a:pPr>
            <a:r>
              <a:rPr lang="pt-PT" sz="1800" dirty="0" smtClean="0"/>
              <a:t>- Diversas acções a serem desenvolvidas no âmbito da AT2 com a empresa Águas de Portugal</a:t>
            </a:r>
          </a:p>
          <a:p>
            <a:pPr>
              <a:buFontTx/>
              <a:buChar char="-"/>
            </a:pPr>
            <a:endParaRPr lang="pt-PT" sz="1800" dirty="0"/>
          </a:p>
        </p:txBody>
      </p:sp>
      <p:sp>
        <p:nvSpPr>
          <p:cNvPr id="6" name="Rectangle 25"/>
          <p:cNvSpPr/>
          <p:nvPr/>
        </p:nvSpPr>
        <p:spPr>
          <a:xfrm>
            <a:off x="0" y="243608"/>
            <a:ext cx="12192000" cy="1037937"/>
          </a:xfrm>
          <a:prstGeom prst="rect">
            <a:avLst/>
          </a:prstGeom>
          <a:gradFill flip="none" rotWithShape="1">
            <a:gsLst>
              <a:gs pos="58000">
                <a:srgbClr val="179BF4"/>
              </a:gs>
              <a:gs pos="0">
                <a:srgbClr val="1774B1"/>
              </a:gs>
              <a:gs pos="100000">
                <a:srgbClr val="179BF4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22"/>
          <p:cNvSpPr txBox="1"/>
          <p:nvPr/>
        </p:nvSpPr>
        <p:spPr>
          <a:xfrm>
            <a:off x="162781" y="531743"/>
            <a:ext cx="61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PROVÍNCIA DO BENGO</a:t>
            </a:r>
            <a:endParaRPr lang="pt-P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746686" y="1716200"/>
          <a:ext cx="6429419" cy="2186948"/>
        </p:xfrm>
        <a:graphic>
          <a:graphicData uri="http://schemas.openxmlformats.org/drawingml/2006/table">
            <a:tbl>
              <a:tblPr/>
              <a:tblGrid>
                <a:gridCol w="374300"/>
                <a:gridCol w="4300770"/>
                <a:gridCol w="839966"/>
                <a:gridCol w="914383"/>
              </a:tblGrid>
              <a:tr h="333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Indicador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 err="1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Qtd</a:t>
                      </a:r>
                      <a:r>
                        <a:rPr lang="pt-PT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pt-PT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Unidade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Numero de </a:t>
                      </a: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Pequenos Sistemas De Água (</a:t>
                      </a: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PSA) existentes: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36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latin typeface="Calibri"/>
                          <a:ea typeface="Calibri"/>
                          <a:cs typeface="Times New Roman"/>
                        </a:rPr>
                        <a:t>un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Rácio de PSA em funcionamento mais de 30 dias consecutivos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81,20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Número de Pontos de Água (PA) existentes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24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latin typeface="Calibri"/>
                          <a:ea typeface="Calibri"/>
                          <a:cs typeface="Times New Roman"/>
                        </a:rPr>
                        <a:t>un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Rácio de PA em funcionamento mais de 30 dias consecutivos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87,50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3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Número de PSA+PA por cada 1.000 habitantes rurais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0,56 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 err="1">
                          <a:latin typeface="Calibri"/>
                          <a:ea typeface="Calibri"/>
                          <a:cs typeface="Times New Roman"/>
                        </a:rPr>
                        <a:t>un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763531" y="4573722"/>
          <a:ext cx="6429421" cy="2025018"/>
        </p:xfrm>
        <a:graphic>
          <a:graphicData uri="http://schemas.openxmlformats.org/drawingml/2006/table">
            <a:tbl>
              <a:tblPr/>
              <a:tblGrid>
                <a:gridCol w="374300"/>
                <a:gridCol w="4300771"/>
                <a:gridCol w="839966"/>
                <a:gridCol w="914384"/>
              </a:tblGrid>
              <a:tr h="259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Nº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Indicador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400" b="1" dirty="0" err="1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Qtd</a:t>
                      </a:r>
                      <a:r>
                        <a:rPr lang="pt-PT" sz="1400" b="1" dirty="0" smtClean="0">
                          <a:solidFill>
                            <a:schemeClr val="bg1"/>
                          </a:solidFill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14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Unidade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59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Total de funcionários por cada mil ligações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9,00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>
                          <a:latin typeface="Calibri"/>
                          <a:ea typeface="Calibri"/>
                          <a:cs typeface="Times New Roman"/>
                        </a:rPr>
                        <a:t>N.º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Recuperação de custos operacionais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23,70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Água tratada que é facturada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60,00*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Rácio valores cobrados </a:t>
                      </a:r>
                      <a:r>
                        <a:rPr lang="pt-PT" sz="1400" b="1" dirty="0" smtClean="0">
                          <a:latin typeface="Calibri"/>
                          <a:ea typeface="Calibri"/>
                          <a:cs typeface="Times New Roman"/>
                        </a:rPr>
                        <a:t>vs </a:t>
                      </a: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valores facturados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48,73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População servida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53,00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 smtClean="0">
                          <a:latin typeface="Calibri"/>
                          <a:ea typeface="Calibri"/>
                          <a:cs typeface="Times New Roman"/>
                        </a:rPr>
                        <a:t>Número de horas de distribuição por dia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pt-PT" sz="1400" b="1">
                          <a:latin typeface="Calibri"/>
                          <a:ea typeface="Calibri"/>
                          <a:cs typeface="Times New Roman"/>
                        </a:rPr>
                        <a:t>24,00</a:t>
                      </a:r>
                      <a:endParaRPr lang="pt-PT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400" dirty="0">
                          <a:latin typeface="Calibri"/>
                          <a:ea typeface="Calibri"/>
                          <a:cs typeface="Times New Roman"/>
                        </a:rPr>
                        <a:t>horas/dia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920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1050" b="1" dirty="0">
                          <a:latin typeface="Calibri"/>
                          <a:ea typeface="Calibri"/>
                          <a:cs typeface="Times New Roman"/>
                        </a:rPr>
                        <a:t>* Estimativa, devido às perdas por rotura e perdas comerciais (chafarizes e outros)</a:t>
                      </a:r>
                      <a:endParaRPr lang="pt-PT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120854" y="128757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2"/>
                </a:solidFill>
              </a:rPr>
              <a:t>INDICADORES PARA A ÁGUA </a:t>
            </a:r>
            <a:r>
              <a:rPr lang="pt-PT" b="1" dirty="0" smtClean="0">
                <a:solidFill>
                  <a:schemeClr val="tx2"/>
                </a:solidFill>
              </a:rPr>
              <a:t>RURAL</a:t>
            </a:r>
            <a:endParaRPr lang="pt-PT" b="1" dirty="0">
              <a:solidFill>
                <a:schemeClr val="tx2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1763532" y="4073654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>
                <a:solidFill>
                  <a:schemeClr val="tx2"/>
                </a:solidFill>
              </a:rPr>
              <a:t>INDICADORES PARA SAA DAS SEDES DE CAPITAIS DE PROVÍNCIAS</a:t>
            </a:r>
          </a:p>
        </p:txBody>
      </p:sp>
      <p:sp>
        <p:nvSpPr>
          <p:cNvPr id="13" name="Rectangle 25"/>
          <p:cNvSpPr/>
          <p:nvPr/>
        </p:nvSpPr>
        <p:spPr>
          <a:xfrm>
            <a:off x="0" y="243608"/>
            <a:ext cx="12192000" cy="1037937"/>
          </a:xfrm>
          <a:prstGeom prst="rect">
            <a:avLst/>
          </a:prstGeom>
          <a:gradFill flip="none" rotWithShape="1">
            <a:gsLst>
              <a:gs pos="58000">
                <a:srgbClr val="179BF4"/>
              </a:gs>
              <a:gs pos="0">
                <a:srgbClr val="1774B1"/>
              </a:gs>
              <a:gs pos="100000">
                <a:srgbClr val="179BF4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      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22"/>
          <p:cNvSpPr txBox="1"/>
          <p:nvPr/>
        </p:nvSpPr>
        <p:spPr>
          <a:xfrm>
            <a:off x="162781" y="531743"/>
            <a:ext cx="6118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PROVÍNCIA DO BENGO</a:t>
            </a:r>
            <a:endParaRPr lang="pt-P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680127"/>
            <a:ext cx="12192000" cy="1037937"/>
          </a:xfrm>
          <a:prstGeom prst="rect">
            <a:avLst/>
          </a:prstGeom>
          <a:gradFill flip="none" rotWithShape="1">
            <a:gsLst>
              <a:gs pos="58000">
                <a:srgbClr val="179BF4"/>
              </a:gs>
              <a:gs pos="0">
                <a:srgbClr val="1774B1"/>
              </a:gs>
              <a:gs pos="100000">
                <a:srgbClr val="179BF4">
                  <a:alpha val="2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9097" y="2932207"/>
            <a:ext cx="11085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Muito obrigado!</a:t>
            </a:r>
            <a:endParaRPr lang="pt-PT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3849652" y="3731323"/>
            <a:ext cx="4248472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epasbengo@gmail.com</a:t>
            </a:r>
            <a:endParaRPr lang="pt-PT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893325" y="485431"/>
            <a:ext cx="5895833" cy="20162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Trabalhar com alegria é o nosso lema</a:t>
            </a:r>
            <a:endParaRPr lang="pt-PT" sz="20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2130</TotalTime>
  <Words>299</Words>
  <Application>Microsoft Office PowerPoint</Application>
  <PresentationFormat>Personalizados</PresentationFormat>
  <Paragraphs>146</Paragraphs>
  <Slides>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6</vt:i4>
      </vt:variant>
    </vt:vector>
  </HeadingPairs>
  <TitlesOfParts>
    <vt:vector size="8" baseType="lpstr">
      <vt:lpstr>HDOfficeLightV0</vt:lpstr>
      <vt:lpstr>1_HDOfficeLightV0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Águas de Portugal Serviços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Serra</dc:creator>
  <cp:lastModifiedBy>LENOVO</cp:lastModifiedBy>
  <cp:revision>200</cp:revision>
  <cp:lastPrinted>2017-02-10T20:36:58Z</cp:lastPrinted>
  <dcterms:created xsi:type="dcterms:W3CDTF">2016-04-11T22:36:56Z</dcterms:created>
  <dcterms:modified xsi:type="dcterms:W3CDTF">2019-07-26T07:41:42Z</dcterms:modified>
  <cp:version>1.0</cp:version>
</cp:coreProperties>
</file>