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89750" cy="100187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598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49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737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6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81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83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683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523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630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6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69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429E302-9004-4B5D-AAC9-7A4A44B0BC86}" type="datetimeFigureOut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20-07-2019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AAD381-C480-4022-9D9C-1AABB2B4E1D1}" type="slidenum">
              <a:rPr lang="pt-P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‹nº›</a:t>
            </a:fld>
            <a:endParaRPr lang="pt-PT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93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2662" y="2132856"/>
            <a:ext cx="7776864" cy="720080"/>
          </a:xfrm>
        </p:spPr>
        <p:txBody>
          <a:bodyPr/>
          <a:lstStyle/>
          <a:p>
            <a:pPr marL="0" indent="0">
              <a:buNone/>
            </a:pPr>
            <a:r>
              <a:rPr lang="pt-PT" sz="3200" dirty="0">
                <a:effectLst/>
              </a:rPr>
              <a:t>DADOS DA </a:t>
            </a:r>
            <a:r>
              <a:rPr lang="pt-PT" sz="3200" dirty="0" smtClean="0">
                <a:effectLst/>
              </a:rPr>
              <a:t>POPULAÇÃO </a:t>
            </a:r>
            <a:r>
              <a:rPr lang="pt-PT" sz="3200" dirty="0">
                <a:effectLst/>
              </a:rPr>
              <a:t>DA LUNDA-SUL</a:t>
            </a:r>
            <a:r>
              <a:rPr lang="pt-PT" sz="2800" dirty="0">
                <a:effectLst/>
              </a:rPr>
              <a:t/>
            </a:r>
            <a:br>
              <a:rPr lang="pt-PT" sz="2800" dirty="0">
                <a:effectLst/>
              </a:rPr>
            </a:br>
            <a:endParaRPr lang="pt-PT" sz="2800" dirty="0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0067990"/>
              </p:ext>
            </p:extLst>
          </p:nvPr>
        </p:nvGraphicFramePr>
        <p:xfrm>
          <a:off x="1115616" y="3140968"/>
          <a:ext cx="6840759" cy="252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418"/>
                <a:gridCol w="1376818"/>
                <a:gridCol w="1372335"/>
                <a:gridCol w="1381300"/>
                <a:gridCol w="1358888"/>
              </a:tblGrid>
              <a:tr h="4171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MUNICÍPIOS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POPULAÇÃO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HOMENS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MULHERES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%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CACOLO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37.334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18.888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18.446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5,93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DALA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35.106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17.835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17.271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5,58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MUCONDA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38.935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19.529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19.406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6,19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SAURIMO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517.838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255.930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261.908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82,30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71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TOTAL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629.213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312.181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317.032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100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Imagem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148" y="116632"/>
            <a:ext cx="106189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ângulo 2"/>
          <p:cNvSpPr/>
          <p:nvPr/>
        </p:nvSpPr>
        <p:spPr>
          <a:xfrm>
            <a:off x="951798" y="1268760"/>
            <a:ext cx="73448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2000" b="1" dirty="0">
                <a:solidFill>
                  <a:prstClr val="black"/>
                </a:solidFill>
                <a:ea typeface="+mj-ea"/>
                <a:cs typeface="+mj-cs"/>
              </a:rPr>
              <a:t>Empresa Pública de Águas e Saneamento da Lunda-Sul, E.P.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61183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PT" dirty="0" smtClean="0">
                <a:effectLst/>
              </a:rPr>
              <a:t>PROJECTOS</a:t>
            </a:r>
            <a:endParaRPr lang="pt-PT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31408540"/>
              </p:ext>
            </p:extLst>
          </p:nvPr>
        </p:nvGraphicFramePr>
        <p:xfrm>
          <a:off x="1043608" y="1988840"/>
          <a:ext cx="6768752" cy="2376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81464"/>
                <a:gridCol w="1281464"/>
                <a:gridCol w="1325504"/>
                <a:gridCol w="1512168"/>
                <a:gridCol w="1368152"/>
              </a:tblGrid>
              <a:tr h="8099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PT" sz="16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MUNICÍPIOS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PROJECTOS </a:t>
                      </a:r>
                      <a:r>
                        <a:rPr lang="pt-PT" sz="1400" dirty="0">
                          <a:effectLst/>
                        </a:rPr>
                        <a:t>EM CURSO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GRAU </a:t>
                      </a:r>
                      <a:r>
                        <a:rPr lang="pt-PT" sz="1400" dirty="0" smtClean="0">
                          <a:effectLst/>
                        </a:rPr>
                        <a:t>DE</a:t>
                      </a:r>
                      <a:r>
                        <a:rPr lang="pt-PT" sz="1400" baseline="0" dirty="0" smtClean="0">
                          <a:effectLst/>
                        </a:rPr>
                        <a:t> </a:t>
                      </a:r>
                      <a:r>
                        <a:rPr lang="pt-PT" sz="1400" dirty="0" smtClean="0">
                          <a:effectLst/>
                        </a:rPr>
                        <a:t>EXCECUÇÃO FINANCEIRA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 smtClean="0">
                          <a:effectLst/>
                        </a:rPr>
                        <a:t>PROJECTOS </a:t>
                      </a:r>
                      <a:r>
                        <a:rPr lang="pt-PT" sz="1400" dirty="0">
                          <a:effectLst/>
                        </a:rPr>
                        <a:t>EM </a:t>
                      </a:r>
                      <a:r>
                        <a:rPr lang="pt-PT" sz="1400" dirty="0" smtClean="0">
                          <a:effectLst/>
                        </a:rPr>
                        <a:t>PERSPECTIVA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ACÇÕES </a:t>
                      </a:r>
                      <a:r>
                        <a:rPr lang="pt-PT" sz="1400" dirty="0" smtClean="0">
                          <a:effectLst/>
                        </a:rPr>
                        <a:t>FORMAÇÃO</a:t>
                      </a:r>
                      <a:r>
                        <a:rPr lang="pt-PT" sz="1400" baseline="0" dirty="0" smtClean="0">
                          <a:effectLst/>
                        </a:rPr>
                        <a:t> EM PERSPECTIVA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CACOLO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1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DALA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MUCONDA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91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SAURIMO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0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3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512511" cy="864096"/>
          </a:xfrm>
        </p:spPr>
        <p:txBody>
          <a:bodyPr/>
          <a:lstStyle/>
          <a:p>
            <a:pPr marL="0" indent="0" algn="ctr">
              <a:buNone/>
            </a:pPr>
            <a:r>
              <a:rPr lang="pt-PT" sz="2800" dirty="0">
                <a:effectLst/>
              </a:rPr>
              <a:t>INDICADORES PARA A ÁGUA RURAL</a:t>
            </a: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15071860"/>
              </p:ext>
            </p:extLst>
          </p:nvPr>
        </p:nvGraphicFramePr>
        <p:xfrm>
          <a:off x="827584" y="2060848"/>
          <a:ext cx="7704856" cy="2468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2757"/>
                <a:gridCol w="974725"/>
                <a:gridCol w="1650950"/>
                <a:gridCol w="864096"/>
                <a:gridCol w="1584176"/>
                <a:gridCol w="1368152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 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PSA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PSA </a:t>
                      </a:r>
                      <a:r>
                        <a:rPr lang="pt-PT" sz="1400" dirty="0" smtClean="0">
                          <a:effectLst/>
                        </a:rPr>
                        <a:t>FUNCIONAMENTO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>
                          <a:effectLst/>
                        </a:rPr>
                        <a:t>Nº PA</a:t>
                      </a:r>
                      <a:endParaRPr lang="pt-PT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PA </a:t>
                      </a:r>
                      <a:r>
                        <a:rPr lang="pt-PT" sz="1400" dirty="0" smtClean="0">
                          <a:effectLst/>
                        </a:rPr>
                        <a:t>FUNCIONAMENTO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400" dirty="0">
                          <a:effectLst/>
                        </a:rPr>
                        <a:t>Nº PSA+PA/HAB</a:t>
                      </a:r>
                      <a:endParaRPr lang="pt-PT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CACOLO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25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</a:rPr>
                        <a:t>16,276</a:t>
                      </a:r>
                      <a:r>
                        <a:rPr lang="pt-PT" sz="1600" b="0" dirty="0">
                          <a:effectLst/>
                        </a:rPr>
                        <a:t> </a:t>
                      </a:r>
                      <a:endParaRPr lang="pt-PT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DALA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14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  <a:latin typeface="Trebuchet MS" panose="020B0603020202020204" pitchFamily="34" charset="0"/>
                          <a:ea typeface="Calibri"/>
                          <a:cs typeface="Times New Roman"/>
                        </a:rPr>
                        <a:t>5,254</a:t>
                      </a:r>
                      <a:endParaRPr lang="pt-PT" sz="1600" b="0" dirty="0">
                        <a:effectLst/>
                        <a:latin typeface="Trebuchet MS" panose="020B0603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MUCONDA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28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12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0" dirty="0" smtClean="0">
                          <a:effectLst/>
                        </a:rPr>
                        <a:t>7,454</a:t>
                      </a:r>
                      <a:r>
                        <a:rPr lang="pt-PT" sz="1600" b="0" dirty="0">
                          <a:effectLst/>
                        </a:rPr>
                        <a:t> </a:t>
                      </a:r>
                      <a:endParaRPr lang="pt-PT" sz="16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SAURIMO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0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13,293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TOTAL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80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63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 </a:t>
                      </a:r>
                      <a:r>
                        <a:rPr lang="pt-PT" sz="1600" dirty="0" smtClean="0">
                          <a:effectLst/>
                        </a:rPr>
                        <a:t>0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 smtClean="0">
                          <a:effectLst/>
                        </a:rPr>
                        <a:t>42,277</a:t>
                      </a:r>
                      <a:r>
                        <a:rPr lang="pt-PT" sz="1600" dirty="0">
                          <a:effectLst/>
                        </a:rPr>
                        <a:t> 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644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136904" cy="576064"/>
          </a:xfrm>
        </p:spPr>
        <p:txBody>
          <a:bodyPr/>
          <a:lstStyle/>
          <a:p>
            <a:pPr marL="0" indent="0" algn="just">
              <a:buNone/>
            </a:pPr>
            <a:r>
              <a:rPr lang="pt-PT" sz="2200" dirty="0">
                <a:effectLst/>
              </a:rPr>
              <a:t>INDICADORES </a:t>
            </a:r>
            <a:r>
              <a:rPr lang="pt-PT" sz="2200" dirty="0" smtClean="0">
                <a:effectLst/>
              </a:rPr>
              <a:t>PARA SAA </a:t>
            </a:r>
            <a:r>
              <a:rPr lang="pt-PT" sz="2200" dirty="0">
                <a:effectLst/>
              </a:rPr>
              <a:t>DAS SEDES CAPITAIS DE PROVÍNCIA</a:t>
            </a:r>
            <a:r>
              <a:rPr lang="pt-PT" sz="2400" dirty="0">
                <a:effectLst/>
              </a:rPr>
              <a:t/>
            </a:r>
            <a:br>
              <a:rPr lang="pt-PT" sz="2400" dirty="0">
                <a:effectLst/>
              </a:rPr>
            </a:br>
            <a:endParaRPr lang="pt-PT" sz="2400" dirty="0"/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02753473"/>
              </p:ext>
            </p:extLst>
          </p:nvPr>
        </p:nvGraphicFramePr>
        <p:xfrm>
          <a:off x="1115617" y="1794604"/>
          <a:ext cx="6552729" cy="3074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080"/>
                <a:gridCol w="4536505"/>
                <a:gridCol w="1296144"/>
              </a:tblGrid>
              <a:tr h="408267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INDICADORES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UNIDADES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404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Ind2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Total de Funcionários por cada 1000 </a:t>
                      </a:r>
                      <a:r>
                        <a:rPr lang="pt-PT" sz="1600" dirty="0" smtClean="0">
                          <a:effectLst/>
                        </a:rPr>
                        <a:t>ligações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Ind3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Recuperação de Custos Operacionais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43,20%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Ind4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Água Captada que é Facturada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7,9%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96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Ind5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Rácio Valores Cobrados Valores Facturados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57,09%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82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Ind8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População servida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5,55%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78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Ind11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effectLst/>
                        </a:rPr>
                        <a:t>Número de horas de Distribuição por dia (h)</a:t>
                      </a:r>
                      <a:endParaRPr lang="pt-PT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effectLst/>
                        </a:rPr>
                        <a:t>6</a:t>
                      </a:r>
                      <a:endParaRPr lang="pt-PT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0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608" y="148478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pt-PT" dirty="0" smtClean="0"/>
              <a:t>MUITO OBRIGADO</a:t>
            </a:r>
            <a:br>
              <a:rPr lang="pt-PT" dirty="0" smtClean="0"/>
            </a:br>
            <a:endParaRPr lang="pt-PT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7345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urbilhão">
  <a:themeElements>
    <a:clrScheme name="Turbilh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ilh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ilh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182</Words>
  <Application>Microsoft Office PowerPoint</Application>
  <PresentationFormat>Apresentação no Ecrã (4:3)</PresentationFormat>
  <Paragraphs>118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5</vt:i4>
      </vt:variant>
    </vt:vector>
  </HeadingPairs>
  <TitlesOfParts>
    <vt:vector size="6" baseType="lpstr">
      <vt:lpstr>1_Turbilhão</vt:lpstr>
      <vt:lpstr>DADOS DA POPULAÇÃO DA LUNDA-SUL </vt:lpstr>
      <vt:lpstr>PROJECTOS</vt:lpstr>
      <vt:lpstr>INDICADORES PARA A ÁGUA RURAL</vt:lpstr>
      <vt:lpstr>INDICADORES PARA SAA DAS SEDES CAPITAIS DE PROVÍNCIA </vt:lpstr>
      <vt:lpstr>MUITO OBRIGADO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DADOS DA PUPULAÇÃO DA LUNDA-SUL </dc:title>
  <dc:creator>Eta</dc:creator>
  <cp:lastModifiedBy>Eta</cp:lastModifiedBy>
  <cp:revision>3</cp:revision>
  <cp:lastPrinted>2019-07-20T11:20:34Z</cp:lastPrinted>
  <dcterms:created xsi:type="dcterms:W3CDTF">2019-07-20T10:12:30Z</dcterms:created>
  <dcterms:modified xsi:type="dcterms:W3CDTF">2019-07-20T11:20:40Z</dcterms:modified>
</cp:coreProperties>
</file>