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</p:sldMasterIdLst>
  <p:notesMasterIdLst>
    <p:notesMasterId r:id="rId13"/>
  </p:notesMasterIdLst>
  <p:handoutMasterIdLst>
    <p:handoutMasterId r:id="rId14"/>
  </p:handoutMasterIdLst>
  <p:sldIdLst>
    <p:sldId id="256" r:id="rId3"/>
    <p:sldId id="291" r:id="rId4"/>
    <p:sldId id="292" r:id="rId5"/>
    <p:sldId id="310" r:id="rId6"/>
    <p:sldId id="309" r:id="rId7"/>
    <p:sldId id="312" r:id="rId8"/>
    <p:sldId id="311" r:id="rId9"/>
    <p:sldId id="313" r:id="rId10"/>
    <p:sldId id="262" r:id="rId11"/>
    <p:sldId id="290" r:id="rId12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Relationship Id="rId5" Type="http://schemas.microsoft.com/office/2011/relationships/chartStyle" Target="style1.xml"/><Relationship Id="rId4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abelas\tabela-grafic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7929790026246716E-2"/>
          <c:y val="9.2238461957250245E-2"/>
          <c:w val="0.80125829198499932"/>
          <c:h val="0.710575027530079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Plan1!$E$12</c:f>
              <c:strCache>
                <c:ptCount val="1"/>
                <c:pt idx="0">
                  <c:v>Produção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Plan1!$F$12:$H$12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Plan1!$F$12:$H$12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E31-4590-A2A2-4F9F652EC828}"/>
            </c:ext>
          </c:extLst>
        </c:ser>
        <c:ser>
          <c:idx val="1"/>
          <c:order val="1"/>
          <c:tx>
            <c:strRef>
              <c:f>Plan1!$E$13</c:f>
              <c:strCache>
                <c:ptCount val="1"/>
                <c:pt idx="0">
                  <c:v>ETA Guine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Plan1!$F$12:$H$12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Plan1!$F$13:$H$13</c:f>
              <c:numCache>
                <c:formatCode>_(* #,##0.00_);_(* \(#,##0.00\);_(* "-"??_);_(@_)</c:formatCode>
                <c:ptCount val="3"/>
                <c:pt idx="0">
                  <c:v>4841582</c:v>
                </c:pt>
                <c:pt idx="1">
                  <c:v>5567819.2999999998</c:v>
                </c:pt>
                <c:pt idx="2">
                  <c:v>5567819.2999999998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E31-4590-A2A2-4F9F652EC828}"/>
            </c:ext>
          </c:extLst>
        </c:ser>
        <c:ser>
          <c:idx val="2"/>
          <c:order val="2"/>
          <c:tx>
            <c:strRef>
              <c:f>Plan1!$E$14</c:f>
              <c:strCache>
                <c:ptCount val="1"/>
                <c:pt idx="0">
                  <c:v>CUIJI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92D05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Plan1!$F$12:$H$12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Plan1!$F$14:$H$14</c:f>
              <c:numCache>
                <c:formatCode>General</c:formatCode>
                <c:ptCount val="3"/>
                <c:pt idx="2" formatCode="_(* #,##0.00_);_(* \(#,##0.00\);_(* &quot;-&quot;??_);_(@_)">
                  <c:v>6307200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E31-4590-A2A2-4F9F652EC8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9570944"/>
        <c:axId val="9585024"/>
      </c:barChart>
      <c:catAx>
        <c:axId val="9570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9585024"/>
        <c:crosses val="autoZero"/>
        <c:auto val="1"/>
        <c:lblAlgn val="ctr"/>
        <c:lblOffset val="100"/>
        <c:noMultiLvlLbl val="0"/>
      </c:catAx>
      <c:valAx>
        <c:axId val="9585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9570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500" baseline="0"/>
      </a:pPr>
      <a:endParaRPr lang="pt-PT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pt-PT"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Histórico</a:t>
            </a:r>
            <a:r>
              <a:rPr lang="pt-PT" sz="18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Lúcro</a:t>
            </a:r>
            <a:endParaRPr lang="pt-PT" sz="18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Plan3!$C$6</c:f>
              <c:strCache>
                <c:ptCount val="1"/>
                <c:pt idx="0">
                  <c:v>ANO</c:v>
                </c:pt>
              </c:strCache>
            </c:strRef>
          </c:tx>
          <c:invertIfNegative val="0"/>
          <c:cat>
            <c:numRef>
              <c:f>Plan3!$C$7:$C$9</c:f>
              <c:numCache>
                <c:formatCode>General</c:formatCode>
                <c:ptCount val="3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</c:numCache>
            </c:numRef>
          </c:cat>
          <c:val>
            <c:numRef>
              <c:f>Plan3!$C$7:$C$9</c:f>
              <c:numCache>
                <c:formatCode>General</c:formatCode>
                <c:ptCount val="3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ADB-45F4-9CBF-03787930C836}"/>
            </c:ext>
          </c:extLst>
        </c:ser>
        <c:ser>
          <c:idx val="1"/>
          <c:order val="1"/>
          <c:tx>
            <c:strRef>
              <c:f>Plan3!$D$6</c:f>
              <c:strCache>
                <c:ptCount val="1"/>
                <c:pt idx="0">
                  <c:v>Histórico do Lúcro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ADB-45F4-9CBF-03787930C836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ADB-45F4-9CBF-03787930C836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ADB-45F4-9CBF-03787930C836}"/>
              </c:ext>
            </c:extLst>
          </c:dPt>
          <c:dLbls>
            <c:dLbl>
              <c:idx val="0"/>
              <c:layout>
                <c:manualLayout>
                  <c:x val="7.0942834459503954E-3"/>
                  <c:y val="-4.52394085392603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ADB-45F4-9CBF-03787930C836}"/>
                </c:ext>
              </c:extLst>
            </c:dLbl>
            <c:dLbl>
              <c:idx val="1"/>
              <c:layout>
                <c:manualLayout>
                  <c:x val="6.5030180353686241E-17"/>
                  <c:y val="-4.1759454036240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ADB-45F4-9CBF-03787930C8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Plan3!$C$7:$C$9</c:f>
              <c:numCache>
                <c:formatCode>General</c:formatCode>
                <c:ptCount val="3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</c:numCache>
            </c:numRef>
          </c:cat>
          <c:val>
            <c:numRef>
              <c:f>Plan3!$D$7:$D$9</c:f>
              <c:numCache>
                <c:formatCode>_(* #,##0.00_);_(* \(#,##0.00\);_(* "-"??_);_(@_)</c:formatCode>
                <c:ptCount val="3"/>
                <c:pt idx="0">
                  <c:v>14390884.060000002</c:v>
                </c:pt>
                <c:pt idx="1">
                  <c:v>14077356.779999994</c:v>
                </c:pt>
                <c:pt idx="2">
                  <c:v>-7792004.0200000005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ADB-45F4-9CBF-03787930C836}"/>
            </c:ext>
          </c:extLst>
        </c:ser>
        <c:ser>
          <c:idx val="2"/>
          <c:order val="2"/>
          <c:tx>
            <c:v>2018</c:v>
          </c:tx>
          <c:invertIfNegative val="0"/>
          <c:cat>
            <c:numRef>
              <c:f>Plan3!$C$7:$C$9</c:f>
              <c:numCache>
                <c:formatCode>General</c:formatCode>
                <c:ptCount val="3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</c:numCache>
            </c:numRef>
          </c:cat>
          <c:val>
            <c:numLit>
              <c:formatCode>General</c:formatCode>
              <c:ptCount val="1"/>
              <c:pt idx="0">
                <c:v>1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ADB-45F4-9CBF-03787930C8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shape val="box"/>
        <c:axId val="101601280"/>
        <c:axId val="101602816"/>
        <c:axId val="0"/>
      </c:bar3DChart>
      <c:catAx>
        <c:axId val="101601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1602816"/>
        <c:crosses val="autoZero"/>
        <c:auto val="1"/>
        <c:lblAlgn val="ctr"/>
        <c:lblOffset val="100"/>
        <c:noMultiLvlLbl val="0"/>
      </c:catAx>
      <c:valAx>
        <c:axId val="1016028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016012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0.74262</cdr:x>
      <cdr:y>0.19207</cdr:y>
    </cdr:from>
    <cdr:to>
      <cdr:x>0.94737</cdr:x>
      <cdr:y>0.39131</cdr:y>
    </cdr:to>
    <cdr:sp macro="" textlink="">
      <cdr:nvSpPr>
        <cdr:cNvPr id="2" name="CaixaDeTexto 2"/>
        <cdr:cNvSpPr txBox="1"/>
      </cdr:nvSpPr>
      <cdr:spPr>
        <a:xfrm xmlns:a="http://schemas.openxmlformats.org/drawingml/2006/main">
          <a:off x="3937427" y="819226"/>
          <a:ext cx="1085606" cy="84980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ES"/>
          </a:defPPr>
          <a:lvl1pPr algn="r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r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r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r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r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PT" b="1" dirty="0">
              <a:solidFill>
                <a:schemeClr val="bg1"/>
              </a:solidFill>
            </a:rPr>
            <a:t>Sistema de Abastecimento do CUIJI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5BF15-5030-44D6-913B-1670CF8040FD}" type="datetimeFigureOut">
              <a:rPr lang="pt-PT" smtClean="0"/>
              <a:pPr/>
              <a:t>26/07/2019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E1E5D-E551-4AC9-AF9D-C1D9A47DB158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7906169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12E929-1D23-4DB4-8717-D172D46842A3}" type="datetimeFigureOut">
              <a:rPr lang="pt-PT" smtClean="0"/>
              <a:pPr/>
              <a:t>26/07/2019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65283E-B159-4D02-ACBF-007A69870843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973946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5283E-B159-4D02-ACBF-007A69870843}" type="slidenum">
              <a:rPr lang="pt-PT" smtClean="0"/>
              <a:pPr/>
              <a:t>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14701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5283E-B159-4D02-ACBF-007A69870843}" type="slidenum">
              <a:rPr lang="pt-PT" smtClean="0">
                <a:solidFill>
                  <a:prstClr val="black"/>
                </a:solidFill>
              </a:rPr>
              <a:pPr/>
              <a:t>2</a:t>
            </a:fld>
            <a:endParaRPr lang="pt-PT">
              <a:solidFill>
                <a:prstClr val="black"/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207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5283E-B159-4D02-ACBF-007A69870843}" type="slidenum">
              <a:rPr lang="pt-PT" smtClean="0">
                <a:solidFill>
                  <a:prstClr val="black"/>
                </a:solidFill>
              </a:rPr>
              <a:pPr/>
              <a:t>3</a:t>
            </a:fld>
            <a:endParaRPr lang="pt-PT">
              <a:solidFill>
                <a:prstClr val="black"/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094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5283E-B159-4D02-ACBF-007A69870843}" type="slidenum">
              <a:rPr lang="pt-PT" smtClean="0">
                <a:solidFill>
                  <a:prstClr val="black"/>
                </a:solidFill>
              </a:rPr>
              <a:pPr/>
              <a:t>4</a:t>
            </a:fld>
            <a:endParaRPr lang="pt-PT">
              <a:solidFill>
                <a:prstClr val="black"/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842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5283E-B159-4D02-ACBF-007A69870843}" type="slidenum">
              <a:rPr lang="pt-PT" smtClean="0">
                <a:solidFill>
                  <a:prstClr val="black"/>
                </a:solidFill>
              </a:rPr>
              <a:pPr/>
              <a:t>5</a:t>
            </a:fld>
            <a:endParaRPr lang="pt-PT">
              <a:solidFill>
                <a:prstClr val="black"/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718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65283E-B159-4D02-ACBF-007A69870843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4852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65283E-B159-4D02-ACBF-007A69870843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3392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65283E-B159-4D02-ACBF-007A69870843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5388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5283E-B159-4D02-ACBF-007A69870843}" type="slidenum">
              <a:rPr lang="pt-PT" smtClean="0"/>
              <a:pPr/>
              <a:t>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20878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00F3-6BC5-4115-B1A2-07FC5B4F0121}" type="datetime1">
              <a:rPr lang="pt-PT" smtClean="0"/>
              <a:pPr/>
              <a:t>26/07/2019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1</a:t>
            </a: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004B8-E409-4902-B3CE-06C46906B5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59351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D08F5-F7B5-403D-8E06-139DE427C502}" type="datetime1">
              <a:rPr lang="pt-PT" smtClean="0"/>
              <a:pPr/>
              <a:t>26/07/2019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1</a:t>
            </a: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004B8-E409-4902-B3CE-06C46906B5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40677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03372-B403-44F4-88DC-A15EFC6F985E}" type="datetime1">
              <a:rPr lang="pt-PT" smtClean="0"/>
              <a:pPr/>
              <a:t>26/07/2019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1</a:t>
            </a: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004B8-E409-4902-B3CE-06C46906B5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49405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7/26/2019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‹nº›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321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7/26/2019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5FCBEF"/>
                </a:solidFill>
              </a:rPr>
              <a:pPr/>
              <a:t>‹nº›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69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7/26/2019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‹nº›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322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7/26/2019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5FCBEF"/>
                </a:solidFill>
              </a:rPr>
              <a:pPr/>
              <a:t>‹nº›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746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7/26/2019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‹nº›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357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7/26/2019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‹nº›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989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7/26/2019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‹nº›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5986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7/26/2019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5FCBEF"/>
                </a:solidFill>
              </a:rPr>
              <a:pPr/>
              <a:t>‹nº›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453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35F7C-BB22-4935-877B-3BF120578A8A}" type="datetime1">
              <a:rPr lang="pt-PT" smtClean="0"/>
              <a:pPr/>
              <a:t>26/07/2019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1</a:t>
            </a: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004B8-E409-4902-B3CE-06C46906B5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206828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‹nº›</a:t>
            </a:fld>
            <a:endParaRPr lang="en-US" dirty="0">
              <a:solidFill>
                <a:srgbClr val="5FCBE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7/26/2019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547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7/26/2019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‹nº›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4704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7/26/2019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‹nº›</a:t>
            </a:fld>
            <a:endParaRPr lang="en-US" dirty="0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/>
            <a:r>
              <a:rPr lang="en-US" sz="6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/>
            <a:r>
              <a:rPr lang="en-US" sz="6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35594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7/26/2019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‹nº›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7322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7/26/2019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‹nº›</a:t>
            </a:fld>
            <a:endParaRPr lang="en-US" dirty="0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/>
            <a:r>
              <a:rPr lang="en-US" sz="6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/>
            <a:r>
              <a:rPr lang="en-US" sz="6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56375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7/26/2019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‹nº›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5268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7/26/2019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>
                <a:solidFill>
                  <a:srgbClr val="5FCBEF"/>
                </a:solidFill>
              </a:rPr>
              <a:pPr/>
              <a:t>‹nº›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6442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7/26/2019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‹nº›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424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2BE0-FFAE-43EA-B139-24FAC82B1439}" type="datetime1">
              <a:rPr lang="pt-PT" smtClean="0"/>
              <a:pPr/>
              <a:t>26/07/2019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1</a:t>
            </a: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004B8-E409-4902-B3CE-06C46906B5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51373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86A28-5513-42EB-9601-9720072D70D7}" type="datetime1">
              <a:rPr lang="pt-PT" smtClean="0"/>
              <a:pPr/>
              <a:t>26/07/2019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1</a:t>
            </a: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004B8-E409-4902-B3CE-06C46906B5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21387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46B00-3AAC-4198-A04D-573001F1DFBD}" type="datetime1">
              <a:rPr lang="pt-PT" smtClean="0"/>
              <a:pPr/>
              <a:t>26/07/2019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1</a:t>
            </a:r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004B8-E409-4902-B3CE-06C46906B5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09261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607DC-C064-4C5F-9C80-7D774C83EF3B}" type="datetime1">
              <a:rPr lang="pt-PT" smtClean="0"/>
              <a:pPr/>
              <a:t>26/07/2019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1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004B8-E409-4902-B3CE-06C46906B5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47796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C910E-0C68-4B84-9D97-53DF0BF0544D}" type="datetime1">
              <a:rPr lang="pt-PT" smtClean="0"/>
              <a:pPr/>
              <a:t>26/07/2019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1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004B8-E409-4902-B3CE-06C46906B5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75769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B2C8C-BC7B-444A-A4EB-0675DC14A546}" type="datetime1">
              <a:rPr lang="pt-PT" smtClean="0"/>
              <a:pPr/>
              <a:t>26/07/2019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1</a:t>
            </a: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004B8-E409-4902-B3CE-06C46906B5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34316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3E5C-ED82-4EB6-9BFE-0B656175097F}" type="datetime1">
              <a:rPr lang="pt-PT" smtClean="0"/>
              <a:pPr/>
              <a:t>26/07/2019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1</a:t>
            </a: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004B8-E409-4902-B3CE-06C46906B5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07709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6B39D-5E5D-4613-8306-FCA149B2D5B1}" type="datetime1">
              <a:rPr lang="pt-PT" smtClean="0"/>
              <a:pPr/>
              <a:t>26/07/2019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PT"/>
              <a:t>1</a:t>
            </a: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004B8-E409-4902-B3CE-06C46906B5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93602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7/26/2019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 defTabSz="342900"/>
            <a:fld id="{D57F1E4F-1CFF-5643-939E-217C01CDF565}" type="slidenum">
              <a:rPr lang="en-US" smtClean="0">
                <a:solidFill>
                  <a:srgbClr val="5FCBEF"/>
                </a:solidFill>
              </a:rPr>
              <a:pPr defTabSz="342900"/>
              <a:t>‹nº›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70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10" Type="http://schemas.openxmlformats.org/officeDocument/2006/relationships/chart" Target="../charts/chart2.xml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340768"/>
            <a:ext cx="1835150" cy="510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58" t="13110" r="25145"/>
          <a:stretch/>
        </p:blipFill>
        <p:spPr bwMode="auto">
          <a:xfrm>
            <a:off x="3635896" y="1340768"/>
            <a:ext cx="1832703" cy="5103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58" t="13110" r="25145"/>
          <a:stretch/>
        </p:blipFill>
        <p:spPr bwMode="auto">
          <a:xfrm>
            <a:off x="1115616" y="1340768"/>
            <a:ext cx="1832703" cy="5103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1470025"/>
          </a:xfrm>
        </p:spPr>
        <p:txBody>
          <a:bodyPr>
            <a:normAutofit/>
          </a:bodyPr>
          <a:lstStyle/>
          <a:p>
            <a:r>
              <a:rPr lang="pt-PT" sz="2000" b="1" dirty="0">
                <a:latin typeface="Arial" pitchFamily="34" charset="0"/>
                <a:cs typeface="Arial" pitchFamily="34" charset="0"/>
              </a:rPr>
              <a:t>EMPRESA DE ÁGUAS E SANEAMENTO DE MALANJE</a:t>
            </a:r>
            <a:br>
              <a:rPr lang="pt-PT" sz="2000" b="1" dirty="0">
                <a:latin typeface="Arial" pitchFamily="34" charset="0"/>
                <a:cs typeface="Arial" pitchFamily="34" charset="0"/>
              </a:rPr>
            </a:br>
            <a:r>
              <a:rPr lang="pt-PT" sz="2000" b="1" dirty="0">
                <a:latin typeface="Arial" pitchFamily="34" charset="0"/>
                <a:cs typeface="Arial" pitchFamily="34" charset="0"/>
              </a:rPr>
              <a:t>(EASM)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9512" y="3356992"/>
            <a:ext cx="8784976" cy="3168352"/>
          </a:xfrm>
        </p:spPr>
        <p:txBody>
          <a:bodyPr>
            <a:normAutofit/>
          </a:bodyPr>
          <a:lstStyle/>
          <a:p>
            <a:r>
              <a:rPr lang="pt-PT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9º CONSELHO CONSULTIVO DO MINEA - 2019</a:t>
            </a:r>
          </a:p>
          <a:p>
            <a:endParaRPr lang="pt-PT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t-PT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PT" sz="28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SUSTENTABILIDADE_2019</a:t>
            </a:r>
            <a:endParaRPr lang="pt-PT" sz="2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endParaRPr lang="pt-PT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PT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Carlos João </a:t>
            </a:r>
          </a:p>
          <a:p>
            <a:r>
              <a:rPr lang="pt-PT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(Engenheiro Civil)</a:t>
            </a:r>
          </a:p>
          <a:p>
            <a:r>
              <a:rPr lang="pt-PT" sz="1600" b="1" cap="al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Sistema de abastecimento de AGUA DE Malanje </a:t>
            </a:r>
          </a:p>
          <a:p>
            <a:r>
              <a:rPr lang="pt-PT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_____________________________________________________________</a:t>
            </a:r>
          </a:p>
          <a:p>
            <a:r>
              <a:rPr lang="pt-PT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Julho de 2019</a:t>
            </a:r>
            <a:endParaRPr lang="pt-PT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00"/>
          <a:stretch/>
        </p:blipFill>
        <p:spPr bwMode="auto">
          <a:xfrm>
            <a:off x="3203848" y="341784"/>
            <a:ext cx="2384425" cy="998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Conexão recta 10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079956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741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1711272" y="4374983"/>
            <a:ext cx="6172200" cy="85725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PT" sz="4950" b="1" dirty="0">
                <a:solidFill>
                  <a:srgbClr val="2E83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UNIDOS, PODEMOS FAZER MALANJE ACONTECER</a:t>
            </a:r>
          </a:p>
        </p:txBody>
      </p:sp>
    </p:spTree>
    <p:extLst>
      <p:ext uri="{BB962C8B-B14F-4D97-AF65-F5344CB8AC3E}">
        <p14:creationId xmlns:p14="http://schemas.microsoft.com/office/powerpoint/2010/main" val="214684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781" y="6021288"/>
            <a:ext cx="701833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255" y="1628743"/>
            <a:ext cx="1572038" cy="43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58" t="13110" r="25145"/>
          <a:stretch/>
        </p:blipFill>
        <p:spPr bwMode="auto">
          <a:xfrm>
            <a:off x="3898657" y="1628800"/>
            <a:ext cx="1569942" cy="4371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58" t="13110" r="25145"/>
          <a:stretch/>
        </p:blipFill>
        <p:spPr bwMode="auto">
          <a:xfrm>
            <a:off x="1378377" y="1628800"/>
            <a:ext cx="1569942" cy="4371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00"/>
          <a:stretch/>
        </p:blipFill>
        <p:spPr bwMode="auto">
          <a:xfrm>
            <a:off x="0" y="-1"/>
            <a:ext cx="2384425" cy="908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9" t="31291" r="75806" b="47064"/>
          <a:stretch/>
        </p:blipFill>
        <p:spPr bwMode="auto">
          <a:xfrm>
            <a:off x="2384426" y="44624"/>
            <a:ext cx="675957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36550" y="1170370"/>
            <a:ext cx="8470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2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93072"/>
              </a:buClr>
              <a:buSzTx/>
              <a:buFont typeface="Wingdings 3" panose="05040102010807070707" pitchFamily="18" charset="2"/>
              <a:buNone/>
            </a:pPr>
            <a:r>
              <a:rPr lang="pt-BR" altLang="pt-PT" b="1" dirty="0">
                <a:solidFill>
                  <a:srgbClr val="13168B"/>
                </a:solidFill>
                <a:cs typeface="Times New Roman" panose="02020603050405020304" pitchFamily="18" charset="0"/>
              </a:rPr>
              <a:t>ÍNDICE</a:t>
            </a:r>
          </a:p>
        </p:txBody>
      </p:sp>
      <p:sp>
        <p:nvSpPr>
          <p:cNvPr id="13" name="AutoShape 1027"/>
          <p:cNvSpPr>
            <a:spLocks noChangeArrowheads="1"/>
          </p:cNvSpPr>
          <p:nvPr/>
        </p:nvSpPr>
        <p:spPr bwMode="auto">
          <a:xfrm>
            <a:off x="1968500" y="2173288"/>
            <a:ext cx="5399088" cy="719137"/>
          </a:xfrm>
          <a:prstGeom prst="bevel">
            <a:avLst>
              <a:gd name="adj" fmla="val 12500"/>
            </a:avLst>
          </a:prstGeom>
          <a:solidFill>
            <a:srgbClr val="333399"/>
          </a:solidFill>
          <a:ln w="952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2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SzTx/>
              <a:buFontTx/>
              <a:buNone/>
              <a:defRPr/>
            </a:pPr>
            <a:r>
              <a:rPr lang="pt-BR" altLang="pt-PT" b="1" kern="0" dirty="0">
                <a:solidFill>
                  <a:srgbClr val="FFFFFF"/>
                </a:solidFill>
              </a:rPr>
              <a:t>A Empresa</a:t>
            </a:r>
            <a:endParaRPr lang="en-US" altLang="pt-PT" b="1" kern="0" dirty="0">
              <a:solidFill>
                <a:srgbClr val="FFFFFF"/>
              </a:solidFill>
            </a:endParaRPr>
          </a:p>
        </p:txBody>
      </p:sp>
      <p:sp>
        <p:nvSpPr>
          <p:cNvPr id="18" name="AutoShape 1028"/>
          <p:cNvSpPr>
            <a:spLocks noChangeArrowheads="1"/>
          </p:cNvSpPr>
          <p:nvPr/>
        </p:nvSpPr>
        <p:spPr bwMode="auto">
          <a:xfrm>
            <a:off x="955675" y="2157413"/>
            <a:ext cx="900113" cy="719137"/>
          </a:xfrm>
          <a:prstGeom prst="bevel">
            <a:avLst>
              <a:gd name="adj" fmla="val 12500"/>
            </a:avLst>
          </a:prstGeom>
          <a:solidFill>
            <a:srgbClr val="333399"/>
          </a:solidFill>
          <a:ln w="952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2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SzTx/>
              <a:buFontTx/>
              <a:buNone/>
              <a:defRPr/>
            </a:pPr>
            <a:r>
              <a:rPr lang="en-US" altLang="pt-PT" b="1" kern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9" name="AutoShape 1031"/>
          <p:cNvSpPr>
            <a:spLocks noChangeArrowheads="1"/>
          </p:cNvSpPr>
          <p:nvPr/>
        </p:nvSpPr>
        <p:spPr bwMode="auto">
          <a:xfrm>
            <a:off x="1966913" y="2984500"/>
            <a:ext cx="5399087" cy="719138"/>
          </a:xfrm>
          <a:prstGeom prst="bevel">
            <a:avLst>
              <a:gd name="adj" fmla="val 12500"/>
            </a:avLst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2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pt-BR" altLang="pt-PT" b="1" kern="0" dirty="0">
                <a:solidFill>
                  <a:srgbClr val="FFFFFF"/>
                </a:solidFill>
              </a:rPr>
              <a:t>Estratégia e Visão do Futuro</a:t>
            </a:r>
            <a:endParaRPr lang="en-US" altLang="pt-PT" b="1" kern="0" dirty="0">
              <a:solidFill>
                <a:srgbClr val="FFFFFF"/>
              </a:solidFill>
            </a:endParaRPr>
          </a:p>
        </p:txBody>
      </p:sp>
      <p:sp>
        <p:nvSpPr>
          <p:cNvPr id="20" name="AutoShape 1032"/>
          <p:cNvSpPr>
            <a:spLocks noChangeArrowheads="1"/>
          </p:cNvSpPr>
          <p:nvPr/>
        </p:nvSpPr>
        <p:spPr bwMode="auto">
          <a:xfrm>
            <a:off x="925513" y="2984500"/>
            <a:ext cx="900112" cy="719138"/>
          </a:xfrm>
          <a:prstGeom prst="bevel">
            <a:avLst>
              <a:gd name="adj" fmla="val 12500"/>
            </a:avLst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2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SzTx/>
              <a:buFontTx/>
              <a:buNone/>
              <a:defRPr/>
            </a:pPr>
            <a:r>
              <a:rPr lang="en-US" altLang="pt-PT" b="1" kern="0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21" name="AutoShape 1033"/>
          <p:cNvSpPr>
            <a:spLocks noChangeArrowheads="1"/>
          </p:cNvSpPr>
          <p:nvPr/>
        </p:nvSpPr>
        <p:spPr bwMode="auto">
          <a:xfrm>
            <a:off x="933450" y="3806825"/>
            <a:ext cx="900113" cy="719138"/>
          </a:xfrm>
          <a:prstGeom prst="bevel">
            <a:avLst>
              <a:gd name="adj" fmla="val 12500"/>
            </a:avLst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2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SzTx/>
              <a:buFontTx/>
              <a:buNone/>
              <a:defRPr/>
            </a:pPr>
            <a:r>
              <a:rPr lang="en-US" altLang="pt-PT" b="1" kern="0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2" name="AutoShape 1036"/>
          <p:cNvSpPr>
            <a:spLocks noChangeArrowheads="1"/>
          </p:cNvSpPr>
          <p:nvPr/>
        </p:nvSpPr>
        <p:spPr bwMode="auto">
          <a:xfrm>
            <a:off x="1960563" y="3789363"/>
            <a:ext cx="5399087" cy="719137"/>
          </a:xfrm>
          <a:prstGeom prst="bevel">
            <a:avLst>
              <a:gd name="adj" fmla="val 12500"/>
            </a:avLst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2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SzTx/>
              <a:buFontTx/>
              <a:buNone/>
              <a:defRPr/>
            </a:pPr>
            <a:r>
              <a:rPr lang="pt-BR" altLang="pt-PT" b="1" kern="0" dirty="0">
                <a:solidFill>
                  <a:srgbClr val="FFFFFF"/>
                </a:solidFill>
              </a:rPr>
              <a:t>Gestão Econômica e Financeira</a:t>
            </a:r>
            <a:endParaRPr lang="en-US" altLang="pt-PT" b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289219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781" y="6021288"/>
            <a:ext cx="701833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255" y="1628743"/>
            <a:ext cx="1572038" cy="43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58" t="13110" r="25145"/>
          <a:stretch/>
        </p:blipFill>
        <p:spPr bwMode="auto">
          <a:xfrm>
            <a:off x="3946710" y="1674109"/>
            <a:ext cx="1569942" cy="4371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58" t="13110" r="25145"/>
          <a:stretch/>
        </p:blipFill>
        <p:spPr bwMode="auto">
          <a:xfrm>
            <a:off x="1378377" y="1628800"/>
            <a:ext cx="1569942" cy="4371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Conexão recta 1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00"/>
          <a:stretch/>
        </p:blipFill>
        <p:spPr bwMode="auto">
          <a:xfrm>
            <a:off x="0" y="-1"/>
            <a:ext cx="2384425" cy="908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9" t="31291" r="75806" b="47064"/>
          <a:stretch/>
        </p:blipFill>
        <p:spPr bwMode="auto">
          <a:xfrm>
            <a:off x="2384426" y="44624"/>
            <a:ext cx="675957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52"/>
          <p:cNvSpPr txBox="1">
            <a:spLocks noChangeArrowheads="1"/>
          </p:cNvSpPr>
          <p:nvPr/>
        </p:nvSpPr>
        <p:spPr bwMode="auto">
          <a:xfrm>
            <a:off x="91694" y="929626"/>
            <a:ext cx="905230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12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93072"/>
              </a:buClr>
              <a:buSzTx/>
              <a:buFont typeface="Wingdings 3" panose="05040102010807070707" pitchFamily="18" charset="2"/>
              <a:buNone/>
            </a:pPr>
            <a:r>
              <a:rPr lang="pt-BR" altLang="pt-PT" sz="2200" b="1" dirty="0">
                <a:solidFill>
                  <a:srgbClr val="13168B"/>
                </a:solidFill>
                <a:cs typeface="Times New Roman" panose="02020603050405020304" pitchFamily="18" charset="0"/>
              </a:rPr>
              <a:t>Somos uma Empresa PÚblica de Media Dimensão em Angola</a:t>
            </a: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216274" y="1292193"/>
            <a:ext cx="4138612" cy="33655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193D85"/>
              </a:gs>
              <a:gs pos="100000">
                <a:srgbClr val="0C1C3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2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PT" sz="1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Visão</a:t>
            </a:r>
            <a:r>
              <a:rPr kumimoji="0" lang="en-US" altLang="pt-PT" sz="1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pt-PT" sz="1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geral</a:t>
            </a:r>
            <a:r>
              <a:rPr kumimoji="0" lang="en-US" altLang="pt-PT" sz="1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pt-PT" sz="1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sobre</a:t>
            </a:r>
            <a:r>
              <a:rPr kumimoji="0" lang="en-US" altLang="pt-PT" sz="1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 a </a:t>
            </a:r>
            <a:r>
              <a:rPr kumimoji="0" lang="en-US" altLang="pt-PT" sz="1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Empresa</a:t>
            </a:r>
            <a:endParaRPr kumimoji="0" lang="en-US" altLang="pt-PT" sz="13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gray">
          <a:xfrm>
            <a:off x="164051" y="1738212"/>
            <a:ext cx="3976688" cy="45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spcBef>
                <a:spcPct val="20000"/>
              </a:spcBef>
              <a:buSzPct val="12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25000"/>
              </a:spcAft>
              <a:buClrTx/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altLang="pt-P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Uma das maiores prestadoras de serviços de água em</a:t>
            </a:r>
            <a:r>
              <a:rPr kumimoji="0" lang="pt-BR" altLang="pt-PT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Angola,</a:t>
            </a:r>
            <a:r>
              <a:rPr kumimoji="0" lang="pt-BR" altLang="pt-P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com base no número de clientes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25000"/>
              </a:spcAft>
              <a:buClrTx/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altLang="pt-P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Fornecemos água para + </a:t>
            </a:r>
            <a:r>
              <a:rPr kumimoji="0" lang="pt-BR" altLang="pt-PT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65 </a:t>
            </a:r>
            <a:r>
              <a:rPr kumimoji="0" lang="pt-BR" altLang="pt-P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mil pessoas, aprox.</a:t>
            </a:r>
            <a:r>
              <a:rPr kumimoji="0" lang="pt-BR" altLang="pt-PT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pt-BR" altLang="pt-PT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9.6 </a:t>
            </a:r>
            <a:r>
              <a:rPr kumimoji="0" lang="pt-BR" altLang="pt-PT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mil Clientes.</a:t>
            </a:r>
            <a:r>
              <a:rPr kumimoji="0" lang="pt-BR" altLang="pt-P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25000"/>
              </a:spcAft>
              <a:buClrTx/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pt-P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M</a:t>
            </a:r>
            <a:r>
              <a:rPr kumimoji="0" lang="pt-BR" altLang="pt-PT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onopólio</a:t>
            </a:r>
            <a:r>
              <a:rPr kumimoji="0" lang="en-US" altLang="pt-P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natural, </a:t>
            </a:r>
            <a:r>
              <a:rPr kumimoji="0" lang="en-US" altLang="pt-PT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sem</a:t>
            </a:r>
            <a:r>
              <a:rPr kumimoji="0" lang="en-US" altLang="pt-P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pt-PT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risco</a:t>
            </a:r>
            <a:r>
              <a:rPr kumimoji="0" lang="en-US" altLang="pt-P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de </a:t>
            </a:r>
            <a:r>
              <a:rPr kumimoji="0" lang="en-US" altLang="pt-PT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crédito</a:t>
            </a:r>
            <a:endParaRPr kumimoji="0" lang="pt-BR" altLang="pt-PT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25000"/>
              </a:spcAft>
              <a:buClrTx/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altLang="pt-P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Atendemos a cidade</a:t>
            </a:r>
            <a:r>
              <a:rPr kumimoji="0" lang="pt-BR" altLang="pt-PT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de Malanje</a:t>
            </a:r>
            <a:r>
              <a:rPr kumimoji="0" lang="pt-BR" altLang="pt-P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e prestamos apoio técnico e material aos demais municípios da</a:t>
            </a:r>
            <a:r>
              <a:rPr kumimoji="0" lang="pt-BR" altLang="pt-PT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Província.</a:t>
            </a:r>
            <a:endParaRPr kumimoji="0" lang="pt-BR" altLang="pt-PT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25000"/>
              </a:spcAft>
              <a:buClrTx/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altLang="pt-P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Nossa área de atuação cobre </a:t>
            </a:r>
            <a:r>
              <a:rPr kumimoji="0" lang="pt-BR" altLang="pt-PT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18% </a:t>
            </a:r>
            <a:r>
              <a:rPr kumimoji="0" lang="pt-BR" altLang="pt-P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da população geral</a:t>
            </a:r>
            <a:r>
              <a:rPr kumimoji="0" lang="pt-BR" altLang="pt-PT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do município sede da província de Malanje.</a:t>
            </a:r>
            <a:endParaRPr kumimoji="0" lang="pt-BR" altLang="pt-PT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9" name="AutoShape 10"/>
          <p:cNvSpPr>
            <a:spLocks noChangeArrowheads="1"/>
          </p:cNvSpPr>
          <p:nvPr/>
        </p:nvSpPr>
        <p:spPr bwMode="auto">
          <a:xfrm>
            <a:off x="4784683" y="1332179"/>
            <a:ext cx="4138613" cy="33655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193D85"/>
              </a:gs>
              <a:gs pos="100000">
                <a:srgbClr val="0C1C3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2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PT" sz="1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Principais</a:t>
            </a:r>
            <a:r>
              <a:rPr kumimoji="0" lang="en-US" altLang="pt-PT" sz="1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pt-PT" sz="1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Indicadores</a:t>
            </a:r>
            <a:r>
              <a:rPr kumimoji="0" lang="en-US" altLang="pt-PT" sz="1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pt-PT" sz="1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Operacionais</a:t>
            </a:r>
            <a:r>
              <a:rPr kumimoji="0" lang="en-US" altLang="pt-PT" sz="1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pt-PT" sz="1300" b="1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(1)</a:t>
            </a:r>
            <a:endParaRPr kumimoji="0" lang="en-US" altLang="pt-PT" sz="13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4819651" y="2039938"/>
            <a:ext cx="3856806" cy="1759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57200" indent="-457200" defTabSz="965200">
              <a:spcBef>
                <a:spcPct val="20000"/>
              </a:spcBef>
              <a:buSzPct val="120000"/>
              <a:buFont typeface="Wingdings" panose="05000000000000000000" pitchFamily="2" charset="2"/>
              <a:buChar char="§"/>
              <a:tabLst>
                <a:tab pos="2246313" algn="l"/>
                <a:tab pos="3321050" algn="l"/>
                <a:tab pos="445770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spcBef>
                <a:spcPct val="20000"/>
              </a:spcBef>
              <a:buFont typeface="Symbol" panose="05050102010706020507" pitchFamily="18" charset="2"/>
              <a:buChar char="-"/>
              <a:tabLst>
                <a:tab pos="2246313" algn="l"/>
                <a:tab pos="3321050" algn="l"/>
                <a:tab pos="44577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spcBef>
                <a:spcPct val="20000"/>
              </a:spcBef>
              <a:buChar char="•"/>
              <a:tabLst>
                <a:tab pos="2246313" algn="l"/>
                <a:tab pos="3321050" algn="l"/>
                <a:tab pos="44577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spcBef>
                <a:spcPct val="20000"/>
              </a:spcBef>
              <a:buFont typeface="Wingdings" panose="05000000000000000000" pitchFamily="2" charset="2"/>
              <a:buChar char="ü"/>
              <a:tabLst>
                <a:tab pos="2246313" algn="l"/>
                <a:tab pos="3321050" algn="l"/>
                <a:tab pos="44577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spcBef>
                <a:spcPct val="20000"/>
              </a:spcBef>
              <a:buFont typeface="Wingdings" panose="05000000000000000000" pitchFamily="2" charset="2"/>
              <a:buChar char="ü"/>
              <a:tabLst>
                <a:tab pos="2246313" algn="l"/>
                <a:tab pos="3321050" algn="l"/>
                <a:tab pos="44577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2246313" algn="l"/>
                <a:tab pos="3321050" algn="l"/>
                <a:tab pos="44577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2246313" algn="l"/>
                <a:tab pos="3321050" algn="l"/>
                <a:tab pos="44577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2246313" algn="l"/>
                <a:tab pos="3321050" algn="l"/>
                <a:tab pos="44577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2246313" algn="l"/>
                <a:tab pos="3321050" algn="l"/>
                <a:tab pos="44577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0" indent="-457200" defTabSz="9652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Pct val="150000"/>
              <a:buFont typeface="Wingdings" panose="05000000000000000000" pitchFamily="2" charset="2"/>
              <a:buNone/>
              <a:tabLst>
                <a:tab pos="2246313" algn="l"/>
                <a:tab pos="3321050" algn="l"/>
                <a:tab pos="4457700" algn="r"/>
              </a:tabLst>
              <a:defRPr/>
            </a:pPr>
            <a:r>
              <a:rPr kumimoji="0" lang="pt-BR" altLang="pt-PT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Ligações (mil)  	     </a:t>
            </a:r>
            <a:r>
              <a:rPr kumimoji="0" lang="pt-BR" altLang="pt-PT" sz="1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       </a:t>
            </a:r>
            <a:r>
              <a:rPr kumimoji="0" lang="pt-BR" altLang="pt-PT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lang="pt-BR" altLang="pt-PT" sz="1400" kern="0" dirty="0">
                <a:solidFill>
                  <a:srgbClr val="000000"/>
                </a:solidFill>
              </a:rPr>
              <a:t>9</a:t>
            </a:r>
            <a:r>
              <a:rPr kumimoji="0" lang="pt-BR" altLang="pt-PT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,6	     </a:t>
            </a:r>
          </a:p>
          <a:p>
            <a:pPr marL="457200" marR="0" lvl="0" indent="-457200" defTabSz="9652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Pct val="150000"/>
              <a:buFont typeface="Wingdings" panose="05000000000000000000" pitchFamily="2" charset="2"/>
              <a:buNone/>
              <a:tabLst>
                <a:tab pos="2246313" algn="l"/>
                <a:tab pos="3321050" algn="l"/>
                <a:tab pos="4457700" algn="r"/>
              </a:tabLst>
              <a:defRPr/>
            </a:pPr>
            <a:r>
              <a:rPr kumimoji="0" lang="pt-BR" altLang="pt-PT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Cobertura (%) 	              18%	    </a:t>
            </a:r>
          </a:p>
          <a:p>
            <a:pPr marL="457200" marR="0" lvl="0" indent="-457200" defTabSz="9652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Pct val="150000"/>
              <a:buFont typeface="Wingdings" panose="05000000000000000000" pitchFamily="2" charset="2"/>
              <a:buNone/>
              <a:tabLst>
                <a:tab pos="2246313" algn="l"/>
                <a:tab pos="3321050" algn="l"/>
                <a:tab pos="4457700" algn="r"/>
              </a:tabLst>
              <a:defRPr/>
            </a:pPr>
            <a:r>
              <a:rPr kumimoji="0" lang="pt-BR" altLang="pt-PT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Tratamento (%) 	            100%	      </a:t>
            </a:r>
          </a:p>
          <a:p>
            <a:pPr marL="457200" marR="0" lvl="0" indent="-457200" defTabSz="9652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Pct val="150000"/>
              <a:buFont typeface="Wingdings" panose="05000000000000000000" pitchFamily="2" charset="2"/>
              <a:buNone/>
              <a:tabLst>
                <a:tab pos="2246313" algn="l"/>
                <a:tab pos="3321050" algn="l"/>
                <a:tab pos="4457700" algn="r"/>
              </a:tabLst>
              <a:defRPr/>
            </a:pPr>
            <a:r>
              <a:rPr kumimoji="0" lang="pt-BR" altLang="pt-PT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Volume produzido dia (mil m³)           13,4   </a:t>
            </a:r>
          </a:p>
          <a:p>
            <a:pPr marL="457200" marR="0" lvl="0" indent="-457200" defTabSz="9652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Pct val="150000"/>
              <a:buFont typeface="Wingdings" panose="05000000000000000000" pitchFamily="2" charset="2"/>
              <a:buNone/>
              <a:tabLst>
                <a:tab pos="2246313" algn="l"/>
                <a:tab pos="3321050" algn="l"/>
                <a:tab pos="4457700" algn="r"/>
              </a:tabLst>
              <a:defRPr/>
            </a:pPr>
            <a:r>
              <a:rPr kumimoji="0" lang="pt-BR" altLang="pt-PT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Rede (km) 	              189,1	     </a:t>
            </a:r>
          </a:p>
        </p:txBody>
      </p:sp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7508452" y="1717886"/>
            <a:ext cx="803275" cy="320675"/>
          </a:xfrm>
          <a:prstGeom prst="bevel">
            <a:avLst>
              <a:gd name="adj" fmla="val 12500"/>
            </a:avLst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2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PT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Água</a:t>
            </a:r>
            <a:endParaRPr kumimoji="0" lang="en-US" altLang="pt-PT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2" name="Line 15"/>
          <p:cNvSpPr>
            <a:spLocks noChangeShapeType="1"/>
          </p:cNvSpPr>
          <p:nvPr/>
        </p:nvSpPr>
        <p:spPr bwMode="auto">
          <a:xfrm>
            <a:off x="4838658" y="3806411"/>
            <a:ext cx="40846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PT" sz="12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767367" y="3449402"/>
            <a:ext cx="34724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PT" sz="1400" kern="0" dirty="0">
                <a:solidFill>
                  <a:srgbClr val="000000"/>
                </a:solidFill>
                <a:latin typeface="Arial" panose="020B0604020202020204" pitchFamily="34" charset="0"/>
              </a:rPr>
              <a:t>Cobrança (%) 	                      84,2</a:t>
            </a:r>
            <a:endParaRPr lang="pt-PT" dirty="0"/>
          </a:p>
        </p:txBody>
      </p:sp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31550" y="3803290"/>
            <a:ext cx="2159000" cy="2234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0864088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781" y="6021288"/>
            <a:ext cx="701833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255" y="1628743"/>
            <a:ext cx="1572038" cy="43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58" t="13110" r="25145"/>
          <a:stretch/>
        </p:blipFill>
        <p:spPr bwMode="auto">
          <a:xfrm>
            <a:off x="3898657" y="1628800"/>
            <a:ext cx="1569942" cy="4371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58" t="13110" r="25145"/>
          <a:stretch/>
        </p:blipFill>
        <p:spPr bwMode="auto">
          <a:xfrm>
            <a:off x="1378377" y="1628800"/>
            <a:ext cx="1569942" cy="4371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00"/>
          <a:stretch/>
        </p:blipFill>
        <p:spPr bwMode="auto">
          <a:xfrm>
            <a:off x="0" y="-1"/>
            <a:ext cx="2384425" cy="908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9" t="31291" r="75806" b="47064"/>
          <a:stretch/>
        </p:blipFill>
        <p:spPr bwMode="auto">
          <a:xfrm>
            <a:off x="2384426" y="44624"/>
            <a:ext cx="675957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36550" y="1170370"/>
            <a:ext cx="8470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2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93072"/>
              </a:buClr>
              <a:buSzTx/>
              <a:buFont typeface="Wingdings 3" panose="05040102010807070707" pitchFamily="18" charset="2"/>
              <a:buNone/>
            </a:pPr>
            <a:r>
              <a:rPr lang="pt-BR" altLang="pt-PT" b="1" dirty="0">
                <a:solidFill>
                  <a:srgbClr val="13168B"/>
                </a:solidFill>
                <a:cs typeface="Times New Roman" panose="02020603050405020304" pitchFamily="18" charset="0"/>
              </a:rPr>
              <a:t>ÍNDICE</a:t>
            </a:r>
          </a:p>
        </p:txBody>
      </p:sp>
      <p:sp>
        <p:nvSpPr>
          <p:cNvPr id="13" name="AutoShape 1027"/>
          <p:cNvSpPr>
            <a:spLocks noChangeArrowheads="1"/>
          </p:cNvSpPr>
          <p:nvPr/>
        </p:nvSpPr>
        <p:spPr bwMode="auto">
          <a:xfrm>
            <a:off x="1968500" y="2173288"/>
            <a:ext cx="5399088" cy="719137"/>
          </a:xfrm>
          <a:prstGeom prst="bevel">
            <a:avLst>
              <a:gd name="adj" fmla="val 12500"/>
            </a:avLst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2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pt-BR" altLang="pt-PT" b="1" kern="0">
                <a:solidFill>
                  <a:srgbClr val="FFFFFF"/>
                </a:solidFill>
              </a:rPr>
              <a:t>A Empresa</a:t>
            </a:r>
            <a:endParaRPr lang="en-US" altLang="pt-PT" b="1" kern="0" dirty="0">
              <a:solidFill>
                <a:srgbClr val="FFFFFF"/>
              </a:solidFill>
            </a:endParaRPr>
          </a:p>
        </p:txBody>
      </p:sp>
      <p:sp>
        <p:nvSpPr>
          <p:cNvPr id="18" name="AutoShape 1028"/>
          <p:cNvSpPr>
            <a:spLocks noChangeArrowheads="1"/>
          </p:cNvSpPr>
          <p:nvPr/>
        </p:nvSpPr>
        <p:spPr bwMode="auto">
          <a:xfrm>
            <a:off x="955675" y="2157413"/>
            <a:ext cx="900113" cy="719137"/>
          </a:xfrm>
          <a:prstGeom prst="bevel">
            <a:avLst>
              <a:gd name="adj" fmla="val 12500"/>
            </a:avLst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2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pt-PT" b="1" kern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9" name="AutoShape 1031"/>
          <p:cNvSpPr>
            <a:spLocks noChangeArrowheads="1"/>
          </p:cNvSpPr>
          <p:nvPr/>
        </p:nvSpPr>
        <p:spPr bwMode="auto">
          <a:xfrm>
            <a:off x="1966913" y="2984500"/>
            <a:ext cx="5399087" cy="719138"/>
          </a:xfrm>
          <a:prstGeom prst="bevel">
            <a:avLst>
              <a:gd name="adj" fmla="val 12500"/>
            </a:avLst>
          </a:prstGeom>
          <a:solidFill>
            <a:srgbClr val="333399"/>
          </a:solidFill>
          <a:ln w="9525">
            <a:solidFill>
              <a:srgbClr val="333399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SzPct val="12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pt-BR" altLang="pt-PT" b="1" kern="0" dirty="0">
                <a:solidFill>
                  <a:srgbClr val="FFFFFF"/>
                </a:solidFill>
              </a:rPr>
              <a:t>Estratégia e Visão do Futuro</a:t>
            </a:r>
            <a:endParaRPr lang="en-US" altLang="pt-PT" b="1" kern="0" dirty="0">
              <a:solidFill>
                <a:srgbClr val="FFFFFF"/>
              </a:solidFill>
            </a:endParaRPr>
          </a:p>
        </p:txBody>
      </p:sp>
      <p:sp>
        <p:nvSpPr>
          <p:cNvPr id="20" name="AutoShape 1032"/>
          <p:cNvSpPr>
            <a:spLocks noChangeArrowheads="1"/>
          </p:cNvSpPr>
          <p:nvPr/>
        </p:nvSpPr>
        <p:spPr bwMode="auto">
          <a:xfrm>
            <a:off x="925513" y="2984500"/>
            <a:ext cx="900112" cy="719138"/>
          </a:xfrm>
          <a:prstGeom prst="bevel">
            <a:avLst>
              <a:gd name="adj" fmla="val 12500"/>
            </a:avLst>
          </a:prstGeom>
          <a:solidFill>
            <a:srgbClr val="333399"/>
          </a:solidFill>
          <a:ln w="9525">
            <a:solidFill>
              <a:srgbClr val="333399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SzPct val="12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pt-PT" b="1" kern="0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21" name="AutoShape 1033"/>
          <p:cNvSpPr>
            <a:spLocks noChangeArrowheads="1"/>
          </p:cNvSpPr>
          <p:nvPr/>
        </p:nvSpPr>
        <p:spPr bwMode="auto">
          <a:xfrm>
            <a:off x="933450" y="3806825"/>
            <a:ext cx="900113" cy="719138"/>
          </a:xfrm>
          <a:prstGeom prst="bevel">
            <a:avLst>
              <a:gd name="adj" fmla="val 12500"/>
            </a:avLst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2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SzTx/>
              <a:buFontTx/>
              <a:buNone/>
              <a:defRPr/>
            </a:pPr>
            <a:r>
              <a:rPr lang="en-US" altLang="pt-PT" b="1" kern="0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2" name="AutoShape 1036"/>
          <p:cNvSpPr>
            <a:spLocks noChangeArrowheads="1"/>
          </p:cNvSpPr>
          <p:nvPr/>
        </p:nvSpPr>
        <p:spPr bwMode="auto">
          <a:xfrm>
            <a:off x="1960563" y="3789363"/>
            <a:ext cx="5399087" cy="719137"/>
          </a:xfrm>
          <a:prstGeom prst="bevel">
            <a:avLst>
              <a:gd name="adj" fmla="val 12500"/>
            </a:avLst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2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SzTx/>
              <a:buFontTx/>
              <a:buNone/>
              <a:defRPr/>
            </a:pPr>
            <a:r>
              <a:rPr lang="pt-BR" altLang="pt-PT" b="1" kern="0" dirty="0">
                <a:solidFill>
                  <a:srgbClr val="FFFFFF"/>
                </a:solidFill>
              </a:rPr>
              <a:t>Gestão Econômica e Financeira</a:t>
            </a:r>
            <a:endParaRPr lang="en-US" altLang="pt-PT" b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010446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781" y="6021288"/>
            <a:ext cx="701833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00"/>
          <a:stretch/>
        </p:blipFill>
        <p:spPr bwMode="auto">
          <a:xfrm>
            <a:off x="0" y="-1"/>
            <a:ext cx="2384425" cy="908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9" t="31291" r="75806" b="47064"/>
          <a:stretch/>
        </p:blipFill>
        <p:spPr bwMode="auto">
          <a:xfrm>
            <a:off x="2384426" y="44624"/>
            <a:ext cx="675957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69186416-3B7C-46BC-8A93-913A00B428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136" y="950812"/>
            <a:ext cx="8661625" cy="502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4896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255" y="1628743"/>
            <a:ext cx="1572038" cy="43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00"/>
          <a:stretch/>
        </p:blipFill>
        <p:spPr bwMode="auto">
          <a:xfrm>
            <a:off x="0" y="-1"/>
            <a:ext cx="2384425" cy="908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2">
            <a:extLst>
              <a:ext uri="{FF2B5EF4-FFF2-40B4-BE49-F238E27FC236}">
                <a16:creationId xmlns:a16="http://schemas.microsoft.com/office/drawing/2014/main" xmlns="" id="{75B160EF-9B42-4945-91B1-32EEEDE52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476250"/>
            <a:ext cx="7704856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900" b="1" dirty="0">
                <a:solidFill>
                  <a:srgbClr val="04617B"/>
                </a:solidFill>
                <a:latin typeface="Arial" charset="0"/>
              </a:rPr>
              <a:t>                  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MAIS ÁGUA PARA MALANJE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 dirty="0">
                <a:solidFill>
                  <a:srgbClr val="04617B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         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 (PROJ, em CURSO)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endParaRPr kumimoji="0" lang="es-ES_tradnl" sz="2400" b="1" i="0" u="none" strike="noStrike" kern="120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xmlns="" id="{0DB30025-AD4D-485D-9B5F-F2B8E8C653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6165673"/>
              </p:ext>
            </p:extLst>
          </p:nvPr>
        </p:nvGraphicFramePr>
        <p:xfrm>
          <a:off x="0" y="1579737"/>
          <a:ext cx="5302108" cy="4265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4" name="Rectangle 2">
            <a:extLst>
              <a:ext uri="{FF2B5EF4-FFF2-40B4-BE49-F238E27FC236}">
                <a16:creationId xmlns:a16="http://schemas.microsoft.com/office/drawing/2014/main" xmlns="" id="{CC0EA012-209B-45E4-BB81-4A9EC2050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3776" y="1265949"/>
            <a:ext cx="3168352" cy="2699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Projecto do CUIJI</a:t>
            </a:r>
            <a:endParaRPr kumimoji="0" lang="pt-BR" sz="1900" b="0" i="0" u="none" strike="noStrike" kern="120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Segoe UI" pitchFamily="34" charset="0"/>
              <a:ea typeface="+mn-ea"/>
              <a:cs typeface="Segoe UI" pitchFamily="34" charset="0"/>
            </a:endParaRPr>
          </a:p>
          <a:p>
            <a:pPr marL="0" marR="0" lvl="1" indent="0" algn="l" defTabSz="914400" rtl="0" eaLnBrk="1" fontAlgn="base" latinLnBrk="0" hangingPunct="1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pt-BR" sz="1900" b="0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 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Capac. e Abrangência do Sistema 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Segoe UI" pitchFamily="34" charset="0"/>
              <a:ea typeface="+mn-ea"/>
              <a:cs typeface="Segoe UI" pitchFamily="34" charset="0"/>
            </a:endParaRPr>
          </a:p>
          <a:p>
            <a:pPr marL="457200" marR="0" lvl="2" indent="0" algn="l" defTabSz="914400" rtl="0" eaLnBrk="1" fontAlgn="base" latinLnBrk="0" hangingPunct="1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Caudal: </a:t>
            </a: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716m3/hora</a:t>
            </a:r>
          </a:p>
          <a:p>
            <a:pPr marL="457200" marR="0" lvl="2" indent="0" algn="l" defTabSz="914400" rtl="0" eaLnBrk="1" fontAlgn="base" latinLnBrk="0" hangingPunct="1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Estimat.  Pop. Abrangida: </a:t>
            </a: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360.000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 hab.</a:t>
            </a:r>
          </a:p>
          <a:p>
            <a:pPr marL="457200" marR="0" lvl="2" indent="0" algn="l" defTabSz="914400" rtl="0" eaLnBrk="1" fontAlgn="base" latinLnBrk="0" hangingPunct="1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Ano Horiz. do projeto: </a:t>
            </a: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2025</a:t>
            </a:r>
          </a:p>
          <a:p>
            <a:pPr marL="457200" marR="0" lvl="2" indent="0" algn="l" defTabSz="914400" rtl="0" eaLnBrk="1" fontAlgn="base" latinLnBrk="0" hangingPunct="1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Execução</a:t>
            </a: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 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física</a:t>
            </a: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 </a:t>
            </a: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20%</a:t>
            </a:r>
          </a:p>
          <a:p>
            <a:pPr marL="0" marR="0" lvl="1" indent="0" algn="l" defTabSz="914400" rtl="0" eaLnBrk="1" fontAlgn="base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Segoe U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900" b="1" i="0" u="none" strike="noStrike" kern="120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900" b="1" i="0" u="none" strike="noStrike" kern="120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900" b="1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/>
            </a:r>
            <a:br>
              <a:rPr kumimoji="0" lang="es-ES_tradnl" sz="1900" b="1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es-ES_tradnl" sz="1900" b="1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/>
            </a:r>
            <a:br>
              <a:rPr kumimoji="0" lang="es-ES_tradnl" sz="1900" b="1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endParaRPr kumimoji="0" lang="es-ES_tradnl" sz="1900" b="1" i="0" u="none" strike="noStrike" kern="120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8B376C1B-9A20-45D9-BB52-030C4EA7E311}"/>
              </a:ext>
            </a:extLst>
          </p:cNvPr>
          <p:cNvSpPr txBox="1"/>
          <p:nvPr/>
        </p:nvSpPr>
        <p:spPr>
          <a:xfrm>
            <a:off x="5803776" y="4326586"/>
            <a:ext cx="2895600" cy="2050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v"/>
            </a:pPr>
            <a:r>
              <a:rPr lang="pt-BR" sz="2000" b="1" dirty="0">
                <a:solidFill>
                  <a:srgbClr val="04617B"/>
                </a:solidFill>
                <a:latin typeface="Segoe UI" pitchFamily="34" charset="0"/>
                <a:cs typeface="Segoe UI" pitchFamily="34" charset="0"/>
              </a:rPr>
              <a:t>EFECTIVIDADE DO PROJECTO PDISA II</a:t>
            </a:r>
          </a:p>
          <a:p>
            <a:pPr marL="800100" lvl="1" indent="-342900" fontAlgn="base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pt-BR" sz="1400" dirty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Construção de </a:t>
            </a:r>
            <a:r>
              <a:rPr lang="pt-BR" sz="1400" b="1" dirty="0">
                <a:solidFill>
                  <a:srgbClr val="0F6FC6"/>
                </a:solidFill>
                <a:latin typeface="Segoe UI" pitchFamily="34" charset="0"/>
                <a:cs typeface="Segoe UI" pitchFamily="34" charset="0"/>
              </a:rPr>
              <a:t>120 KM </a:t>
            </a:r>
            <a:r>
              <a:rPr lang="pt-BR" sz="1400" dirty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de rede tercearia.</a:t>
            </a:r>
          </a:p>
          <a:p>
            <a:pPr marL="800100" lvl="1" indent="-342900" fontAlgn="base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pt-BR" sz="1400" dirty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Instalação de </a:t>
            </a:r>
            <a:r>
              <a:rPr lang="pt-BR" sz="1400" b="1" dirty="0">
                <a:solidFill>
                  <a:srgbClr val="0F6FC6"/>
                </a:solidFill>
                <a:latin typeface="Segoe UI" pitchFamily="34" charset="0"/>
                <a:cs typeface="Segoe UI" pitchFamily="34" charset="0"/>
              </a:rPr>
              <a:t>12.000 </a:t>
            </a:r>
            <a:r>
              <a:rPr lang="pt-BR" sz="1400" dirty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novas ligações;</a:t>
            </a:r>
          </a:p>
        </p:txBody>
      </p:sp>
    </p:spTree>
    <p:extLst>
      <p:ext uri="{BB962C8B-B14F-4D97-AF65-F5344CB8AC3E}">
        <p14:creationId xmlns:p14="http://schemas.microsoft.com/office/powerpoint/2010/main" val="215099710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781" y="6021288"/>
            <a:ext cx="701833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255" y="1628743"/>
            <a:ext cx="1572038" cy="43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58" t="13110" r="25145"/>
          <a:stretch/>
        </p:blipFill>
        <p:spPr bwMode="auto">
          <a:xfrm>
            <a:off x="3898657" y="1628800"/>
            <a:ext cx="1569942" cy="4371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58" t="13110" r="25145"/>
          <a:stretch/>
        </p:blipFill>
        <p:spPr bwMode="auto">
          <a:xfrm>
            <a:off x="1378377" y="1628800"/>
            <a:ext cx="1569942" cy="4371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00"/>
          <a:stretch/>
        </p:blipFill>
        <p:spPr bwMode="auto">
          <a:xfrm>
            <a:off x="0" y="-1"/>
            <a:ext cx="2384425" cy="908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Pergaminho: Horizontal 15">
            <a:extLst>
              <a:ext uri="{FF2B5EF4-FFF2-40B4-BE49-F238E27FC236}">
                <a16:creationId xmlns:a16="http://schemas.microsoft.com/office/drawing/2014/main" xmlns="" id="{76098908-9E5F-4050-AA8E-3F60D27D26B0}"/>
              </a:ext>
            </a:extLst>
          </p:cNvPr>
          <p:cNvSpPr/>
          <p:nvPr/>
        </p:nvSpPr>
        <p:spPr>
          <a:xfrm>
            <a:off x="289812" y="4815508"/>
            <a:ext cx="1514475" cy="1277788"/>
          </a:xfrm>
          <a:prstGeom prst="horizontalScroll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solidFill>
              <a:srgbClr val="70AD47">
                <a:lumMod val="60000"/>
                <a:lumOff val="40000"/>
              </a:srgbClr>
            </a:solidFill>
            <a:prstDash val="solid"/>
            <a:miter lim="800000"/>
          </a:ln>
          <a:effectLst>
            <a:outerShdw blurRad="50800" dist="50800" dir="2400000" algn="ctr" rotWithShape="0">
              <a:srgbClr val="000000">
                <a:alpha val="43137"/>
              </a:srgbClr>
            </a:outerShdw>
          </a:effectLst>
        </p:spPr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sx="0" sy="0" algn="ctr">
                    <a:srgbClr val="FFFF00"/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Pessoas e Inovaçã</a:t>
            </a:r>
            <a:r>
              <a:rPr kumimoji="0" lang="pt-PT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sx="0" sy="0" algn="ctr">
                    <a:srgbClr val="FFFF00"/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endParaRPr kumimoji="0" lang="pt-PT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Pergaminho: Horizontal 22">
            <a:extLst>
              <a:ext uri="{FF2B5EF4-FFF2-40B4-BE49-F238E27FC236}">
                <a16:creationId xmlns:a16="http://schemas.microsoft.com/office/drawing/2014/main" xmlns="" id="{4B657E65-1C75-48D7-90BC-F0DB5B812FB8}"/>
              </a:ext>
            </a:extLst>
          </p:cNvPr>
          <p:cNvSpPr/>
          <p:nvPr/>
        </p:nvSpPr>
        <p:spPr>
          <a:xfrm>
            <a:off x="289812" y="3429000"/>
            <a:ext cx="1514475" cy="1564005"/>
          </a:xfrm>
          <a:prstGeom prst="horizontalScroll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solidFill>
              <a:srgbClr val="70AD47">
                <a:lumMod val="60000"/>
                <a:lumOff val="40000"/>
              </a:srgbClr>
            </a:solidFill>
            <a:prstDash val="solid"/>
            <a:miter lim="800000"/>
          </a:ln>
          <a:effectLst>
            <a:outerShdw blurRad="50800" dist="50800" dir="2400000" algn="ctr" rotWithShape="0">
              <a:srgbClr val="000000">
                <a:alpha val="43137"/>
              </a:srgbClr>
            </a:outerShdw>
          </a:effectLst>
        </p:spPr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sx="0" sy="0" algn="ctr">
                    <a:srgbClr val="FFFF00"/>
                  </a:outerShdw>
                </a:effectLst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PT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sx="0" sy="0" algn="ctr">
                    <a:srgbClr val="FFFF00"/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Processos</a:t>
            </a:r>
            <a:endParaRPr kumimoji="0" lang="pt-PT" sz="1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Pergaminho: Horizontal 23">
            <a:extLst>
              <a:ext uri="{FF2B5EF4-FFF2-40B4-BE49-F238E27FC236}">
                <a16:creationId xmlns:a16="http://schemas.microsoft.com/office/drawing/2014/main" xmlns="" id="{91EB159C-7414-4114-B2FF-C467BF8D519F}"/>
              </a:ext>
            </a:extLst>
          </p:cNvPr>
          <p:cNvSpPr/>
          <p:nvPr/>
        </p:nvSpPr>
        <p:spPr>
          <a:xfrm>
            <a:off x="271258" y="2063399"/>
            <a:ext cx="1514475" cy="1437608"/>
          </a:xfrm>
          <a:prstGeom prst="horizontalScroll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solidFill>
              <a:srgbClr val="70AD47">
                <a:lumMod val="60000"/>
                <a:lumOff val="40000"/>
              </a:srgbClr>
            </a:solidFill>
            <a:prstDash val="solid"/>
            <a:miter lim="800000"/>
          </a:ln>
          <a:effectLst>
            <a:outerShdw blurRad="50800" dist="50800" dir="2400000" algn="ctr" rotWithShape="0">
              <a:srgbClr val="000000">
                <a:alpha val="43137"/>
              </a:srgbClr>
            </a:outerShdw>
          </a:effectLst>
        </p:spPr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sx="0" sy="0" algn="ctr">
                    <a:srgbClr val="FFFF00"/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Clientes e Sociedade</a:t>
            </a:r>
            <a:endParaRPr kumimoji="0" lang="pt-PT" sz="1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Pergaminho: Horizontal 24">
            <a:extLst>
              <a:ext uri="{FF2B5EF4-FFF2-40B4-BE49-F238E27FC236}">
                <a16:creationId xmlns:a16="http://schemas.microsoft.com/office/drawing/2014/main" xmlns="" id="{FEC816DF-84D6-4EC6-AA84-5B47BD5EB54A}"/>
              </a:ext>
            </a:extLst>
          </p:cNvPr>
          <p:cNvSpPr/>
          <p:nvPr/>
        </p:nvSpPr>
        <p:spPr>
          <a:xfrm>
            <a:off x="260146" y="908720"/>
            <a:ext cx="1514475" cy="1277789"/>
          </a:xfrm>
          <a:prstGeom prst="horizontalScroll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solidFill>
              <a:srgbClr val="70AD47">
                <a:lumMod val="60000"/>
                <a:lumOff val="40000"/>
              </a:srgbClr>
            </a:solidFill>
            <a:prstDash val="solid"/>
            <a:miter lim="800000"/>
          </a:ln>
          <a:effectLst>
            <a:outerShdw blurRad="50800" dist="50800" dir="2400000" algn="ctr" rotWithShape="0">
              <a:srgbClr val="000000">
                <a:alpha val="43137"/>
              </a:srgbClr>
            </a:outerShdw>
          </a:effectLst>
        </p:spPr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sx="0" sy="0" algn="ctr">
                    <a:srgbClr val="FFFF00"/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Sustenta- </a:t>
            </a:r>
            <a:r>
              <a:rPr kumimoji="0" lang="pt-PT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sx="0" sy="0" algn="ctr">
                    <a:srgbClr val="FFFF00"/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bilidade</a:t>
            </a:r>
            <a:endParaRPr kumimoji="0" lang="pt-PT" sz="1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Cilindro 25">
            <a:extLst>
              <a:ext uri="{FF2B5EF4-FFF2-40B4-BE49-F238E27FC236}">
                <a16:creationId xmlns:a16="http://schemas.microsoft.com/office/drawing/2014/main" xmlns="" id="{A5B475CC-440D-46B4-9047-AACC2C9BF63A}"/>
              </a:ext>
            </a:extLst>
          </p:cNvPr>
          <p:cNvSpPr/>
          <p:nvPr/>
        </p:nvSpPr>
        <p:spPr>
          <a:xfrm>
            <a:off x="1986414" y="4902028"/>
            <a:ext cx="1872208" cy="1080121"/>
          </a:xfrm>
          <a:prstGeom prst="can">
            <a:avLst/>
          </a:prstGeom>
          <a:solidFill>
            <a:schemeClr val="tx2">
              <a:lumMod val="40000"/>
              <a:lumOff val="60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50800" dir="5400000" sx="0" sy="0" algn="ctr">
                    <a:srgbClr val="FFFF00"/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Promover Desenvolvimento Profissional e Pessoal</a:t>
            </a:r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ilindro 26">
            <a:extLst>
              <a:ext uri="{FF2B5EF4-FFF2-40B4-BE49-F238E27FC236}">
                <a16:creationId xmlns:a16="http://schemas.microsoft.com/office/drawing/2014/main" xmlns="" id="{89D570A8-64CF-4A1C-B610-5F65A1E4ED8F}"/>
              </a:ext>
            </a:extLst>
          </p:cNvPr>
          <p:cNvSpPr/>
          <p:nvPr/>
        </p:nvSpPr>
        <p:spPr>
          <a:xfrm>
            <a:off x="4144605" y="4902028"/>
            <a:ext cx="1728194" cy="1152655"/>
          </a:xfrm>
          <a:prstGeom prst="can">
            <a:avLst/>
          </a:prstGeom>
          <a:solidFill>
            <a:schemeClr val="tx2">
              <a:lumMod val="40000"/>
              <a:lumOff val="60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50800" dir="5400000" sx="0" sy="0" algn="ctr">
                    <a:srgbClr val="FFFF00"/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Implantar novas</a:t>
            </a: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50800" dir="5400000" sx="0" sy="0" algn="ctr">
                    <a:srgbClr val="FFFF00"/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50800" dir="5400000" sx="0" sy="0" algn="ctr">
                    <a:srgbClr val="FFFF00"/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Tecnologias</a:t>
            </a:r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ilindro 27">
            <a:extLst>
              <a:ext uri="{FF2B5EF4-FFF2-40B4-BE49-F238E27FC236}">
                <a16:creationId xmlns:a16="http://schemas.microsoft.com/office/drawing/2014/main" xmlns="" id="{2129B075-969C-48B1-81DE-83C54C7E1402}"/>
              </a:ext>
            </a:extLst>
          </p:cNvPr>
          <p:cNvSpPr/>
          <p:nvPr/>
        </p:nvSpPr>
        <p:spPr>
          <a:xfrm>
            <a:off x="4184730" y="1105803"/>
            <a:ext cx="1514476" cy="792088"/>
          </a:xfrm>
          <a:prstGeom prst="can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Gerar Impacto Social e Ambiental Positivo</a:t>
            </a:r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Cilindro 28">
            <a:extLst>
              <a:ext uri="{FF2B5EF4-FFF2-40B4-BE49-F238E27FC236}">
                <a16:creationId xmlns:a16="http://schemas.microsoft.com/office/drawing/2014/main" xmlns="" id="{B38AA8C1-A891-4757-8859-4C6F8D7E1CE4}"/>
              </a:ext>
            </a:extLst>
          </p:cNvPr>
          <p:cNvSpPr/>
          <p:nvPr/>
        </p:nvSpPr>
        <p:spPr>
          <a:xfrm>
            <a:off x="6284636" y="1134999"/>
            <a:ext cx="1265275" cy="792088"/>
          </a:xfrm>
          <a:prstGeom prst="can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GERAR LUCROS</a:t>
            </a:r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Cilindro 29">
            <a:extLst>
              <a:ext uri="{FF2B5EF4-FFF2-40B4-BE49-F238E27FC236}">
                <a16:creationId xmlns:a16="http://schemas.microsoft.com/office/drawing/2014/main" xmlns="" id="{429095C7-D533-42EF-A6D9-ECFBCB53A35B}"/>
              </a:ext>
            </a:extLst>
          </p:cNvPr>
          <p:cNvSpPr/>
          <p:nvPr/>
        </p:nvSpPr>
        <p:spPr>
          <a:xfrm>
            <a:off x="2090360" y="3583250"/>
            <a:ext cx="1569942" cy="1053379"/>
          </a:xfrm>
          <a:prstGeom prst="can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50800" dir="5400000" sx="0" sy="0" algn="ctr">
                    <a:srgbClr val="FFFF00"/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Assegurar a Qualidade dos Serviços</a:t>
            </a:r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Cilindro 30">
            <a:extLst>
              <a:ext uri="{FF2B5EF4-FFF2-40B4-BE49-F238E27FC236}">
                <a16:creationId xmlns:a16="http://schemas.microsoft.com/office/drawing/2014/main" xmlns="" id="{8FCF8560-686E-4095-8A70-BBDEBBF50EF6}"/>
              </a:ext>
            </a:extLst>
          </p:cNvPr>
          <p:cNvSpPr/>
          <p:nvPr/>
        </p:nvSpPr>
        <p:spPr>
          <a:xfrm>
            <a:off x="2033077" y="1106114"/>
            <a:ext cx="1676400" cy="849858"/>
          </a:xfrm>
          <a:prstGeom prst="can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50800" dir="5400000" sx="0" sy="0" algn="ctr">
                    <a:srgbClr val="FFFF00"/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Garantir o  Abastecimento de Agua</a:t>
            </a:r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50800" dir="5400000" sx="0" sy="0" algn="ctr">
                    <a:srgbClr val="FFFF00"/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PT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50800" dir="5400000" sx="0" sy="0" algn="ctr">
                    <a:srgbClr val="FFFF00"/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PT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50800" dir="5400000" sx="0" sy="0" algn="ctr">
                    <a:srgbClr val="FFFF00"/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PT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50800" dir="5400000" sx="0" sy="0" algn="ctr">
                    <a:srgbClr val="FFFF00"/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PT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50800" dir="5400000" sx="0" sy="0" algn="ctr">
                    <a:srgbClr val="FFFF00"/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PT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50800" dir="5400000" sx="0" sy="0" algn="ctr">
                    <a:srgbClr val="FFFF00"/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PT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50800" dir="5400000" sx="0" sy="0" algn="ctr">
                    <a:srgbClr val="FFFF00"/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PT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50800" dir="5400000" sx="0" sy="0" algn="ctr">
                    <a:srgbClr val="FFFF00"/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PT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50800" dir="5400000" sx="0" sy="0" algn="ctr">
                    <a:srgbClr val="FFFF00"/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PT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50800" dir="5400000" sx="0" sy="0" algn="ctr">
                    <a:srgbClr val="FFFF00"/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PT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50800" dir="5400000" sx="0" sy="0" algn="ctr">
                    <a:srgbClr val="FFFF00"/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PT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50800" dir="5400000" sx="0" sy="0" algn="ctr">
                    <a:srgbClr val="FFFF00"/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PT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50800" dir="5400000" sx="0" sy="0" algn="ctr">
                    <a:srgbClr val="FFFF00"/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PT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50800" dir="5400000" sx="0" sy="0" algn="ctr">
                    <a:srgbClr val="FFFF00"/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PT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50800" dir="5400000" sx="0" sy="0" algn="ctr">
                    <a:srgbClr val="FFFF00"/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PT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50800" dir="5400000" sx="0" sy="0" algn="ctr">
                    <a:srgbClr val="FFFF00"/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PT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50800" dir="5400000" sx="0" sy="0" algn="ctr">
                    <a:srgbClr val="FFFF00"/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PT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50800" dir="5400000" sx="0" sy="0" algn="ctr">
                    <a:srgbClr val="FFFF00"/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PT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50800" dir="5400000" sx="0" sy="0" algn="ctr">
                    <a:srgbClr val="FFFF00"/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PT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50800" dir="5400000" sx="0" sy="0" algn="ctr">
                    <a:srgbClr val="FFFF00"/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PT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50800" dir="5400000" sx="0" sy="0" algn="ctr">
                    <a:srgbClr val="FFFF00"/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PT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50800" dir="5400000" sx="0" sy="0" algn="ctr">
                    <a:srgbClr val="FFFF00"/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PT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50800" dir="5400000" sx="0" sy="0" algn="ctr">
                    <a:srgbClr val="FFFF00"/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PT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50800" dir="5400000" sx="0" sy="0" algn="ctr">
                    <a:srgbClr val="FFFF00"/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PT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50800" dir="5400000" sx="0" sy="0" algn="ctr">
                    <a:srgbClr val="FFFF00"/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PT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50800" dir="5400000" sx="0" sy="0" algn="ctr">
                    <a:srgbClr val="FFFF00"/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PT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50800" dir="5400000" sx="0" sy="0" algn="ctr">
                    <a:srgbClr val="FFFF00"/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PT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50800" dir="5400000" sx="0" sy="0" algn="ctr">
                    <a:srgbClr val="FFFF00"/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PT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50800" dir="5400000" sx="0" sy="0" algn="ctr">
                    <a:srgbClr val="FFFF00"/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PT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50800" dir="5400000" sx="0" sy="0" algn="ctr">
                    <a:srgbClr val="FFFF00"/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PT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50800" dir="5400000" sx="0" sy="0" algn="ctr">
                    <a:srgbClr val="FFFF00"/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PT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50800" dist="50800" dir="5400000" sx="0" sy="0" algn="ctr">
                    <a:srgbClr val="FFFF00"/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nto</a:t>
            </a: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50800" dir="5400000" sx="0" sy="0" algn="ctr">
                    <a:srgbClr val="FFFF00"/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Agua</a:t>
            </a:r>
            <a:endParaRPr kumimoji="0" lang="pt-PT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Cilindro 31">
            <a:extLst>
              <a:ext uri="{FF2B5EF4-FFF2-40B4-BE49-F238E27FC236}">
                <a16:creationId xmlns:a16="http://schemas.microsoft.com/office/drawing/2014/main" xmlns="" id="{02C53795-E2E7-489A-A3FE-B32FE1AD91B8}"/>
              </a:ext>
            </a:extLst>
          </p:cNvPr>
          <p:cNvSpPr/>
          <p:nvPr/>
        </p:nvSpPr>
        <p:spPr>
          <a:xfrm>
            <a:off x="6304249" y="2294189"/>
            <a:ext cx="1572038" cy="849858"/>
          </a:xfrm>
          <a:prstGeom prst="can">
            <a:avLst/>
          </a:prstGeom>
          <a:solidFill>
            <a:schemeClr val="tx2">
              <a:lumMod val="40000"/>
              <a:lumOff val="60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50800" dir="5400000" sx="0" sy="0" algn="ctr">
                    <a:srgbClr val="FFFF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Fortalecer a imagem da Empresa</a:t>
            </a:r>
          </a:p>
        </p:txBody>
      </p:sp>
      <p:sp>
        <p:nvSpPr>
          <p:cNvPr id="33" name="Cilindro 32">
            <a:extLst>
              <a:ext uri="{FF2B5EF4-FFF2-40B4-BE49-F238E27FC236}">
                <a16:creationId xmlns:a16="http://schemas.microsoft.com/office/drawing/2014/main" xmlns="" id="{EF5968A3-3CB5-482F-A546-D3D14EA6E354}"/>
              </a:ext>
            </a:extLst>
          </p:cNvPr>
          <p:cNvSpPr/>
          <p:nvPr/>
        </p:nvSpPr>
        <p:spPr>
          <a:xfrm>
            <a:off x="4153837" y="2364273"/>
            <a:ext cx="1676400" cy="849859"/>
          </a:xfrm>
          <a:prstGeom prst="can">
            <a:avLst/>
          </a:prstGeom>
          <a:solidFill>
            <a:schemeClr val="tx2">
              <a:lumMod val="40000"/>
              <a:lumOff val="60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50800" dir="5400000" sx="0" sy="0" algn="ctr">
                    <a:srgbClr val="FFFF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Manter e Conquistar Mercados</a:t>
            </a:r>
          </a:p>
        </p:txBody>
      </p:sp>
      <p:sp>
        <p:nvSpPr>
          <p:cNvPr id="34" name="Cilindro 33">
            <a:extLst>
              <a:ext uri="{FF2B5EF4-FFF2-40B4-BE49-F238E27FC236}">
                <a16:creationId xmlns:a16="http://schemas.microsoft.com/office/drawing/2014/main" xmlns="" id="{2208BC2A-529E-4ECA-AFC1-CD5287018A01}"/>
              </a:ext>
            </a:extLst>
          </p:cNvPr>
          <p:cNvSpPr/>
          <p:nvPr/>
        </p:nvSpPr>
        <p:spPr>
          <a:xfrm>
            <a:off x="2073345" y="2347451"/>
            <a:ext cx="1594705" cy="869503"/>
          </a:xfrm>
          <a:prstGeom prst="can">
            <a:avLst/>
          </a:prstGeom>
          <a:solidFill>
            <a:schemeClr val="tx2">
              <a:lumMod val="40000"/>
              <a:lumOff val="60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50800" dir="5400000" sx="0" sy="0" algn="ctr">
                    <a:srgbClr val="FFFF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Satisfazer os Clientes</a:t>
            </a:r>
          </a:p>
        </p:txBody>
      </p:sp>
      <p:sp>
        <p:nvSpPr>
          <p:cNvPr id="35" name="Cilindro 34">
            <a:extLst>
              <a:ext uri="{FF2B5EF4-FFF2-40B4-BE49-F238E27FC236}">
                <a16:creationId xmlns:a16="http://schemas.microsoft.com/office/drawing/2014/main" xmlns="" id="{BD044FFB-96D8-47A9-813B-AC0E606EAE2D}"/>
              </a:ext>
            </a:extLst>
          </p:cNvPr>
          <p:cNvSpPr/>
          <p:nvPr/>
        </p:nvSpPr>
        <p:spPr>
          <a:xfrm>
            <a:off x="4184730" y="3619652"/>
            <a:ext cx="1676400" cy="980710"/>
          </a:xfrm>
          <a:prstGeom prst="can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50800" dir="5400000" sx="0" sy="0" algn="ctr">
                    <a:srgbClr val="FFFF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Aperfeiçoar Processos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3DD4F043-904F-4568-949C-1B3505D91F18}"/>
              </a:ext>
            </a:extLst>
          </p:cNvPr>
          <p:cNvSpPr txBox="1"/>
          <p:nvPr/>
        </p:nvSpPr>
        <p:spPr>
          <a:xfrm>
            <a:off x="2483768" y="188640"/>
            <a:ext cx="5729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MAPA ESTRATÉGICO da EASM</a:t>
            </a:r>
          </a:p>
        </p:txBody>
      </p:sp>
      <p:sp>
        <p:nvSpPr>
          <p:cNvPr id="3" name="Seta: Para a Direita 2">
            <a:extLst>
              <a:ext uri="{FF2B5EF4-FFF2-40B4-BE49-F238E27FC236}">
                <a16:creationId xmlns:a16="http://schemas.microsoft.com/office/drawing/2014/main" xmlns="" id="{D230C12C-613B-4321-9B0F-E3EF7E12A275}"/>
              </a:ext>
            </a:extLst>
          </p:cNvPr>
          <p:cNvSpPr/>
          <p:nvPr/>
        </p:nvSpPr>
        <p:spPr>
          <a:xfrm>
            <a:off x="3858622" y="5445224"/>
            <a:ext cx="326108" cy="1834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ta: Para a Direita 4">
            <a:extLst>
              <a:ext uri="{FF2B5EF4-FFF2-40B4-BE49-F238E27FC236}">
                <a16:creationId xmlns:a16="http://schemas.microsoft.com/office/drawing/2014/main" xmlns="" id="{8EC5C1F7-67A5-4DCE-AEB6-66875DBB5300}"/>
              </a:ext>
            </a:extLst>
          </p:cNvPr>
          <p:cNvSpPr/>
          <p:nvPr/>
        </p:nvSpPr>
        <p:spPr>
          <a:xfrm>
            <a:off x="3709477" y="3985088"/>
            <a:ext cx="444360" cy="1459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ta: Para a Direita 5">
            <a:extLst>
              <a:ext uri="{FF2B5EF4-FFF2-40B4-BE49-F238E27FC236}">
                <a16:creationId xmlns:a16="http://schemas.microsoft.com/office/drawing/2014/main" xmlns="" id="{44167808-321A-475F-979B-BB21F9B1CA2F}"/>
              </a:ext>
            </a:extLst>
          </p:cNvPr>
          <p:cNvSpPr/>
          <p:nvPr/>
        </p:nvSpPr>
        <p:spPr>
          <a:xfrm>
            <a:off x="3709477" y="2780928"/>
            <a:ext cx="390622" cy="919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xmlns="" id="{6476F699-AA2A-4227-BAC7-5FF3AD916DE6}"/>
              </a:ext>
            </a:extLst>
          </p:cNvPr>
          <p:cNvSpPr/>
          <p:nvPr/>
        </p:nvSpPr>
        <p:spPr>
          <a:xfrm>
            <a:off x="5958261" y="2726928"/>
            <a:ext cx="304025" cy="919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xmlns="" id="{0554C7E2-AD83-4D86-B96E-82C636305280}"/>
              </a:ext>
            </a:extLst>
          </p:cNvPr>
          <p:cNvSpPr/>
          <p:nvPr/>
        </p:nvSpPr>
        <p:spPr>
          <a:xfrm>
            <a:off x="3770633" y="1484784"/>
            <a:ext cx="390622" cy="919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eta: Para a Direita 8">
            <a:extLst>
              <a:ext uri="{FF2B5EF4-FFF2-40B4-BE49-F238E27FC236}">
                <a16:creationId xmlns:a16="http://schemas.microsoft.com/office/drawing/2014/main" xmlns="" id="{B57E03A2-652D-45B8-887E-52FC0A2B1031}"/>
              </a:ext>
            </a:extLst>
          </p:cNvPr>
          <p:cNvSpPr/>
          <p:nvPr/>
        </p:nvSpPr>
        <p:spPr>
          <a:xfrm>
            <a:off x="5830237" y="1536816"/>
            <a:ext cx="344222" cy="919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xmlns="" id="{B1F7CD3E-A89B-491D-981D-56A9DD7A0726}"/>
              </a:ext>
            </a:extLst>
          </p:cNvPr>
          <p:cNvSpPr/>
          <p:nvPr/>
        </p:nvSpPr>
        <p:spPr>
          <a:xfrm>
            <a:off x="1774621" y="1484784"/>
            <a:ext cx="234981" cy="1439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Seta: Para a Direita 35">
            <a:extLst>
              <a:ext uri="{FF2B5EF4-FFF2-40B4-BE49-F238E27FC236}">
                <a16:creationId xmlns:a16="http://schemas.microsoft.com/office/drawing/2014/main" xmlns="" id="{02283D5D-B5E8-4959-A2C7-85CCF3296062}"/>
              </a:ext>
            </a:extLst>
          </p:cNvPr>
          <p:cNvSpPr/>
          <p:nvPr/>
        </p:nvSpPr>
        <p:spPr>
          <a:xfrm>
            <a:off x="1785733" y="2748003"/>
            <a:ext cx="301018" cy="1232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Seta: Para a Direita 36">
            <a:extLst>
              <a:ext uri="{FF2B5EF4-FFF2-40B4-BE49-F238E27FC236}">
                <a16:creationId xmlns:a16="http://schemas.microsoft.com/office/drawing/2014/main" xmlns="" id="{8EB02620-9CA2-4492-B8A0-FD6C2DB31AEE}"/>
              </a:ext>
            </a:extLst>
          </p:cNvPr>
          <p:cNvSpPr/>
          <p:nvPr/>
        </p:nvSpPr>
        <p:spPr>
          <a:xfrm>
            <a:off x="1796845" y="4131072"/>
            <a:ext cx="276500" cy="1141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Seta: Para a Direita 37">
            <a:extLst>
              <a:ext uri="{FF2B5EF4-FFF2-40B4-BE49-F238E27FC236}">
                <a16:creationId xmlns:a16="http://schemas.microsoft.com/office/drawing/2014/main" xmlns="" id="{BA4160C9-6A0E-4030-BF90-EAA6FA7DF8B4}"/>
              </a:ext>
            </a:extLst>
          </p:cNvPr>
          <p:cNvSpPr/>
          <p:nvPr/>
        </p:nvSpPr>
        <p:spPr>
          <a:xfrm>
            <a:off x="1820235" y="5445224"/>
            <a:ext cx="416101" cy="1834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xmlns="" id="{84663A65-565A-448B-BA08-D1CE0565918E}"/>
              </a:ext>
            </a:extLst>
          </p:cNvPr>
          <p:cNvSpPr txBox="1"/>
          <p:nvPr/>
        </p:nvSpPr>
        <p:spPr>
          <a:xfrm>
            <a:off x="2749764" y="4825697"/>
            <a:ext cx="364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xmlns="" id="{C40FD975-38B5-4630-B8E9-2B309F5DFBF4}"/>
              </a:ext>
            </a:extLst>
          </p:cNvPr>
          <p:cNvSpPr txBox="1"/>
          <p:nvPr/>
        </p:nvSpPr>
        <p:spPr>
          <a:xfrm>
            <a:off x="2756579" y="2245619"/>
            <a:ext cx="364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xmlns="" id="{AB17E133-DE86-4DCF-9C3E-BF277CB31B42}"/>
              </a:ext>
            </a:extLst>
          </p:cNvPr>
          <p:cNvSpPr txBox="1"/>
          <p:nvPr/>
        </p:nvSpPr>
        <p:spPr>
          <a:xfrm>
            <a:off x="4840563" y="3552463"/>
            <a:ext cx="364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xmlns="" id="{9A78DCBD-2986-47D0-9EBC-5C3161AF19A6}"/>
              </a:ext>
            </a:extLst>
          </p:cNvPr>
          <p:cNvSpPr txBox="1"/>
          <p:nvPr/>
        </p:nvSpPr>
        <p:spPr>
          <a:xfrm>
            <a:off x="2710485" y="3511573"/>
            <a:ext cx="364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xmlns="" id="{A96BA917-EBFA-4D1D-8FBB-ECA9ACF89478}"/>
              </a:ext>
            </a:extLst>
          </p:cNvPr>
          <p:cNvSpPr txBox="1"/>
          <p:nvPr/>
        </p:nvSpPr>
        <p:spPr>
          <a:xfrm>
            <a:off x="4826335" y="4835709"/>
            <a:ext cx="364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xmlns="" id="{31B84319-D36C-4F69-85C7-4158C6326DED}"/>
              </a:ext>
            </a:extLst>
          </p:cNvPr>
          <p:cNvSpPr txBox="1"/>
          <p:nvPr/>
        </p:nvSpPr>
        <p:spPr>
          <a:xfrm>
            <a:off x="4809670" y="2254866"/>
            <a:ext cx="364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xmlns="" id="{63EAF2CC-85E2-4EB1-AA41-EEE4BF8F687E}"/>
              </a:ext>
            </a:extLst>
          </p:cNvPr>
          <p:cNvSpPr txBox="1"/>
          <p:nvPr/>
        </p:nvSpPr>
        <p:spPr>
          <a:xfrm>
            <a:off x="6888288" y="2177126"/>
            <a:ext cx="364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xmlns="" id="{107E7653-826D-4F9D-8045-EAB6347A71E7}"/>
              </a:ext>
            </a:extLst>
          </p:cNvPr>
          <p:cNvSpPr txBox="1"/>
          <p:nvPr/>
        </p:nvSpPr>
        <p:spPr>
          <a:xfrm>
            <a:off x="2688330" y="984253"/>
            <a:ext cx="364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xmlns="" id="{D15F35BC-7391-481F-895B-1F1774A64891}"/>
              </a:ext>
            </a:extLst>
          </p:cNvPr>
          <p:cNvSpPr txBox="1"/>
          <p:nvPr/>
        </p:nvSpPr>
        <p:spPr>
          <a:xfrm>
            <a:off x="4759601" y="993576"/>
            <a:ext cx="364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xmlns="" id="{1BC62522-BE9E-49A9-9EA7-E7CE30C7A0D2}"/>
              </a:ext>
            </a:extLst>
          </p:cNvPr>
          <p:cNvSpPr txBox="1"/>
          <p:nvPr/>
        </p:nvSpPr>
        <p:spPr>
          <a:xfrm>
            <a:off x="6821100" y="1007974"/>
            <a:ext cx="431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012065303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781" y="6021288"/>
            <a:ext cx="701833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255" y="1628743"/>
            <a:ext cx="1572038" cy="43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58" t="13110" r="25145"/>
          <a:stretch/>
        </p:blipFill>
        <p:spPr bwMode="auto">
          <a:xfrm>
            <a:off x="3898657" y="1628800"/>
            <a:ext cx="1569942" cy="4371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58" t="13110" r="25145"/>
          <a:stretch/>
        </p:blipFill>
        <p:spPr bwMode="auto">
          <a:xfrm>
            <a:off x="1378377" y="1628800"/>
            <a:ext cx="1569942" cy="4371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00"/>
          <a:stretch/>
        </p:blipFill>
        <p:spPr bwMode="auto">
          <a:xfrm>
            <a:off x="0" y="-1"/>
            <a:ext cx="2384425" cy="908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9" t="31291" r="75806" b="47064"/>
          <a:stretch/>
        </p:blipFill>
        <p:spPr bwMode="auto">
          <a:xfrm>
            <a:off x="2384426" y="44624"/>
            <a:ext cx="675957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36550" y="1170370"/>
            <a:ext cx="8470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2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193072"/>
              </a:buClr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pt-BR" altLang="pt-PT" sz="2400" b="1" i="0" u="none" strike="noStrike" kern="1200" cap="none" spc="0" normalizeH="0" baseline="0" noProof="0" dirty="0">
                <a:ln>
                  <a:noFill/>
                </a:ln>
                <a:solidFill>
                  <a:srgbClr val="1316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ÍNDICE</a:t>
            </a:r>
          </a:p>
        </p:txBody>
      </p:sp>
      <p:sp>
        <p:nvSpPr>
          <p:cNvPr id="13" name="AutoShape 1027"/>
          <p:cNvSpPr>
            <a:spLocks noChangeArrowheads="1"/>
          </p:cNvSpPr>
          <p:nvPr/>
        </p:nvSpPr>
        <p:spPr bwMode="auto">
          <a:xfrm>
            <a:off x="1968500" y="2173288"/>
            <a:ext cx="5399088" cy="719137"/>
          </a:xfrm>
          <a:prstGeom prst="bevel">
            <a:avLst>
              <a:gd name="adj" fmla="val 12500"/>
            </a:avLst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2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pt-BR" altLang="pt-PT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 Empresa</a:t>
            </a:r>
            <a:endParaRPr kumimoji="0" lang="en-US" altLang="pt-PT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AutoShape 1028"/>
          <p:cNvSpPr>
            <a:spLocks noChangeArrowheads="1"/>
          </p:cNvSpPr>
          <p:nvPr/>
        </p:nvSpPr>
        <p:spPr bwMode="auto">
          <a:xfrm>
            <a:off x="955675" y="2157413"/>
            <a:ext cx="900113" cy="719137"/>
          </a:xfrm>
          <a:prstGeom prst="bevel">
            <a:avLst>
              <a:gd name="adj" fmla="val 12500"/>
            </a:avLst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2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pt-PT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9" name="AutoShape 1031"/>
          <p:cNvSpPr>
            <a:spLocks noChangeArrowheads="1"/>
          </p:cNvSpPr>
          <p:nvPr/>
        </p:nvSpPr>
        <p:spPr bwMode="auto">
          <a:xfrm>
            <a:off x="1966913" y="2984500"/>
            <a:ext cx="5399087" cy="719138"/>
          </a:xfrm>
          <a:prstGeom prst="bevel">
            <a:avLst>
              <a:gd name="adj" fmla="val 12500"/>
            </a:avLst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2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pt-BR" altLang="pt-PT" b="1" kern="0" dirty="0">
                <a:solidFill>
                  <a:srgbClr val="FFFFFF"/>
                </a:solidFill>
              </a:rPr>
              <a:t>Estratégia e Visão do Futuro</a:t>
            </a:r>
            <a:endParaRPr lang="en-US" altLang="pt-PT" b="1" kern="0" dirty="0">
              <a:solidFill>
                <a:srgbClr val="FFFFFF"/>
              </a:solidFill>
            </a:endParaRPr>
          </a:p>
        </p:txBody>
      </p:sp>
      <p:sp>
        <p:nvSpPr>
          <p:cNvPr id="20" name="AutoShape 1032"/>
          <p:cNvSpPr>
            <a:spLocks noChangeArrowheads="1"/>
          </p:cNvSpPr>
          <p:nvPr/>
        </p:nvSpPr>
        <p:spPr bwMode="auto">
          <a:xfrm>
            <a:off x="925513" y="2984500"/>
            <a:ext cx="900112" cy="719138"/>
          </a:xfrm>
          <a:prstGeom prst="bevel">
            <a:avLst>
              <a:gd name="adj" fmla="val 12500"/>
            </a:avLst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2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pt-PT" b="1" kern="0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21" name="AutoShape 1033"/>
          <p:cNvSpPr>
            <a:spLocks noChangeArrowheads="1"/>
          </p:cNvSpPr>
          <p:nvPr/>
        </p:nvSpPr>
        <p:spPr bwMode="auto">
          <a:xfrm>
            <a:off x="933450" y="3806825"/>
            <a:ext cx="900113" cy="719138"/>
          </a:xfrm>
          <a:prstGeom prst="bevel">
            <a:avLst>
              <a:gd name="adj" fmla="val 12500"/>
            </a:avLst>
          </a:prstGeom>
          <a:solidFill>
            <a:srgbClr val="333399"/>
          </a:solidFill>
          <a:ln w="9525">
            <a:solidFill>
              <a:srgbClr val="333399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SzPct val="12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pt-PT" b="1" kern="0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2" name="AutoShape 1036"/>
          <p:cNvSpPr>
            <a:spLocks noChangeArrowheads="1"/>
          </p:cNvSpPr>
          <p:nvPr/>
        </p:nvSpPr>
        <p:spPr bwMode="auto">
          <a:xfrm>
            <a:off x="1960563" y="3789363"/>
            <a:ext cx="5399087" cy="719137"/>
          </a:xfrm>
          <a:prstGeom prst="bevel">
            <a:avLst>
              <a:gd name="adj" fmla="val 12500"/>
            </a:avLst>
          </a:prstGeom>
          <a:solidFill>
            <a:srgbClr val="333399"/>
          </a:solidFill>
          <a:ln w="9525">
            <a:solidFill>
              <a:srgbClr val="333399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SzPct val="12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pt-BR" altLang="pt-PT" b="1" kern="0" dirty="0">
                <a:solidFill>
                  <a:srgbClr val="FFFFFF"/>
                </a:solidFill>
              </a:rPr>
              <a:t>Gestão Econômica e Financeira</a:t>
            </a:r>
            <a:endParaRPr lang="en-US" altLang="pt-PT" b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831810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781" y="6021288"/>
            <a:ext cx="701833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255" y="1628743"/>
            <a:ext cx="1572038" cy="43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58" t="13110" r="25145"/>
          <a:stretch/>
        </p:blipFill>
        <p:spPr bwMode="auto">
          <a:xfrm>
            <a:off x="3898657" y="1628800"/>
            <a:ext cx="1569942" cy="4371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58" t="13110" r="25145"/>
          <a:stretch/>
        </p:blipFill>
        <p:spPr bwMode="auto">
          <a:xfrm>
            <a:off x="1378377" y="1628800"/>
            <a:ext cx="1569942" cy="4371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Conexão recta 1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/>
              <a:t>1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00"/>
          <a:stretch/>
        </p:blipFill>
        <p:spPr bwMode="auto">
          <a:xfrm>
            <a:off x="0" y="-1"/>
            <a:ext cx="2384425" cy="908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9" t="31291" r="75806" b="47064"/>
          <a:stretch/>
        </p:blipFill>
        <p:spPr bwMode="auto">
          <a:xfrm>
            <a:off x="2384426" y="44624"/>
            <a:ext cx="675957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2332098774"/>
              </p:ext>
            </p:extLst>
          </p:nvPr>
        </p:nvGraphicFramePr>
        <p:xfrm>
          <a:off x="1285851" y="2071678"/>
          <a:ext cx="7160695" cy="3649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DB22BE75-2A04-4C42-A130-9E72B2CCCFA6}"/>
              </a:ext>
            </a:extLst>
          </p:cNvPr>
          <p:cNvSpPr txBox="1"/>
          <p:nvPr/>
        </p:nvSpPr>
        <p:spPr>
          <a:xfrm>
            <a:off x="395536" y="980728"/>
            <a:ext cx="8280920" cy="1225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pt-PT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Desempenho Económico e Financeiro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pt-PT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Em 2018, a empresa obteve um lucro liquido estimado em </a:t>
            </a:r>
            <a:r>
              <a:rPr lang="pt-PT" sz="1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Akz</a:t>
            </a:r>
            <a:r>
              <a:rPr lang="pt-PT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 milhões, cifra muito próxima                  a que foi regista no ano anterior com um ligeiro incremento de aproximadamente 2%</a:t>
            </a:r>
            <a:endParaRPr lang="pt-PT" sz="1400" dirty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lang="pt-PT" sz="1100" b="1" dirty="0">
              <a:solidFill>
                <a:srgbClr val="1F497D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037189"/>
      </p:ext>
    </p:extLst>
  </p:cSld>
  <p:clrMapOvr>
    <a:masterClrMapping/>
  </p:clrMapOvr>
  <p:transition spd="med">
    <p:pull/>
  </p:transition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ad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Flujo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Flujo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TM01859861[[fn=Feira Profissional]]</Template>
  <TotalTime>9254</TotalTime>
  <Words>374</Words>
  <Application>Microsoft Office PowerPoint</Application>
  <PresentationFormat>Apresentação no Ecrã (4:3)</PresentationFormat>
  <Paragraphs>141</Paragraphs>
  <Slides>10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dos diapositivos</vt:lpstr>
      </vt:variant>
      <vt:variant>
        <vt:i4>10</vt:i4>
      </vt:variant>
    </vt:vector>
  </HeadingPairs>
  <TitlesOfParts>
    <vt:vector size="12" baseType="lpstr">
      <vt:lpstr>Tema do Office</vt:lpstr>
      <vt:lpstr>Facetado</vt:lpstr>
      <vt:lpstr>EMPRESA DE ÁGUAS E SANEAMENTO DE MALANJE (EASM)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FACULDADE DE ENGENHARIA DA UNIVERSIDADE AGOSTINHO NETO (FEUAN)</dc:title>
  <dc:creator>Pessoal</dc:creator>
  <cp:lastModifiedBy>LENOVO</cp:lastModifiedBy>
  <cp:revision>189</cp:revision>
  <dcterms:created xsi:type="dcterms:W3CDTF">2017-05-27T08:33:32Z</dcterms:created>
  <dcterms:modified xsi:type="dcterms:W3CDTF">2019-07-26T07:47:53Z</dcterms:modified>
</cp:coreProperties>
</file>