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332" r:id="rId4"/>
    <p:sldId id="278" r:id="rId5"/>
    <p:sldId id="269" r:id="rId6"/>
    <p:sldId id="271" r:id="rId7"/>
    <p:sldId id="279" r:id="rId8"/>
    <p:sldId id="272" r:id="rId9"/>
    <p:sldId id="273" r:id="rId10"/>
    <p:sldId id="274" r:id="rId11"/>
    <p:sldId id="275" r:id="rId12"/>
    <p:sldId id="276" r:id="rId13"/>
    <p:sldId id="282" r:id="rId14"/>
    <p:sldId id="280" r:id="rId15"/>
    <p:sldId id="334" r:id="rId16"/>
    <p:sldId id="335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88" autoAdjust="0"/>
    <p:restoredTop sz="94660"/>
  </p:normalViewPr>
  <p:slideViewPr>
    <p:cSldViewPr snapToGrid="0">
      <p:cViewPr varScale="1">
        <p:scale>
          <a:sx n="83" d="100"/>
          <a:sy n="83" d="100"/>
        </p:scale>
        <p:origin x="566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iogo.relvas\Desktop\Clientes\&#193;guas%20de%20Lobito\Plano%20estrat&#233;gico_&#193;guas%20de%20Lobito_V8.xlsm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P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8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ea typeface="+mn-ea"/>
                <a:cs typeface="+mn-cs"/>
              </a:defRPr>
            </a:pPr>
            <a:r>
              <a:rPr lang="pt-PT"/>
              <a:t>Cadeia de Valor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8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venir Light" panose="020B0402020203020204" pitchFamily="34" charset="77"/>
              <a:ea typeface="+mn-ea"/>
              <a:cs typeface="+mn-cs"/>
            </a:defRPr>
          </a:pPr>
          <a:endParaRPr lang="pt-P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Gráfico!$A$2</c:f>
              <c:strCache>
                <c:ptCount val="1"/>
                <c:pt idx="0">
                  <c:v>Capacidade Instalada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8.01182285474799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432-5D42-9BD5-F4F9184BCCCD}"/>
                </c:ext>
              </c:extLst>
            </c:dLbl>
            <c:dLbl>
              <c:idx val="1"/>
              <c:layout>
                <c:manualLayout>
                  <c:x val="0"/>
                  <c:y val="2.04332536373029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432-5D42-9BD5-F4F9184BCCCD}"/>
                </c:ext>
              </c:extLst>
            </c:dLbl>
            <c:dLbl>
              <c:idx val="2"/>
              <c:layout>
                <c:manualLayout>
                  <c:x val="-9.859334271450424E-17"/>
                  <c:y val="2.043325363730299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32-5D42-9BD5-F4F9184BCCCD}"/>
                </c:ext>
              </c:extLst>
            </c:dLbl>
            <c:dLbl>
              <c:idx val="3"/>
              <c:layout>
                <c:manualLayout>
                  <c:x val="-5.3778808185388676E-3"/>
                  <c:y val="1.4222538246025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432-5D42-9BD5-F4F9184BCCCD}"/>
                </c:ext>
              </c:extLst>
            </c:dLbl>
            <c:dLbl>
              <c:idx val="4"/>
              <c:layout>
                <c:manualLayout>
                  <c:x val="-9.859334271450424E-17"/>
                  <c:y val="1.4222538246025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432-5D42-9BD5-F4F9184BCC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Light" panose="020B0402020203020204" pitchFamily="34" charset="77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Gráfico!$B$1:$F$1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Gráfico!$B$2:$F$2</c:f>
              <c:numCache>
                <c:formatCode>#,##0</c:formatCode>
                <c:ptCount val="5"/>
                <c:pt idx="0">
                  <c:v>38570280</c:v>
                </c:pt>
                <c:pt idx="1">
                  <c:v>39455040</c:v>
                </c:pt>
                <c:pt idx="2">
                  <c:v>39491540</c:v>
                </c:pt>
                <c:pt idx="3">
                  <c:v>47375540</c:v>
                </c:pt>
                <c:pt idx="4">
                  <c:v>47375540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14-4E3F-8F36-53BCE25E7F01}"/>
            </c:ext>
          </c:extLst>
        </c:ser>
        <c:ser>
          <c:idx val="1"/>
          <c:order val="1"/>
          <c:tx>
            <c:strRef>
              <c:f>Gráfico!$A$3</c:f>
              <c:strCache>
                <c:ptCount val="1"/>
                <c:pt idx="0">
                  <c:v>Produção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889404092694338E-3"/>
                  <c:y val="1.4222538246025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432-5D42-9BD5-F4F9184BCCCD}"/>
                </c:ext>
              </c:extLst>
            </c:dLbl>
            <c:dLbl>
              <c:idx val="1"/>
              <c:layout>
                <c:manualLayout>
                  <c:x val="2.6889404092693353E-3"/>
                  <c:y val="1.4222538246025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432-5D42-9BD5-F4F9184BCCCD}"/>
                </c:ext>
              </c:extLst>
            </c:dLbl>
            <c:dLbl>
              <c:idx val="2"/>
              <c:layout>
                <c:manualLayout>
                  <c:x val="0"/>
                  <c:y val="2.043325363730296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432-5D42-9BD5-F4F9184BCCCD}"/>
                </c:ext>
              </c:extLst>
            </c:dLbl>
            <c:dLbl>
              <c:idx val="3"/>
              <c:layout>
                <c:manualLayout>
                  <c:x val="-2.6889404092695327E-3"/>
                  <c:y val="8.011822854747994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2D-7848-AFAC-E021FC32B38E}"/>
                </c:ext>
              </c:extLst>
            </c:dLbl>
            <c:dLbl>
              <c:idx val="4"/>
              <c:layout>
                <c:manualLayout>
                  <c:x val="2.6889404092693353E-3"/>
                  <c:y val="3.906539981113556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432-5D42-9BD5-F4F9184BCC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Light" panose="020B0402020203020204" pitchFamily="34" charset="77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Gráfico!$B$1:$F$1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Gráfico!$B$3:$F$3</c:f>
              <c:numCache>
                <c:formatCode>#,##0</c:formatCode>
                <c:ptCount val="5"/>
                <c:pt idx="0">
                  <c:v>20986352.800000001</c:v>
                </c:pt>
                <c:pt idx="1">
                  <c:v>25183623.359999999</c:v>
                </c:pt>
                <c:pt idx="2">
                  <c:v>27701985.696000002</c:v>
                </c:pt>
                <c:pt idx="3">
                  <c:v>33873511.100000001</c:v>
                </c:pt>
                <c:pt idx="4">
                  <c:v>37260862.210000008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A14-4E3F-8F36-53BCE25E7F01}"/>
            </c:ext>
          </c:extLst>
        </c:ser>
        <c:ser>
          <c:idx val="2"/>
          <c:order val="2"/>
          <c:tx>
            <c:strRef>
              <c:f>Gráfico!$A$4</c:f>
              <c:strCache>
                <c:ptCount val="1"/>
                <c:pt idx="0">
                  <c:v>Distribuição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6889404092694095E-3"/>
                  <c:y val="1.4222538246025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432-5D42-9BD5-F4F9184BCCCD}"/>
                </c:ext>
              </c:extLst>
            </c:dLbl>
            <c:dLbl>
              <c:idx val="1"/>
              <c:layout>
                <c:manualLayout>
                  <c:x val="2.6889404092694338E-3"/>
                  <c:y val="2.04332536373030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432-5D42-9BD5-F4F9184BCCCD}"/>
                </c:ext>
              </c:extLst>
            </c:dLbl>
            <c:dLbl>
              <c:idx val="2"/>
              <c:layout>
                <c:manualLayout>
                  <c:x val="0"/>
                  <c:y val="2.664396902858053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432-5D42-9BD5-F4F9184BCCCD}"/>
                </c:ext>
              </c:extLst>
            </c:dLbl>
            <c:dLbl>
              <c:idx val="3"/>
              <c:layout>
                <c:manualLayout>
                  <c:x val="2.6889404092694338E-3"/>
                  <c:y val="1.42225382460255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7432-5D42-9BD5-F4F9184BCCCD}"/>
                </c:ext>
              </c:extLst>
            </c:dLbl>
            <c:dLbl>
              <c:idx val="4"/>
              <c:layout>
                <c:manualLayout>
                  <c:x val="5.3778808185387696E-3"/>
                  <c:y val="2.043325363730302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432-5D42-9BD5-F4F9184BCC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Light" panose="020B0402020203020204" pitchFamily="34" charset="77"/>
                    <a:ea typeface="+mn-ea"/>
                    <a:cs typeface="+mn-cs"/>
                  </a:defRPr>
                </a:pPr>
                <a:endParaRPr lang="pt-P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Gráfico!$B$1:$F$1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Gráfico!$B$4:$F$4</c:f>
              <c:numCache>
                <c:formatCode>#,##0</c:formatCode>
                <c:ptCount val="5"/>
                <c:pt idx="0">
                  <c:v>16789082.240000002</c:v>
                </c:pt>
                <c:pt idx="1">
                  <c:v>20146898.688000001</c:v>
                </c:pt>
                <c:pt idx="2">
                  <c:v>22161588.556800004</c:v>
                </c:pt>
                <c:pt idx="3">
                  <c:v>27098808.880000003</c:v>
                </c:pt>
                <c:pt idx="4">
                  <c:v>29808689.768000007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A14-4E3F-8F36-53BCE25E7F01}"/>
            </c:ext>
          </c:extLst>
        </c:ser>
        <c:ser>
          <c:idx val="3"/>
          <c:order val="3"/>
          <c:tx>
            <c:strRef>
              <c:f>Gráfico!$A$5</c:f>
              <c:strCache>
                <c:ptCount val="1"/>
                <c:pt idx="0">
                  <c:v>Facturação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432-5D42-9BD5-F4F9184BCCCD}"/>
                </c:ext>
              </c:extLst>
            </c:dLbl>
            <c:dLbl>
              <c:idx val="1"/>
              <c:layout>
                <c:manualLayout>
                  <c:x val="0"/>
                  <c:y val="-1.24214307825550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432-5D42-9BD5-F4F9184BCCCD}"/>
                </c:ext>
              </c:extLst>
            </c:dLbl>
            <c:dLbl>
              <c:idx val="2"/>
              <c:layout>
                <c:manualLayout>
                  <c:x val="0"/>
                  <c:y val="1.24214307825550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432-5D42-9BD5-F4F9184BCCCD}"/>
                </c:ext>
              </c:extLst>
            </c:dLbl>
            <c:dLbl>
              <c:idx val="3"/>
              <c:layout>
                <c:manualLayout>
                  <c:x val="5.3778808185387696E-3"/>
                  <c:y val="6.210715391277515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432-5D42-9BD5-F4F9184BCC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venir Light" panose="020B0402020203020204" pitchFamily="34" charset="77"/>
                    <a:ea typeface="+mn-ea"/>
                    <a:cs typeface="+mn-cs"/>
                  </a:defRPr>
                </a:pPr>
                <a:endParaRPr lang="pt-P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Gráfico!$B$1:$F$1</c:f>
              <c:numCache>
                <c:formatCode>General</c:formatCode>
                <c:ptCount val="5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</c:numCache>
            </c:numRef>
          </c:cat>
          <c:val>
            <c:numRef>
              <c:f>Gráfico!$B$5:$F$5</c:f>
              <c:numCache>
                <c:formatCode>#,##0</c:formatCode>
                <c:ptCount val="5"/>
                <c:pt idx="0">
                  <c:v>5497069</c:v>
                </c:pt>
                <c:pt idx="1">
                  <c:v>9089501.0999999996</c:v>
                </c:pt>
                <c:pt idx="2">
                  <c:v>12336754.950000001</c:v>
                </c:pt>
                <c:pt idx="3">
                  <c:v>16088504.542500002</c:v>
                </c:pt>
                <c:pt idx="4">
                  <c:v>21153366.492375001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14-4E3F-8F36-53BCE25E7F0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9613688"/>
        <c:axId val="139614072"/>
      </c:barChart>
      <c:catAx>
        <c:axId val="1396136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ea typeface="+mn-ea"/>
                <a:cs typeface="+mn-cs"/>
              </a:defRPr>
            </a:pPr>
            <a:endParaRPr lang="pt-PT"/>
          </a:p>
        </c:txPr>
        <c:crossAx val="139614072"/>
        <c:crosses val="autoZero"/>
        <c:auto val="1"/>
        <c:lblAlgn val="ctr"/>
        <c:lblOffset val="100"/>
        <c:noMultiLvlLbl val="0"/>
      </c:catAx>
      <c:valAx>
        <c:axId val="139614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venir Light" panose="020B0402020203020204" pitchFamily="34" charset="77"/>
                <a:ea typeface="+mn-ea"/>
                <a:cs typeface="+mn-cs"/>
              </a:defRPr>
            </a:pPr>
            <a:endParaRPr lang="pt-PT"/>
          </a:p>
        </c:txPr>
        <c:crossAx val="139613688"/>
        <c:crosses val="autoZero"/>
        <c:crossBetween val="between"/>
        <c:dispUnits>
          <c:builtInUnit val="millions"/>
          <c:dispUnitsLbl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Avenir Light" panose="020B0402020203020204" pitchFamily="34" charset="77"/>
                      <a:ea typeface="+mn-ea"/>
                      <a:cs typeface="+mn-cs"/>
                    </a:defRPr>
                  </a:pPr>
                  <a:r>
                    <a:rPr lang="pt-PT"/>
                    <a:t>Milhões de M3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venir Light" panose="020B0402020203020204" pitchFamily="34" charset="77"/>
                    <a:ea typeface="+mn-ea"/>
                    <a:cs typeface="+mn-cs"/>
                  </a:defRPr>
                </a:pPr>
                <a:endParaRPr lang="pt-PT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venir Light" panose="020B0402020203020204" pitchFamily="34" charset="77"/>
              <a:ea typeface="+mn-ea"/>
              <a:cs typeface="+mn-cs"/>
            </a:defRPr>
          </a:pPr>
          <a:endParaRPr lang="pt-P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 b="0" i="0">
          <a:latin typeface="Avenir Light" panose="020B0402020203020204" pitchFamily="34" charset="77"/>
        </a:defRPr>
      </a:pPr>
      <a:endParaRPr lang="pt-P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541A24-6034-4A41-814D-E294CE4E77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0688" y="850816"/>
            <a:ext cx="2743200" cy="365125"/>
          </a:xfrm>
        </p:spPr>
        <p:txBody>
          <a:bodyPr/>
          <a:lstStyle/>
          <a:p>
            <a:fld id="{56A42CF1-0579-3A48-8D4B-03444324FAC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098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0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7/26/2019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  <p:sldLayoutId id="2147483674" r:id="rId18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576146" y="1258608"/>
            <a:ext cx="11039707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MINEA</a:t>
            </a:r>
          </a:p>
          <a:p>
            <a:pPr algn="ctr"/>
            <a:r>
              <a:rPr lang="pt-BR" sz="5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EMPRESA DE ÁGUAS E SANEAMENTO DO LOBITO-</a:t>
            </a:r>
          </a:p>
          <a:p>
            <a:pPr algn="ctr"/>
            <a:r>
              <a:rPr lang="pt-BR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EASL-EP</a:t>
            </a:r>
          </a:p>
        </p:txBody>
      </p:sp>
    </p:spTree>
    <p:extLst>
      <p:ext uri="{BB962C8B-B14F-4D97-AF65-F5344CB8AC3E}">
        <p14:creationId xmlns:p14="http://schemas.microsoft.com/office/powerpoint/2010/main" val="2627054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476518" y="669702"/>
            <a:ext cx="11230378" cy="316136"/>
          </a:xfrm>
        </p:spPr>
        <p:txBody>
          <a:bodyPr/>
          <a:lstStyle/>
          <a:p>
            <a:r>
              <a:rPr lang="pt-PT" sz="1800" b="1" dirty="0"/>
              <a:t>Demostração dos Resultados Previsional seguinte:  </a:t>
            </a:r>
            <a:br>
              <a:rPr lang="pt-PT" sz="1800" b="1" dirty="0"/>
            </a:br>
            <a:endParaRPr lang="pt-PT" sz="1800" b="1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3F974837-EA60-0B41-AE28-11FB49EB4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411902"/>
              </p:ext>
            </p:extLst>
          </p:nvPr>
        </p:nvGraphicFramePr>
        <p:xfrm>
          <a:off x="476518" y="985838"/>
          <a:ext cx="11230378" cy="5872165"/>
        </p:xfrm>
        <a:graphic>
          <a:graphicData uri="http://schemas.openxmlformats.org/drawingml/2006/table">
            <a:tbl>
              <a:tblPr/>
              <a:tblGrid>
                <a:gridCol w="2009238">
                  <a:extLst>
                    <a:ext uri="{9D8B030D-6E8A-4147-A177-3AD203B41FA5}">
                      <a16:colId xmlns:a16="http://schemas.microsoft.com/office/drawing/2014/main" val="573567507"/>
                    </a:ext>
                  </a:extLst>
                </a:gridCol>
                <a:gridCol w="999765">
                  <a:extLst>
                    <a:ext uri="{9D8B030D-6E8A-4147-A177-3AD203B41FA5}">
                      <a16:colId xmlns:a16="http://schemas.microsoft.com/office/drawing/2014/main" val="1824858137"/>
                    </a:ext>
                  </a:extLst>
                </a:gridCol>
                <a:gridCol w="960940">
                  <a:extLst>
                    <a:ext uri="{9D8B030D-6E8A-4147-A177-3AD203B41FA5}">
                      <a16:colId xmlns:a16="http://schemas.microsoft.com/office/drawing/2014/main" val="3238025947"/>
                    </a:ext>
                  </a:extLst>
                </a:gridCol>
                <a:gridCol w="1019179">
                  <a:extLst>
                    <a:ext uri="{9D8B030D-6E8A-4147-A177-3AD203B41FA5}">
                      <a16:colId xmlns:a16="http://schemas.microsoft.com/office/drawing/2014/main" val="4119497119"/>
                    </a:ext>
                  </a:extLst>
                </a:gridCol>
                <a:gridCol w="1038591">
                  <a:extLst>
                    <a:ext uri="{9D8B030D-6E8A-4147-A177-3AD203B41FA5}">
                      <a16:colId xmlns:a16="http://schemas.microsoft.com/office/drawing/2014/main" val="1968826361"/>
                    </a:ext>
                  </a:extLst>
                </a:gridCol>
                <a:gridCol w="980353">
                  <a:extLst>
                    <a:ext uri="{9D8B030D-6E8A-4147-A177-3AD203B41FA5}">
                      <a16:colId xmlns:a16="http://schemas.microsoft.com/office/drawing/2014/main" val="1488369875"/>
                    </a:ext>
                  </a:extLst>
                </a:gridCol>
                <a:gridCol w="970647">
                  <a:extLst>
                    <a:ext uri="{9D8B030D-6E8A-4147-A177-3AD203B41FA5}">
                      <a16:colId xmlns:a16="http://schemas.microsoft.com/office/drawing/2014/main" val="4272131002"/>
                    </a:ext>
                  </a:extLst>
                </a:gridCol>
                <a:gridCol w="1038591">
                  <a:extLst>
                    <a:ext uri="{9D8B030D-6E8A-4147-A177-3AD203B41FA5}">
                      <a16:colId xmlns:a16="http://schemas.microsoft.com/office/drawing/2014/main" val="2014870508"/>
                    </a:ext>
                  </a:extLst>
                </a:gridCol>
                <a:gridCol w="1087124">
                  <a:extLst>
                    <a:ext uri="{9D8B030D-6E8A-4147-A177-3AD203B41FA5}">
                      <a16:colId xmlns:a16="http://schemas.microsoft.com/office/drawing/2014/main" val="3786240259"/>
                    </a:ext>
                  </a:extLst>
                </a:gridCol>
                <a:gridCol w="1125950">
                  <a:extLst>
                    <a:ext uri="{9D8B030D-6E8A-4147-A177-3AD203B41FA5}">
                      <a16:colId xmlns:a16="http://schemas.microsoft.com/office/drawing/2014/main" val="1099925549"/>
                    </a:ext>
                  </a:extLst>
                </a:gridCol>
              </a:tblGrid>
              <a:tr h="2183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Designação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Histórico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Previsional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47631"/>
                  </a:ext>
                </a:extLst>
              </a:tr>
              <a:tr h="21839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711578"/>
                  </a:ext>
                </a:extLst>
              </a:tr>
              <a:tr h="218390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Vendas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2 337 574 825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2 103 066 859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1 984 394 522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1 837 903 202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2 178 249 145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2 331 708 689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3 094 937 149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5 615 299 207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6 765 598 307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7199507"/>
                  </a:ext>
                </a:extLst>
              </a:tr>
              <a:tr h="205543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Venda de Água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1 084 609 186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842 606 983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952 629 124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2 331 708 689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3 094 937 149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5 615 299 207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6 765 598 307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470785"/>
                  </a:ext>
                </a:extLst>
              </a:tr>
              <a:tr h="205543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Subsídio a Preço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899 785 336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995 296 219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1 225 620 021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168848"/>
                  </a:ext>
                </a:extLst>
              </a:tr>
              <a:tr h="205543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Prestações de Serviço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15 432 976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17 939 747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456 987 676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517 300 713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393 913 704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271 663 299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452 429 774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795 339 516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1 046 914 370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412554"/>
                  </a:ext>
                </a:extLst>
              </a:tr>
              <a:tr h="407027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Outros proveitos operacionais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107 461 884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297 983 233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5 510 342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14 096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122 634 748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167 102 685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301 980 305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368 017 145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790189"/>
                  </a:ext>
                </a:extLst>
              </a:tr>
              <a:tr h="407027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Evolução dos totais dos proveitos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2 460 469 685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2 418 989 839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2 446 892 539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2 355 218 010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2 572 162 850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2 726 006 737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3 714 469 609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6 712 619 027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8 180 529 822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653149"/>
                  </a:ext>
                </a:extLst>
              </a:tr>
              <a:tr h="668016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Custo das merc. vendidas e mat.- primas e subsidiárias consumidas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312 167 701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290 590 531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302 560 846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205 723 336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309 238 928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290 339 189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328 083 284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492 124 925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590 549 910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1064202"/>
                  </a:ext>
                </a:extLst>
              </a:tr>
              <a:tr h="205543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Custos com o pessoal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1 330 374 223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1 115 112 264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1 129 460 808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1 074 030 499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1 000 632 120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1 223 200 000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1 395 216 000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1 629 785 440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1 727 572 566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341399"/>
                  </a:ext>
                </a:extLst>
              </a:tr>
              <a:tr h="205543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Amortizações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274 431 377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245 798 189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221 039 164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201 085 870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145 089 994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145 089 994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899 980 302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2 659 633 759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3 877 626 736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620632"/>
                  </a:ext>
                </a:extLst>
              </a:tr>
              <a:tr h="407027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Outros custos e perdas operacionais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782 068 866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551 315 867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675 072 904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464 028 429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597 448 912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784 029 440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885 953 267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1 437 477 183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1 798 544 349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663656"/>
                  </a:ext>
                </a:extLst>
              </a:tr>
              <a:tr h="407027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Evolução dos totais dos custos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2 699 042 168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2 202 816 851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2 328 133 721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1 944 868 134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2 052 409 954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2 442 658 622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3 509 232 852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6 219 021 308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7 994 293 562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602269"/>
                  </a:ext>
                </a:extLst>
              </a:tr>
              <a:tr h="407027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RESULTADOS OPERACIONAIS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-238 572 483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216 172 988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118 758 818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410 349 876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519 752 896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283 348 115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205 236 756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493 597 719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186 236 260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64713"/>
                  </a:ext>
                </a:extLst>
              </a:tr>
              <a:tr h="205543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Resultados financeiros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-583 508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-13 288 000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-21 095 094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-12 840 358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-187 692 644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-72 288 000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-173 491 200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-155 419 200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-137 347 200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9622642"/>
                  </a:ext>
                </a:extLst>
              </a:tr>
              <a:tr h="205543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Resultados não operacionais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-145 321 766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72 288 675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-1 042 364 063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-555 314 878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-261 824 963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-186 166 528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-253 671 387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-394 316 904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-324 295 592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224447"/>
                  </a:ext>
                </a:extLst>
              </a:tr>
              <a:tr h="407027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RESULT. ANTES DE IMPOSTOS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-384 477 756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275 173 663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-944 700 339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-157 805 360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70 235 289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24 893 586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-221 925 831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-56 138 384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-275 406 532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4035446"/>
                  </a:ext>
                </a:extLst>
              </a:tr>
              <a:tr h="205543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Resultados extraordinários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587 892 840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2 201 263 922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3 379 223 286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7490262"/>
                  </a:ext>
                </a:extLst>
              </a:tr>
              <a:tr h="218390"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Imposto sobre o rendimento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7 965 948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117 109 443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686 440 172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993 221 361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099960"/>
                  </a:ext>
                </a:extLst>
              </a:tr>
              <a:tr h="24408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RESULTADO LIQUIDO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-384 477 756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275 173 663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-944 700 339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-157 805 360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70 235 289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16 927 639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248 857 566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1 458 685 366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PT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2 110 595 393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4453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8845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6518" y="656823"/>
            <a:ext cx="11230377" cy="347729"/>
          </a:xfrm>
        </p:spPr>
        <p:txBody>
          <a:bodyPr/>
          <a:lstStyle/>
          <a:p>
            <a:r>
              <a:rPr lang="pt-PT" sz="2200" b="1" dirty="0"/>
              <a:t>NOTA EXPLICATIVA DA DEMOSTRAÇÃO DOS RESULTADOS</a:t>
            </a:r>
          </a:p>
        </p:txBody>
      </p:sp>
      <p:sp>
        <p:nvSpPr>
          <p:cNvPr id="4" name="TextBox 5">
            <a:extLst>
              <a:ext uri="{FF2B5EF4-FFF2-40B4-BE49-F238E27FC236}">
                <a16:creationId xmlns:a16="http://schemas.microsoft.com/office/drawing/2014/main" id="{D050C911-5C4D-42C7-870B-12F7DC1DAAB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518" y="1004552"/>
            <a:ext cx="11230377" cy="585344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numCol="1" rtlCol="0"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pt-PT" sz="1400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Proveitos</a:t>
            </a:r>
            <a:endParaRPr lang="pt-PT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t-PT" sz="2400" b="1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Aumento de tarifa em 2018: e 2021 , fim dos subsídios em 2018.</a:t>
            </a:r>
            <a:endParaRPr lang="pt-PT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t-PT" sz="2400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Amortizações</a:t>
            </a:r>
            <a:endParaRPr lang="pt-PT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t-PT" sz="2400" b="1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As amortizações foram apuradas para os bens que constavam na informação histórica da empresa e para o quadro de investimentos a serem realizados durante o período previsional;</a:t>
            </a:r>
            <a:endParaRPr lang="pt-PT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t-PT" sz="2400" b="1" i="1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Amortizações PIP: Dado que estas amortizações referem-se a bens cuja aquisição é feita diretamente pelo Governo Angolano mediante apresentação de factura, e por tal o movimento financeiro não passa pela EASL, estas são revertidas em Resultados Extraordinários;</a:t>
            </a:r>
            <a:endParaRPr lang="pt-PT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t-PT" sz="2400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Resultados não operacionais</a:t>
            </a:r>
            <a:endParaRPr lang="pt-PT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pt-PT" sz="2400" b="1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Incluem a constituição de provisões anuais (de 5% do VN em 2018 e 4% do VN em 2022);</a:t>
            </a:r>
            <a:endParaRPr lang="pt-PT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09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97" y="566672"/>
            <a:ext cx="11204620" cy="489396"/>
          </a:xfrm>
        </p:spPr>
        <p:txBody>
          <a:bodyPr/>
          <a:lstStyle/>
          <a:p>
            <a:br>
              <a:rPr lang="pt-PT" sz="2000" dirty="0"/>
            </a:br>
            <a:r>
              <a:rPr lang="pt-PT" sz="1900" b="1" dirty="0"/>
              <a:t>Em função da variação patrimonial previstos ao longos dos próximos tempos, apresentamos igualmente, o Balanço Previsional do quadrienio 2019 à 2022, conforme abaixo:</a:t>
            </a:r>
            <a:br>
              <a:rPr lang="pt-PT" sz="1900" b="1" dirty="0"/>
            </a:br>
            <a:endParaRPr lang="pt-PT" sz="1900" b="1" dirty="0"/>
          </a:p>
        </p:txBody>
      </p:sp>
      <p:graphicFrame>
        <p:nvGraphicFramePr>
          <p:cNvPr id="9" name="Marcador de Posição de Conteúdo 8">
            <a:extLst>
              <a:ext uri="{FF2B5EF4-FFF2-40B4-BE49-F238E27FC236}">
                <a16:creationId xmlns:a16="http://schemas.microsoft.com/office/drawing/2014/main" id="{B7058F15-2DE8-964C-AE82-28E05117B2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5838571"/>
              </p:ext>
            </p:extLst>
          </p:nvPr>
        </p:nvGraphicFramePr>
        <p:xfrm>
          <a:off x="489398" y="1056069"/>
          <a:ext cx="11204621" cy="5725324"/>
        </p:xfrm>
        <a:graphic>
          <a:graphicData uri="http://schemas.openxmlformats.org/drawingml/2006/table">
            <a:tbl>
              <a:tblPr/>
              <a:tblGrid>
                <a:gridCol w="3714351">
                  <a:extLst>
                    <a:ext uri="{9D8B030D-6E8A-4147-A177-3AD203B41FA5}">
                      <a16:colId xmlns:a16="http://schemas.microsoft.com/office/drawing/2014/main" val="2181384871"/>
                    </a:ext>
                  </a:extLst>
                </a:gridCol>
                <a:gridCol w="1457011">
                  <a:extLst>
                    <a:ext uri="{9D8B030D-6E8A-4147-A177-3AD203B41FA5}">
                      <a16:colId xmlns:a16="http://schemas.microsoft.com/office/drawing/2014/main" val="55391658"/>
                    </a:ext>
                  </a:extLst>
                </a:gridCol>
                <a:gridCol w="1477532">
                  <a:extLst>
                    <a:ext uri="{9D8B030D-6E8A-4147-A177-3AD203B41FA5}">
                      <a16:colId xmlns:a16="http://schemas.microsoft.com/office/drawing/2014/main" val="3393255388"/>
                    </a:ext>
                  </a:extLst>
                </a:gridCol>
                <a:gridCol w="1559618">
                  <a:extLst>
                    <a:ext uri="{9D8B030D-6E8A-4147-A177-3AD203B41FA5}">
                      <a16:colId xmlns:a16="http://schemas.microsoft.com/office/drawing/2014/main" val="3612830839"/>
                    </a:ext>
                  </a:extLst>
                </a:gridCol>
                <a:gridCol w="1559618">
                  <a:extLst>
                    <a:ext uri="{9D8B030D-6E8A-4147-A177-3AD203B41FA5}">
                      <a16:colId xmlns:a16="http://schemas.microsoft.com/office/drawing/2014/main" val="2473082743"/>
                    </a:ext>
                  </a:extLst>
                </a:gridCol>
                <a:gridCol w="1436491">
                  <a:extLst>
                    <a:ext uri="{9D8B030D-6E8A-4147-A177-3AD203B41FA5}">
                      <a16:colId xmlns:a16="http://schemas.microsoft.com/office/drawing/2014/main" val="3824988967"/>
                    </a:ext>
                  </a:extLst>
                </a:gridCol>
              </a:tblGrid>
              <a:tr h="23864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Designação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Previsional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313674"/>
                  </a:ext>
                </a:extLst>
              </a:tr>
              <a:tr h="23864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8272800"/>
                  </a:ext>
                </a:extLst>
              </a:tr>
              <a:tr h="2386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ACTIVO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2267523"/>
                  </a:ext>
                </a:extLst>
              </a:tr>
              <a:tr h="2386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Activo Não Corrente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1624992"/>
                  </a:ext>
                </a:extLst>
              </a:tr>
              <a:tr h="46376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Imobilizações corpóreas: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1 078 696 698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6 349 882 824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19 435 602 366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27 086 748 652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36 129 718 106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489365"/>
                  </a:ext>
                </a:extLst>
              </a:tr>
              <a:tr h="2386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Imobilizações incorpóreas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137 816 014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88 065 181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9 578 587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21581"/>
                  </a:ext>
                </a:extLst>
              </a:tr>
              <a:tr h="2386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251897"/>
                  </a:ext>
                </a:extLst>
              </a:tr>
              <a:tr h="477284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TOTAL DOS IMOBILIZADOS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1 078 696 698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6 487 698 838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19 523 667 547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27 096 327 239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36 129 718 106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8697639"/>
                  </a:ext>
                </a:extLst>
              </a:tr>
              <a:tr h="2386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Outros activos não correntes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1384028"/>
                  </a:ext>
                </a:extLst>
              </a:tr>
              <a:tr h="477284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TOTAL DOS ACTIVO NÃO CORRENTE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1 078 696 698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6 487 698 838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19 523 667 547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27 096 327 239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36 129 718 106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3680447"/>
                  </a:ext>
                </a:extLst>
              </a:tr>
              <a:tr h="2386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Activo Corrente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62644"/>
                  </a:ext>
                </a:extLst>
              </a:tr>
              <a:tr h="2386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Existências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277 148 356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241 949 324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227 835 614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307 578 078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328 083 284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1248689"/>
                  </a:ext>
                </a:extLst>
              </a:tr>
              <a:tr h="46376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Contas a receber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1 509 800 029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1 569 195 961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1 395 055 289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1 829 812 356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1 663 370 887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758605"/>
                  </a:ext>
                </a:extLst>
              </a:tr>
              <a:tr h="46376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Disponibilidades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356 607 637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133 587 568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77 470 099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753 682 497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3 179 711 435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98483"/>
                  </a:ext>
                </a:extLst>
              </a:tr>
              <a:tr h="238642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Outros activos correntes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187 666 664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86 240 528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86 240 528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429 380 331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409 878 930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238135"/>
                  </a:ext>
                </a:extLst>
              </a:tr>
              <a:tr h="463768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TOTAL DO ACTIVO CORRENTE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2 331 222 687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2 030 973 381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1 786 601 529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3 320 453 262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5 581 044 536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915344"/>
                  </a:ext>
                </a:extLst>
              </a:tr>
              <a:tr h="477284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TOTAL DO ACTIVO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3 409 919 385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8 518 672 219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21 310 269 076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30 416 780 501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41 710 762 642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0075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4151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Marcador de Posição de Conteúdo 4">
            <a:extLst>
              <a:ext uri="{FF2B5EF4-FFF2-40B4-BE49-F238E27FC236}">
                <a16:creationId xmlns:a16="http://schemas.microsoft.com/office/drawing/2014/main" id="{0E42D20C-91F6-B14C-AE5F-C1A0A330F4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1696286"/>
              </p:ext>
            </p:extLst>
          </p:nvPr>
        </p:nvGraphicFramePr>
        <p:xfrm>
          <a:off x="542925" y="685800"/>
          <a:ext cx="11029949" cy="6172205"/>
        </p:xfrm>
        <a:graphic>
          <a:graphicData uri="http://schemas.openxmlformats.org/drawingml/2006/table">
            <a:tbl>
              <a:tblPr/>
              <a:tblGrid>
                <a:gridCol w="3702217">
                  <a:extLst>
                    <a:ext uri="{9D8B030D-6E8A-4147-A177-3AD203B41FA5}">
                      <a16:colId xmlns:a16="http://schemas.microsoft.com/office/drawing/2014/main" val="80838609"/>
                    </a:ext>
                  </a:extLst>
                </a:gridCol>
                <a:gridCol w="1411343">
                  <a:extLst>
                    <a:ext uri="{9D8B030D-6E8A-4147-A177-3AD203B41FA5}">
                      <a16:colId xmlns:a16="http://schemas.microsoft.com/office/drawing/2014/main" val="3849496858"/>
                    </a:ext>
                  </a:extLst>
                </a:gridCol>
                <a:gridCol w="1457363">
                  <a:extLst>
                    <a:ext uri="{9D8B030D-6E8A-4147-A177-3AD203B41FA5}">
                      <a16:colId xmlns:a16="http://schemas.microsoft.com/office/drawing/2014/main" val="1360333141"/>
                    </a:ext>
                  </a:extLst>
                </a:gridCol>
                <a:gridCol w="1472706">
                  <a:extLst>
                    <a:ext uri="{9D8B030D-6E8A-4147-A177-3AD203B41FA5}">
                      <a16:colId xmlns:a16="http://schemas.microsoft.com/office/drawing/2014/main" val="3155656834"/>
                    </a:ext>
                  </a:extLst>
                </a:gridCol>
                <a:gridCol w="1554523">
                  <a:extLst>
                    <a:ext uri="{9D8B030D-6E8A-4147-A177-3AD203B41FA5}">
                      <a16:colId xmlns:a16="http://schemas.microsoft.com/office/drawing/2014/main" val="693993349"/>
                    </a:ext>
                  </a:extLst>
                </a:gridCol>
                <a:gridCol w="1431797">
                  <a:extLst>
                    <a:ext uri="{9D8B030D-6E8A-4147-A177-3AD203B41FA5}">
                      <a16:colId xmlns:a16="http://schemas.microsoft.com/office/drawing/2014/main" val="3269647963"/>
                    </a:ext>
                  </a:extLst>
                </a:gridCol>
              </a:tblGrid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CAPITAL PRÓPRIO E PASSIVO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416449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Capital Próprio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073311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Capital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643 586 988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643 586 988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643 586 988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643 586 988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643 586 988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928583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Reservas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28 041 499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28 887 881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41 330 759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114 265 028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128 717 398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9105926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Resultados Transitados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653 914 451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723 303 359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727 788 119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903 711 417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2 347 944 413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6746414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Resultado do Exercício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70 235 289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16 927 639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248 857 566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1 458 685 366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2 110 595 393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4123671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TOTAL DO CAPITAL PRÓPRIO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1 395 778 227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1 412 705 866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1 661 563 432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3 120 248 798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5 230 844 191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130437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Passivo não Corrente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6983033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Empréstimos de médio e Longo Prazo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540 000 000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1 290 000 000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1 140 000 000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990 000 000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981046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Provisões para outros riscos e encargos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7723311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Outros passivos não correntes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1236304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TOTAL DO PASSIVO NÃO CORRENTE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93 915 599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633 915 599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1 383 915 599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1 233 915 599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1 083 915 599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167236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Passivo Corrente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61697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Contas a pagar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1 852 604 335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1 640 714 096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1 280 174 554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1 970 415 559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2 252 972 424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1772386"/>
                  </a:ext>
                </a:extLst>
              </a:tr>
              <a:tr h="324853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Outros passivos correntes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67 621 224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4 831 336 658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16 984 615 492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24 092 200 546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0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33 143 030 428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0610388"/>
                  </a:ext>
                </a:extLst>
              </a:tr>
              <a:tr h="64970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TOTAL DO PASSIVO CORRENTE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1 920 225 559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6 472 050 754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18 264 790 045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26 062 616 104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000000"/>
                          </a:solidFill>
                          <a:effectLst/>
                          <a:latin typeface="Avenir Black" panose="02000503020000020003" pitchFamily="2" charset="0"/>
                        </a:rPr>
                        <a:t>35 396 002 852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283242"/>
                  </a:ext>
                </a:extLst>
              </a:tr>
              <a:tr h="649705"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600" b="1" i="0" u="none" strike="noStrike">
                          <a:solidFill>
                            <a:srgbClr val="FFFFFF"/>
                          </a:solidFill>
                          <a:effectLst/>
                          <a:latin typeface="Avenir Black" panose="02000503020000020003" pitchFamily="2" charset="0"/>
                        </a:rPr>
                        <a:t>TOTAL CAPITAL PRÓPRIO E PASSIVO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FFFFFF"/>
                          </a:solidFill>
                          <a:effectLst/>
                          <a:latin typeface="Avenir Black" panose="02000503020000020003" pitchFamily="2" charset="0"/>
                        </a:rPr>
                        <a:t>3 409 919 385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FFFFFF"/>
                          </a:solidFill>
                          <a:effectLst/>
                          <a:latin typeface="Avenir Black" panose="02000503020000020003" pitchFamily="2" charset="0"/>
                        </a:rPr>
                        <a:t>8 518 672 219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FFFFFF"/>
                          </a:solidFill>
                          <a:effectLst/>
                          <a:latin typeface="Avenir Black" panose="02000503020000020003" pitchFamily="2" charset="0"/>
                        </a:rPr>
                        <a:t>21 310 269 076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>
                          <a:solidFill>
                            <a:srgbClr val="FFFFFF"/>
                          </a:solidFill>
                          <a:effectLst/>
                          <a:latin typeface="Avenir Black" panose="02000503020000020003" pitchFamily="2" charset="0"/>
                        </a:rPr>
                        <a:t>30 416 780 501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Black" panose="02000503020000020003" pitchFamily="2" charset="0"/>
                        </a:rPr>
                        <a:t>41 710 762 642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8225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62429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6518" y="811370"/>
            <a:ext cx="11230378" cy="528033"/>
          </a:xfrm>
        </p:spPr>
        <p:txBody>
          <a:bodyPr/>
          <a:lstStyle/>
          <a:p>
            <a:r>
              <a:rPr lang="pt-PT" sz="2500" dirty="0"/>
              <a:t>ANÁLISE FINANCEIRA DO BALANÇO PATRIMONIAL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519" y="1481070"/>
            <a:ext cx="7379594" cy="20734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18" y="3670478"/>
            <a:ext cx="7379595" cy="287199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2327" y="1481070"/>
            <a:ext cx="3554569" cy="50613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3198351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539955-CF26-C74D-9F73-DEE9E5A9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375630"/>
          </a:xfrm>
        </p:spPr>
        <p:txBody>
          <a:bodyPr/>
          <a:lstStyle/>
          <a:p>
            <a:r>
              <a:rPr lang="pt-PT" sz="1800" dirty="0"/>
              <a:t>PROJECTOS CONCLUÍDOS E EM CURSO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4D5CAAEC-99E8-7845-ACDA-F3C10B1201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654" y="1349298"/>
            <a:ext cx="11240429" cy="521877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pt-PT" sz="6400" b="1" u="sng" dirty="0" err="1"/>
              <a:t>Projectos</a:t>
            </a:r>
            <a:r>
              <a:rPr lang="pt-PT" sz="6400" b="1" u="sng" dirty="0"/>
              <a:t> concluídos:</a:t>
            </a:r>
            <a:endParaRPr lang="pt-PT" sz="6400" dirty="0"/>
          </a:p>
          <a:p>
            <a:pPr lvl="0"/>
            <a:r>
              <a:rPr lang="pt-PT" sz="6400" dirty="0"/>
              <a:t>Reforço de abastecimento de Água para o PDIC, fase 1, com a implementação de cerca de 900 m de conduta DN160. </a:t>
            </a:r>
          </a:p>
          <a:p>
            <a:pPr lvl="0"/>
            <a:r>
              <a:rPr lang="pt-PT" sz="6400" dirty="0"/>
              <a:t>Construção do sistema de abastecimento de água para Central hídrica de energia para o </a:t>
            </a:r>
            <a:r>
              <a:rPr lang="pt-PT" sz="6400" dirty="0" err="1"/>
              <a:t>Bocoio</a:t>
            </a:r>
            <a:r>
              <a:rPr lang="pt-PT" sz="6400" dirty="0"/>
              <a:t>;</a:t>
            </a:r>
          </a:p>
          <a:p>
            <a:pPr lvl="0"/>
            <a:r>
              <a:rPr lang="pt-PT" sz="6400" dirty="0" err="1"/>
              <a:t>Projecto</a:t>
            </a:r>
            <a:r>
              <a:rPr lang="pt-PT" sz="6400" dirty="0"/>
              <a:t> de construção de um sistema de fornecimento de água </a:t>
            </a:r>
            <a:r>
              <a:rPr lang="pt-PT" sz="6400" dirty="0" err="1"/>
              <a:t>á</a:t>
            </a:r>
            <a:r>
              <a:rPr lang="pt-PT" sz="6400" dirty="0"/>
              <a:t> Centralidade do </a:t>
            </a:r>
            <a:r>
              <a:rPr lang="pt-PT" sz="6400" dirty="0" err="1"/>
              <a:t>Luongo</a:t>
            </a:r>
            <a:r>
              <a:rPr lang="pt-PT" sz="6400" dirty="0"/>
              <a:t> (Catumbela), 320 m3/h;</a:t>
            </a:r>
          </a:p>
          <a:p>
            <a:pPr lvl="0"/>
            <a:r>
              <a:rPr lang="pt-PT" sz="6400" dirty="0"/>
              <a:t>Reforço de abastecimento de água para o PDIC, fase 2, que contempla a implantação de cerca de 2.300 m de conduta DN160. </a:t>
            </a:r>
          </a:p>
          <a:p>
            <a:pPr marL="0" lvl="0" indent="0">
              <a:buNone/>
            </a:pPr>
            <a:r>
              <a:rPr lang="pt-PT" sz="6400" b="1" dirty="0"/>
              <a:t>      </a:t>
            </a:r>
            <a:r>
              <a:rPr lang="pt-PT" sz="6400" b="1" dirty="0" err="1"/>
              <a:t>Projectos</a:t>
            </a:r>
            <a:r>
              <a:rPr lang="pt-PT" sz="6400" b="1" dirty="0"/>
              <a:t> iniciados e paralisados por insuficiência de recursos próprios:</a:t>
            </a:r>
            <a:endParaRPr lang="pt-PT" sz="6400" dirty="0"/>
          </a:p>
          <a:p>
            <a:pPr lvl="0"/>
            <a:r>
              <a:rPr lang="pt-PT" sz="6400" dirty="0" err="1"/>
              <a:t>Projecto</a:t>
            </a:r>
            <a:r>
              <a:rPr lang="pt-PT" sz="6400" dirty="0"/>
              <a:t> de fornecimento de água a zona alta do Lobito, pelo Bairro 17 de Setembro, para a Centralidade do Lobito/ Bango-Bango, 500 m3/h, 25% de execução física;</a:t>
            </a:r>
          </a:p>
          <a:p>
            <a:pPr lvl="0"/>
            <a:r>
              <a:rPr lang="pt-PT" sz="6400" dirty="0" err="1"/>
              <a:t>Projecto</a:t>
            </a:r>
            <a:r>
              <a:rPr lang="pt-PT" sz="6400" dirty="0"/>
              <a:t> de fornecimento de água a zona alta do Lobito (bairro do Golfe/Refinaria), pelo </a:t>
            </a:r>
            <a:r>
              <a:rPr lang="pt-PT" sz="6400" dirty="0" err="1"/>
              <a:t>Candjedende</a:t>
            </a:r>
            <a:r>
              <a:rPr lang="pt-PT" sz="6400" dirty="0"/>
              <a:t>, 100 m3/h, 40% de execução física;</a:t>
            </a:r>
          </a:p>
          <a:p>
            <a:pPr marL="0" indent="0">
              <a:buNone/>
            </a:pPr>
            <a:r>
              <a:rPr lang="pt-PT" sz="6400" b="1" dirty="0"/>
              <a:t>      </a:t>
            </a:r>
            <a:r>
              <a:rPr lang="pt-PT" sz="6400" b="1" dirty="0" err="1"/>
              <a:t>Projectos</a:t>
            </a:r>
            <a:r>
              <a:rPr lang="pt-PT" sz="6400" b="1" dirty="0"/>
              <a:t> solicitados ao MINEA, para serem inseridos no PIP</a:t>
            </a:r>
            <a:endParaRPr lang="pt-PT" sz="6400" dirty="0"/>
          </a:p>
          <a:p>
            <a:pPr lvl="0"/>
            <a:r>
              <a:rPr lang="pt-PT" sz="6400" dirty="0"/>
              <a:t>Reforço da capacidade de produção de água ao Lobito e Catumbela com a construção de 10 Furos nos campos do </a:t>
            </a:r>
            <a:r>
              <a:rPr lang="pt-PT" sz="6400" dirty="0" err="1"/>
              <a:t>Tchiúle</a:t>
            </a:r>
            <a:r>
              <a:rPr lang="pt-PT" sz="6400" dirty="0"/>
              <a:t> e o </a:t>
            </a:r>
            <a:r>
              <a:rPr lang="pt-PT" sz="6400" dirty="0" err="1"/>
              <a:t>respectivo</a:t>
            </a:r>
            <a:r>
              <a:rPr lang="pt-PT" sz="6400" dirty="0"/>
              <a:t> sistema de adução. Espera – se com este </a:t>
            </a:r>
            <a:r>
              <a:rPr lang="pt-PT" sz="6400" dirty="0" err="1"/>
              <a:t>projecto</a:t>
            </a:r>
            <a:r>
              <a:rPr lang="pt-PT" sz="6400" dirty="0"/>
              <a:t> produzir cerca de 1.800 m3/h ou 43.200 m3/dia;</a:t>
            </a:r>
          </a:p>
          <a:p>
            <a:pPr lvl="0"/>
            <a:endParaRPr lang="pt-PT" sz="5600" dirty="0"/>
          </a:p>
          <a:p>
            <a:r>
              <a:rPr lang="pt-PT" sz="5600" b="1" dirty="0"/>
              <a:t> </a:t>
            </a:r>
            <a:r>
              <a:rPr lang="pt-PT" sz="6400" b="1" dirty="0"/>
              <a:t>10.000 Ligações Domiciliares</a:t>
            </a:r>
            <a:endParaRPr lang="pt-PT" sz="6400" dirty="0"/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61182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4A67DA-8E9B-A04A-AE97-978FB78F9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758282"/>
            <a:ext cx="8761413" cy="169665"/>
          </a:xfrm>
        </p:spPr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D87B1960-4C6A-5A45-9B69-8A86BC6EC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956" y="490655"/>
            <a:ext cx="11184673" cy="568712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endParaRPr lang="pt-PT" dirty="0"/>
          </a:p>
          <a:p>
            <a:pPr marL="0" indent="0">
              <a:buNone/>
            </a:pPr>
            <a:r>
              <a:rPr lang="pt-PT" b="1" u="sng" dirty="0"/>
              <a:t>	PROJECTOS EM CURSO DE SUBORDINAÇÃO CENTRAL- DNA</a:t>
            </a:r>
            <a:endParaRPr lang="pt-PT" dirty="0"/>
          </a:p>
          <a:p>
            <a:pPr lvl="0"/>
            <a:r>
              <a:rPr lang="pt-PT" sz="2400" dirty="0" err="1"/>
              <a:t>Projecto</a:t>
            </a:r>
            <a:r>
              <a:rPr lang="pt-PT" sz="2400" dirty="0"/>
              <a:t> de Águas do </a:t>
            </a:r>
            <a:r>
              <a:rPr lang="pt-PT" sz="2400" dirty="0" err="1"/>
              <a:t>Balombo</a:t>
            </a:r>
            <a:r>
              <a:rPr lang="pt-PT" sz="2400" dirty="0"/>
              <a:t>, em fase de conclusão;</a:t>
            </a:r>
          </a:p>
          <a:p>
            <a:pPr lvl="0"/>
            <a:r>
              <a:rPr lang="pt-PT" sz="2400" dirty="0" err="1"/>
              <a:t>Projecto</a:t>
            </a:r>
            <a:r>
              <a:rPr lang="pt-PT" sz="2400" dirty="0"/>
              <a:t> de Águas do </a:t>
            </a:r>
            <a:r>
              <a:rPr lang="pt-PT" sz="2400" dirty="0" err="1"/>
              <a:t>Bocoio</a:t>
            </a:r>
            <a:r>
              <a:rPr lang="pt-PT" sz="2400" dirty="0"/>
              <a:t>;</a:t>
            </a:r>
          </a:p>
          <a:p>
            <a:pPr lvl="0"/>
            <a:r>
              <a:rPr lang="pt-PT" sz="2400" dirty="0"/>
              <a:t>Estudos do sistema de saneamento das águas residuais do Lobito e Catumbela</a:t>
            </a:r>
          </a:p>
          <a:p>
            <a:pPr marL="0" indent="0">
              <a:buNone/>
            </a:pPr>
            <a:r>
              <a:rPr lang="pt-PT" b="1" dirty="0"/>
              <a:t> </a:t>
            </a:r>
            <a:endParaRPr lang="pt-PT" dirty="0"/>
          </a:p>
          <a:p>
            <a:pPr marL="0" indent="0">
              <a:buNone/>
            </a:pPr>
            <a:r>
              <a:rPr lang="pt-PT" b="1" dirty="0"/>
              <a:t>	PRINCIPAIS CONSTRANGIMENTOS</a:t>
            </a:r>
            <a:endParaRPr lang="pt-PT" dirty="0"/>
          </a:p>
          <a:p>
            <a:pPr lvl="0"/>
            <a:r>
              <a:rPr lang="pt-PT" sz="2400" dirty="0"/>
              <a:t>Necessidade do  inserção no PIP da execução das </a:t>
            </a:r>
            <a:r>
              <a:rPr lang="pt-PT" sz="2400" dirty="0" err="1"/>
              <a:t>acções</a:t>
            </a:r>
            <a:r>
              <a:rPr lang="pt-PT" sz="2400" dirty="0"/>
              <a:t> constantes do PAB III</a:t>
            </a:r>
            <a:r>
              <a:rPr lang="pt-PT" sz="2400" dirty="0" err="1"/>
              <a:t>ª</a:t>
            </a:r>
            <a:r>
              <a:rPr lang="pt-PT" sz="2400" dirty="0"/>
              <a:t> fase complementar, para suprir o défice ainda existente de fornecimento de água nas zonas Altas do Lobito e Catumbela, sobretudo na altura acima de 171 metros do nível do Mar.</a:t>
            </a:r>
          </a:p>
          <a:p>
            <a:pPr marL="0" lvl="0" indent="0">
              <a:buNone/>
            </a:pPr>
            <a:r>
              <a:rPr lang="pt-P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7086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2756079" y="2967335"/>
            <a:ext cx="6220496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8040076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89397" y="973668"/>
            <a:ext cx="11191741" cy="1035436"/>
          </a:xfrm>
        </p:spPr>
        <p:txBody>
          <a:bodyPr/>
          <a:lstStyle/>
          <a:p>
            <a:r>
              <a:rPr lang="pt-PT" sz="2500" b="1" dirty="0"/>
              <a:t>2.1-MAPA DOS SISTEMAS, PEQUENOS SISTEMAS E PONTOS DE ÁGUA</a:t>
            </a:r>
            <a:br>
              <a:rPr lang="pt-PT" sz="2500" dirty="0"/>
            </a:br>
            <a:endParaRPr lang="pt-PT" sz="2500" dirty="0"/>
          </a:p>
        </p:txBody>
      </p:sp>
      <p:pic>
        <p:nvPicPr>
          <p:cNvPr id="6" name="Espaço Reservado para Conteú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9396" y="1593433"/>
            <a:ext cx="11191741" cy="49232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1881611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0590E5A-6DC6-FE46-97C5-7939AB13E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1513" y="485523"/>
            <a:ext cx="926289" cy="107391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5BB5778-FCE9-D042-A7B8-B5EFFB1C6F75}"/>
              </a:ext>
            </a:extLst>
          </p:cNvPr>
          <p:cNvSpPr txBox="1"/>
          <p:nvPr/>
        </p:nvSpPr>
        <p:spPr>
          <a:xfrm>
            <a:off x="1298497" y="654759"/>
            <a:ext cx="9631441" cy="64633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>
              <a:lnSpc>
                <a:spcPts val="2400"/>
              </a:lnSpc>
            </a:pPr>
            <a:r>
              <a:rPr lang="pt-PT" sz="1600" b="1" dirty="0">
                <a:solidFill>
                  <a:schemeClr val="bg1"/>
                </a:solidFill>
                <a:latin typeface="Avenir Black" panose="02000503020000020003" pitchFamily="2" charset="0"/>
              </a:rPr>
              <a:t>PLANO DE ACÇÃO E INVESTIMENTO</a:t>
            </a:r>
          </a:p>
          <a:p>
            <a:r>
              <a:rPr lang="pt" sz="1600" dirty="0">
                <a:solidFill>
                  <a:schemeClr val="bg1"/>
                </a:solidFill>
                <a:latin typeface="Avenir Light" panose="020B0402020203020204" pitchFamily="34" charset="77"/>
              </a:rPr>
              <a:t>PLANO DE INVESTIMENTOS GLOBAIS</a:t>
            </a:r>
            <a:endParaRPr lang="pt" sz="2400" dirty="0">
              <a:solidFill>
                <a:schemeClr val="bg1"/>
              </a:solidFill>
            </a:endParaRP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085F978E-357B-4EB1-8C05-63FDB22E8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931627"/>
              </p:ext>
            </p:extLst>
          </p:nvPr>
        </p:nvGraphicFramePr>
        <p:xfrm>
          <a:off x="501805" y="1623298"/>
          <a:ext cx="11132080" cy="2362918"/>
        </p:xfrm>
        <a:graphic>
          <a:graphicData uri="http://schemas.openxmlformats.org/drawingml/2006/table">
            <a:tbl>
              <a:tblPr/>
              <a:tblGrid>
                <a:gridCol w="4087095">
                  <a:extLst>
                    <a:ext uri="{9D8B030D-6E8A-4147-A177-3AD203B41FA5}">
                      <a16:colId xmlns:a16="http://schemas.microsoft.com/office/drawing/2014/main" val="3751703906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2496992738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2221049032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4019026497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3346646394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778646897"/>
                    </a:ext>
                  </a:extLst>
                </a:gridCol>
              </a:tblGrid>
              <a:tr h="276293"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Investimentos </a:t>
                      </a:r>
                      <a:r>
                        <a:rPr lang="en-US" sz="110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suportados</a:t>
                      </a:r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 pela EASL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719982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Infraestruturas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116 660 201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152 271 289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80 992 190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20 900 000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370 823 681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04898"/>
                  </a:ext>
                </a:extLst>
              </a:tr>
              <a:tr h="428867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Instalações de produção e distribuição de água </a:t>
                      </a:r>
                      <a:br>
                        <a:rPr lang="pt-P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</a:br>
                      <a:r>
                        <a:rPr lang="pt-P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e de saneamento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89 296 756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159 403 937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222 856 348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110 971 440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582 528 481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886943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Equipamentos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197 906 593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284 929 059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53 505 000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21 945 000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558 285 652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3223172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Meios de transporte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137 887 002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155 812 312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169 835 420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88 013 273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551 548 007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623693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Base tecnológica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376 356 562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354 204 488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339 429 896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244 000 000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1 313 990 946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1360438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918 107 114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1 106 621 085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866 618 854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485 829 713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3 377 176 766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0996"/>
                  </a:ext>
                </a:extLst>
              </a:tr>
              <a:tr h="276293">
                <a:tc>
                  <a:txBody>
                    <a:bodyPr/>
                    <a:lstStyle/>
                    <a:p>
                      <a:pPr algn="l" fontAlgn="ctr"/>
                      <a:endParaRPr lang="aa-ET" sz="1100" b="1" i="0" u="none" strike="noStrike">
                        <a:solidFill>
                          <a:schemeClr val="tx1"/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26%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25180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C25E5593-C0E3-483B-ABBD-C68AE6AB72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50886"/>
              </p:ext>
            </p:extLst>
          </p:nvPr>
        </p:nvGraphicFramePr>
        <p:xfrm>
          <a:off x="512956" y="4050079"/>
          <a:ext cx="11120928" cy="1991153"/>
        </p:xfrm>
        <a:graphic>
          <a:graphicData uri="http://schemas.openxmlformats.org/drawingml/2006/table">
            <a:tbl>
              <a:tblPr/>
              <a:tblGrid>
                <a:gridCol w="4075943">
                  <a:extLst>
                    <a:ext uri="{9D8B030D-6E8A-4147-A177-3AD203B41FA5}">
                      <a16:colId xmlns:a16="http://schemas.microsoft.com/office/drawing/2014/main" val="2765913852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2555150638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3418530445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3637115850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366820615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3513828794"/>
                    </a:ext>
                  </a:extLst>
                </a:gridCol>
              </a:tblGrid>
              <a:tr h="288226"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Investimentos PIP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517110"/>
                  </a:ext>
                </a:extLst>
              </a:tr>
              <a:tr h="390858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Infraestruturas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1 476 919 681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1 476 919 681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2 953 839 362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734900"/>
                  </a:ext>
                </a:extLst>
              </a:tr>
              <a:tr h="447391">
                <a:tc>
                  <a:txBody>
                    <a:bodyPr/>
                    <a:lstStyle/>
                    <a:p>
                      <a:pPr algn="l" fontAlgn="ctr"/>
                      <a:r>
                        <a:rPr lang="pt-P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Instalações de produção e distribuição de água </a:t>
                      </a:r>
                      <a:br>
                        <a:rPr lang="pt-P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</a:br>
                      <a:r>
                        <a:rPr lang="pt-P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e de saneamento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3 199 704 546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11 165 273 524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9 178 539 877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12 238 053 169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35 781 571 115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861855"/>
                  </a:ext>
                </a:extLst>
              </a:tr>
              <a:tr h="288226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Base tecnológica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192 000 000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192 000 000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192 000 000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576 000 000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7108699"/>
                  </a:ext>
                </a:extLst>
              </a:tr>
              <a:tr h="288226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4 676 624 227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12 834 193 205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9 370 539 877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12 430 053 169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39 311 410 477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2423479"/>
                  </a:ext>
                </a:extLst>
              </a:tr>
              <a:tr h="288226">
                <a:tc>
                  <a:txBody>
                    <a:bodyPr/>
                    <a:lstStyle/>
                    <a:p>
                      <a:pPr algn="l" fontAlgn="ctr"/>
                      <a:endParaRPr lang="aa-ET" sz="1100" b="1" i="0" u="none" strike="noStrike">
                        <a:solidFill>
                          <a:schemeClr val="tx1"/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32%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345802"/>
                  </a:ext>
                </a:extLst>
              </a:tr>
            </a:tbl>
          </a:graphicData>
        </a:graphic>
      </p:graphicFrame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C7ECC5B9-12A7-40E2-AC59-5071DAD977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515792"/>
              </p:ext>
            </p:extLst>
          </p:nvPr>
        </p:nvGraphicFramePr>
        <p:xfrm>
          <a:off x="490654" y="6002464"/>
          <a:ext cx="11143231" cy="648000"/>
        </p:xfrm>
        <a:graphic>
          <a:graphicData uri="http://schemas.openxmlformats.org/drawingml/2006/table">
            <a:tbl>
              <a:tblPr/>
              <a:tblGrid>
                <a:gridCol w="4098246">
                  <a:extLst>
                    <a:ext uri="{9D8B030D-6E8A-4147-A177-3AD203B41FA5}">
                      <a16:colId xmlns:a16="http://schemas.microsoft.com/office/drawing/2014/main" val="1089329025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3128957920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2351041952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3113808959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669354224"/>
                    </a:ext>
                  </a:extLst>
                </a:gridCol>
                <a:gridCol w="1408997">
                  <a:extLst>
                    <a:ext uri="{9D8B030D-6E8A-4147-A177-3AD203B41FA5}">
                      <a16:colId xmlns:a16="http://schemas.microsoft.com/office/drawing/2014/main" val="382609534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Investimento Global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2019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2022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5865253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r>
                        <a:rPr lang="aa-ET" sz="1100" b="1" i="0" u="none" strike="noStrike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5 594 731 341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13 940 814 290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10 237 158 730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12 915 882 882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Black" panose="02000503020000020003" pitchFamily="2" charset="0"/>
                        </a:rPr>
                        <a:t>42 688 587 243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56336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 fontAlgn="ctr"/>
                      <a:endParaRPr lang="aa-ET" sz="1100" b="1" i="0" u="none" strike="noStrike">
                        <a:solidFill>
                          <a:schemeClr val="tx1"/>
                        </a:solidFill>
                        <a:effectLst/>
                        <a:latin typeface="Avenir Light" panose="020B0402020203020204" pitchFamily="34" charset="77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33%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24%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30%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aa-ET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Avenir Light" panose="020B0402020203020204" pitchFamily="34" charset="77"/>
                        </a:rPr>
                        <a:t>100%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1484315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686A6C2-E802-F940-B33E-C659BE43A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2CF1-0579-3A48-8D4B-03444324FAC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36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z="2800" b="1" dirty="0"/>
              <a:t>Nota explicativa sobre o mapa dos investimentos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50926BE2-A760-9540-9EB2-D0F1CB3A9958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89397" y="1680631"/>
            <a:ext cx="11217499" cy="509931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numCol="1" rtlCol="0">
            <a:noAutofit/>
          </a:bodyPr>
          <a:lstStyle/>
          <a:p>
            <a:pPr algn="just">
              <a:lnSpc>
                <a:spcPts val="1200"/>
              </a:lnSpc>
              <a:spcAft>
                <a:spcPts val="0"/>
              </a:spcAft>
            </a:pPr>
            <a:endParaRPr lang="pt-PT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PT" sz="2000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92% do investimento total respeita a instalações de produção e distribuição de água e saneamento, o qual visa aumentar a capacidade instalada e potenciar ganhos de eficiência, e será realizado através de projetos PIP, pelo que a EASL </a:t>
            </a:r>
            <a:r>
              <a:rPr lang="pt-PT" sz="2000" dirty="0">
                <a:solidFill>
                  <a:srgbClr val="000000"/>
                </a:solidFill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pelo estudo suporta </a:t>
            </a:r>
            <a:r>
              <a:rPr lang="pt-PT" sz="2000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8% destes do total dos investimentos;</a:t>
            </a:r>
            <a:endParaRPr lang="pt-PT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PT" sz="2000" b="1" kern="1200" dirty="0">
                <a:solidFill>
                  <a:srgbClr val="000000"/>
                </a:solidFill>
                <a:effectLst/>
                <a:latin typeface="Avenir Black"/>
                <a:ea typeface="Calibri" panose="020F0502020204030204" pitchFamily="34" charset="0"/>
                <a:cs typeface="Times New Roman" panose="02020603050405020304" pitchFamily="18" charset="0"/>
              </a:rPr>
              <a:t>Projectos PIP </a:t>
            </a:r>
            <a:r>
              <a:rPr lang="pt-PT" sz="2000" kern="1200" dirty="0">
                <a:solidFill>
                  <a:srgbClr val="000000"/>
                </a:solidFill>
                <a:effectLst/>
                <a:latin typeface="Avenir Light"/>
                <a:ea typeface="Calibri" panose="020F0502020204030204" pitchFamily="34" charset="0"/>
                <a:cs typeface="Times New Roman" panose="02020603050405020304" pitchFamily="18" charset="0"/>
              </a:rPr>
              <a:t>Incidem maioritariamente em instalações de produção e distribuição de água e saneamento. O período de investimento incidirá maioritariamente entre 2020 e 2022.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pt-PT" sz="2000" b="1" kern="1200" dirty="0">
                <a:solidFill>
                  <a:srgbClr val="000000"/>
                </a:solidFill>
                <a:effectLst/>
                <a:latin typeface="Avenir Black"/>
                <a:ea typeface="Calibri" panose="020F0502020204030204" pitchFamily="34" charset="0"/>
                <a:cs typeface="Times New Roman" panose="02020603050405020304" pitchFamily="18" charset="0"/>
              </a:rPr>
              <a:t>Recursos  Próprios, </a:t>
            </a:r>
            <a:r>
              <a:rPr lang="pt-PT" sz="2000" kern="1200" dirty="0">
                <a:solidFill>
                  <a:srgbClr val="000000"/>
                </a:solidFill>
                <a:effectLst/>
                <a:latin typeface="Avenir Light"/>
                <a:ea typeface="Calibri" panose="020F0502020204030204" pitchFamily="34" charset="0"/>
                <a:cs typeface="Times New Roman" panose="02020603050405020304" pitchFamily="18" charset="0"/>
              </a:rPr>
              <a:t>Incidem maioritariamente na evolução da Base Tecnológica da empresa e na dinamização comercial. O período de investimento incidirá maioritariamente entre 2019 e 2021 (86%);</a:t>
            </a:r>
            <a:endParaRPr lang="pt-P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2793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3640" y="798490"/>
            <a:ext cx="11243256" cy="759854"/>
          </a:xfrm>
        </p:spPr>
        <p:txBody>
          <a:bodyPr/>
          <a:lstStyle/>
          <a:p>
            <a:br>
              <a:rPr lang="pt-PT" sz="2200" dirty="0"/>
            </a:br>
            <a:r>
              <a:rPr lang="pt-PT" sz="2200" b="1" dirty="0"/>
              <a:t>Com os investimentos acima referenciados, pretendemos atingir os seguintes indicadores nos próximos 4 anos:</a:t>
            </a:r>
            <a:br>
              <a:rPr lang="pt-PT" sz="2200" b="1" dirty="0"/>
            </a:br>
            <a:endParaRPr lang="pt-PT" sz="2200" b="1" dirty="0"/>
          </a:p>
        </p:txBody>
      </p:sp>
      <p:pic>
        <p:nvPicPr>
          <p:cNvPr id="4" name="Espaço Reservado para Conteú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40" y="1558344"/>
            <a:ext cx="11243255" cy="50742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979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5155" y="727364"/>
            <a:ext cx="11178861" cy="394854"/>
          </a:xfrm>
        </p:spPr>
        <p:txBody>
          <a:bodyPr/>
          <a:lstStyle/>
          <a:p>
            <a:r>
              <a:rPr lang="pt-PT" sz="2200" b="1" dirty="0"/>
              <a:t>INDICADORES DE PRODUÇÃO, DISTRIBUIÇÃO, FACTURAÇÃO E COBRANÇAS.</a:t>
            </a:r>
          </a:p>
        </p:txBody>
      </p:sp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90278D2E-9247-3540-83A0-5379D42C94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5284157"/>
              </p:ext>
            </p:extLst>
          </p:nvPr>
        </p:nvGraphicFramePr>
        <p:xfrm>
          <a:off x="515155" y="1371600"/>
          <a:ext cx="11178861" cy="5320143"/>
        </p:xfrm>
        <a:graphic>
          <a:graphicData uri="http://schemas.openxmlformats.org/drawingml/2006/table">
            <a:tbl>
              <a:tblPr/>
              <a:tblGrid>
                <a:gridCol w="2254243">
                  <a:extLst>
                    <a:ext uri="{9D8B030D-6E8A-4147-A177-3AD203B41FA5}">
                      <a16:colId xmlns:a16="http://schemas.microsoft.com/office/drawing/2014/main" val="3806878312"/>
                    </a:ext>
                  </a:extLst>
                </a:gridCol>
                <a:gridCol w="2938490">
                  <a:extLst>
                    <a:ext uri="{9D8B030D-6E8A-4147-A177-3AD203B41FA5}">
                      <a16:colId xmlns:a16="http://schemas.microsoft.com/office/drawing/2014/main" val="3430401463"/>
                    </a:ext>
                  </a:extLst>
                </a:gridCol>
                <a:gridCol w="1246762">
                  <a:extLst>
                    <a:ext uri="{9D8B030D-6E8A-4147-A177-3AD203B41FA5}">
                      <a16:colId xmlns:a16="http://schemas.microsoft.com/office/drawing/2014/main" val="1354058345"/>
                    </a:ext>
                  </a:extLst>
                </a:gridCol>
                <a:gridCol w="1158605">
                  <a:extLst>
                    <a:ext uri="{9D8B030D-6E8A-4147-A177-3AD203B41FA5}">
                      <a16:colId xmlns:a16="http://schemas.microsoft.com/office/drawing/2014/main" val="2339146135"/>
                    </a:ext>
                  </a:extLst>
                </a:gridCol>
                <a:gridCol w="1158605">
                  <a:extLst>
                    <a:ext uri="{9D8B030D-6E8A-4147-A177-3AD203B41FA5}">
                      <a16:colId xmlns:a16="http://schemas.microsoft.com/office/drawing/2014/main" val="3457940653"/>
                    </a:ext>
                  </a:extLst>
                </a:gridCol>
                <a:gridCol w="1146012">
                  <a:extLst>
                    <a:ext uri="{9D8B030D-6E8A-4147-A177-3AD203B41FA5}">
                      <a16:colId xmlns:a16="http://schemas.microsoft.com/office/drawing/2014/main" val="3306283899"/>
                    </a:ext>
                  </a:extLst>
                </a:gridCol>
                <a:gridCol w="1276144">
                  <a:extLst>
                    <a:ext uri="{9D8B030D-6E8A-4147-A177-3AD203B41FA5}">
                      <a16:colId xmlns:a16="http://schemas.microsoft.com/office/drawing/2014/main" val="2917960338"/>
                    </a:ext>
                  </a:extLst>
                </a:gridCol>
              </a:tblGrid>
              <a:tr h="215971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FFFFFF"/>
                          </a:solidFill>
                          <a:effectLst/>
                          <a:latin typeface="Avenir Light" panose="020B0402020203020204" pitchFamily="34" charset="77"/>
                        </a:rPr>
                        <a:t>ÁGUA - PRODUZIDA,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F75B5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FFFFFF"/>
                          </a:solidFill>
                          <a:effectLst/>
                          <a:latin typeface="Avenir Light" panose="020B0402020203020204" pitchFamily="34" charset="77"/>
                        </a:rPr>
                        <a:t>INDICADOR DE CÁLCULO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Light" panose="020B0402020203020204" pitchFamily="34" charset="77"/>
                        </a:rPr>
                        <a:t>2018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FFFFFF"/>
                          </a:solidFill>
                          <a:effectLst/>
                          <a:latin typeface="Avenir Light" panose="020B0402020203020204" pitchFamily="34" charset="77"/>
                        </a:rPr>
                        <a:t>2019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FFFFFF"/>
                          </a:solidFill>
                          <a:effectLst/>
                          <a:latin typeface="Avenir Light" panose="020B0402020203020204" pitchFamily="34" charset="77"/>
                        </a:rPr>
                        <a:t>2020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FFFFFF"/>
                          </a:solidFill>
                          <a:effectLst/>
                          <a:latin typeface="Avenir Light" panose="020B0402020203020204" pitchFamily="34" charset="77"/>
                        </a:rPr>
                        <a:t>2021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FFFFFF"/>
                          </a:solidFill>
                          <a:effectLst/>
                          <a:latin typeface="Avenir Light" panose="020B0402020203020204" pitchFamily="34" charset="77"/>
                        </a:rPr>
                        <a:t>2022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575108"/>
                  </a:ext>
                </a:extLst>
              </a:tr>
              <a:tr h="431942">
                <a:tc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Light" panose="020B0402020203020204" pitchFamily="34" charset="77"/>
                        </a:rPr>
                        <a:t>DISTRIBUÍDA E FACTURADA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859936"/>
                  </a:ext>
                </a:extLst>
              </a:tr>
              <a:tr h="21597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Água Produzida M³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Água Produzida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20 986 353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25 183 623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27 701 986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33 873 511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37 260 862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7983378"/>
                  </a:ext>
                </a:extLst>
              </a:tr>
              <a:tr h="34676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% de uso da Capacidade Instalada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54%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8018166"/>
                  </a:ext>
                </a:extLst>
              </a:tr>
              <a:tr h="21597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Água Distribuída M³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Água Distribuida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16 789 082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20 146 899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22 161 589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27 098 809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29 808 690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069530"/>
                  </a:ext>
                </a:extLst>
              </a:tr>
              <a:tr h="21597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Perdas Técnicas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5840137"/>
                  </a:ext>
                </a:extLst>
              </a:tr>
              <a:tr h="21597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Nº hora de distribuição por dia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18,5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510254"/>
                  </a:ext>
                </a:extLst>
              </a:tr>
              <a:tr h="215971">
                <a:tc rowSpan="10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Água Facturada M³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Água Faturada (m</a:t>
                      </a:r>
                      <a:r>
                        <a:rPr lang="pt-PT" sz="14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</a:t>
                      </a:r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5 497 069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9 089 501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12 336 755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16 088 505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21 153 366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028920"/>
                  </a:ext>
                </a:extLst>
              </a:tr>
              <a:tr h="21597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Perdas Comerciais (%)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985994"/>
                  </a:ext>
                </a:extLst>
              </a:tr>
              <a:tr h="34676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Água Faturada (AKZ)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952 629 124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2 331 708 689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3 094 937 149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5 615 299 207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6 765 598 307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639181"/>
                  </a:ext>
                </a:extLst>
              </a:tr>
              <a:tr h="21597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Preço médio por m</a:t>
                      </a:r>
                      <a:r>
                        <a:rPr lang="pt-PT" sz="1400" b="1" i="0" u="none" strike="noStrike" baseline="3000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</a:t>
                      </a:r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 (AKZ)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257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251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877600"/>
                  </a:ext>
                </a:extLst>
              </a:tr>
              <a:tr h="21597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Serviços faturados (AKZ)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393 913 704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271 663 299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452 429 774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795 339 516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1 046 914 370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83319"/>
                  </a:ext>
                </a:extLst>
              </a:tr>
              <a:tr h="21597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Subsídios ao Preço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1 225 620 021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2324"/>
                  </a:ext>
                </a:extLst>
              </a:tr>
              <a:tr h="215971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Outros Proveitos operacional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122 634 748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167 102 685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301 980 305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368 017 145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782108"/>
                  </a:ext>
                </a:extLst>
              </a:tr>
              <a:tr h="34676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Total facturado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2 572 162 849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2 726 006 736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3 714 469 608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6 712 619 028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8 180 529 822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3079895"/>
                  </a:ext>
                </a:extLst>
              </a:tr>
              <a:tr h="34676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Cobranças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1 914 180 352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2 044 505 052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2 971 575 686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5 705 726 174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7 444 282 138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5261680"/>
                  </a:ext>
                </a:extLst>
              </a:tr>
              <a:tr h="346763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Rácio do valor cobrado/facturado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80%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85%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91%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897400"/>
                  </a:ext>
                </a:extLst>
              </a:tr>
              <a:tr h="34676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Custos operacionais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Custos operacionais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2 052 409 954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2 442 658 622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3 509 232 852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6 219 021 306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7 994 293 562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937641"/>
                  </a:ext>
                </a:extLst>
              </a:tr>
              <a:tr h="431942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Avenir light" panose="020B0402020203020204" pitchFamily="34" charset="77"/>
                        </a:rPr>
                        <a:t>Rácio das Vendas/Custos(Recuperação)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125,32%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111,60%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105,85%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107,94%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PT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102,33%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322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5346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6520" y="716088"/>
            <a:ext cx="11217496" cy="430129"/>
          </a:xfrm>
        </p:spPr>
        <p:txBody>
          <a:bodyPr/>
          <a:lstStyle/>
          <a:p>
            <a:r>
              <a:rPr lang="pt-PT" sz="2500" dirty="0"/>
              <a:t>ANÁLISE GRÁFICA DOS INDICADORES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3EE2A45-B46B-4231-ACF5-14EDA1ED37D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1278733"/>
              </p:ext>
            </p:extLst>
          </p:nvPr>
        </p:nvGraphicFramePr>
        <p:xfrm>
          <a:off x="476519" y="1146217"/>
          <a:ext cx="11217498" cy="27067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519" y="3966693"/>
            <a:ext cx="11217497" cy="2562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274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278" y="973668"/>
            <a:ext cx="11204620" cy="706964"/>
          </a:xfrm>
        </p:spPr>
        <p:txBody>
          <a:bodyPr/>
          <a:lstStyle/>
          <a:p>
            <a:r>
              <a:rPr lang="pt-PT" sz="2500" b="1" dirty="0"/>
              <a:t>DADOS POPULACIONAIS, COBERTURAS E RÁCIOS.</a:t>
            </a: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7064546"/>
              </p:ext>
            </p:extLst>
          </p:nvPr>
        </p:nvGraphicFramePr>
        <p:xfrm>
          <a:off x="502278" y="1680634"/>
          <a:ext cx="11204620" cy="4926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5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1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0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8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00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200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52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631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Região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INDICADOR DE CÁLCULO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2018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2019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2020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2021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2022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20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Lobito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População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353 215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363 811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374 726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385 968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397 547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Balombo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População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108 260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111 508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114 853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118 299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121 848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Bocoio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População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168 348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173 398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178 600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183 958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189 477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0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Catumbela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População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182 711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188 192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193 838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199 653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205 643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045">
                <a:tc rowSpan="6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População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812 534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836 910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862 017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887 878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914 514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104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Cobertura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459 975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551 970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607 167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742 433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816 676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104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Rácio de cobertura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57%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66%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70%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84%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89%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2104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Nº de ligações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33 625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35 181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46 421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63 281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80 141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104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Novas Ligações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1 556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11 240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16 860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16 860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16 860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52620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Total de funcionários por cada 1000 ligações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pt-PT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PT" sz="16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pt-PT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5528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76518" y="973668"/>
            <a:ext cx="11230378" cy="571797"/>
          </a:xfrm>
        </p:spPr>
        <p:txBody>
          <a:bodyPr/>
          <a:lstStyle/>
          <a:p>
            <a:r>
              <a:rPr lang="pt-PT" sz="2200" b="1" dirty="0"/>
              <a:t>NOTA EXPLICATIVAS DOS DADOS POPULACIONAIS E COBERTURAS.</a:t>
            </a:r>
          </a:p>
        </p:txBody>
      </p:sp>
      <p:sp>
        <p:nvSpPr>
          <p:cNvPr id="5" name="TextBox 5">
            <a:extLst>
              <a:ext uri="{FF2B5EF4-FFF2-40B4-BE49-F238E27FC236}">
                <a16:creationId xmlns:a16="http://schemas.microsoft.com/office/drawing/2014/main" id="{D050C911-5C4D-42C7-870B-12F7DC1DAAB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76518" y="1545465"/>
            <a:ext cx="11230378" cy="503563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numCol="1" rtlCol="0">
            <a:noAutofit/>
          </a:bodyPr>
          <a:lstStyle/>
          <a:p>
            <a:pPr marL="0" indent="0" algn="just">
              <a:lnSpc>
                <a:spcPts val="2160"/>
              </a:lnSpc>
              <a:spcAft>
                <a:spcPts val="0"/>
              </a:spcAft>
              <a:buNone/>
            </a:pP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Em 2022 a EASL pretende atingir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80 mil Clientes  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e cobrir cerca de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89% 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da população residente nestas regiões;</a:t>
            </a:r>
            <a:endParaRPr lang="pt-P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2160"/>
              </a:lnSpc>
              <a:spcAft>
                <a:spcPts val="0"/>
              </a:spcAft>
              <a:buNone/>
            </a:pP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A população coberta pelo serviço prestado é calculada pressupondo que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cada munícipe consome cerca de 100 litros por dia, em média;</a:t>
            </a:r>
            <a:endParaRPr lang="pt-P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2160"/>
              </a:lnSpc>
              <a:spcAft>
                <a:spcPts val="0"/>
              </a:spcAft>
              <a:buNone/>
            </a:pP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aumento significativo de ligações em 2020 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é motivado essencialmente pela ocupação esperada de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5.000 residências nas centralidades do Lobito e catumbela.</a:t>
            </a:r>
            <a:endParaRPr lang="pt-P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2160"/>
              </a:lnSpc>
              <a:spcAft>
                <a:spcPts val="0"/>
              </a:spcAft>
              <a:buNone/>
            </a:pP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crescimento do número de ligações mantém-se na mesma medida em 2021 e 2022, 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devido ao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aumento da capacidade instalada 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nos Campos de Furos doTchíule em 2021, cujo impacto se estende ao ano seguinte;</a:t>
            </a:r>
            <a:endParaRPr lang="pt-P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2160"/>
              </a:lnSpc>
              <a:spcAft>
                <a:spcPts val="0"/>
              </a:spcAft>
              <a:buNone/>
            </a:pP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Considerámos ainda o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impacto da inflação acumulada (2018 a 2021) 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no aumento do preço por m</a:t>
            </a:r>
            <a:r>
              <a:rPr lang="pt-PT" kern="1200" baseline="300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 em 2021, visto que será nesse ano que deverá ocorrer o aumento da tarifa ( 2 em 2 anos).</a:t>
            </a:r>
            <a:endParaRPr lang="pt-PT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ts val="2160"/>
              </a:lnSpc>
              <a:spcAft>
                <a:spcPts val="0"/>
              </a:spcAft>
              <a:buNone/>
            </a:pP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investimento na Base Tecnológica e nas instalações da EASL 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irão potenciar uma </a:t>
            </a:r>
            <a:r>
              <a:rPr lang="pt-PT" b="1" kern="1200" dirty="0">
                <a:solidFill>
                  <a:srgbClr val="000000"/>
                </a:solidFill>
                <a:effectLst/>
                <a:latin typeface="Avenir Black"/>
                <a:ea typeface="Times New Roman" panose="02020603050405020304" pitchFamily="18" charset="0"/>
                <a:cs typeface="Times New Roman" panose="02020603050405020304" pitchFamily="18" charset="0"/>
              </a:rPr>
              <a:t>utilização mais eficiente da capacidade instalada e uma redução de perdas comerciais,</a:t>
            </a:r>
            <a:r>
              <a:rPr lang="pt-PT" kern="1200" dirty="0">
                <a:solidFill>
                  <a:srgbClr val="000000"/>
                </a:solidFill>
                <a:effectLst/>
                <a:latin typeface="Avenir Light"/>
                <a:ea typeface="Times New Roman" panose="02020603050405020304" pitchFamily="18" charset="0"/>
                <a:cs typeface="Times New Roman" panose="02020603050405020304" pitchFamily="18" charset="0"/>
              </a:rPr>
              <a:t> podendo desta forma cobrir a população de forma mais eficiente e rápida. </a:t>
            </a:r>
            <a:endParaRPr lang="pt-PT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9833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444</TotalTime>
  <Words>2522</Words>
  <Application>Microsoft Office PowerPoint</Application>
  <PresentationFormat>Ecrã Panorâmico</PresentationFormat>
  <Paragraphs>753</Paragraphs>
  <Slides>17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17</vt:i4>
      </vt:variant>
    </vt:vector>
  </HeadingPairs>
  <TitlesOfParts>
    <vt:vector size="26" baseType="lpstr">
      <vt:lpstr>Arial</vt:lpstr>
      <vt:lpstr>Avenir Black</vt:lpstr>
      <vt:lpstr>Avenir Light</vt:lpstr>
      <vt:lpstr>Avenir Light</vt:lpstr>
      <vt:lpstr>Calibri</vt:lpstr>
      <vt:lpstr>Century Gothic</vt:lpstr>
      <vt:lpstr>Times New Roman</vt:lpstr>
      <vt:lpstr>Wingdings 3</vt:lpstr>
      <vt:lpstr>Íon - Sala da Diretoria</vt:lpstr>
      <vt:lpstr>Apresentação do PowerPoint</vt:lpstr>
      <vt:lpstr>2.1-MAPA DOS SISTEMAS, PEQUENOS SISTEMAS E PONTOS DE ÁGUA </vt:lpstr>
      <vt:lpstr>Apresentação do PowerPoint</vt:lpstr>
      <vt:lpstr>Nota explicativa sobre o mapa dos investimentos</vt:lpstr>
      <vt:lpstr> Com os investimentos acima referenciados, pretendemos atingir os seguintes indicadores nos próximos 4 anos: </vt:lpstr>
      <vt:lpstr>INDICADORES DE PRODUÇÃO, DISTRIBUIÇÃO, FACTURAÇÃO E COBRANÇAS.</vt:lpstr>
      <vt:lpstr>ANÁLISE GRÁFICA DOS INDICADORES</vt:lpstr>
      <vt:lpstr>DADOS POPULACIONAIS, COBERTURAS E RÁCIOS.</vt:lpstr>
      <vt:lpstr>NOTA EXPLICATIVAS DOS DADOS POPULACIONAIS E COBERTURAS.</vt:lpstr>
      <vt:lpstr>Demostração dos Resultados Previsional seguinte:   </vt:lpstr>
      <vt:lpstr>NOTA EXPLICATIVA DA DEMOSTRAÇÃO DOS RESULTADOS</vt:lpstr>
      <vt:lpstr> Em função da variação patrimonial previstos ao longos dos próximos tempos, apresentamos igualmente, o Balanço Previsional do quadrienio 2019 à 2022, conforme abaixo: </vt:lpstr>
      <vt:lpstr>Apresentação do PowerPoint</vt:lpstr>
      <vt:lpstr>ANÁLISE FINANCEIRA DO BALANÇO PATRIMONIAL</vt:lpstr>
      <vt:lpstr>PROJECTOS CONCLUÍDOS E EM CURSO</vt:lpstr>
      <vt:lpstr>Apresentação do PowerPoint</vt:lpstr>
      <vt:lpstr>Apresentação do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HP</dc:creator>
  <cp:lastModifiedBy>PC</cp:lastModifiedBy>
  <cp:revision>41</cp:revision>
  <dcterms:created xsi:type="dcterms:W3CDTF">2019-07-23T10:15:09Z</dcterms:created>
  <dcterms:modified xsi:type="dcterms:W3CDTF">2019-07-26T08:20:10Z</dcterms:modified>
</cp:coreProperties>
</file>