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415" r:id="rId3"/>
    <p:sldId id="409" r:id="rId4"/>
    <p:sldId id="419" r:id="rId5"/>
    <p:sldId id="424" r:id="rId6"/>
    <p:sldId id="427" r:id="rId7"/>
    <p:sldId id="431" r:id="rId8"/>
    <p:sldId id="432" r:id="rId9"/>
    <p:sldId id="430" r:id="rId10"/>
    <p:sldId id="428" r:id="rId11"/>
    <p:sldId id="370" r:id="rId12"/>
  </p:sldIdLst>
  <p:sldSz cx="12192000" cy="6858000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929E00E6-A5B7-432F-86F9-0FDB5939595E}">
          <p14:sldIdLst>
            <p14:sldId id="268"/>
            <p14:sldId id="415"/>
            <p14:sldId id="409"/>
            <p14:sldId id="419"/>
            <p14:sldId id="424"/>
            <p14:sldId id="427"/>
            <p14:sldId id="431"/>
            <p14:sldId id="432"/>
            <p14:sldId id="430"/>
            <p14:sldId id="428"/>
          </p14:sldIdLst>
        </p14:section>
        <p14:section name="Secção Sem Título" id="{9E877E32-F6D2-40E7-B992-298EA5F259B7}">
          <p14:sldIdLst>
            <p14:sldId id="3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Destaqu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Destaqu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Estilo Claro 1 - Destaqu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Estilo Médio 1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Produção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;[Red]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Montserrat" panose="020B0604020202020204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2019*</c:v>
                </c:pt>
              </c:strCache>
            </c:strRef>
          </c:cat>
          <c:val>
            <c:numRef>
              <c:f>Folha1!$B$2:$B$4</c:f>
              <c:numCache>
                <c:formatCode>_-* #\ ##0\ _€_-;\-* #\ ##0\ _€_-;_-* "-"??\ _€_-;_-@_-</c:formatCode>
                <c:ptCount val="3"/>
                <c:pt idx="0">
                  <c:v>157737912</c:v>
                </c:pt>
                <c:pt idx="1">
                  <c:v>185215053</c:v>
                </c:pt>
                <c:pt idx="2">
                  <c:v>214343659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6F-4F64-ABE8-97E6AA25E47F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Distribuição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718987350813014E-2"/>
                  <c:y val="-1.3722445707197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36F-4F64-ABE8-97E6AA25E47F}"/>
                </c:ext>
              </c:extLst>
            </c:dLbl>
            <c:dLbl>
              <c:idx val="1"/>
              <c:layout>
                <c:manualLayout>
                  <c:x val="3.15503797613009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36F-4F64-ABE8-97E6AA25E47F}"/>
                </c:ext>
              </c:extLst>
            </c:dLbl>
            <c:dLbl>
              <c:idx val="2"/>
              <c:layout>
                <c:manualLayout>
                  <c:x val="1.9718987350813053E-2"/>
                  <c:y val="-5.48897828287908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36F-4F64-ABE8-97E6AA25E47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Montserrat" panose="020B0604020202020204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2019*</c:v>
                </c:pt>
              </c:strCache>
            </c:strRef>
          </c:cat>
          <c:val>
            <c:numRef>
              <c:f>Folha1!$C$2:$C$4</c:f>
              <c:numCache>
                <c:formatCode>_-* #\ ##0\ _€_-;\-* #\ ##0\ _€_-;_-* "-"??\ _€_-;_-@_-</c:formatCode>
                <c:ptCount val="3"/>
                <c:pt idx="0">
                  <c:v>107831119</c:v>
                </c:pt>
                <c:pt idx="1">
                  <c:v>166774548</c:v>
                </c:pt>
                <c:pt idx="2">
                  <c:v>171474912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6F-4F64-ABE8-97E6AA25E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262823295"/>
        <c:axId val="1262825791"/>
      </c:barChart>
      <c:catAx>
        <c:axId val="12628232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rgbClr val="002060"/>
                </a:solidFill>
                <a:latin typeface="Montserrat" panose="020B0604020202020204"/>
                <a:ea typeface="+mn-ea"/>
                <a:cs typeface="+mn-cs"/>
              </a:defRPr>
            </a:pPr>
            <a:endParaRPr lang="pt-PT"/>
          </a:p>
        </c:txPr>
        <c:crossAx val="1262825791"/>
        <c:crosses val="autoZero"/>
        <c:auto val="1"/>
        <c:lblAlgn val="ctr"/>
        <c:lblOffset val="100"/>
        <c:noMultiLvlLbl val="0"/>
      </c:catAx>
      <c:valAx>
        <c:axId val="126282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Montserrat" panose="020B0604020202020204"/>
                <a:ea typeface="+mn-ea"/>
                <a:cs typeface="+mn-cs"/>
              </a:defRPr>
            </a:pPr>
            <a:endParaRPr lang="pt-PT"/>
          </a:p>
        </c:txPr>
        <c:crossAx val="126282329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Montserrat" panose="020B0604020202020204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rgbClr val="002060"/>
          </a:solidFill>
          <a:latin typeface="Montserrat" panose="020B0604020202020204"/>
        </a:defRPr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Facturação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Montserrat" panose="020B0604020202020204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2019*</c:v>
                </c:pt>
              </c:strCache>
            </c:strRef>
          </c:cat>
          <c:val>
            <c:numRef>
              <c:f>Folha1!$B$2:$B$4</c:f>
              <c:numCache>
                <c:formatCode>_-* #,##0\ _€_-;\-* #,##0\ _€_-;_-* "-"??\ _€_-;_-@_-</c:formatCode>
                <c:ptCount val="3"/>
                <c:pt idx="0">
                  <c:v>19275681066</c:v>
                </c:pt>
                <c:pt idx="1">
                  <c:v>24094040231</c:v>
                </c:pt>
                <c:pt idx="2">
                  <c:v>30962771949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8-4165-ADD4-9616A3F0B476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Cobrança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4014636267548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F8-4165-ADD4-9616A3F0B476}"/>
                </c:ext>
              </c:extLst>
            </c:dLbl>
            <c:dLbl>
              <c:idx val="1"/>
              <c:layout>
                <c:manualLayout>
                  <c:x val="5.76016727162910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7F8-4165-ADD4-9616A3F0B476}"/>
                </c:ext>
              </c:extLst>
            </c:dLbl>
            <c:dLbl>
              <c:idx val="2"/>
              <c:layout>
                <c:manualLayout>
                  <c:x val="2.4000696965121318E-2"/>
                  <c:y val="1.3249779735453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7F8-4165-ADD4-9616A3F0B4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Montserrat" panose="020B0604020202020204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2019*</c:v>
                </c:pt>
              </c:strCache>
            </c:strRef>
          </c:cat>
          <c:val>
            <c:numRef>
              <c:f>Folha1!$C$2:$C$4</c:f>
              <c:numCache>
                <c:formatCode>_-* #,##0\ _€_-;\-* #,##0\ _€_-;_-* "-"??\ _€_-;_-@_-</c:formatCode>
                <c:ptCount val="3"/>
                <c:pt idx="0">
                  <c:v>6591120496</c:v>
                </c:pt>
                <c:pt idx="1">
                  <c:v>7510315940</c:v>
                </c:pt>
                <c:pt idx="2">
                  <c:v>18630674815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F8-4165-ADD4-9616A3F0B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009158832"/>
        <c:axId val="1009172560"/>
      </c:barChart>
      <c:catAx>
        <c:axId val="1009158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rgbClr val="002060"/>
                </a:solidFill>
                <a:latin typeface="Montserrat" panose="020B0604020202020204"/>
                <a:ea typeface="+mn-ea"/>
                <a:cs typeface="+mn-cs"/>
              </a:defRPr>
            </a:pPr>
            <a:endParaRPr lang="pt-PT"/>
          </a:p>
        </c:txPr>
        <c:crossAx val="1009172560"/>
        <c:crosses val="autoZero"/>
        <c:auto val="1"/>
        <c:lblAlgn val="ctr"/>
        <c:lblOffset val="100"/>
        <c:noMultiLvlLbl val="0"/>
      </c:catAx>
      <c:valAx>
        <c:axId val="100917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Montserrat" panose="020B0604020202020204"/>
                <a:ea typeface="+mn-ea"/>
                <a:cs typeface="+mn-cs"/>
              </a:defRPr>
            </a:pPr>
            <a:endParaRPr lang="pt-PT"/>
          </a:p>
        </c:txPr>
        <c:crossAx val="10091588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Montserrat" panose="020B0604020202020204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rgbClr val="002060"/>
          </a:solidFill>
          <a:latin typeface="Montserrat" panose="020B0604020202020204"/>
        </a:defRPr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pt-PT" sz="1200" dirty="0" smtClean="0"/>
              <a:t>Principais</a:t>
            </a:r>
            <a:r>
              <a:rPr lang="pt-PT" sz="1200" baseline="0" dirty="0" smtClean="0"/>
              <a:t> I</a:t>
            </a:r>
            <a:r>
              <a:rPr lang="pt-PT" sz="1200" dirty="0" smtClean="0"/>
              <a:t>ndicadores Operacionais (mil m</a:t>
            </a:r>
            <a:r>
              <a:rPr lang="pt-PT" sz="1200" baseline="30000" dirty="0" smtClean="0"/>
              <a:t>3</a:t>
            </a:r>
            <a:r>
              <a:rPr lang="pt-PT" sz="1200" dirty="0" smtClean="0"/>
              <a:t>/ano)</a:t>
            </a:r>
            <a:endParaRPr lang="pt-PT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pt-P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Produção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rgbClr val="002060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7.6866223207686629E-2"/>
                  <c:y val="-5.0555367174186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B7F-4FB9-8B8E-0561E335AD29}"/>
                </c:ext>
              </c:extLst>
            </c:dLbl>
            <c:dLbl>
              <c:idx val="1"/>
              <c:layout>
                <c:manualLayout>
                  <c:x val="-7.9822616407982258E-2"/>
                  <c:y val="-5.9747252114947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B7F-4FB9-8B8E-0561E335AD29}"/>
                </c:ext>
              </c:extLst>
            </c:dLbl>
            <c:dLbl>
              <c:idx val="2"/>
              <c:layout>
                <c:manualLayout>
                  <c:x val="-8.2779009608277901E-2"/>
                  <c:y val="-4.5959424703806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B7F-4FB9-8B8E-0561E335AD29}"/>
                </c:ext>
              </c:extLst>
            </c:dLbl>
            <c:dLbl>
              <c:idx val="3"/>
              <c:layout>
                <c:manualLayout>
                  <c:x val="-7.3909830007391097E-2"/>
                  <c:y val="-4.1363482233425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B7F-4FB9-8B8E-0561E335AD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Folha1!$A$2:$A$5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Folha1!$B$2:$B$5</c:f>
              <c:numCache>
                <c:formatCode>_-* #,##0\ _€_-;\-* #,##0\ _€_-;_-* "-"??\ _€_-;_-@_-</c:formatCode>
                <c:ptCount val="4"/>
                <c:pt idx="0">
                  <c:v>214343</c:v>
                </c:pt>
                <c:pt idx="1">
                  <c:v>256418</c:v>
                </c:pt>
                <c:pt idx="2">
                  <c:v>265418</c:v>
                </c:pt>
                <c:pt idx="3">
                  <c:v>350566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B7F-4FB9-8B8E-0561E335AD29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Distribuição</c:v>
                </c:pt>
              </c:strCache>
            </c:strRef>
          </c:tx>
          <c:spPr>
            <a:ln w="2222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lumMod val="50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6.2084257206208429E-2"/>
                  <c:y val="-2.2979712351902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B7F-4FB9-8B8E-0561E335AD29}"/>
                </c:ext>
              </c:extLst>
            </c:dLbl>
            <c:dLbl>
              <c:idx val="1"/>
              <c:layout>
                <c:manualLayout>
                  <c:x val="-7.9822616407982258E-2"/>
                  <c:y val="-2.2979712351902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B7F-4FB9-8B8E-0561E335AD29}"/>
                </c:ext>
              </c:extLst>
            </c:dLbl>
            <c:dLbl>
              <c:idx val="2"/>
              <c:layout>
                <c:manualLayout>
                  <c:x val="-7.9822616407982258E-2"/>
                  <c:y val="-2.2979712351902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B7F-4FB9-8B8E-0561E335AD29}"/>
                </c:ext>
              </c:extLst>
            </c:dLbl>
            <c:dLbl>
              <c:idx val="3"/>
              <c:layout>
                <c:manualLayout>
                  <c:x val="-7.0953436807095344E-2"/>
                  <c:y val="-3.6767539763044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B7F-4FB9-8B8E-0561E335AD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Folha1!$A$2:$A$5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Folha1!$C$2:$C$5</c:f>
              <c:numCache>
                <c:formatCode>_-* #,##0\ _€_-;\-* #,##0\ _€_-;_-* "-"??\ _€_-;_-@_-</c:formatCode>
                <c:ptCount val="4"/>
                <c:pt idx="0">
                  <c:v>171474</c:v>
                </c:pt>
                <c:pt idx="1">
                  <c:v>214989</c:v>
                </c:pt>
                <c:pt idx="2">
                  <c:v>217643</c:v>
                </c:pt>
                <c:pt idx="3">
                  <c:v>290969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B7F-4FB9-8B8E-0561E335AD29}"/>
            </c:ext>
          </c:extLst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Facturação</c:v>
                </c:pt>
              </c:strCache>
            </c:strRef>
          </c:tx>
          <c:spPr>
            <a:ln w="2222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>
                    <a:lumMod val="50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6.7997043606799701E-2"/>
                  <c:y val="4.5959424703805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B7F-4FB9-8B8E-0561E335AD29}"/>
                </c:ext>
              </c:extLst>
            </c:dLbl>
            <c:dLbl>
              <c:idx val="1"/>
              <c:layout>
                <c:manualLayout>
                  <c:x val="-7.9822616407982258E-2"/>
                  <c:y val="5.9747252114947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B7F-4FB9-8B8E-0561E335AD29}"/>
                </c:ext>
              </c:extLst>
            </c:dLbl>
            <c:dLbl>
              <c:idx val="2"/>
              <c:layout>
                <c:manualLayout>
                  <c:x val="-8.2779009608277901E-2"/>
                  <c:y val="5.51513096445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B7F-4FB9-8B8E-0561E335AD29}"/>
                </c:ext>
              </c:extLst>
            </c:dLbl>
            <c:dLbl>
              <c:idx val="3"/>
              <c:layout>
                <c:manualLayout>
                  <c:x val="-6.5040650406504072E-2"/>
                  <c:y val="6.4343194585328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B7F-4FB9-8B8E-0561E335AD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Folha1!$A$2:$A$5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Folha1!$D$2:$D$5</c:f>
              <c:numCache>
                <c:formatCode>_-* #,##0\ _€_-;\-* #,##0\ _€_-;_-* "-"??\ _€_-;_-@_-</c:formatCode>
                <c:ptCount val="4"/>
                <c:pt idx="0">
                  <c:v>140609</c:v>
                </c:pt>
                <c:pt idx="1">
                  <c:v>182740</c:v>
                </c:pt>
                <c:pt idx="2">
                  <c:v>195879</c:v>
                </c:pt>
                <c:pt idx="3">
                  <c:v>276421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B7F-4FB9-8B8E-0561E335A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674752"/>
        <c:axId val="453688896"/>
      </c:lineChart>
      <c:catAx>
        <c:axId val="453674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53688896"/>
        <c:crosses val="autoZero"/>
        <c:auto val="1"/>
        <c:lblAlgn val="ctr"/>
        <c:lblOffset val="100"/>
        <c:noMultiLvlLbl val="0"/>
      </c:catAx>
      <c:valAx>
        <c:axId val="45368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53674752"/>
        <c:crosses val="autoZero"/>
        <c:crossBetween val="between"/>
        <c:majorUnit val="100000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zero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rgbClr val="002060"/>
          </a:solidFill>
        </a:defRPr>
      </a:pPr>
      <a:endParaRPr lang="pt-P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pt-PT" sz="1200" dirty="0" smtClean="0"/>
              <a:t>Principais</a:t>
            </a:r>
            <a:r>
              <a:rPr lang="pt-PT" sz="1200" baseline="0" dirty="0" smtClean="0"/>
              <a:t> I</a:t>
            </a:r>
            <a:r>
              <a:rPr lang="pt-PT" sz="1200" dirty="0" smtClean="0"/>
              <a:t>ndicadores de Satisfação (litros/</a:t>
            </a:r>
            <a:r>
              <a:rPr lang="pt-PT" sz="1200" dirty="0" err="1" smtClean="0"/>
              <a:t>hab</a:t>
            </a:r>
            <a:r>
              <a:rPr lang="pt-PT" sz="1200" dirty="0" smtClean="0"/>
              <a:t>./dia)</a:t>
            </a:r>
            <a:endParaRPr lang="pt-PT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pt-P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Demanda Média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5.0258684405025872E-2"/>
                  <c:y val="-5.5151309644567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E8-47E4-9633-981E0ABCD80D}"/>
                </c:ext>
              </c:extLst>
            </c:dLbl>
            <c:dLbl>
              <c:idx val="1"/>
              <c:layout>
                <c:manualLayout>
                  <c:x val="-5.3215077605321508E-2"/>
                  <c:y val="-5.5151309644567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E8-47E4-9633-981E0ABCD80D}"/>
                </c:ext>
              </c:extLst>
            </c:dLbl>
            <c:dLbl>
              <c:idx val="2"/>
              <c:layout>
                <c:manualLayout>
                  <c:x val="-4.4345898004434593E-2"/>
                  <c:y val="-5.5151309644567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AE8-47E4-9633-981E0ABCD80D}"/>
                </c:ext>
              </c:extLst>
            </c:dLbl>
            <c:dLbl>
              <c:idx val="3"/>
              <c:layout>
                <c:manualLayout>
                  <c:x val="-4.730229120473034E-2"/>
                  <c:y val="-5.5151309644567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E8-47E4-9633-981E0ABCD8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Folha1!$A$2:$A$5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Folha1!$B$2:$B$5</c:f>
              <c:numCache>
                <c:formatCode>General</c:formatCode>
                <c:ptCount val="4"/>
                <c:pt idx="0">
                  <c:v>115</c:v>
                </c:pt>
                <c:pt idx="1">
                  <c:v>115</c:v>
                </c:pt>
                <c:pt idx="2">
                  <c:v>115</c:v>
                </c:pt>
                <c:pt idx="3">
                  <c:v>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AE8-47E4-9633-981E0ABCD80D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Oferta Média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5.0258684405025872E-2"/>
                  <c:y val="-6.8939137055708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AE8-47E4-9633-981E0ABCD80D}"/>
                </c:ext>
              </c:extLst>
            </c:dLbl>
            <c:dLbl>
              <c:idx val="1"/>
              <c:layout>
                <c:manualLayout>
                  <c:x val="-3.252032520325198E-2"/>
                  <c:y val="-6.4343194585328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AE8-47E4-9633-981E0ABCD80D}"/>
                </c:ext>
              </c:extLst>
            </c:dLbl>
            <c:dLbl>
              <c:idx val="2"/>
              <c:layout>
                <c:manualLayout>
                  <c:x val="-4.1389504804139061E-2"/>
                  <c:y val="-5.9747252114947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AE8-47E4-9633-981E0ABCD80D}"/>
                </c:ext>
              </c:extLst>
            </c:dLbl>
            <c:dLbl>
              <c:idx val="3"/>
              <c:layout>
                <c:manualLayout>
                  <c:x val="-4.730229120473034E-2"/>
                  <c:y val="-5.5151309644567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AE8-47E4-9633-981E0ABCD8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Folha1!$A$2:$A$5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Folha1!$C$2:$C$5</c:f>
              <c:numCache>
                <c:formatCode>General</c:formatCode>
                <c:ptCount val="4"/>
                <c:pt idx="0">
                  <c:v>58</c:v>
                </c:pt>
                <c:pt idx="1">
                  <c:v>59</c:v>
                </c:pt>
                <c:pt idx="2">
                  <c:v>70</c:v>
                </c:pt>
                <c:pt idx="3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AE8-47E4-9633-981E0ABCD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674752"/>
        <c:axId val="453688896"/>
      </c:lineChart>
      <c:catAx>
        <c:axId val="453674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53688896"/>
        <c:crosses val="autoZero"/>
        <c:auto val="1"/>
        <c:lblAlgn val="ctr"/>
        <c:lblOffset val="100"/>
        <c:noMultiLvlLbl val="0"/>
      </c:catAx>
      <c:valAx>
        <c:axId val="45368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53674752"/>
        <c:crosses val="autoZero"/>
        <c:crossBetween val="between"/>
        <c:majorUnit val="40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zero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rgbClr val="002060"/>
          </a:solidFill>
        </a:defRPr>
      </a:pPr>
      <a:endParaRPr lang="pt-P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cap="none" spc="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pt-PT" sz="1200" dirty="0" smtClean="0"/>
              <a:t>Principais</a:t>
            </a:r>
            <a:r>
              <a:rPr lang="pt-PT" sz="1200" baseline="0" dirty="0" smtClean="0"/>
              <a:t> I</a:t>
            </a:r>
            <a:r>
              <a:rPr lang="pt-PT" sz="1200" dirty="0" smtClean="0"/>
              <a:t>ndicadores Comerciais </a:t>
            </a:r>
            <a:r>
              <a:rPr lang="pt-PT" sz="1200" b="1" i="0" baseline="0" dirty="0" smtClean="0">
                <a:effectLst/>
              </a:rPr>
              <a:t>(mil Akz/ano)</a:t>
            </a:r>
            <a:endParaRPr lang="pt-PT" sz="12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pPr>
            <a:endParaRPr lang="pt-PT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1" i="0" u="none" strike="noStrike" kern="1200" cap="none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pt-PT"/>
        </a:p>
      </c:txPr>
    </c:title>
    <c:autoTitleDeleted val="0"/>
    <c:plotArea>
      <c:layout>
        <c:manualLayout>
          <c:layoutTarget val="inner"/>
          <c:xMode val="edge"/>
          <c:yMode val="edge"/>
          <c:x val="0.20401116467485395"/>
          <c:y val="0.15913463139107187"/>
          <c:w val="0.76325825639595846"/>
          <c:h val="0.66032758285314708"/>
        </c:manualLayout>
      </c:layout>
      <c:lineChart>
        <c:grouping val="standar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Facturação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9.22406776468295E-2"/>
                  <c:y val="-3.6767526457419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13E-467E-88C1-288387772BCC}"/>
                </c:ext>
              </c:extLst>
            </c:dLbl>
            <c:dLbl>
              <c:idx val="1"/>
              <c:layout>
                <c:manualLayout>
                  <c:x val="-0.1041427005690011"/>
                  <c:y val="-4.5959408071774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13E-467E-88C1-288387772BCC}"/>
                </c:ext>
              </c:extLst>
            </c:dLbl>
            <c:dLbl>
              <c:idx val="2"/>
              <c:layout>
                <c:manualLayout>
                  <c:x val="-8.3314160455200834E-2"/>
                  <c:y val="-5.5151289686129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13E-467E-88C1-288387772BCC}"/>
                </c:ext>
              </c:extLst>
            </c:dLbl>
            <c:dLbl>
              <c:idx val="3"/>
              <c:layout>
                <c:manualLayout>
                  <c:x val="-3.2730563035971862E-2"/>
                  <c:y val="-3.6767526457419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13E-467E-88C1-288387772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Folha1!$A$2:$A$5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Folha1!$B$2:$B$5</c:f>
              <c:numCache>
                <c:formatCode>_-* #,##0\ _€_-;\-* #,##0\ _€_-;_-* "-"??\ _€_-;_-@_-</c:formatCode>
                <c:ptCount val="4"/>
                <c:pt idx="0">
                  <c:v>30962771</c:v>
                </c:pt>
                <c:pt idx="1">
                  <c:v>38891154</c:v>
                </c:pt>
                <c:pt idx="2">
                  <c:v>41686885</c:v>
                </c:pt>
                <c:pt idx="3">
                  <c:v>59334697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13E-467E-88C1-288387772BCC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Cobrança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8.0338654724657996E-2"/>
                  <c:y val="7.353505291483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13E-467E-88C1-288387772BCC}"/>
                </c:ext>
              </c:extLst>
            </c:dLbl>
            <c:dLbl>
              <c:idx val="1"/>
              <c:layout>
                <c:manualLayout>
                  <c:x val="-6.8436631802486395E-2"/>
                  <c:y val="6.4343171300484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13E-467E-88C1-288387772BCC}"/>
                </c:ext>
              </c:extLst>
            </c:dLbl>
            <c:dLbl>
              <c:idx val="2"/>
              <c:layout>
                <c:manualLayout>
                  <c:x val="-7.4387643263572278E-2"/>
                  <c:y val="6.4343171300484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13E-467E-88C1-288387772BCC}"/>
                </c:ext>
              </c:extLst>
            </c:dLbl>
            <c:dLbl>
              <c:idx val="3"/>
              <c:layout>
                <c:manualLayout>
                  <c:x val="-1.0910061644694141E-16"/>
                  <c:y val="7.3535052914839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13E-467E-88C1-288387772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Folha1!$A$2:$A$5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Folha1!$C$2:$C$5</c:f>
              <c:numCache>
                <c:formatCode>_-* #,##0\ _€_-;\-* #,##0\ _€_-;_-* "-"??\ _€_-;_-@_-</c:formatCode>
                <c:ptCount val="4"/>
                <c:pt idx="0">
                  <c:v>18630674</c:v>
                </c:pt>
                <c:pt idx="1">
                  <c:v>27152302</c:v>
                </c:pt>
                <c:pt idx="2">
                  <c:v>32251378</c:v>
                </c:pt>
                <c:pt idx="3">
                  <c:v>50348579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13E-467E-88C1-288387772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674752"/>
        <c:axId val="453688896"/>
      </c:lineChart>
      <c:catAx>
        <c:axId val="453674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53688896"/>
        <c:crosses val="autoZero"/>
        <c:auto val="1"/>
        <c:lblAlgn val="ctr"/>
        <c:lblOffset val="100"/>
        <c:noMultiLvlLbl val="0"/>
      </c:catAx>
      <c:valAx>
        <c:axId val="453688896"/>
        <c:scaling>
          <c:orientation val="minMax"/>
          <c:max val="600000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53674752"/>
        <c:crosses val="autoZero"/>
        <c:crossBetween val="between"/>
        <c:majorUnit val="20000000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zero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rgbClr val="002060"/>
          </a:solidFill>
        </a:defRPr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39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39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A60D53D7-1726-4DFA-9C77-AF6F031504A0}" type="datetimeFigureOut">
              <a:rPr lang="pt-PT" smtClean="0"/>
              <a:t>26/07/2019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1" y="4777612"/>
            <a:ext cx="5438775" cy="3907800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6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6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11E9335C-47C1-4B6D-9830-66649C3CA18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9080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A73C0-415E-457B-983E-59B60F480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7FA818-D4C2-4A5B-BA0A-6D7CC8F15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22B9A82-B4E2-4D0C-86EE-D71C88A2C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8280-979E-4394-A3CA-34D60E3C771C}" type="datetime1">
              <a:rPr lang="pt-PT" smtClean="0"/>
              <a:t>26/07/2019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ED95BBC-4042-4B18-A9CC-3CDAA640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F7C6BFA-3A52-473E-8A49-5E5930B34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3262-B781-4BC6-8740-97ECC35AEA3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1800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7741A-2568-4D96-95B3-A7F77BC3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07424EE-2707-4C95-97BC-3689DE500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9405641-A395-4A02-AF08-739C64E02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EE9C-7B00-489B-A39F-52FC5E585598}" type="datetime1">
              <a:rPr lang="pt-PT" smtClean="0"/>
              <a:t>26/07/2019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032C03-740E-4589-8F8F-B4CA76A02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9553D5F-1C4F-4B86-8C35-96170DE62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3262-B781-4BC6-8740-97ECC35AEA3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4959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C291-3F2E-45F0-B495-580C5DB986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FB0822E4-D13B-436F-A019-E94D43636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DD1E772-6C63-4933-92E2-6A656564A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EEAF-A538-47EA-A56E-EEF6D37953F0}" type="datetime1">
              <a:rPr lang="pt-PT" smtClean="0"/>
              <a:t>26/07/2019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493EA95-E47F-4FF9-82F0-1483512C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AA2EC5-67BB-4AF7-8E82-9C245177E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3262-B781-4BC6-8740-97ECC35AEA3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4555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A58B0-973B-4483-98EC-350042150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35158EC-C346-4D12-96E0-B27A25DFD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BE0AAC3-8EBE-44DD-A09E-F6685C3F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F947-4E06-4DEF-84E1-BCB3C6D041B7}" type="datetime1">
              <a:rPr lang="pt-PT" smtClean="0"/>
              <a:t>26/07/2019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7405C92-7811-4FC6-8E37-5C6E7DCB8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76EDAE0-1EEA-4A26-BD9F-722D28982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3262-B781-4BC6-8740-97ECC35AEA3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359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F630CA-364A-4E63-A2AD-CC77F011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9940770-1E52-4E60-8BBD-94D05693C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67A2220-1FA7-4F38-818C-6DDD1241E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2837-9431-44A0-905B-5A6871576593}" type="datetime1">
              <a:rPr lang="pt-PT" smtClean="0"/>
              <a:t>26/07/2019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0416777-A30A-4A04-B265-6E51B1E5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EC0F83F-E961-474A-A61E-8D84F5B4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3262-B781-4BC6-8740-97ECC35AEA3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3255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BE874-77EE-4B38-A09D-A2E061A51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FAC38EC-F96E-4F6A-B42F-065CAC74F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AFA467F-E149-435B-B773-2F59F0FE5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EDF7F34-A3DF-411C-A270-6FA9DA711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F8E3-CA42-402F-87E9-ABA8FAC4F79E}" type="datetime1">
              <a:rPr lang="pt-PT" smtClean="0"/>
              <a:t>26/07/2019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2642A58-1644-4E1D-B393-2DFE0BDD0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F4AB857-9FAE-4352-A12E-2F1F1965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3262-B781-4BC6-8740-97ECC35AEA3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247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F67F9-CF41-44FF-B80E-E542E0D49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EACC177-0B0A-4AD2-A47A-0BC7486E6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2A39C1-07B8-4109-9186-BC4F6F267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26F783E4-AC94-4568-A61D-2559F853B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5586262D-C83A-42BE-933A-854994A95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B11DBEAA-1A7D-4A22-9C06-D3D0377A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4304-BBD6-4E5C-B57D-14BF769A28D4}" type="datetime1">
              <a:rPr lang="pt-PT" smtClean="0"/>
              <a:t>26/07/2019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6C842A6-25E9-4F13-B578-D5B454B8C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8C838E6-C4EC-45C5-AE13-BBC5CB3F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3262-B781-4BC6-8740-97ECC35AEA3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9987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58418-CC92-498F-ACF4-940CF800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8E78475-491D-4679-BA91-A7B68C642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3446-EA4C-4837-8E17-BB33A4B6AA17}" type="datetime1">
              <a:rPr lang="pt-PT" smtClean="0"/>
              <a:t>26/07/2019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C5A3D340-E824-4E25-A4D0-0528AB3E0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CC1A102-2983-45DF-B362-3123B1D60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3262-B781-4BC6-8740-97ECC35AEA3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6216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52F043B-02F9-4B3D-A2FD-D09900FB4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5772-8385-4535-AD70-6CDA4A47FCA5}" type="datetime1">
              <a:rPr lang="pt-PT" smtClean="0"/>
              <a:t>26/07/2019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11DA2E69-20AA-419F-B26A-F5781BE8A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80E891E-EE4B-4247-9535-CCFD5ABD3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3262-B781-4BC6-8740-97ECC35AEA3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3234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CD819-5334-4F80-9CE0-61180AA97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96AD903-D0A5-4C5F-9D84-347CCD0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B6E11AB-DB02-48FE-96FC-070D8800D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1D124E7-9153-47DE-B6B7-A0EF2DE5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6546-1332-4500-A5C8-AE9C476C1E0E}" type="datetime1">
              <a:rPr lang="pt-PT" smtClean="0"/>
              <a:t>26/07/2019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8AEAAF8-EBAD-42FB-9511-30ADABF76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CE2B571-5796-4B4B-A372-62A1B32E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3262-B781-4BC6-8740-97ECC35AEA3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1616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C3F81-7B69-4AC2-B23F-B3D771A4C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6A61E97-D834-4D29-83A1-F090F345A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3EDDE21-0BA3-413D-9180-9B419564E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473D50E-6A3C-4C5D-AA0D-69EBCFFC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3ACE-E38D-48E5-A63D-130185F5B9F9}" type="datetime1">
              <a:rPr lang="pt-PT" smtClean="0"/>
              <a:t>26/07/2019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948477A-05E2-4B68-BD12-E26257D44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1CBE848-7749-44E5-81D5-0C909F589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3262-B781-4BC6-8740-97ECC35AEA3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250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278CFD0B-B99E-43EA-B2CC-96A2699C5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FA1963-A76B-406E-B8C7-8425D3AB5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394ED01-4058-4688-9DCC-B6FC9EBE1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A909-5A1D-425A-9066-F0EEC33334F5}" type="datetime1">
              <a:rPr lang="pt-PT" smtClean="0"/>
              <a:t>26/07/2019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724932B-6553-4DD2-9438-5E7950E25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B8509DD-45CE-43D7-AA76-CADAD92FC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93262-B781-4BC6-8740-97ECC35AEA3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3851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.JPG"/><Relationship Id="rId7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0FB339D-A51C-4D1B-9A95-89793459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3243" y="6411206"/>
            <a:ext cx="2743200" cy="365125"/>
          </a:xfrm>
        </p:spPr>
        <p:txBody>
          <a:bodyPr/>
          <a:lstStyle/>
          <a:p>
            <a:fld id="{90B93262-B781-4BC6-8740-97ECC35AEA39}" type="slidenum">
              <a:rPr lang="pt-PT" b="1" smtClean="0"/>
              <a:t>1</a:t>
            </a:fld>
            <a:endParaRPr lang="pt-PT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3" t="16269" r="8263" b="50759"/>
          <a:stretch/>
        </p:blipFill>
        <p:spPr>
          <a:xfrm>
            <a:off x="6023958" y="3108453"/>
            <a:ext cx="3254188" cy="2743200"/>
          </a:xfrm>
          <a:prstGeom prst="rect">
            <a:avLst/>
          </a:prstGeom>
          <a:ln>
            <a:noFill/>
          </a:ln>
        </p:spPr>
      </p:pic>
      <p:pic>
        <p:nvPicPr>
          <p:cNvPr id="10" name="Marcador de Posição de Conteúd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747651"/>
            <a:ext cx="6863091" cy="1886612"/>
          </a:xfr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r="8726"/>
          <a:stretch/>
        </p:blipFill>
        <p:spPr>
          <a:xfrm>
            <a:off x="2952206" y="3108961"/>
            <a:ext cx="3058628" cy="274320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3" r="54427" b="2252"/>
          <a:stretch/>
        </p:blipFill>
        <p:spPr>
          <a:xfrm>
            <a:off x="9285466" y="3111266"/>
            <a:ext cx="2924877" cy="273600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2480" b="19691"/>
          <a:stretch/>
        </p:blipFill>
        <p:spPr>
          <a:xfrm>
            <a:off x="-1" y="3113476"/>
            <a:ext cx="2939143" cy="2733790"/>
          </a:xfrm>
          <a:prstGeom prst="rect">
            <a:avLst/>
          </a:prstGeom>
        </p:spPr>
      </p:pic>
      <p:pic>
        <p:nvPicPr>
          <p:cNvPr id="12" name="Imagem 11" descr="epal 2"/>
          <p:cNvPicPr/>
          <p:nvPr/>
        </p:nvPicPr>
        <p:blipFill>
          <a:blip r:embed="rId7" cstate="hqprint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" b="8105"/>
          <a:stretch>
            <a:fillRect/>
          </a:stretch>
        </p:blipFill>
        <p:spPr bwMode="auto">
          <a:xfrm>
            <a:off x="7992349" y="6145967"/>
            <a:ext cx="902742" cy="523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3;p13"/>
          <p:cNvPicPr preferRelativeResize="0"/>
          <p:nvPr/>
        </p:nvPicPr>
        <p:blipFill rotWithShape="1">
          <a:blip r:embed="rId8">
            <a:alphaModFix/>
          </a:blip>
          <a:srcRect l="4773" t="29344" r="5322" b="28872"/>
          <a:stretch/>
        </p:blipFill>
        <p:spPr>
          <a:xfrm>
            <a:off x="2939143" y="6145967"/>
            <a:ext cx="1093212" cy="523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385" y="5984361"/>
            <a:ext cx="2245934" cy="796430"/>
          </a:xfrm>
          <a:prstGeom prst="rect">
            <a:avLst/>
          </a:prstGeom>
        </p:spPr>
      </p:pic>
      <p:sp>
        <p:nvSpPr>
          <p:cNvPr id="14" name="Google Shape;61;p13"/>
          <p:cNvSpPr txBox="1"/>
          <p:nvPr/>
        </p:nvSpPr>
        <p:spPr>
          <a:xfrm>
            <a:off x="972589" y="690620"/>
            <a:ext cx="10332720" cy="2119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PT" sz="3600" b="1" dirty="0" smtClean="0">
                <a:solidFill>
                  <a:srgbClr val="002060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EMPRESA PÚBLICA DE ÁGUAS, EPAL – E.P.</a:t>
            </a:r>
          </a:p>
          <a:p>
            <a:pPr lvl="0" algn="just"/>
            <a:r>
              <a:rPr lang="pt-PT" sz="3600" b="1" dirty="0" smtClean="0">
                <a:solidFill>
                  <a:srgbClr val="002060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Principais Indicadores Operacionais (Sinopse)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pt-PT" sz="1000" b="1" dirty="0" smtClean="0">
              <a:solidFill>
                <a:srgbClr val="0070C0"/>
              </a:solidFill>
              <a:latin typeface="Bahnschrift" panose="020B0502040204020203" pitchFamily="34" charset="0"/>
              <a:ea typeface="Montserrat"/>
              <a:cs typeface="Montserrat"/>
              <a:sym typeface="Montserra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pt-PT" sz="1000" b="1" dirty="0" smtClean="0">
              <a:solidFill>
                <a:srgbClr val="0070C0"/>
              </a:solidFill>
              <a:latin typeface="Bahnschrift" panose="020B0502040204020203" pitchFamily="34" charset="0"/>
              <a:ea typeface="Montserrat"/>
              <a:cs typeface="Montserrat"/>
              <a:sym typeface="Montserrat"/>
            </a:endParaRPr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1" dirty="0" smtClean="0">
                <a:solidFill>
                  <a:srgbClr val="002060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9.º Conselho Consultivo MINEA</a:t>
            </a:r>
            <a:endParaRPr sz="1400" b="1" dirty="0" smtClean="0">
              <a:solidFill>
                <a:srgbClr val="002060"/>
              </a:solidFill>
              <a:latin typeface="Bahnschrift" panose="020B0502040204020203" pitchFamily="34" charset="0"/>
              <a:ea typeface="Montserrat"/>
              <a:cs typeface="Montserrat"/>
              <a:sym typeface="Montserrat"/>
            </a:endParaRPr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1" dirty="0" smtClean="0">
                <a:solidFill>
                  <a:srgbClr val="002060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Luanda, 26 e 27 </a:t>
            </a:r>
            <a:r>
              <a:rPr lang="pt-PT" sz="1400" b="1" dirty="0">
                <a:solidFill>
                  <a:srgbClr val="002060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de </a:t>
            </a:r>
            <a:r>
              <a:rPr lang="pt-PT" sz="1400" b="1" dirty="0" smtClean="0">
                <a:solidFill>
                  <a:srgbClr val="002060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Julho </a:t>
            </a:r>
            <a:r>
              <a:rPr lang="pt-PT" sz="1400" b="1" dirty="0">
                <a:solidFill>
                  <a:srgbClr val="002060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de </a:t>
            </a:r>
            <a:r>
              <a:rPr lang="pt-PT" sz="1400" b="1" dirty="0" smtClean="0">
                <a:solidFill>
                  <a:srgbClr val="002060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2019</a:t>
            </a:r>
            <a:endParaRPr sz="1400" b="1" dirty="0">
              <a:solidFill>
                <a:srgbClr val="002060"/>
              </a:solidFill>
              <a:latin typeface="Bahnschrift" panose="020B0502040204020203" pitchFamily="34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103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8" r="37228"/>
          <a:stretch/>
        </p:blipFill>
        <p:spPr>
          <a:xfrm>
            <a:off x="0" y="0"/>
            <a:ext cx="2312125" cy="6858000"/>
          </a:xfrm>
          <a:prstGeom prst="rect">
            <a:avLst/>
          </a:prstGeom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0FB339D-A51C-4D1B-9A95-89793459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3243" y="6411206"/>
            <a:ext cx="2743200" cy="365125"/>
          </a:xfrm>
        </p:spPr>
        <p:txBody>
          <a:bodyPr/>
          <a:lstStyle/>
          <a:p>
            <a:fld id="{90B93262-B781-4BC6-8740-97ECC35AEA39}" type="slidenum">
              <a:rPr lang="pt-PT" b="1" smtClean="0"/>
              <a:t>10</a:t>
            </a:fld>
            <a:endParaRPr lang="pt-PT" b="1" dirty="0"/>
          </a:p>
        </p:txBody>
      </p:sp>
      <p:pic>
        <p:nvPicPr>
          <p:cNvPr id="10" name="Marcador de Posição de Conteúd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747651"/>
            <a:ext cx="6863091" cy="1886612"/>
          </a:xfrm>
        </p:spPr>
      </p:pic>
      <p:pic>
        <p:nvPicPr>
          <p:cNvPr id="11" name="7DA9BBC6-888E-42AC-A4F0-8E95FA8FD4C8" descr="E380A40D-054F-4E91-AFEA-B6702880FE6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8205935"/>
            <a:ext cx="814991" cy="36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Google Shape;76;p14"/>
          <p:cNvSpPr txBox="1"/>
          <p:nvPr/>
        </p:nvSpPr>
        <p:spPr>
          <a:xfrm>
            <a:off x="9073243" y="6448677"/>
            <a:ext cx="2518757" cy="32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pt-PT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Água </a:t>
            </a:r>
            <a:r>
              <a:rPr lang="pt-PT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é vida; dê vida à EPAL, valorizando a água!</a:t>
            </a:r>
            <a:endParaRPr sz="800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79;p14"/>
          <p:cNvSpPr txBox="1"/>
          <p:nvPr/>
        </p:nvSpPr>
        <p:spPr>
          <a:xfrm>
            <a:off x="2544415" y="56406"/>
            <a:ext cx="6545160" cy="59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2400" b="1" dirty="0" smtClean="0">
                <a:solidFill>
                  <a:srgbClr val="0070C0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PRINCIPAIS DESAFIOS NO PERÍODO 2019-2022</a:t>
            </a:r>
            <a:endParaRPr lang="pt-PT" sz="2400" b="1" dirty="0">
              <a:solidFill>
                <a:srgbClr val="0070C0"/>
              </a:solidFill>
              <a:latin typeface="Bahnschrift" panose="020B0502040204020203" pitchFamily="3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Imagem 57" descr="epal 2"/>
          <p:cNvPicPr/>
          <p:nvPr/>
        </p:nvPicPr>
        <p:blipFill>
          <a:blip r:embed="rId5" cstate="hqprint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" b="8105"/>
          <a:stretch>
            <a:fillRect/>
          </a:stretch>
        </p:blipFill>
        <p:spPr bwMode="auto">
          <a:xfrm>
            <a:off x="8774285" y="6495080"/>
            <a:ext cx="31529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39;p18"/>
          <p:cNvSpPr txBox="1"/>
          <p:nvPr/>
        </p:nvSpPr>
        <p:spPr>
          <a:xfrm>
            <a:off x="7305953" y="3500203"/>
            <a:ext cx="4646814" cy="2846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"/>
              </a:spcBef>
              <a:spcAft>
                <a:spcPts val="100"/>
              </a:spcAft>
              <a:buNone/>
            </a:pPr>
            <a:r>
              <a:rPr lang="pt-PT" sz="14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Principais Iniciativas Estratégias</a:t>
            </a:r>
            <a:endParaRPr sz="1400" b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14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Assegurar o aumento gradual da produção e da distribuição;</a:t>
            </a:r>
          </a:p>
          <a:p>
            <a:pPr marL="457200" lvl="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14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Garantir </a:t>
            </a:r>
            <a:r>
              <a:rPr lang="pt-PT" sz="14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 redução gradual das </a:t>
            </a:r>
            <a:r>
              <a:rPr lang="pt-PT" sz="14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perdas;</a:t>
            </a:r>
          </a:p>
          <a:p>
            <a:pPr marL="457200" lvl="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14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Construção </a:t>
            </a:r>
            <a:r>
              <a:rPr lang="pt-PT" sz="14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de novos sistemas de água (Bita e </a:t>
            </a:r>
            <a:r>
              <a:rPr lang="pt-PT" sz="1400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Quilonga</a:t>
            </a:r>
            <a:r>
              <a:rPr lang="pt-PT" sz="14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Grande);</a:t>
            </a:r>
          </a:p>
          <a:p>
            <a:pPr marL="457200" lvl="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1400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Impmentação</a:t>
            </a:r>
            <a:r>
              <a:rPr lang="pt-PT" sz="14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de Medidores de Caudal e </a:t>
            </a:r>
            <a:r>
              <a:rPr lang="pt-PT" sz="1400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Sectorizaçáo</a:t>
            </a:r>
            <a:r>
              <a:rPr lang="pt-PT" sz="14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da Rede de Distribuição;</a:t>
            </a:r>
          </a:p>
          <a:p>
            <a:pPr marL="457200" lvl="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14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Implementação </a:t>
            </a:r>
            <a:r>
              <a:rPr lang="pt-PT" sz="14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do Sistema de Telegestão e </a:t>
            </a:r>
            <a:r>
              <a:rPr lang="pt-PT" sz="14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Telemetria;</a:t>
            </a:r>
          </a:p>
          <a:p>
            <a:pPr marL="457200" lvl="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14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Assegurar a redução gradual da água não </a:t>
            </a:r>
            <a:r>
              <a:rPr lang="pt-PT" sz="14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cobrada (eficiência </a:t>
            </a:r>
            <a:r>
              <a:rPr lang="pt-PT" sz="14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 eficácia </a:t>
            </a:r>
            <a:r>
              <a:rPr lang="pt-PT" sz="14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comercial).</a:t>
            </a:r>
            <a:endParaRPr lang="pt-PT" sz="14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590521253"/>
              </p:ext>
            </p:extLst>
          </p:nvPr>
        </p:nvGraphicFramePr>
        <p:xfrm>
          <a:off x="2544415" y="648921"/>
          <a:ext cx="4646814" cy="276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49990699"/>
              </p:ext>
            </p:extLst>
          </p:nvPr>
        </p:nvGraphicFramePr>
        <p:xfrm>
          <a:off x="2544415" y="3573921"/>
          <a:ext cx="4646814" cy="276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4047891451"/>
              </p:ext>
            </p:extLst>
          </p:nvPr>
        </p:nvGraphicFramePr>
        <p:xfrm>
          <a:off x="7305953" y="648921"/>
          <a:ext cx="4646814" cy="276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1171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tângulo 113"/>
          <p:cNvSpPr/>
          <p:nvPr/>
        </p:nvSpPr>
        <p:spPr>
          <a:xfrm>
            <a:off x="-8994" y="0"/>
            <a:ext cx="7321637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tângulo 2"/>
          <p:cNvSpPr/>
          <p:nvPr/>
        </p:nvSpPr>
        <p:spPr>
          <a:xfrm>
            <a:off x="6807574" y="0"/>
            <a:ext cx="538442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7" name="7DA9BBC6-888E-42AC-A4F0-8E95FA8FD4C8" descr="E380A40D-054F-4E91-AFEA-B6702880FE6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778" y="1499930"/>
            <a:ext cx="2175981" cy="97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86" y="2871522"/>
            <a:ext cx="2632541" cy="933525"/>
          </a:xfrm>
          <a:prstGeom prst="rect">
            <a:avLst/>
          </a:prstGeom>
        </p:spPr>
      </p:pic>
      <p:sp>
        <p:nvSpPr>
          <p:cNvPr id="8" name="Google Shape;135;p13"/>
          <p:cNvSpPr txBox="1">
            <a:spLocks/>
          </p:cNvSpPr>
          <p:nvPr/>
        </p:nvSpPr>
        <p:spPr>
          <a:xfrm>
            <a:off x="1973645" y="1706999"/>
            <a:ext cx="4486862" cy="32625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PT" sz="4000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Água é vida; dê vida à EPAL, valorizando a água.</a:t>
            </a:r>
          </a:p>
        </p:txBody>
      </p:sp>
      <p:pic>
        <p:nvPicPr>
          <p:cNvPr id="9" name="Imagem 8" descr="epal 2"/>
          <p:cNvPicPr/>
          <p:nvPr/>
        </p:nvPicPr>
        <p:blipFill>
          <a:blip r:embed="rId4" cstate="hqprint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" b="8105"/>
          <a:stretch>
            <a:fillRect/>
          </a:stretch>
        </p:blipFill>
        <p:spPr bwMode="auto">
          <a:xfrm>
            <a:off x="8287789" y="4322618"/>
            <a:ext cx="1720735" cy="1147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0FB339D-A51C-4D1B-9A95-89793459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3243" y="6411206"/>
            <a:ext cx="2743200" cy="365125"/>
          </a:xfrm>
        </p:spPr>
        <p:txBody>
          <a:bodyPr/>
          <a:lstStyle/>
          <a:p>
            <a:fld id="{90B93262-B781-4BC6-8740-97ECC35AEA39}" type="slidenum">
              <a:rPr lang="pt-PT" b="1" smtClean="0"/>
              <a:t>2</a:t>
            </a:fld>
            <a:endParaRPr lang="pt-PT" b="1" dirty="0"/>
          </a:p>
        </p:txBody>
      </p:sp>
      <p:pic>
        <p:nvPicPr>
          <p:cNvPr id="11" name="7DA9BBC6-888E-42AC-A4F0-8E95FA8FD4C8" descr="E380A40D-054F-4E91-AFEA-B6702880FE6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8205935"/>
            <a:ext cx="814991" cy="36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Google Shape;76;p14"/>
          <p:cNvSpPr txBox="1"/>
          <p:nvPr/>
        </p:nvSpPr>
        <p:spPr>
          <a:xfrm>
            <a:off x="9073243" y="6448677"/>
            <a:ext cx="2518757" cy="32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pt-PT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Água </a:t>
            </a:r>
            <a:r>
              <a:rPr lang="pt-PT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é vida; dê vida à EPAL, valorizando a água!</a:t>
            </a:r>
            <a:endParaRPr sz="800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79;p14"/>
          <p:cNvSpPr txBox="1"/>
          <p:nvPr/>
        </p:nvSpPr>
        <p:spPr>
          <a:xfrm>
            <a:off x="336483" y="233820"/>
            <a:ext cx="2415030" cy="95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4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Luanda</a:t>
            </a:r>
            <a:endParaRPr lang="pt-PT" sz="4000" b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Imagem 57" descr="epal 2"/>
          <p:cNvPicPr/>
          <p:nvPr/>
        </p:nvPicPr>
        <p:blipFill>
          <a:blip r:embed="rId4" cstate="hqprint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" b="8105"/>
          <a:stretch>
            <a:fillRect/>
          </a:stretch>
        </p:blipFill>
        <p:spPr bwMode="auto">
          <a:xfrm>
            <a:off x="8774285" y="6503393"/>
            <a:ext cx="31529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75;p17"/>
          <p:cNvSpPr/>
          <p:nvPr/>
        </p:nvSpPr>
        <p:spPr>
          <a:xfrm>
            <a:off x="334909" y="909381"/>
            <a:ext cx="986430" cy="523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2060"/>
                </a:solidFill>
              </a:rPr>
              <a:t>Superficie </a:t>
            </a:r>
            <a:endParaRPr lang="en" sz="1200" b="1" dirty="0" smtClean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rgbClr val="002060"/>
                </a:solidFill>
              </a:rPr>
              <a:t>18.826 Km</a:t>
            </a:r>
            <a:r>
              <a:rPr lang="en" sz="1200" b="1" baseline="30000" dirty="0" smtClean="0">
                <a:solidFill>
                  <a:srgbClr val="002060"/>
                </a:solidFill>
              </a:rPr>
              <a:t>2</a:t>
            </a:r>
            <a:endParaRPr sz="1200" b="1" baseline="30000" dirty="0">
              <a:solidFill>
                <a:srgbClr val="002060"/>
              </a:solidFill>
            </a:endParaRPr>
          </a:p>
        </p:txBody>
      </p:sp>
      <p:sp>
        <p:nvSpPr>
          <p:cNvPr id="12" name="Google Shape;278;p17"/>
          <p:cNvSpPr/>
          <p:nvPr/>
        </p:nvSpPr>
        <p:spPr>
          <a:xfrm>
            <a:off x="1321339" y="884665"/>
            <a:ext cx="1000851" cy="57322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2060"/>
                </a:solidFill>
              </a:rPr>
              <a:t>População </a:t>
            </a:r>
            <a:endParaRPr lang="en" sz="1200" b="1" dirty="0" smtClean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rgbClr val="002060"/>
                </a:solidFill>
              </a:rPr>
              <a:t>7.976.907 </a:t>
            </a:r>
            <a:endParaRPr sz="1200" b="1" dirty="0">
              <a:solidFill>
                <a:srgbClr val="002060"/>
              </a:solidFill>
            </a:endParaRPr>
          </a:p>
        </p:txBody>
      </p:sp>
      <p:sp>
        <p:nvSpPr>
          <p:cNvPr id="14" name="Google Shape;257;p17"/>
          <p:cNvSpPr txBox="1"/>
          <p:nvPr/>
        </p:nvSpPr>
        <p:spPr>
          <a:xfrm>
            <a:off x="1571491" y="2339307"/>
            <a:ext cx="16545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rgbClr val="002060"/>
                </a:solidFill>
              </a:rPr>
              <a:t> Pontos de Captação </a:t>
            </a:r>
            <a:endParaRPr sz="900" b="1" dirty="0">
              <a:solidFill>
                <a:srgbClr val="002060"/>
              </a:solidFill>
            </a:endParaRPr>
          </a:p>
        </p:txBody>
      </p:sp>
      <p:sp>
        <p:nvSpPr>
          <p:cNvPr id="15" name="Google Shape;258;p17"/>
          <p:cNvSpPr txBox="1"/>
          <p:nvPr/>
        </p:nvSpPr>
        <p:spPr>
          <a:xfrm>
            <a:off x="1603391" y="2589538"/>
            <a:ext cx="20073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rgbClr val="002060"/>
                </a:solidFill>
              </a:rPr>
              <a:t>Estações de Tratamento</a:t>
            </a:r>
            <a:endParaRPr sz="900" b="1" dirty="0">
              <a:solidFill>
                <a:srgbClr val="002060"/>
              </a:solidFill>
            </a:endParaRPr>
          </a:p>
        </p:txBody>
      </p:sp>
      <p:sp>
        <p:nvSpPr>
          <p:cNvPr id="16" name="Google Shape;259;p17"/>
          <p:cNvSpPr txBox="1"/>
          <p:nvPr/>
        </p:nvSpPr>
        <p:spPr>
          <a:xfrm>
            <a:off x="1603391" y="4012012"/>
            <a:ext cx="1451251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 smtClean="0">
                <a:solidFill>
                  <a:srgbClr val="002060"/>
                </a:solidFill>
              </a:rPr>
              <a:t>Distribuição Média Diária</a:t>
            </a:r>
            <a:endParaRPr sz="900" b="1" dirty="0">
              <a:solidFill>
                <a:srgbClr val="002060"/>
              </a:solidFill>
            </a:endParaRPr>
          </a:p>
        </p:txBody>
      </p:sp>
      <p:sp>
        <p:nvSpPr>
          <p:cNvPr id="17" name="Google Shape;260;p17"/>
          <p:cNvSpPr txBox="1"/>
          <p:nvPr/>
        </p:nvSpPr>
        <p:spPr>
          <a:xfrm>
            <a:off x="1585836" y="3750996"/>
            <a:ext cx="1468806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rgbClr val="002060"/>
                </a:solidFill>
              </a:rPr>
              <a:t>Centros de </a:t>
            </a:r>
            <a:r>
              <a:rPr lang="en" sz="900" b="1" dirty="0" smtClean="0">
                <a:solidFill>
                  <a:srgbClr val="002060"/>
                </a:solidFill>
              </a:rPr>
              <a:t>Distribuição</a:t>
            </a:r>
            <a:endParaRPr sz="900" b="1" dirty="0">
              <a:solidFill>
                <a:srgbClr val="002060"/>
              </a:solidFill>
            </a:endParaRPr>
          </a:p>
        </p:txBody>
      </p:sp>
      <p:sp>
        <p:nvSpPr>
          <p:cNvPr id="18" name="Google Shape;261;p17"/>
          <p:cNvSpPr txBox="1"/>
          <p:nvPr/>
        </p:nvSpPr>
        <p:spPr>
          <a:xfrm>
            <a:off x="1603391" y="4288809"/>
            <a:ext cx="1808699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 smtClean="0">
                <a:solidFill>
                  <a:srgbClr val="002060"/>
                </a:solidFill>
              </a:rPr>
              <a:t>Extensão de Condutas Adutoras</a:t>
            </a:r>
            <a:endParaRPr sz="900" b="1" dirty="0">
              <a:solidFill>
                <a:srgbClr val="002060"/>
              </a:solidFill>
            </a:endParaRPr>
          </a:p>
        </p:txBody>
      </p:sp>
      <p:sp>
        <p:nvSpPr>
          <p:cNvPr id="19" name="Google Shape;262;p17"/>
          <p:cNvSpPr txBox="1"/>
          <p:nvPr/>
        </p:nvSpPr>
        <p:spPr>
          <a:xfrm>
            <a:off x="1603391" y="4568831"/>
            <a:ext cx="1654498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rgbClr val="002060"/>
                </a:solidFill>
              </a:rPr>
              <a:t>Extensão Rede de Distibuição</a:t>
            </a:r>
            <a:endParaRPr sz="900" b="1" dirty="0">
              <a:solidFill>
                <a:srgbClr val="002060"/>
              </a:solidFill>
            </a:endParaRPr>
          </a:p>
        </p:txBody>
      </p:sp>
      <p:sp>
        <p:nvSpPr>
          <p:cNvPr id="22" name="Google Shape;265;p17"/>
          <p:cNvSpPr txBox="1"/>
          <p:nvPr/>
        </p:nvSpPr>
        <p:spPr>
          <a:xfrm>
            <a:off x="1603391" y="4884613"/>
            <a:ext cx="1941702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 smtClean="0">
                <a:solidFill>
                  <a:srgbClr val="002060"/>
                </a:solidFill>
              </a:rPr>
              <a:t>Locais de Consumo (Clientes)</a:t>
            </a:r>
            <a:endParaRPr sz="900" b="1" dirty="0">
              <a:solidFill>
                <a:srgbClr val="002060"/>
              </a:solidFill>
            </a:endParaRPr>
          </a:p>
        </p:txBody>
      </p:sp>
      <p:sp>
        <p:nvSpPr>
          <p:cNvPr id="24" name="Google Shape;267;p17"/>
          <p:cNvSpPr/>
          <p:nvPr/>
        </p:nvSpPr>
        <p:spPr>
          <a:xfrm>
            <a:off x="238779" y="2379502"/>
            <a:ext cx="1260000" cy="21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2060"/>
                </a:solidFill>
              </a:rPr>
              <a:t>10</a:t>
            </a:r>
            <a:endParaRPr sz="1000" b="1" dirty="0">
              <a:solidFill>
                <a:srgbClr val="002060"/>
              </a:solidFill>
            </a:endParaRPr>
          </a:p>
        </p:txBody>
      </p:sp>
      <p:sp>
        <p:nvSpPr>
          <p:cNvPr id="25" name="Google Shape;268;p17"/>
          <p:cNvSpPr/>
          <p:nvPr/>
        </p:nvSpPr>
        <p:spPr>
          <a:xfrm>
            <a:off x="238778" y="2655640"/>
            <a:ext cx="1260000" cy="21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2060"/>
                </a:solidFill>
              </a:rPr>
              <a:t>14</a:t>
            </a:r>
            <a:endParaRPr sz="1000" b="1">
              <a:solidFill>
                <a:srgbClr val="002060"/>
              </a:solidFill>
            </a:endParaRPr>
          </a:p>
        </p:txBody>
      </p:sp>
      <p:sp>
        <p:nvSpPr>
          <p:cNvPr id="26" name="Google Shape;269;p17"/>
          <p:cNvSpPr/>
          <p:nvPr/>
        </p:nvSpPr>
        <p:spPr>
          <a:xfrm>
            <a:off x="238777" y="3787927"/>
            <a:ext cx="1260000" cy="21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PT" sz="1000" b="1" dirty="0" smtClean="0">
                <a:solidFill>
                  <a:srgbClr val="002060"/>
                </a:solidFill>
              </a:rPr>
              <a:t>27</a:t>
            </a:r>
            <a:endParaRPr lang="pt-PT" sz="1000" b="1" dirty="0">
              <a:solidFill>
                <a:srgbClr val="002060"/>
              </a:solidFill>
            </a:endParaRPr>
          </a:p>
        </p:txBody>
      </p:sp>
      <p:sp>
        <p:nvSpPr>
          <p:cNvPr id="27" name="Google Shape;270;p17"/>
          <p:cNvSpPr/>
          <p:nvPr/>
        </p:nvSpPr>
        <p:spPr>
          <a:xfrm>
            <a:off x="238776" y="4067523"/>
            <a:ext cx="1260000" cy="21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PT" sz="1000" b="1" dirty="0" smtClean="0">
                <a:solidFill>
                  <a:srgbClr val="002060"/>
                </a:solidFill>
              </a:rPr>
              <a:t>290 mil m</a:t>
            </a:r>
            <a:r>
              <a:rPr lang="pt-PT" sz="1000" b="1" baseline="30000" dirty="0" smtClean="0">
                <a:solidFill>
                  <a:srgbClr val="002060"/>
                </a:solidFill>
              </a:rPr>
              <a:t>3</a:t>
            </a:r>
            <a:r>
              <a:rPr lang="pt-PT" sz="1000" b="1" dirty="0" smtClean="0">
                <a:solidFill>
                  <a:srgbClr val="002060"/>
                </a:solidFill>
              </a:rPr>
              <a:t>/dia</a:t>
            </a:r>
            <a:endParaRPr lang="pt-PT" sz="1000" b="1" dirty="0">
              <a:solidFill>
                <a:srgbClr val="002060"/>
              </a:solidFill>
            </a:endParaRPr>
          </a:p>
        </p:txBody>
      </p:sp>
      <p:sp>
        <p:nvSpPr>
          <p:cNvPr id="28" name="Google Shape;271;p17"/>
          <p:cNvSpPr/>
          <p:nvPr/>
        </p:nvSpPr>
        <p:spPr>
          <a:xfrm>
            <a:off x="238775" y="4352831"/>
            <a:ext cx="1260000" cy="21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2060"/>
                </a:solidFill>
              </a:rPr>
              <a:t>703 km</a:t>
            </a:r>
            <a:endParaRPr sz="1000" b="1">
              <a:solidFill>
                <a:srgbClr val="002060"/>
              </a:solidFill>
            </a:endParaRPr>
          </a:p>
        </p:txBody>
      </p:sp>
      <p:sp>
        <p:nvSpPr>
          <p:cNvPr id="29" name="Google Shape;272;p17"/>
          <p:cNvSpPr/>
          <p:nvPr/>
        </p:nvSpPr>
        <p:spPr>
          <a:xfrm>
            <a:off x="238774" y="4622480"/>
            <a:ext cx="1260000" cy="21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 smtClean="0">
                <a:solidFill>
                  <a:srgbClr val="002060"/>
                </a:solidFill>
              </a:rPr>
              <a:t>10.707 </a:t>
            </a:r>
            <a:r>
              <a:rPr lang="en" sz="1000" b="1" dirty="0">
                <a:solidFill>
                  <a:srgbClr val="002060"/>
                </a:solidFill>
              </a:rPr>
              <a:t>km</a:t>
            </a:r>
            <a:endParaRPr sz="1000" b="1" dirty="0">
              <a:solidFill>
                <a:srgbClr val="002060"/>
              </a:solidFill>
            </a:endParaRPr>
          </a:p>
        </p:txBody>
      </p:sp>
      <p:sp>
        <p:nvSpPr>
          <p:cNvPr id="31" name="Google Shape;274;p17"/>
          <p:cNvSpPr/>
          <p:nvPr/>
        </p:nvSpPr>
        <p:spPr>
          <a:xfrm>
            <a:off x="238773" y="4931933"/>
            <a:ext cx="1260000" cy="21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 smtClean="0">
                <a:solidFill>
                  <a:srgbClr val="002060"/>
                </a:solidFill>
              </a:rPr>
              <a:t>496.479</a:t>
            </a:r>
            <a:endParaRPr sz="1000" b="1" dirty="0">
              <a:solidFill>
                <a:srgbClr val="002060"/>
              </a:solidFill>
            </a:endParaRPr>
          </a:p>
        </p:txBody>
      </p:sp>
      <p:sp>
        <p:nvSpPr>
          <p:cNvPr id="32" name="Google Shape;276;p17"/>
          <p:cNvSpPr txBox="1"/>
          <p:nvPr/>
        </p:nvSpPr>
        <p:spPr>
          <a:xfrm>
            <a:off x="1603391" y="5188963"/>
            <a:ext cx="22815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 smtClean="0">
                <a:solidFill>
                  <a:srgbClr val="002060"/>
                </a:solidFill>
              </a:rPr>
              <a:t>Factuação Média Mensal (2019)</a:t>
            </a:r>
            <a:endParaRPr sz="900" b="1" dirty="0">
              <a:solidFill>
                <a:srgbClr val="002060"/>
              </a:solidFill>
            </a:endParaRPr>
          </a:p>
        </p:txBody>
      </p:sp>
      <p:sp>
        <p:nvSpPr>
          <p:cNvPr id="33" name="Google Shape;277;p17"/>
          <p:cNvSpPr/>
          <p:nvPr/>
        </p:nvSpPr>
        <p:spPr>
          <a:xfrm>
            <a:off x="238772" y="5234280"/>
            <a:ext cx="1260000" cy="21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b="1" dirty="0" smtClean="0">
                <a:solidFill>
                  <a:srgbClr val="002060"/>
                </a:solidFill>
              </a:rPr>
              <a:t>Akz 2,2 mil </a:t>
            </a:r>
            <a:r>
              <a:rPr lang="en" sz="1000" b="1" dirty="0" smtClean="0">
                <a:solidFill>
                  <a:srgbClr val="002060"/>
                </a:solidFill>
              </a:rPr>
              <a:t>milhões</a:t>
            </a:r>
            <a:endParaRPr sz="1000" b="1" dirty="0">
              <a:solidFill>
                <a:srgbClr val="002060"/>
              </a:solidFill>
            </a:endParaRPr>
          </a:p>
        </p:txBody>
      </p:sp>
      <p:sp>
        <p:nvSpPr>
          <p:cNvPr id="34" name="Google Shape;259;p17"/>
          <p:cNvSpPr txBox="1"/>
          <p:nvPr/>
        </p:nvSpPr>
        <p:spPr>
          <a:xfrm>
            <a:off x="1603391" y="3170292"/>
            <a:ext cx="1318248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 smtClean="0">
                <a:solidFill>
                  <a:srgbClr val="002060"/>
                </a:solidFill>
              </a:rPr>
              <a:t>Produção Real Média</a:t>
            </a:r>
            <a:endParaRPr sz="900" b="1" dirty="0">
              <a:solidFill>
                <a:srgbClr val="002060"/>
              </a:solidFill>
            </a:endParaRPr>
          </a:p>
        </p:txBody>
      </p:sp>
      <p:sp>
        <p:nvSpPr>
          <p:cNvPr id="35" name="Google Shape;260;p17"/>
          <p:cNvSpPr txBox="1"/>
          <p:nvPr/>
        </p:nvSpPr>
        <p:spPr>
          <a:xfrm>
            <a:off x="1603391" y="2900814"/>
            <a:ext cx="1451251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 smtClean="0">
                <a:solidFill>
                  <a:srgbClr val="002060"/>
                </a:solidFill>
              </a:rPr>
              <a:t>Capacidade Nominal</a:t>
            </a:r>
            <a:endParaRPr sz="900" b="1" dirty="0">
              <a:solidFill>
                <a:srgbClr val="002060"/>
              </a:solidFill>
            </a:endParaRPr>
          </a:p>
        </p:txBody>
      </p:sp>
      <p:sp>
        <p:nvSpPr>
          <p:cNvPr id="36" name="Google Shape;261;p17"/>
          <p:cNvSpPr txBox="1"/>
          <p:nvPr/>
        </p:nvSpPr>
        <p:spPr>
          <a:xfrm>
            <a:off x="1603391" y="3454878"/>
            <a:ext cx="1654498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 smtClean="0">
                <a:solidFill>
                  <a:srgbClr val="002060"/>
                </a:solidFill>
              </a:rPr>
              <a:t>Produção Média Necessária</a:t>
            </a:r>
            <a:endParaRPr sz="900" b="1" dirty="0">
              <a:solidFill>
                <a:srgbClr val="002060"/>
              </a:solidFill>
            </a:endParaRPr>
          </a:p>
        </p:txBody>
      </p:sp>
      <p:sp>
        <p:nvSpPr>
          <p:cNvPr id="38" name="Google Shape;269;p17"/>
          <p:cNvSpPr/>
          <p:nvPr/>
        </p:nvSpPr>
        <p:spPr>
          <a:xfrm>
            <a:off x="238778" y="2936374"/>
            <a:ext cx="1260000" cy="21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 smtClean="0">
                <a:solidFill>
                  <a:srgbClr val="002060"/>
                </a:solidFill>
              </a:rPr>
              <a:t>690 mil m</a:t>
            </a:r>
            <a:r>
              <a:rPr lang="en" sz="1000" b="1" baseline="30000" dirty="0" smtClean="0">
                <a:solidFill>
                  <a:srgbClr val="002060"/>
                </a:solidFill>
              </a:rPr>
              <a:t>3</a:t>
            </a:r>
            <a:r>
              <a:rPr lang="en" sz="1000" b="1" dirty="0" smtClean="0">
                <a:solidFill>
                  <a:srgbClr val="002060"/>
                </a:solidFill>
              </a:rPr>
              <a:t>/dia</a:t>
            </a:r>
            <a:endParaRPr sz="1000" b="1" dirty="0">
              <a:solidFill>
                <a:srgbClr val="002060"/>
              </a:solidFill>
            </a:endParaRPr>
          </a:p>
        </p:txBody>
      </p:sp>
      <p:sp>
        <p:nvSpPr>
          <p:cNvPr id="39" name="Google Shape;270;p17"/>
          <p:cNvSpPr/>
          <p:nvPr/>
        </p:nvSpPr>
        <p:spPr>
          <a:xfrm>
            <a:off x="238784" y="3215029"/>
            <a:ext cx="1260000" cy="21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PT" sz="1000" b="1" dirty="0" smtClean="0">
                <a:solidFill>
                  <a:srgbClr val="002060"/>
                </a:solidFill>
              </a:rPr>
              <a:t>480 mil m</a:t>
            </a:r>
            <a:r>
              <a:rPr lang="pt-PT" sz="1000" b="1" baseline="30000" dirty="0" smtClean="0">
                <a:solidFill>
                  <a:srgbClr val="002060"/>
                </a:solidFill>
              </a:rPr>
              <a:t>3</a:t>
            </a:r>
            <a:r>
              <a:rPr lang="pt-PT" sz="1000" b="1" dirty="0" smtClean="0">
                <a:solidFill>
                  <a:srgbClr val="002060"/>
                </a:solidFill>
              </a:rPr>
              <a:t>/dia</a:t>
            </a:r>
            <a:endParaRPr lang="pt-PT" sz="1000" b="1" dirty="0">
              <a:solidFill>
                <a:srgbClr val="002060"/>
              </a:solidFill>
            </a:endParaRPr>
          </a:p>
        </p:txBody>
      </p:sp>
      <p:sp>
        <p:nvSpPr>
          <p:cNvPr id="41" name="Google Shape;271;p17"/>
          <p:cNvSpPr/>
          <p:nvPr/>
        </p:nvSpPr>
        <p:spPr>
          <a:xfrm>
            <a:off x="238777" y="3501104"/>
            <a:ext cx="1260000" cy="21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PT" sz="1000" b="1" dirty="0" smtClean="0">
                <a:solidFill>
                  <a:srgbClr val="002060"/>
                </a:solidFill>
              </a:rPr>
              <a:t>1 milhão m</a:t>
            </a:r>
            <a:r>
              <a:rPr lang="pt-PT" sz="1000" b="1" baseline="30000" dirty="0" smtClean="0">
                <a:solidFill>
                  <a:srgbClr val="002060"/>
                </a:solidFill>
              </a:rPr>
              <a:t>3</a:t>
            </a:r>
            <a:r>
              <a:rPr lang="pt-PT" sz="1000" b="1" dirty="0" smtClean="0">
                <a:solidFill>
                  <a:srgbClr val="002060"/>
                </a:solidFill>
              </a:rPr>
              <a:t>/dia</a:t>
            </a:r>
            <a:endParaRPr lang="pt-PT" sz="1000" b="1" dirty="0">
              <a:solidFill>
                <a:srgbClr val="002060"/>
              </a:solidFill>
            </a:endParaRPr>
          </a:p>
        </p:txBody>
      </p:sp>
      <p:sp>
        <p:nvSpPr>
          <p:cNvPr id="42" name="Google Shape;276;p17"/>
          <p:cNvSpPr txBox="1"/>
          <p:nvPr/>
        </p:nvSpPr>
        <p:spPr>
          <a:xfrm>
            <a:off x="1597850" y="5499303"/>
            <a:ext cx="22815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PT" sz="900" b="1" dirty="0" smtClean="0">
                <a:solidFill>
                  <a:srgbClr val="002060"/>
                </a:solidFill>
              </a:rPr>
              <a:t>Cobrança </a:t>
            </a:r>
            <a:r>
              <a:rPr lang="pt-PT" sz="900" b="1" dirty="0">
                <a:solidFill>
                  <a:srgbClr val="002060"/>
                </a:solidFill>
              </a:rPr>
              <a:t>Média Mensal (2019)</a:t>
            </a:r>
          </a:p>
        </p:txBody>
      </p:sp>
      <p:sp>
        <p:nvSpPr>
          <p:cNvPr id="44" name="Google Shape;277;p17"/>
          <p:cNvSpPr/>
          <p:nvPr/>
        </p:nvSpPr>
        <p:spPr>
          <a:xfrm>
            <a:off x="233231" y="5544620"/>
            <a:ext cx="1260000" cy="21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PT" sz="1000" b="1" dirty="0">
                <a:solidFill>
                  <a:srgbClr val="002060"/>
                </a:solidFill>
              </a:rPr>
              <a:t>Akz </a:t>
            </a:r>
            <a:r>
              <a:rPr lang="pt-PT" sz="1000" b="1" dirty="0" smtClean="0">
                <a:solidFill>
                  <a:srgbClr val="002060"/>
                </a:solidFill>
              </a:rPr>
              <a:t>697 </a:t>
            </a:r>
            <a:r>
              <a:rPr lang="pt-PT" sz="1000" b="1" dirty="0">
                <a:solidFill>
                  <a:srgbClr val="002060"/>
                </a:solidFill>
              </a:rPr>
              <a:t>milhões</a:t>
            </a:r>
          </a:p>
        </p:txBody>
      </p:sp>
      <p:sp>
        <p:nvSpPr>
          <p:cNvPr id="45" name="Google Shape;276;p17"/>
          <p:cNvSpPr txBox="1"/>
          <p:nvPr/>
        </p:nvSpPr>
        <p:spPr>
          <a:xfrm>
            <a:off x="1592304" y="5784706"/>
            <a:ext cx="22815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rgbClr val="002060"/>
                </a:solidFill>
              </a:rPr>
              <a:t>Colaboradores</a:t>
            </a:r>
            <a:endParaRPr sz="900" b="1" dirty="0">
              <a:solidFill>
                <a:srgbClr val="002060"/>
              </a:solidFill>
            </a:endParaRPr>
          </a:p>
        </p:txBody>
      </p:sp>
      <p:sp>
        <p:nvSpPr>
          <p:cNvPr id="46" name="Google Shape;277;p17"/>
          <p:cNvSpPr/>
          <p:nvPr/>
        </p:nvSpPr>
        <p:spPr>
          <a:xfrm>
            <a:off x="227685" y="5830023"/>
            <a:ext cx="1260000" cy="21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 smtClean="0">
                <a:solidFill>
                  <a:srgbClr val="002060"/>
                </a:solidFill>
              </a:rPr>
              <a:t>1.691</a:t>
            </a:r>
            <a:endParaRPr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7" t="15238" r="45021" b="37333"/>
          <a:stretch/>
        </p:blipFill>
        <p:spPr>
          <a:xfrm>
            <a:off x="0" y="0"/>
            <a:ext cx="2297525" cy="6858000"/>
          </a:xfrm>
          <a:prstGeom prst="rect">
            <a:avLst/>
          </a:prstGeom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0FB339D-A51C-4D1B-9A95-89793459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3243" y="6411206"/>
            <a:ext cx="2743200" cy="365125"/>
          </a:xfrm>
        </p:spPr>
        <p:txBody>
          <a:bodyPr/>
          <a:lstStyle/>
          <a:p>
            <a:fld id="{90B93262-B781-4BC6-8740-97ECC35AEA39}" type="slidenum">
              <a:rPr lang="pt-PT" b="1" smtClean="0"/>
              <a:t>3</a:t>
            </a:fld>
            <a:endParaRPr lang="pt-PT" b="1" dirty="0"/>
          </a:p>
        </p:txBody>
      </p:sp>
      <p:pic>
        <p:nvPicPr>
          <p:cNvPr id="10" name="Marcador de Posição de Conteúd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747651"/>
            <a:ext cx="6863091" cy="1886612"/>
          </a:xfrm>
        </p:spPr>
      </p:pic>
      <p:pic>
        <p:nvPicPr>
          <p:cNvPr id="11" name="7DA9BBC6-888E-42AC-A4F0-8E95FA8FD4C8" descr="E380A40D-054F-4E91-AFEA-B6702880FE6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8205935"/>
            <a:ext cx="814991" cy="36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Google Shape;76;p14"/>
          <p:cNvSpPr txBox="1"/>
          <p:nvPr/>
        </p:nvSpPr>
        <p:spPr>
          <a:xfrm>
            <a:off x="9073243" y="6448677"/>
            <a:ext cx="2518757" cy="32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pt-PT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Água </a:t>
            </a:r>
            <a:r>
              <a:rPr lang="pt-PT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é vida; dê vida à EPAL, valorizando a água!</a:t>
            </a:r>
            <a:endParaRPr sz="800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79;p14"/>
          <p:cNvSpPr txBox="1"/>
          <p:nvPr/>
        </p:nvSpPr>
        <p:spPr>
          <a:xfrm>
            <a:off x="2428041" y="802475"/>
            <a:ext cx="6057750" cy="59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25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Produção e Distribuição de Água (m</a:t>
            </a:r>
            <a:r>
              <a:rPr lang="pt-PT" sz="2500" b="1" baseline="30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pt-PT" sz="25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2500" b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Imagem 57" descr="epal 2"/>
          <p:cNvPicPr/>
          <p:nvPr/>
        </p:nvPicPr>
        <p:blipFill>
          <a:blip r:embed="rId5" cstate="hqprint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" b="8105"/>
          <a:stretch>
            <a:fillRect/>
          </a:stretch>
        </p:blipFill>
        <p:spPr bwMode="auto">
          <a:xfrm>
            <a:off x="8774285" y="6495080"/>
            <a:ext cx="31529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78;p14"/>
          <p:cNvSpPr txBox="1"/>
          <p:nvPr/>
        </p:nvSpPr>
        <p:spPr>
          <a:xfrm>
            <a:off x="2297525" y="5418352"/>
            <a:ext cx="4255675" cy="107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>
              <a:lnSpc>
                <a:spcPct val="150000"/>
              </a:lnSpc>
              <a:buClr>
                <a:srgbClr val="254061"/>
              </a:buClr>
              <a:buSzPts val="1400"/>
            </a:pPr>
            <a:r>
              <a:rPr lang="pt-PT" sz="1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*Dados previsionais </a:t>
            </a: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(Plano Estratégico 2018-2022);</a:t>
            </a:r>
          </a:p>
          <a:p>
            <a:pPr marL="139700">
              <a:lnSpc>
                <a:spcPct val="150000"/>
              </a:lnSpc>
              <a:buClr>
                <a:srgbClr val="254061"/>
              </a:buClr>
              <a:buSzPts val="1400"/>
            </a:pPr>
            <a:r>
              <a:rPr lang="pt-PT" sz="1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1.º Semestre de 2019: </a:t>
            </a:r>
          </a:p>
          <a:p>
            <a:pPr marL="311150" indent="-171450">
              <a:lnSpc>
                <a:spcPct val="150000"/>
              </a:lnSpc>
              <a:buClr>
                <a:srgbClr val="254061"/>
              </a:buClr>
              <a:buSzPts val="1400"/>
              <a:buFontTx/>
              <a:buChar char="-"/>
            </a:pP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87.172.562 m</a:t>
            </a:r>
            <a:r>
              <a:rPr lang="pt-PT" sz="1000" baseline="30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de água produzida;</a:t>
            </a:r>
          </a:p>
          <a:p>
            <a:pPr marL="311150" indent="-171450">
              <a:lnSpc>
                <a:spcPct val="150000"/>
              </a:lnSpc>
              <a:buClr>
                <a:srgbClr val="254061"/>
              </a:buClr>
              <a:buSzPts val="1400"/>
              <a:buFontTx/>
              <a:buChar char="-"/>
            </a:pPr>
            <a:r>
              <a:rPr lang="pt-PT" sz="10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52.774.543 m</a:t>
            </a:r>
            <a:r>
              <a:rPr lang="pt-PT" sz="1000" baseline="300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pt-PT" sz="10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de água distribuída</a:t>
            </a: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pt-PT" sz="10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39;p18"/>
          <p:cNvSpPr txBox="1"/>
          <p:nvPr/>
        </p:nvSpPr>
        <p:spPr>
          <a:xfrm>
            <a:off x="7907987" y="1474262"/>
            <a:ext cx="3839400" cy="454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"/>
              </a:spcBef>
              <a:spcAft>
                <a:spcPts val="100"/>
              </a:spcAft>
              <a:buNone/>
            </a:pPr>
            <a:r>
              <a:rPr lang="pt-PT" sz="16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Principais Condicionantes</a:t>
            </a:r>
            <a:endParaRPr sz="1600" b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rtl="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16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Avarias pontuais </a:t>
            </a:r>
            <a:r>
              <a:rPr lang="pt-PT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dos equipamentos </a:t>
            </a:r>
            <a:r>
              <a:rPr lang="pt-PT" sz="16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eletromecânico e dispositivos hidráulicos</a:t>
            </a:r>
            <a:r>
              <a:rPr lang="pt-PT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16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rtl="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Avarias pontuais </a:t>
            </a:r>
            <a:r>
              <a:rPr lang="pt-PT" sz="16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nos </a:t>
            </a:r>
            <a:r>
              <a:rPr lang="pt-PT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órgãos de tratamento;</a:t>
            </a:r>
            <a:endParaRPr sz="16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rtl="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16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Insuficiência </a:t>
            </a:r>
            <a:r>
              <a:rPr lang="pt-PT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de grupos geradores;</a:t>
            </a:r>
            <a:endParaRPr sz="16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rtl="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Inoperância de grupos de bombagem;</a:t>
            </a:r>
            <a:endParaRPr sz="16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Garimpo de água e vandalismo </a:t>
            </a:r>
            <a:r>
              <a:rPr lang="pt-PT" sz="16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nas </a:t>
            </a:r>
            <a:r>
              <a:rPr lang="pt-PT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condutas </a:t>
            </a:r>
            <a:r>
              <a:rPr lang="pt-PT" sz="16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 rede de distribuição;</a:t>
            </a:r>
            <a:endParaRPr lang="pt-PT" sz="16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Perdas consideráveis de água na distribuição;</a:t>
            </a:r>
          </a:p>
          <a:p>
            <a:pPr marL="457200" lvl="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16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Roturas </a:t>
            </a:r>
            <a:r>
              <a:rPr lang="pt-PT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frequentes na rede de </a:t>
            </a:r>
            <a:r>
              <a:rPr lang="pt-PT" sz="16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distribuição do casco urbano.</a:t>
            </a:r>
            <a:endParaRPr sz="16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79;p14"/>
          <p:cNvSpPr txBox="1"/>
          <p:nvPr/>
        </p:nvSpPr>
        <p:spPr>
          <a:xfrm>
            <a:off x="2428041" y="195268"/>
            <a:ext cx="9319346" cy="52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2400" b="1" dirty="0">
                <a:solidFill>
                  <a:srgbClr val="0070C0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PRINCIPAIS INDICADORES DE DESEMPENHO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875137324"/>
              </p:ext>
            </p:extLst>
          </p:nvPr>
        </p:nvGraphicFramePr>
        <p:xfrm>
          <a:off x="2388677" y="1477880"/>
          <a:ext cx="5291513" cy="3837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38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7" t="15238" r="45021" b="37333"/>
          <a:stretch/>
        </p:blipFill>
        <p:spPr>
          <a:xfrm>
            <a:off x="0" y="0"/>
            <a:ext cx="2297525" cy="6858000"/>
          </a:xfrm>
          <a:prstGeom prst="rect">
            <a:avLst/>
          </a:prstGeom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0FB339D-A51C-4D1B-9A95-89793459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3243" y="6411206"/>
            <a:ext cx="2743200" cy="365125"/>
          </a:xfrm>
        </p:spPr>
        <p:txBody>
          <a:bodyPr/>
          <a:lstStyle/>
          <a:p>
            <a:fld id="{90B93262-B781-4BC6-8740-97ECC35AEA39}" type="slidenum">
              <a:rPr lang="pt-PT" b="1" smtClean="0"/>
              <a:t>4</a:t>
            </a:fld>
            <a:endParaRPr lang="pt-PT" b="1" dirty="0"/>
          </a:p>
        </p:txBody>
      </p:sp>
      <p:pic>
        <p:nvPicPr>
          <p:cNvPr id="10" name="Marcador de Posição de Conteúd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4495797"/>
            <a:ext cx="6863091" cy="1886612"/>
          </a:xfrm>
        </p:spPr>
      </p:pic>
      <p:pic>
        <p:nvPicPr>
          <p:cNvPr id="11" name="7DA9BBC6-888E-42AC-A4F0-8E95FA8FD4C8" descr="E380A40D-054F-4E91-AFEA-B6702880FE6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8205935"/>
            <a:ext cx="814991" cy="36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Google Shape;76;p14"/>
          <p:cNvSpPr txBox="1"/>
          <p:nvPr/>
        </p:nvSpPr>
        <p:spPr>
          <a:xfrm>
            <a:off x="9073243" y="6448677"/>
            <a:ext cx="2518757" cy="32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pt-PT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Água </a:t>
            </a:r>
            <a:r>
              <a:rPr lang="pt-PT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é vida; dê vida à EPAL, valorizando a água!</a:t>
            </a:r>
            <a:endParaRPr sz="800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79;p14"/>
          <p:cNvSpPr txBox="1"/>
          <p:nvPr/>
        </p:nvSpPr>
        <p:spPr>
          <a:xfrm>
            <a:off x="2379287" y="801015"/>
            <a:ext cx="6267072" cy="59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25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Comercialização de Água (Akz)</a:t>
            </a:r>
            <a:endParaRPr sz="2500" b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Imagem 57" descr="epal 2"/>
          <p:cNvPicPr/>
          <p:nvPr/>
        </p:nvPicPr>
        <p:blipFill>
          <a:blip r:embed="rId5" cstate="hqprint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" b="8105"/>
          <a:stretch>
            <a:fillRect/>
          </a:stretch>
        </p:blipFill>
        <p:spPr bwMode="auto">
          <a:xfrm>
            <a:off x="8774285" y="6495080"/>
            <a:ext cx="315290" cy="216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50985900"/>
              </p:ext>
            </p:extLst>
          </p:nvPr>
        </p:nvGraphicFramePr>
        <p:xfrm>
          <a:off x="2516967" y="1486120"/>
          <a:ext cx="5291513" cy="3834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Google Shape;78;p14"/>
          <p:cNvSpPr txBox="1"/>
          <p:nvPr/>
        </p:nvSpPr>
        <p:spPr>
          <a:xfrm>
            <a:off x="2379287" y="5342605"/>
            <a:ext cx="5291513" cy="122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>
              <a:lnSpc>
                <a:spcPct val="150000"/>
              </a:lnSpc>
              <a:buClr>
                <a:srgbClr val="254061"/>
              </a:buClr>
              <a:buSzPts val="1400"/>
            </a:pPr>
            <a:r>
              <a:rPr lang="pt-PT" sz="1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*Dados previsionais </a:t>
            </a: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(Plano Estratégico 2018-2022);</a:t>
            </a:r>
          </a:p>
          <a:p>
            <a:pPr marL="139700">
              <a:lnSpc>
                <a:spcPct val="150000"/>
              </a:lnSpc>
              <a:buClr>
                <a:srgbClr val="254061"/>
              </a:buClr>
              <a:buSzPts val="1400"/>
            </a:pPr>
            <a:r>
              <a:rPr lang="pt-PT" sz="1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1.º Semestre de 2019:</a:t>
            </a:r>
          </a:p>
          <a:p>
            <a:pPr marL="311150" indent="-171450">
              <a:lnSpc>
                <a:spcPct val="150000"/>
              </a:lnSpc>
              <a:buClr>
                <a:srgbClr val="254061"/>
              </a:buClr>
              <a:buSzPts val="1400"/>
              <a:buFontTx/>
              <a:buChar char="-"/>
            </a:pP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Akz  13.111.552.638 de água </a:t>
            </a:r>
            <a:r>
              <a:rPr lang="pt-PT" sz="1000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facturada</a:t>
            </a: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marL="311150" indent="-171450">
              <a:lnSpc>
                <a:spcPct val="150000"/>
              </a:lnSpc>
              <a:buClr>
                <a:srgbClr val="254061"/>
              </a:buClr>
              <a:buSzPts val="1400"/>
              <a:buFontTx/>
              <a:buChar char="-"/>
            </a:pPr>
            <a:r>
              <a:rPr lang="pt-PT" sz="10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Akz  </a:t>
            </a: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4.181.650.590  </a:t>
            </a:r>
            <a:r>
              <a:rPr lang="pt-PT" sz="10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de água </a:t>
            </a: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cobrada.</a:t>
            </a:r>
            <a:endParaRPr lang="pt-PT" sz="10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39;p18"/>
          <p:cNvSpPr txBox="1"/>
          <p:nvPr/>
        </p:nvSpPr>
        <p:spPr>
          <a:xfrm>
            <a:off x="7977043" y="1393531"/>
            <a:ext cx="3839400" cy="392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"/>
              </a:spcBef>
              <a:spcAft>
                <a:spcPts val="100"/>
              </a:spcAft>
              <a:buNone/>
            </a:pPr>
            <a:r>
              <a:rPr lang="pt-PT" sz="16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Principais Condicionantes</a:t>
            </a:r>
            <a:endParaRPr sz="1600" b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16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Perdas </a:t>
            </a:r>
            <a:r>
              <a:rPr lang="pt-PT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comerciais </a:t>
            </a:r>
            <a:r>
              <a:rPr lang="pt-PT" sz="16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consideráveis;</a:t>
            </a:r>
            <a:endParaRPr lang="pt-PT" sz="16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16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Elevado número de </a:t>
            </a:r>
            <a:r>
              <a:rPr lang="pt-PT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clientes com </a:t>
            </a:r>
            <a:r>
              <a:rPr lang="pt-PT" sz="1600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facturação</a:t>
            </a:r>
            <a:r>
              <a:rPr lang="pt-PT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por estimativa;</a:t>
            </a:r>
          </a:p>
          <a:p>
            <a:pPr marL="45720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16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Insuficiência de contadores;</a:t>
            </a:r>
            <a:endParaRPr lang="pt-PT" sz="16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16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Insuficiência </a:t>
            </a:r>
            <a:r>
              <a:rPr lang="pt-PT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da distribuição de água em áreas com potencial de </a:t>
            </a:r>
            <a:r>
              <a:rPr lang="pt-PT" sz="1600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facturação</a:t>
            </a:r>
            <a:r>
              <a:rPr lang="pt-PT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e cobrança;</a:t>
            </a:r>
          </a:p>
          <a:p>
            <a:pPr marL="457200" lvl="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16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Irregularidade </a:t>
            </a:r>
            <a:r>
              <a:rPr lang="pt-PT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no pagamento das dívidas de instituições públicas;</a:t>
            </a:r>
          </a:p>
          <a:p>
            <a:pPr marL="457200" lvl="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Risco de crescimento de venda ilegal de água</a:t>
            </a:r>
            <a:r>
              <a:rPr lang="pt-PT" sz="16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pt-PT" sz="16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79;p14"/>
          <p:cNvSpPr txBox="1"/>
          <p:nvPr/>
        </p:nvSpPr>
        <p:spPr>
          <a:xfrm>
            <a:off x="2428041" y="195268"/>
            <a:ext cx="9319346" cy="52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2400" b="1" dirty="0">
                <a:solidFill>
                  <a:srgbClr val="0070C0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PRINCIPAIS INDICADORES DE DESEMPENHO</a:t>
            </a:r>
          </a:p>
        </p:txBody>
      </p:sp>
    </p:spTree>
    <p:extLst>
      <p:ext uri="{BB962C8B-B14F-4D97-AF65-F5344CB8AC3E}">
        <p14:creationId xmlns:p14="http://schemas.microsoft.com/office/powerpoint/2010/main" val="23481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7" t="15238" r="45021" b="37333"/>
          <a:stretch/>
        </p:blipFill>
        <p:spPr>
          <a:xfrm>
            <a:off x="0" y="0"/>
            <a:ext cx="2297525" cy="6858000"/>
          </a:xfrm>
          <a:prstGeom prst="rect">
            <a:avLst/>
          </a:prstGeom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0FB339D-A51C-4D1B-9A95-89793459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3243" y="6411206"/>
            <a:ext cx="2743200" cy="365125"/>
          </a:xfrm>
        </p:spPr>
        <p:txBody>
          <a:bodyPr/>
          <a:lstStyle/>
          <a:p>
            <a:fld id="{90B93262-B781-4BC6-8740-97ECC35AEA39}" type="slidenum">
              <a:rPr lang="pt-PT" b="1" smtClean="0"/>
              <a:t>5</a:t>
            </a:fld>
            <a:endParaRPr lang="pt-PT" b="1" dirty="0"/>
          </a:p>
        </p:txBody>
      </p:sp>
      <p:pic>
        <p:nvPicPr>
          <p:cNvPr id="10" name="Marcador de Posição de Conteúd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747651"/>
            <a:ext cx="6863091" cy="1886612"/>
          </a:xfrm>
        </p:spPr>
      </p:pic>
      <p:pic>
        <p:nvPicPr>
          <p:cNvPr id="11" name="7DA9BBC6-888E-42AC-A4F0-8E95FA8FD4C8" descr="E380A40D-054F-4E91-AFEA-B6702880FE6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8205935"/>
            <a:ext cx="814991" cy="36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Google Shape;76;p14"/>
          <p:cNvSpPr txBox="1"/>
          <p:nvPr/>
        </p:nvSpPr>
        <p:spPr>
          <a:xfrm>
            <a:off x="9073243" y="6448677"/>
            <a:ext cx="2518757" cy="32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pt-PT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Água </a:t>
            </a:r>
            <a:r>
              <a:rPr lang="pt-PT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é vida; dê vida à EPAL, valorizando a água!</a:t>
            </a:r>
            <a:endParaRPr sz="800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79;p14"/>
          <p:cNvSpPr txBox="1"/>
          <p:nvPr/>
        </p:nvSpPr>
        <p:spPr>
          <a:xfrm>
            <a:off x="2419728" y="66501"/>
            <a:ext cx="8997706" cy="59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2400" b="1" dirty="0" smtClean="0">
                <a:solidFill>
                  <a:srgbClr val="0070C0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PONTO DE SITUAÇÃO DOS PROJECTOS EM </a:t>
            </a:r>
            <a:r>
              <a:rPr lang="pt-PT" sz="2400" b="1" dirty="0" smtClean="0">
                <a:solidFill>
                  <a:srgbClr val="0070C0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CURSO (23)</a:t>
            </a:r>
            <a:endParaRPr lang="pt-PT" sz="2400" b="1" dirty="0">
              <a:solidFill>
                <a:srgbClr val="0070C0"/>
              </a:solidFill>
              <a:latin typeface="Bahnschrift" panose="020B0502040204020203" pitchFamily="3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Imagem 57" descr="epal 2"/>
          <p:cNvPicPr/>
          <p:nvPr/>
        </p:nvPicPr>
        <p:blipFill>
          <a:blip r:embed="rId5" cstate="hqprint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" b="8105"/>
          <a:stretch>
            <a:fillRect/>
          </a:stretch>
        </p:blipFill>
        <p:spPr bwMode="auto">
          <a:xfrm>
            <a:off x="8774285" y="6511706"/>
            <a:ext cx="315290" cy="216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Google Shape;296;p27"/>
          <p:cNvGraphicFramePr/>
          <p:nvPr>
            <p:extLst>
              <p:ext uri="{D42A27DB-BD31-4B8C-83A1-F6EECF244321}">
                <p14:modId xmlns:p14="http://schemas.microsoft.com/office/powerpoint/2010/main" val="3656529079"/>
              </p:ext>
            </p:extLst>
          </p:nvPr>
        </p:nvGraphicFramePr>
        <p:xfrm>
          <a:off x="2528408" y="723736"/>
          <a:ext cx="8889025" cy="384015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73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3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335">
                  <a:extLst>
                    <a:ext uri="{9D8B030D-6E8A-4147-A177-3AD203B41FA5}">
                      <a16:colId xmlns:a16="http://schemas.microsoft.com/office/drawing/2014/main" val="3300552468"/>
                    </a:ext>
                  </a:extLst>
                </a:gridCol>
                <a:gridCol w="2813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>
                          <a:solidFill>
                            <a:schemeClr val="bg1"/>
                          </a:solidFill>
                          <a:sym typeface="Montserrat"/>
                        </a:rPr>
                        <a:t>N.º</a:t>
                      </a:r>
                      <a:endParaRPr sz="1000" b="1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>
                          <a:solidFill>
                            <a:schemeClr val="bg1"/>
                          </a:solidFill>
                          <a:sym typeface="Montserrat"/>
                        </a:rPr>
                        <a:t>Designação</a:t>
                      </a:r>
                      <a:endParaRPr sz="1000" b="1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 smtClean="0">
                          <a:solidFill>
                            <a:schemeClr val="bg1"/>
                          </a:solidFill>
                          <a:sym typeface="Montserrat"/>
                        </a:rPr>
                        <a:t>Execução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 smtClean="0">
                          <a:solidFill>
                            <a:schemeClr val="bg1"/>
                          </a:solidFill>
                          <a:sym typeface="Montserrat"/>
                        </a:rPr>
                        <a:t>Física (%)</a:t>
                      </a:r>
                      <a:endParaRPr sz="1000" b="1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 smtClean="0">
                          <a:solidFill>
                            <a:schemeClr val="bg1"/>
                          </a:solidFill>
                          <a:sym typeface="Montserrat"/>
                        </a:rPr>
                        <a:t>Facturação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 smtClean="0">
                          <a:solidFill>
                            <a:schemeClr val="bg1"/>
                          </a:solidFill>
                          <a:sym typeface="Montserrat"/>
                        </a:rPr>
                        <a:t>(%)</a:t>
                      </a:r>
                      <a:endParaRPr sz="1000" b="1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 smtClean="0">
                          <a:solidFill>
                            <a:schemeClr val="bg1"/>
                          </a:solidFill>
                          <a:sym typeface="Montserrat"/>
                        </a:rPr>
                        <a:t>Pagamento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 smtClean="0">
                          <a:solidFill>
                            <a:schemeClr val="bg1"/>
                          </a:solidFill>
                          <a:sym typeface="Montserrat"/>
                        </a:rPr>
                        <a:t>(%)</a:t>
                      </a:r>
                      <a:endParaRPr lang="pt-PT" sz="1000" b="1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 smtClean="0">
                          <a:solidFill>
                            <a:schemeClr val="bg1"/>
                          </a:solidFill>
                          <a:sym typeface="Montserrat"/>
                        </a:rPr>
                        <a:t>Nota</a:t>
                      </a:r>
                      <a:endParaRPr sz="1000" b="1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002060"/>
                          </a:solidFill>
                          <a:sym typeface="Montserrat"/>
                        </a:rPr>
                        <a:t>1</a:t>
                      </a:r>
                      <a:endParaRPr sz="100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002060"/>
                          </a:solidFill>
                          <a:sym typeface="Montserrat"/>
                        </a:rPr>
                        <a:t>Construção da ETA Candelabro (Fase 3) </a:t>
                      </a:r>
                      <a:endParaRPr sz="100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31,65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39,69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15,00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Acordo de Financiamento em negociação</a:t>
                      </a:r>
                      <a:endParaRPr sz="1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2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CD Candelabro e Condutas Adutoras DN 800 mm 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59,25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59,98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59,98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Regista morosidade na</a:t>
                      </a:r>
                      <a:r>
                        <a:rPr lang="pt-PT" sz="10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 liquidação das </a:t>
                      </a:r>
                      <a:r>
                        <a:rPr lang="pt-PT" sz="10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facturas</a:t>
                      </a:r>
                      <a:endParaRPr lang="pt-PT" sz="1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3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Reforço de Água Bruta a ETA Luanda </a:t>
                      </a: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Sudeste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30,30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36,76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18,37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Regista morosidade na</a:t>
                      </a:r>
                      <a:r>
                        <a:rPr lang="pt-PT" sz="10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 liquidação das </a:t>
                      </a:r>
                      <a:r>
                        <a:rPr lang="pt-PT" sz="10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facturas</a:t>
                      </a:r>
                      <a:endParaRPr sz="1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4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Reforço de Sistema Periféricos e Rede Distribuição Zango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96,05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99,29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81,39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Montserrat"/>
                        </a:rPr>
                        <a:t>Regista morosidade na liquidação das </a:t>
                      </a:r>
                      <a:r>
                        <a:rPr kumimoji="0" lang="pt-P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Montserrat"/>
                        </a:rPr>
                        <a:t>facturas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5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CD Morar e </a:t>
                      </a:r>
                      <a:r>
                        <a:rPr lang="pt-PT" sz="1000" dirty="0" err="1" smtClean="0">
                          <a:solidFill>
                            <a:srgbClr val="002060"/>
                          </a:solidFill>
                          <a:sym typeface="Montserrat"/>
                        </a:rPr>
                        <a:t>Sist</a:t>
                      </a: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. Segurança </a:t>
                      </a: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de Condutas Adutoras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81,75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77,49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66,74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Montserrat"/>
                        </a:rPr>
                        <a:t>Regista morosidade na liquidação das </a:t>
                      </a:r>
                      <a:r>
                        <a:rPr kumimoji="0" lang="pt-P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Montserrat"/>
                        </a:rPr>
                        <a:t>facturas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6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Centro de Formação e Treinamento 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52,38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60,41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25,92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Montserrat"/>
                        </a:rPr>
                        <a:t>Regista morosidade na liquidação das facturas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002060"/>
                          </a:solidFill>
                          <a:sym typeface="Montserrat"/>
                        </a:rPr>
                        <a:t>7</a:t>
                      </a:r>
                      <a:endParaRPr sz="100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002060"/>
                          </a:solidFill>
                          <a:sym typeface="Montserrat"/>
                        </a:rPr>
                        <a:t>Centro de Distribuição de Água de Viana </a:t>
                      </a:r>
                      <a:endParaRPr sz="100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43,93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44,00</a:t>
                      </a:r>
                      <a:endParaRPr lang="pt-PT"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15,00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Montserrat"/>
                        </a:rPr>
                        <a:t>Regista falta de cabimentação financeira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solidFill>
                            <a:srgbClr val="002060"/>
                          </a:solidFill>
                          <a:sym typeface="Montserrat"/>
                        </a:rPr>
                        <a:t>8</a:t>
                      </a:r>
                      <a:endParaRPr sz="100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CD Vila Flor e </a:t>
                      </a: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Conduta </a:t>
                      </a: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DN </a:t>
                      </a: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500 mm </a:t>
                      </a:r>
                      <a:r>
                        <a:rPr lang="pt-PT" sz="1000" dirty="0" err="1" smtClean="0">
                          <a:solidFill>
                            <a:srgbClr val="002060"/>
                          </a:solidFill>
                          <a:sym typeface="Montserrat"/>
                        </a:rPr>
                        <a:t>Kilamba</a:t>
                      </a: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 – CD Vila Flor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96,00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72,85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63,18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Montserrat"/>
                        </a:rPr>
                        <a:t>Regista morosidade na liquidação das facturas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9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Centro de Distribuição de Água da </a:t>
                      </a:r>
                      <a:r>
                        <a:rPr lang="pt-PT" sz="1000" dirty="0" err="1">
                          <a:solidFill>
                            <a:srgbClr val="002060"/>
                          </a:solidFill>
                          <a:sym typeface="Montserrat"/>
                        </a:rPr>
                        <a:t>Sapú</a:t>
                      </a: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 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99,50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71,08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29,97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Montserrat"/>
                        </a:rPr>
                        <a:t>Regista morosidade na liquidação das facturas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10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Centro de Distribuição de Água do Aeroporto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94,00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65,82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51,16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Montserrat"/>
                        </a:rPr>
                        <a:t>Regista morosidade na liquidação das </a:t>
                      </a:r>
                      <a:r>
                        <a:rPr kumimoji="0" lang="pt-P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Montserrat"/>
                        </a:rPr>
                        <a:t>facturas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Google Shape;78;p14"/>
          <p:cNvSpPr txBox="1"/>
          <p:nvPr/>
        </p:nvSpPr>
        <p:spPr>
          <a:xfrm>
            <a:off x="2419729" y="4621180"/>
            <a:ext cx="8997705" cy="149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>
              <a:lnSpc>
                <a:spcPct val="150000"/>
              </a:lnSpc>
              <a:buClr>
                <a:srgbClr val="254061"/>
              </a:buClr>
              <a:buSzPts val="1400"/>
            </a:pPr>
            <a:r>
              <a:rPr lang="pt-PT" sz="1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Notas:</a:t>
            </a:r>
          </a:p>
          <a:p>
            <a:pPr marL="139700">
              <a:lnSpc>
                <a:spcPct val="150000"/>
              </a:lnSpc>
              <a:buClr>
                <a:srgbClr val="254061"/>
              </a:buClr>
              <a:buSzPts val="1400"/>
            </a:pP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1- Os </a:t>
            </a:r>
            <a:r>
              <a:rPr lang="pt-PT" sz="1000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projectos</a:t>
            </a: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inseridos na LC China registam morosidade de liquidação das </a:t>
            </a:r>
            <a:r>
              <a:rPr lang="pt-PT" sz="1000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facturas</a:t>
            </a: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marL="139700">
              <a:lnSpc>
                <a:spcPct val="150000"/>
              </a:lnSpc>
              <a:buClr>
                <a:srgbClr val="254061"/>
              </a:buClr>
              <a:buSzPts val="1400"/>
            </a:pP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2- Acordos de Financiamento para construção da ETA </a:t>
            </a:r>
            <a:r>
              <a:rPr lang="pt-PT" sz="10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andelabro/Fase III continua em negociação;</a:t>
            </a:r>
          </a:p>
          <a:p>
            <a:pPr marL="139700">
              <a:lnSpc>
                <a:spcPct val="150000"/>
              </a:lnSpc>
              <a:buClr>
                <a:srgbClr val="254061"/>
              </a:buClr>
              <a:buSzPts val="1400"/>
            </a:pPr>
            <a:r>
              <a:rPr lang="pt-PT" sz="10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pt-PT" sz="1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CD Viana: </a:t>
            </a: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regista paralisação devido a falta de liquidação das </a:t>
            </a:r>
            <a:r>
              <a:rPr lang="pt-PT" sz="1000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facturas</a:t>
            </a: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do Empreiteiro (enquadrado no ROT);</a:t>
            </a:r>
          </a:p>
        </p:txBody>
      </p:sp>
    </p:spTree>
    <p:extLst>
      <p:ext uri="{BB962C8B-B14F-4D97-AF65-F5344CB8AC3E}">
        <p14:creationId xmlns:p14="http://schemas.microsoft.com/office/powerpoint/2010/main" val="337265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7" t="15238" r="45021" b="37333"/>
          <a:stretch/>
        </p:blipFill>
        <p:spPr>
          <a:xfrm>
            <a:off x="0" y="0"/>
            <a:ext cx="2297525" cy="6858000"/>
          </a:xfrm>
          <a:prstGeom prst="rect">
            <a:avLst/>
          </a:prstGeom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0FB339D-A51C-4D1B-9A95-89793459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3243" y="6411206"/>
            <a:ext cx="2743200" cy="365125"/>
          </a:xfrm>
        </p:spPr>
        <p:txBody>
          <a:bodyPr/>
          <a:lstStyle/>
          <a:p>
            <a:fld id="{90B93262-B781-4BC6-8740-97ECC35AEA39}" type="slidenum">
              <a:rPr lang="pt-PT" b="1" smtClean="0"/>
              <a:t>6</a:t>
            </a:fld>
            <a:endParaRPr lang="pt-PT" b="1" dirty="0"/>
          </a:p>
        </p:txBody>
      </p:sp>
      <p:pic>
        <p:nvPicPr>
          <p:cNvPr id="10" name="Marcador de Posição de Conteúd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747651"/>
            <a:ext cx="6863091" cy="1886612"/>
          </a:xfrm>
        </p:spPr>
      </p:pic>
      <p:pic>
        <p:nvPicPr>
          <p:cNvPr id="11" name="7DA9BBC6-888E-42AC-A4F0-8E95FA8FD4C8" descr="E380A40D-054F-4E91-AFEA-B6702880FE6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8205935"/>
            <a:ext cx="814991" cy="36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Google Shape;76;p14"/>
          <p:cNvSpPr txBox="1"/>
          <p:nvPr/>
        </p:nvSpPr>
        <p:spPr>
          <a:xfrm>
            <a:off x="9073243" y="6448677"/>
            <a:ext cx="2518757" cy="32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pt-PT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Água </a:t>
            </a:r>
            <a:r>
              <a:rPr lang="pt-PT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é vida; dê vida à EPAL, valorizando a água!</a:t>
            </a:r>
            <a:endParaRPr sz="800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Imagem 57" descr="epal 2"/>
          <p:cNvPicPr/>
          <p:nvPr/>
        </p:nvPicPr>
        <p:blipFill>
          <a:blip r:embed="rId5" cstate="hqprint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" b="8105"/>
          <a:stretch>
            <a:fillRect/>
          </a:stretch>
        </p:blipFill>
        <p:spPr bwMode="auto">
          <a:xfrm>
            <a:off x="8774285" y="6495080"/>
            <a:ext cx="315290" cy="216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Google Shape;308;p28"/>
          <p:cNvGraphicFramePr/>
          <p:nvPr>
            <p:extLst>
              <p:ext uri="{D42A27DB-BD31-4B8C-83A1-F6EECF244321}">
                <p14:modId xmlns:p14="http://schemas.microsoft.com/office/powerpoint/2010/main" val="2206875231"/>
              </p:ext>
            </p:extLst>
          </p:nvPr>
        </p:nvGraphicFramePr>
        <p:xfrm>
          <a:off x="2521304" y="738053"/>
          <a:ext cx="8896128" cy="35049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47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7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3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335">
                  <a:extLst>
                    <a:ext uri="{9D8B030D-6E8A-4147-A177-3AD203B41FA5}">
                      <a16:colId xmlns:a16="http://schemas.microsoft.com/office/drawing/2014/main" val="3147166677"/>
                    </a:ext>
                  </a:extLst>
                </a:gridCol>
                <a:gridCol w="2813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1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>
                          <a:solidFill>
                            <a:schemeClr val="bg1"/>
                          </a:solidFill>
                          <a:sym typeface="Montserrat"/>
                        </a:rPr>
                        <a:t>N.º</a:t>
                      </a:r>
                      <a:endParaRPr sz="1000" b="1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>
                          <a:solidFill>
                            <a:schemeClr val="bg1"/>
                          </a:solidFill>
                          <a:sym typeface="Montserrat"/>
                        </a:rPr>
                        <a:t>Designação</a:t>
                      </a:r>
                      <a:endParaRPr sz="1000" b="1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 smtClean="0">
                          <a:solidFill>
                            <a:schemeClr val="bg1"/>
                          </a:solidFill>
                          <a:sym typeface="Montserrat"/>
                        </a:rPr>
                        <a:t>Execução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 smtClean="0">
                          <a:solidFill>
                            <a:schemeClr val="bg1"/>
                          </a:solidFill>
                          <a:sym typeface="Montserrat"/>
                        </a:rPr>
                        <a:t>Física (%)</a:t>
                      </a:r>
                      <a:endParaRPr sz="1000" b="1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 smtClean="0">
                          <a:solidFill>
                            <a:schemeClr val="bg1"/>
                          </a:solidFill>
                          <a:sym typeface="Montserrat"/>
                        </a:rPr>
                        <a:t>Facturação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 smtClean="0">
                          <a:solidFill>
                            <a:schemeClr val="bg1"/>
                          </a:solidFill>
                          <a:sym typeface="Montserrat"/>
                        </a:rPr>
                        <a:t>(%)</a:t>
                      </a:r>
                      <a:endParaRPr sz="1000" b="1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 smtClean="0">
                          <a:solidFill>
                            <a:schemeClr val="bg1"/>
                          </a:solidFill>
                          <a:sym typeface="Montserrat"/>
                        </a:rPr>
                        <a:t>Pagamento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 smtClean="0">
                          <a:solidFill>
                            <a:schemeClr val="bg1"/>
                          </a:solidFill>
                          <a:sym typeface="Montserrat"/>
                        </a:rPr>
                        <a:t>(%)</a:t>
                      </a:r>
                      <a:endParaRPr lang="pt-PT" sz="1000" b="1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 smtClean="0">
                          <a:solidFill>
                            <a:schemeClr val="bg1"/>
                          </a:solidFill>
                          <a:sym typeface="Montserrat"/>
                        </a:rPr>
                        <a:t>Observação</a:t>
                      </a:r>
                      <a:endParaRPr lang="pt-PT" sz="1000" b="1" dirty="0">
                        <a:solidFill>
                          <a:schemeClr val="bg1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I</a:t>
                      </a:r>
                      <a:endParaRPr sz="1000" b="1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Sistema </a:t>
                      </a:r>
                      <a:r>
                        <a:rPr lang="pt-PT" sz="1000" b="1" dirty="0" err="1" smtClean="0">
                          <a:solidFill>
                            <a:srgbClr val="002060"/>
                          </a:solidFill>
                          <a:sym typeface="Montserrat"/>
                        </a:rPr>
                        <a:t>Quilonga</a:t>
                      </a:r>
                      <a:r>
                        <a:rPr lang="pt-PT" sz="1000" b="1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 Grande e Rede Associada</a:t>
                      </a:r>
                      <a:endParaRPr sz="1000" b="1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1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Lote Q1 </a:t>
                      </a: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– Captação, EB, ETA e Conduta Elevatória 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7,41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21,15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15,00</a:t>
                      </a:r>
                      <a:endParaRPr sz="1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Montserrat"/>
                        </a:rPr>
                        <a:t>Aguarda efectivação do Acordo de Financiamento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2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Lote Q3 </a:t>
                      </a: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- Construção do CD </a:t>
                      </a:r>
                      <a:r>
                        <a:rPr lang="pt-PT" sz="1000" dirty="0" err="1">
                          <a:solidFill>
                            <a:srgbClr val="002060"/>
                          </a:solidFill>
                          <a:sym typeface="Montserrat"/>
                        </a:rPr>
                        <a:t>Cacuaco</a:t>
                      </a: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 II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8,47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22,20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15,00</a:t>
                      </a:r>
                      <a:endParaRPr sz="1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Montserrat"/>
                        </a:rPr>
                        <a:t>Aguarda </a:t>
                      </a:r>
                      <a:r>
                        <a:rPr kumimoji="0" lang="pt-P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Montserrat"/>
                        </a:rPr>
                        <a:t>efectivação</a:t>
                      </a:r>
                      <a:r>
                        <a:rPr kumimoji="0" lang="pt-P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Montserrat"/>
                        </a:rPr>
                        <a:t> do Acordo de Financiamento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3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Lote Q4 </a:t>
                      </a: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- Construção do CD Zango 1 e 2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42,00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48,24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25,83</a:t>
                      </a:r>
                      <a:endParaRPr sz="1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Montserrat"/>
                        </a:rPr>
                        <a:t>Regista morosidade na liquidação das facturas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4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Lote Q5  </a:t>
                      </a: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- Construção do CD Novo Aeroporto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60,34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65,30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15,00</a:t>
                      </a:r>
                      <a:endParaRPr sz="1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Montserrat"/>
                        </a:rPr>
                        <a:t>Regista morosidade na liquidação das facturas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5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Lote Q8 </a:t>
                      </a: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- Construção do CD Bom Jesus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- -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15,00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15,00</a:t>
                      </a:r>
                      <a:endParaRPr sz="1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Montserrat"/>
                        </a:rPr>
                        <a:t>Regista morosidade na liquidação das facturas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6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Lote Q9 </a:t>
                      </a:r>
                      <a:r>
                        <a:rPr lang="pt-PT" sz="1000" dirty="0">
                          <a:solidFill>
                            <a:srgbClr val="002060"/>
                          </a:solidFill>
                          <a:sym typeface="Montserrat"/>
                        </a:rPr>
                        <a:t>- Ampliação do CD Polo Industrial de Viana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69,00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60,58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40,49</a:t>
                      </a:r>
                      <a:endParaRPr sz="1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Montserrat"/>
                        </a:rPr>
                        <a:t>Regista morosidade na liquidação das </a:t>
                      </a:r>
                      <a:r>
                        <a:rPr kumimoji="0" lang="pt-P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Montserrat"/>
                        </a:rPr>
                        <a:t>facturas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II</a:t>
                      </a:r>
                      <a:endParaRPr sz="1000" b="1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Sistema Bita e Rede Associada</a:t>
                      </a:r>
                      <a:endParaRPr sz="1000" b="1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1</a:t>
                      </a:r>
                      <a:endParaRPr sz="1000" dirty="0">
                        <a:solidFill>
                          <a:srgbClr val="002060"/>
                        </a:solidFill>
                        <a:latin typeface="Proxima Nova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dirty="0" smtClean="0">
                          <a:solidFill>
                            <a:srgbClr val="002060"/>
                          </a:solidFill>
                          <a:sym typeface="Montserrat"/>
                        </a:rPr>
                        <a:t>Lote </a:t>
                      </a:r>
                      <a:r>
                        <a:rPr lang="pt-PT" sz="1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B4 </a:t>
                      </a:r>
                      <a:r>
                        <a:rPr lang="pt-PT" sz="1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- Construção do CD </a:t>
                      </a:r>
                      <a:r>
                        <a:rPr lang="pt-PT" sz="10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Cabolombo</a:t>
                      </a:r>
                      <a:r>
                        <a:rPr lang="pt-PT" sz="1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 II</a:t>
                      </a:r>
                      <a:endParaRPr sz="1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47,23</a:t>
                      </a:r>
                      <a:endParaRPr sz="1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55,15</a:t>
                      </a:r>
                      <a:endParaRPr sz="1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15,00</a:t>
                      </a:r>
                      <a:endParaRPr sz="1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Aguarda </a:t>
                      </a:r>
                      <a:r>
                        <a:rPr kumimoji="0" lang="pt-P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efectivação</a:t>
                      </a:r>
                      <a:r>
                        <a:rPr kumimoji="0" lang="pt-P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 do Acordo de Financiamento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Google Shape;78;p14"/>
          <p:cNvSpPr txBox="1"/>
          <p:nvPr/>
        </p:nvSpPr>
        <p:spPr>
          <a:xfrm>
            <a:off x="2419728" y="4410101"/>
            <a:ext cx="8997705" cy="149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>
              <a:lnSpc>
                <a:spcPct val="150000"/>
              </a:lnSpc>
              <a:buClr>
                <a:srgbClr val="254061"/>
              </a:buClr>
              <a:buSzPts val="1400"/>
            </a:pPr>
            <a:r>
              <a:rPr lang="pt-PT" sz="1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Notas:</a:t>
            </a:r>
          </a:p>
          <a:p>
            <a:pPr marL="139700">
              <a:lnSpc>
                <a:spcPct val="150000"/>
              </a:lnSpc>
              <a:buClr>
                <a:srgbClr val="254061"/>
              </a:buClr>
              <a:buSzPts val="1400"/>
            </a:pP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1- Os </a:t>
            </a:r>
            <a:r>
              <a:rPr lang="pt-PT" sz="10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Lotes Q1, Q3, Q4, Q5, Q8, Q9 e </a:t>
            </a:r>
            <a:r>
              <a:rPr lang="pt-PT" sz="1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Q10 </a:t>
            </a: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do Sistema </a:t>
            </a:r>
            <a:r>
              <a:rPr lang="pt-PT" sz="1000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Quilonga</a:t>
            </a: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Grande </a:t>
            </a:r>
            <a:r>
              <a:rPr lang="pt-PT" sz="1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registam morosidade de liquidação das </a:t>
            </a:r>
            <a:r>
              <a:rPr lang="pt-PT" sz="1000" b="1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facturas</a:t>
            </a: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marL="139700">
              <a:lnSpc>
                <a:spcPct val="150000"/>
              </a:lnSpc>
              <a:buClr>
                <a:srgbClr val="254061"/>
              </a:buClr>
              <a:buSzPts val="1400"/>
            </a:pP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2- Os Lotes </a:t>
            </a:r>
            <a:r>
              <a:rPr lang="pt-PT" sz="10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Q1, </a:t>
            </a:r>
            <a:r>
              <a:rPr lang="pt-PT" sz="1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Q3 </a:t>
            </a:r>
            <a:r>
              <a:rPr lang="pt-PT" sz="10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 Q10 </a:t>
            </a:r>
            <a:r>
              <a:rPr lang="pt-PT" sz="10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do Sistema </a:t>
            </a:r>
            <a:r>
              <a:rPr lang="pt-PT" sz="1000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Quilonga</a:t>
            </a:r>
            <a:r>
              <a:rPr lang="pt-PT" sz="10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Grande </a:t>
            </a:r>
            <a:r>
              <a:rPr lang="pt-PT" sz="1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aguardam </a:t>
            </a:r>
            <a:r>
              <a:rPr lang="pt-PT" sz="1000" b="1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efectivação</a:t>
            </a:r>
            <a:r>
              <a:rPr lang="pt-PT" sz="1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dos Acordos de Financiamento</a:t>
            </a: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marL="139700">
              <a:lnSpc>
                <a:spcPct val="150000"/>
              </a:lnSpc>
              <a:buClr>
                <a:srgbClr val="254061"/>
              </a:buClr>
              <a:buSzPts val="1400"/>
            </a:pP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3- Os restantes lotes do Sistema </a:t>
            </a:r>
            <a:r>
              <a:rPr lang="pt-PT" sz="1000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Quilonga</a:t>
            </a: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Grande </a:t>
            </a:r>
            <a:r>
              <a:rPr lang="pt-PT" sz="1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(Lotes Q2, Q6 e Q7) </a:t>
            </a:r>
            <a:r>
              <a:rPr lang="pt-PT" sz="10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aguardam indicação de fonte de </a:t>
            </a: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financiamento;</a:t>
            </a:r>
          </a:p>
          <a:p>
            <a:pPr marL="139700">
              <a:lnSpc>
                <a:spcPct val="150000"/>
              </a:lnSpc>
              <a:buClr>
                <a:srgbClr val="254061"/>
              </a:buClr>
              <a:buSzPts val="1400"/>
            </a:pP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4- Com a </a:t>
            </a:r>
            <a:r>
              <a:rPr lang="pt-PT" sz="1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aprovação do financiamento de USD 1,3 mil milhões do Banco Mundial </a:t>
            </a:r>
            <a:r>
              <a:rPr lang="pt-PT" sz="1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(16/07/219) estão asseguradas as condições para arranque integral das obras do Sistema Bita.</a:t>
            </a:r>
            <a:endParaRPr lang="pt-PT" sz="10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79;p14"/>
          <p:cNvSpPr txBox="1"/>
          <p:nvPr/>
        </p:nvSpPr>
        <p:spPr>
          <a:xfrm>
            <a:off x="2419728" y="141318"/>
            <a:ext cx="8997706" cy="59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2400" b="1" dirty="0" smtClean="0">
                <a:solidFill>
                  <a:srgbClr val="0070C0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PONTO DE SITUAÇÃO DOS PROJECTOS EM </a:t>
            </a:r>
            <a:r>
              <a:rPr lang="pt-PT" sz="2400" b="1" dirty="0" smtClean="0">
                <a:solidFill>
                  <a:srgbClr val="0070C0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CURSO</a:t>
            </a:r>
            <a:endParaRPr lang="pt-PT" sz="2400" b="1" dirty="0">
              <a:solidFill>
                <a:srgbClr val="0070C0"/>
              </a:solidFill>
              <a:latin typeface="Bahnschrift" panose="020B0502040204020203" pitchFamily="34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0355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7" t="15238" r="45021" b="37333"/>
          <a:stretch/>
        </p:blipFill>
        <p:spPr>
          <a:xfrm>
            <a:off x="0" y="0"/>
            <a:ext cx="2297525" cy="6858000"/>
          </a:xfrm>
          <a:prstGeom prst="rect">
            <a:avLst/>
          </a:prstGeom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0FB339D-A51C-4D1B-9A95-89793459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3243" y="6411206"/>
            <a:ext cx="2743200" cy="365125"/>
          </a:xfrm>
        </p:spPr>
        <p:txBody>
          <a:bodyPr/>
          <a:lstStyle/>
          <a:p>
            <a:fld id="{90B93262-B781-4BC6-8740-97ECC35AEA39}" type="slidenum">
              <a:rPr lang="pt-PT" b="1" smtClean="0"/>
              <a:t>7</a:t>
            </a:fld>
            <a:endParaRPr lang="pt-PT" b="1" dirty="0"/>
          </a:p>
        </p:txBody>
      </p:sp>
      <p:pic>
        <p:nvPicPr>
          <p:cNvPr id="10" name="Marcador de Posição de Conteúd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747651"/>
            <a:ext cx="6863091" cy="1886612"/>
          </a:xfrm>
        </p:spPr>
      </p:pic>
      <p:pic>
        <p:nvPicPr>
          <p:cNvPr id="11" name="7DA9BBC6-888E-42AC-A4F0-8E95FA8FD4C8" descr="E380A40D-054F-4E91-AFEA-B6702880FE6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8205935"/>
            <a:ext cx="814991" cy="36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Google Shape;76;p14"/>
          <p:cNvSpPr txBox="1"/>
          <p:nvPr/>
        </p:nvSpPr>
        <p:spPr>
          <a:xfrm>
            <a:off x="9073243" y="6448677"/>
            <a:ext cx="2518757" cy="32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pt-PT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Água </a:t>
            </a:r>
            <a:r>
              <a:rPr lang="pt-PT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é vida; dê vida à EPAL, valorizando a água!</a:t>
            </a:r>
            <a:endParaRPr sz="800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Imagem 57" descr="epal 2"/>
          <p:cNvPicPr/>
          <p:nvPr/>
        </p:nvPicPr>
        <p:blipFill>
          <a:blip r:embed="rId5" cstate="hqprint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" b="8105"/>
          <a:stretch>
            <a:fillRect/>
          </a:stretch>
        </p:blipFill>
        <p:spPr bwMode="auto">
          <a:xfrm>
            <a:off x="8774285" y="6495080"/>
            <a:ext cx="31529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79;p14"/>
          <p:cNvSpPr txBox="1"/>
          <p:nvPr/>
        </p:nvSpPr>
        <p:spPr>
          <a:xfrm>
            <a:off x="2406665" y="72635"/>
            <a:ext cx="8513883" cy="59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2400" b="1" dirty="0" smtClean="0">
                <a:solidFill>
                  <a:srgbClr val="0070C0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PROJECTOS EM PERSPECTIVA COM ESTUDOS PRÉVIOS (21)</a:t>
            </a:r>
            <a:endParaRPr lang="pt-PT" sz="2400" b="1" dirty="0">
              <a:solidFill>
                <a:srgbClr val="0070C0"/>
              </a:solidFill>
              <a:latin typeface="Bahnschrift" panose="020B0502040204020203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39;p18"/>
          <p:cNvSpPr txBox="1"/>
          <p:nvPr/>
        </p:nvSpPr>
        <p:spPr>
          <a:xfrm>
            <a:off x="2409825" y="588597"/>
            <a:ext cx="8301718" cy="5757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Lote </a:t>
            </a:r>
            <a:r>
              <a:rPr lang="pt-PT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Q2 – Implantação de Condutas 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Adutoras;</a:t>
            </a:r>
          </a:p>
          <a:p>
            <a:pPr marL="457200" lvl="0" indent="-317500" rtl="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Lotes Q6, Q7 e Q8 </a:t>
            </a:r>
            <a:r>
              <a:rPr lang="pt-PT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– Construção 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dos </a:t>
            </a:r>
            <a:r>
              <a:rPr lang="pt-PT" sz="2000" b="1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CD’s</a:t>
            </a:r>
            <a:r>
              <a:rPr lang="pt-PT" sz="2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pt-PT" sz="20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Km </a:t>
            </a:r>
            <a:r>
              <a:rPr lang="pt-PT" sz="2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30, </a:t>
            </a:r>
            <a:r>
              <a:rPr lang="pt-PT" sz="2000" b="1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Capalanga</a:t>
            </a:r>
            <a:r>
              <a:rPr lang="pt-PT" sz="2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e Bom Jesus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;</a:t>
            </a:r>
          </a:p>
          <a:p>
            <a:pPr marL="457200" lvl="0" indent="-317500" rtl="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Lote </a:t>
            </a:r>
            <a:r>
              <a:rPr lang="pt-PT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Q10 - Construção da ETAP </a:t>
            </a:r>
            <a:r>
              <a:rPr lang="pt-PT" sz="2000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Quilonga</a:t>
            </a:r>
            <a:r>
              <a:rPr lang="pt-PT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Grande;</a:t>
            </a:r>
          </a:p>
          <a:p>
            <a:pPr marL="457200" lvl="0" indent="-317500" rtl="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Lote </a:t>
            </a:r>
            <a:r>
              <a:rPr lang="pt-PT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B1 – Captação, EB, ETA e Conduta 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Elevatória;</a:t>
            </a:r>
          </a:p>
          <a:p>
            <a:pPr marL="457200" lvl="0" indent="-317500" rtl="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Lote </a:t>
            </a:r>
            <a:r>
              <a:rPr lang="pt-PT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B2 – Implantação de Condutas 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Adutoras;</a:t>
            </a:r>
          </a:p>
          <a:p>
            <a:pPr marL="457200" lvl="0" indent="-317500" rtl="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Lote B3, B5 e B6 </a:t>
            </a:r>
            <a:r>
              <a:rPr lang="pt-PT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- Construção 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dos </a:t>
            </a:r>
            <a:r>
              <a:rPr lang="pt-PT" sz="2000" b="1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CD’s</a:t>
            </a:r>
            <a:r>
              <a:rPr lang="pt-PT" sz="2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Bita, Mundial e </a:t>
            </a:r>
            <a:r>
              <a:rPr lang="pt-PT" sz="2000" b="1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Ramiros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;</a:t>
            </a:r>
          </a:p>
          <a:p>
            <a:pPr marL="457200" lvl="0" indent="-317500" rtl="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Lote </a:t>
            </a:r>
            <a:r>
              <a:rPr lang="pt-PT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B7 - Construção da ETAP 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Bita;</a:t>
            </a:r>
          </a:p>
          <a:p>
            <a:pPr marL="457200" lvl="0" indent="-317500" rtl="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Lotes B8, B9, B10 e B11 </a:t>
            </a:r>
            <a:r>
              <a:rPr lang="pt-PT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– Implementação de </a:t>
            </a:r>
            <a:r>
              <a:rPr lang="pt-PT" sz="20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Rede e </a:t>
            </a:r>
            <a:r>
              <a:rPr lang="pt-PT" sz="2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Ligações 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dos </a:t>
            </a:r>
            <a:r>
              <a:rPr lang="pt-PT" sz="2000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CD’s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Bita, </a:t>
            </a:r>
            <a:r>
              <a:rPr lang="pt-PT" sz="2000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Cabolombo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, </a:t>
            </a:r>
            <a:r>
              <a:rPr lang="pt-PT" sz="2000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Ramiros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e Mundial;</a:t>
            </a:r>
          </a:p>
          <a:p>
            <a:pPr marL="457200" lvl="0" indent="-317500" rtl="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Lotes B12 e B13 </a:t>
            </a:r>
            <a:r>
              <a:rPr lang="pt-PT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– </a:t>
            </a:r>
            <a:r>
              <a:rPr lang="pt-PT" sz="20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Melhoria da Rede e </a:t>
            </a:r>
            <a:r>
              <a:rPr lang="pt-PT" sz="2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Ligações 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dos </a:t>
            </a:r>
            <a:r>
              <a:rPr lang="pt-PT" sz="2000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CD’s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pt-PT" sz="2000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Camama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e Benfica 2;</a:t>
            </a:r>
          </a:p>
          <a:p>
            <a:pPr marL="457200" lvl="0" indent="-317500" rtl="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Ampliação do Sistema de Reserva do </a:t>
            </a:r>
            <a:r>
              <a:rPr lang="pt-PT" sz="2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CD Mulemba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;</a:t>
            </a:r>
          </a:p>
          <a:p>
            <a:pPr marL="457200" lvl="0" indent="-317500" rtl="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Ampliação </a:t>
            </a:r>
            <a:r>
              <a:rPr lang="pt-PT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do Sistema de Reserva do </a:t>
            </a:r>
            <a:r>
              <a:rPr lang="pt-PT" sz="20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CD Golfe </a:t>
            </a:r>
            <a:r>
              <a:rPr lang="pt-PT" sz="2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2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;</a:t>
            </a:r>
          </a:p>
          <a:p>
            <a:pPr marL="457200" lvl="0" indent="-317500" rtl="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Ampliação </a:t>
            </a:r>
            <a:r>
              <a:rPr lang="pt-PT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da </a:t>
            </a:r>
            <a:r>
              <a:rPr lang="pt-PT" sz="20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ETA </a:t>
            </a:r>
            <a:r>
              <a:rPr lang="pt-PT" sz="2000" b="1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Calumbo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;</a:t>
            </a:r>
          </a:p>
          <a:p>
            <a:pPr marL="457200" lvl="0" indent="-317500" rtl="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Recuperação </a:t>
            </a:r>
            <a:r>
              <a:rPr lang="pt-PT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e </a:t>
            </a:r>
            <a:r>
              <a:rPr lang="pt-PT" sz="2000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Optimização</a:t>
            </a:r>
            <a:r>
              <a:rPr lang="pt-PT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do </a:t>
            </a:r>
            <a:r>
              <a:rPr lang="pt-PT" sz="20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Sistema de Captação e Segurança da ETA </a:t>
            </a:r>
            <a:r>
              <a:rPr lang="pt-PT" sz="2000" b="1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Kifangondo</a:t>
            </a:r>
            <a:r>
              <a:rPr lang="pt-PT" sz="2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.</a:t>
            </a:r>
            <a:endParaRPr lang="pt-PT" sz="2000" b="1" dirty="0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  <a:p>
            <a:pPr marL="457200" lvl="0" indent="-317500" rtl="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endParaRPr lang="pt-PT" sz="2000" dirty="0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100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7" t="15238" r="45021" b="37333"/>
          <a:stretch/>
        </p:blipFill>
        <p:spPr>
          <a:xfrm>
            <a:off x="0" y="0"/>
            <a:ext cx="2297525" cy="6858000"/>
          </a:xfrm>
          <a:prstGeom prst="rect">
            <a:avLst/>
          </a:prstGeom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0FB339D-A51C-4D1B-9A95-89793459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3243" y="6411206"/>
            <a:ext cx="2743200" cy="365125"/>
          </a:xfrm>
        </p:spPr>
        <p:txBody>
          <a:bodyPr/>
          <a:lstStyle/>
          <a:p>
            <a:fld id="{90B93262-B781-4BC6-8740-97ECC35AEA39}" type="slidenum">
              <a:rPr lang="pt-PT" b="1" smtClean="0"/>
              <a:t>8</a:t>
            </a:fld>
            <a:endParaRPr lang="pt-PT" b="1" dirty="0"/>
          </a:p>
        </p:txBody>
      </p:sp>
      <p:pic>
        <p:nvPicPr>
          <p:cNvPr id="10" name="Marcador de Posição de Conteúd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747651"/>
            <a:ext cx="6863091" cy="1886612"/>
          </a:xfrm>
        </p:spPr>
      </p:pic>
      <p:pic>
        <p:nvPicPr>
          <p:cNvPr id="11" name="7DA9BBC6-888E-42AC-A4F0-8E95FA8FD4C8" descr="E380A40D-054F-4E91-AFEA-B6702880FE6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8205935"/>
            <a:ext cx="814991" cy="36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Google Shape;76;p14"/>
          <p:cNvSpPr txBox="1"/>
          <p:nvPr/>
        </p:nvSpPr>
        <p:spPr>
          <a:xfrm>
            <a:off x="9073243" y="6448677"/>
            <a:ext cx="2518757" cy="32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pt-PT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Água </a:t>
            </a:r>
            <a:r>
              <a:rPr lang="pt-PT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é vida; dê vida à EPAL, valorizando a água!</a:t>
            </a:r>
            <a:endParaRPr sz="800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Imagem 57" descr="epal 2"/>
          <p:cNvPicPr/>
          <p:nvPr/>
        </p:nvPicPr>
        <p:blipFill>
          <a:blip r:embed="rId5" cstate="hqprint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" b="8105"/>
          <a:stretch>
            <a:fillRect/>
          </a:stretch>
        </p:blipFill>
        <p:spPr bwMode="auto">
          <a:xfrm>
            <a:off x="8774285" y="6495080"/>
            <a:ext cx="31529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79;p14"/>
          <p:cNvSpPr txBox="1"/>
          <p:nvPr/>
        </p:nvSpPr>
        <p:spPr>
          <a:xfrm>
            <a:off x="2406665" y="72635"/>
            <a:ext cx="8801265" cy="59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2400" b="1" dirty="0" smtClean="0">
                <a:solidFill>
                  <a:srgbClr val="0070C0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PROJECTOS EM PERSPECTIVA COM ESTUDOS PRÉVIOS (17)</a:t>
            </a:r>
            <a:endParaRPr lang="pt-PT" sz="2400" b="1" dirty="0">
              <a:solidFill>
                <a:srgbClr val="0070C0"/>
              </a:solidFill>
              <a:latin typeface="Bahnschrift" panose="020B0502040204020203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39;p18"/>
          <p:cNvSpPr txBox="1"/>
          <p:nvPr/>
        </p:nvSpPr>
        <p:spPr>
          <a:xfrm>
            <a:off x="2514327" y="615595"/>
            <a:ext cx="8171090" cy="568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Estudos </a:t>
            </a:r>
            <a:r>
              <a:rPr lang="pt-PT" sz="22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e Implementação de Condutas Adutoras para Interligação dos </a:t>
            </a:r>
            <a:r>
              <a:rPr lang="pt-PT" sz="2200" b="1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CD’s</a:t>
            </a:r>
            <a:r>
              <a:rPr lang="pt-PT" sz="22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Morar 2, Viana e </a:t>
            </a:r>
            <a:r>
              <a:rPr lang="pt-PT" sz="2200" b="1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Sapú</a:t>
            </a:r>
            <a:r>
              <a:rPr lang="pt-PT" sz="2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;</a:t>
            </a:r>
          </a:p>
          <a:p>
            <a:pPr marL="457200" lvl="0" indent="-317500" rtl="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Estudos </a:t>
            </a:r>
            <a:r>
              <a:rPr lang="pt-PT" sz="22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e Implantação de Redes de Distribuição e Ligações Domiciliares  associado </a:t>
            </a:r>
            <a:r>
              <a:rPr lang="pt-PT" sz="2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aos </a:t>
            </a:r>
            <a:r>
              <a:rPr lang="pt-PT" sz="2200" b="1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CD’s</a:t>
            </a:r>
            <a:r>
              <a:rPr lang="pt-PT" sz="22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pt-PT" sz="2200" b="1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Sapú</a:t>
            </a:r>
            <a:r>
              <a:rPr lang="pt-PT" sz="22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, Vila Flor, </a:t>
            </a:r>
            <a:r>
              <a:rPr lang="pt-PT" sz="2200" b="1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Caop</a:t>
            </a:r>
            <a:r>
              <a:rPr lang="pt-PT" sz="22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, Funda, Morar 2, Viana, Candelabro e PIV</a:t>
            </a:r>
            <a:r>
              <a:rPr lang="pt-PT" sz="2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, bem como nas zonas de Bita Tanque e Bita Vacaria;</a:t>
            </a:r>
          </a:p>
          <a:p>
            <a:pPr marL="457200" lvl="0" indent="-317500" rtl="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Ampliação </a:t>
            </a:r>
            <a:r>
              <a:rPr lang="pt-PT" sz="22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da Capacidade de Reserva de Água do </a:t>
            </a:r>
            <a:r>
              <a:rPr lang="pt-PT" sz="22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CD </a:t>
            </a:r>
            <a:r>
              <a:rPr lang="pt-PT" sz="22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Cazenga</a:t>
            </a:r>
            <a:r>
              <a:rPr lang="pt-PT" sz="22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(Fase II</a:t>
            </a:r>
            <a:r>
              <a:rPr lang="pt-PT" sz="22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);</a:t>
            </a:r>
          </a:p>
          <a:p>
            <a:pPr marL="457200" lvl="0" indent="-317500" rtl="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Estudos </a:t>
            </a:r>
            <a:r>
              <a:rPr lang="pt-PT" sz="22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e Reforço do Abastecimento e </a:t>
            </a:r>
            <a:r>
              <a:rPr lang="pt-PT" sz="22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Melhoria da Distribuição de Água à </a:t>
            </a:r>
            <a:r>
              <a:rPr lang="pt-PT" sz="22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Sodimo</a:t>
            </a:r>
            <a:r>
              <a:rPr lang="pt-PT" sz="22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(Conduta DN 800 mm</a:t>
            </a:r>
            <a:r>
              <a:rPr lang="pt-PT" sz="2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);</a:t>
            </a:r>
          </a:p>
          <a:p>
            <a:pPr marL="457200" lvl="0" indent="-317500" rtl="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Ampliação </a:t>
            </a:r>
            <a:r>
              <a:rPr lang="pt-PT" sz="22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do Sistema de Abastecimento de Água da Centralidade do </a:t>
            </a:r>
            <a:r>
              <a:rPr lang="pt-PT" sz="22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Kilamba</a:t>
            </a:r>
            <a:r>
              <a:rPr lang="pt-PT" sz="22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(Fases II e III</a:t>
            </a:r>
            <a:r>
              <a:rPr lang="pt-PT" sz="22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);</a:t>
            </a:r>
          </a:p>
          <a:p>
            <a:pPr marL="457200" lvl="0" indent="-317500" rtl="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200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Optimização</a:t>
            </a:r>
            <a:r>
              <a:rPr lang="pt-PT" sz="2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pt-PT" sz="22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da Capacidade de Produção da </a:t>
            </a:r>
            <a:r>
              <a:rPr lang="pt-PT" sz="22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ETA </a:t>
            </a:r>
            <a:r>
              <a:rPr lang="pt-PT" sz="22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Kikuxi</a:t>
            </a:r>
            <a:r>
              <a:rPr lang="pt-PT" sz="22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pt-PT" sz="22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1</a:t>
            </a:r>
            <a:r>
              <a:rPr lang="pt-PT" sz="2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.</a:t>
            </a:r>
            <a:endParaRPr lang="pt-PT" sz="2200" dirty="0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924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7" t="15238" r="45021" b="37333"/>
          <a:stretch/>
        </p:blipFill>
        <p:spPr>
          <a:xfrm>
            <a:off x="0" y="0"/>
            <a:ext cx="2297525" cy="6858000"/>
          </a:xfrm>
          <a:prstGeom prst="rect">
            <a:avLst/>
          </a:prstGeom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0FB339D-A51C-4D1B-9A95-89793459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3243" y="6411206"/>
            <a:ext cx="2743200" cy="365125"/>
          </a:xfrm>
        </p:spPr>
        <p:txBody>
          <a:bodyPr/>
          <a:lstStyle/>
          <a:p>
            <a:fld id="{90B93262-B781-4BC6-8740-97ECC35AEA39}" type="slidenum">
              <a:rPr lang="pt-PT" b="1" smtClean="0"/>
              <a:t>9</a:t>
            </a:fld>
            <a:endParaRPr lang="pt-PT" b="1" dirty="0"/>
          </a:p>
        </p:txBody>
      </p:sp>
      <p:pic>
        <p:nvPicPr>
          <p:cNvPr id="10" name="Marcador de Posição de Conteúd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747651"/>
            <a:ext cx="6863091" cy="1886612"/>
          </a:xfrm>
        </p:spPr>
      </p:pic>
      <p:pic>
        <p:nvPicPr>
          <p:cNvPr id="11" name="7DA9BBC6-888E-42AC-A4F0-8E95FA8FD4C8" descr="E380A40D-054F-4E91-AFEA-B6702880FE6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8205935"/>
            <a:ext cx="814991" cy="36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Google Shape;76;p14"/>
          <p:cNvSpPr txBox="1"/>
          <p:nvPr/>
        </p:nvSpPr>
        <p:spPr>
          <a:xfrm>
            <a:off x="9073243" y="6448677"/>
            <a:ext cx="2518757" cy="32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pt-PT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Água </a:t>
            </a:r>
            <a:r>
              <a:rPr lang="pt-PT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é vida; dê vida à EPAL, valorizando a água!</a:t>
            </a:r>
            <a:endParaRPr sz="800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Imagem 57" descr="epal 2"/>
          <p:cNvPicPr/>
          <p:nvPr/>
        </p:nvPicPr>
        <p:blipFill>
          <a:blip r:embed="rId5" cstate="hqprint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" b="8105"/>
          <a:stretch>
            <a:fillRect/>
          </a:stretch>
        </p:blipFill>
        <p:spPr bwMode="auto">
          <a:xfrm>
            <a:off x="8774285" y="6495080"/>
            <a:ext cx="31529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79;p14"/>
          <p:cNvSpPr txBox="1"/>
          <p:nvPr/>
        </p:nvSpPr>
        <p:spPr>
          <a:xfrm>
            <a:off x="2406666" y="72635"/>
            <a:ext cx="8095871" cy="59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2400" b="1" dirty="0" smtClean="0">
                <a:solidFill>
                  <a:srgbClr val="0070C0"/>
                </a:solidFill>
                <a:latin typeface="Bahnschrift" panose="020B0502040204020203" pitchFamily="34" charset="0"/>
                <a:ea typeface="Montserrat"/>
                <a:cs typeface="Montserrat"/>
                <a:sym typeface="Montserrat"/>
              </a:rPr>
              <a:t>ACÇÕES DE FORMAÇÃO</a:t>
            </a:r>
            <a:endParaRPr lang="pt-PT" sz="2400" b="1" dirty="0">
              <a:solidFill>
                <a:srgbClr val="0070C0"/>
              </a:solidFill>
              <a:latin typeface="Bahnschrift" panose="020B0502040204020203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39;p18"/>
          <p:cNvSpPr txBox="1"/>
          <p:nvPr/>
        </p:nvSpPr>
        <p:spPr>
          <a:xfrm>
            <a:off x="2514327" y="615595"/>
            <a:ext cx="3990976" cy="568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Operação </a:t>
            </a:r>
            <a:r>
              <a:rPr lang="pt-PT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de Estações de 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Tratamento </a:t>
            </a:r>
            <a:r>
              <a:rPr lang="pt-PT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de 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Água</a:t>
            </a:r>
            <a:r>
              <a:rPr lang="pt-PT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;</a:t>
            </a:r>
          </a:p>
          <a:p>
            <a:pPr marL="457200" lvl="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Gestão </a:t>
            </a:r>
            <a:r>
              <a:rPr lang="pt-PT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Integrada de Recursos Humanos;</a:t>
            </a:r>
          </a:p>
          <a:p>
            <a:pPr marL="457200" lvl="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Imposto </a:t>
            </a:r>
            <a:r>
              <a:rPr lang="pt-PT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de Rendimento de Trabalho e Instituto Nacional e Segurança Social;</a:t>
            </a:r>
          </a:p>
          <a:p>
            <a:pPr marL="457200" lvl="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Norma </a:t>
            </a:r>
            <a:r>
              <a:rPr lang="pt-PT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ISO 17.025;</a:t>
            </a:r>
          </a:p>
          <a:p>
            <a:pPr marL="457200" lvl="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Relações </a:t>
            </a:r>
            <a:r>
              <a:rPr lang="pt-PT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Públicas e Protocolo;</a:t>
            </a:r>
          </a:p>
          <a:p>
            <a:pPr marL="457200" lvl="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Aprovisionamento </a:t>
            </a:r>
            <a:r>
              <a:rPr lang="pt-PT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E Compras;</a:t>
            </a:r>
          </a:p>
          <a:p>
            <a:pPr marL="457200" lvl="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Redução </a:t>
            </a:r>
            <a:r>
              <a:rPr lang="pt-PT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de Perdas técnicas;</a:t>
            </a:r>
          </a:p>
          <a:p>
            <a:pPr marL="457200" lvl="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Liderança </a:t>
            </a:r>
            <a:r>
              <a:rPr lang="pt-PT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e Gestão de 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Equipas.</a:t>
            </a:r>
            <a:endParaRPr lang="pt-PT" sz="2000" dirty="0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7" name="Google Shape;139;p18"/>
          <p:cNvSpPr txBox="1"/>
          <p:nvPr/>
        </p:nvSpPr>
        <p:spPr>
          <a:xfrm>
            <a:off x="7076533" y="615594"/>
            <a:ext cx="3368310" cy="568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</a:pPr>
            <a:r>
              <a:rPr lang="pt-PT" sz="2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Notas </a:t>
            </a:r>
            <a:endParaRPr lang="pt-PT" sz="2000" b="1" dirty="0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  <a:p>
            <a:pPr marL="457200" lvl="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8 </a:t>
            </a:r>
            <a:r>
              <a:rPr lang="pt-PT" sz="2000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acções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de formação internas (</a:t>
            </a:r>
            <a:r>
              <a:rPr lang="pt-PT" sz="2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ministradas por Técnicos </a:t>
            </a:r>
            <a:r>
              <a:rPr lang="pt-PT" sz="2000" b="1" dirty="0" err="1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Seníores</a:t>
            </a:r>
            <a:r>
              <a:rPr lang="pt-PT" sz="2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da EPAL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)</a:t>
            </a:r>
          </a:p>
          <a:p>
            <a:pPr marL="45720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4 </a:t>
            </a:r>
            <a:r>
              <a:rPr lang="pt-PT" sz="2000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acções</a:t>
            </a:r>
            <a:r>
              <a:rPr lang="pt-PT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de formação 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externas;</a:t>
            </a:r>
            <a:endParaRPr lang="pt-PT" sz="2000" dirty="0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  <a:p>
            <a:pPr marL="457200" lvl="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513 horas de formação 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(393 horas internas + 120 horas externas);</a:t>
            </a:r>
          </a:p>
          <a:p>
            <a:pPr marL="457200" lvl="0" indent="-317500">
              <a:spcBef>
                <a:spcPts val="100"/>
              </a:spcBef>
              <a:spcAft>
                <a:spcPts val="100"/>
              </a:spcAft>
              <a:buClr>
                <a:srgbClr val="254061"/>
              </a:buClr>
              <a:buSzPts val="1400"/>
              <a:buFont typeface="Montserrat"/>
              <a:buChar char="➔"/>
            </a:pPr>
            <a:r>
              <a:rPr lang="pt-PT" sz="20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158 Formandos </a:t>
            </a:r>
            <a:r>
              <a:rPr lang="pt-PT" sz="20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(145 em formação interna e 13 em formação externa).</a:t>
            </a:r>
          </a:p>
        </p:txBody>
      </p:sp>
    </p:spTree>
    <p:extLst>
      <p:ext uri="{BB962C8B-B14F-4D97-AF65-F5344CB8AC3E}">
        <p14:creationId xmlns:p14="http://schemas.microsoft.com/office/powerpoint/2010/main" val="332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9398</TotalTime>
  <Words>1465</Words>
  <Application>Microsoft Office PowerPoint</Application>
  <PresentationFormat>Ecrã Panorâmico</PresentationFormat>
  <Paragraphs>299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8" baseType="lpstr">
      <vt:lpstr>Arial</vt:lpstr>
      <vt:lpstr>Bahnschrift</vt:lpstr>
      <vt:lpstr>Calibri</vt:lpstr>
      <vt:lpstr>Calibri Light</vt:lpstr>
      <vt:lpstr>Montserrat</vt:lpstr>
      <vt:lpstr>Proxima Nova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Salgueiro</dc:creator>
  <cp:lastModifiedBy>hp</cp:lastModifiedBy>
  <cp:revision>815</cp:revision>
  <cp:lastPrinted>2019-07-17T15:22:39Z</cp:lastPrinted>
  <dcterms:created xsi:type="dcterms:W3CDTF">2017-11-14T13:43:00Z</dcterms:created>
  <dcterms:modified xsi:type="dcterms:W3CDTF">2019-07-26T00:57:18Z</dcterms:modified>
</cp:coreProperties>
</file>