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14"/>
  </p:notesMasterIdLst>
  <p:handoutMasterIdLst>
    <p:handoutMasterId r:id="rId15"/>
  </p:handoutMasterIdLst>
  <p:sldIdLst>
    <p:sldId id="333" r:id="rId2"/>
    <p:sldId id="384" r:id="rId3"/>
    <p:sldId id="456" r:id="rId4"/>
    <p:sldId id="448" r:id="rId5"/>
    <p:sldId id="450" r:id="rId6"/>
    <p:sldId id="454" r:id="rId7"/>
    <p:sldId id="453" r:id="rId8"/>
    <p:sldId id="451" r:id="rId9"/>
    <p:sldId id="455" r:id="rId10"/>
    <p:sldId id="383" r:id="rId11"/>
    <p:sldId id="442" r:id="rId12"/>
    <p:sldId id="292" r:id="rId13"/>
  </p:sldIdLst>
  <p:sldSz cx="9144000" cy="6858000" type="screen4x3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CC6600"/>
    <a:srgbClr val="CC66FF"/>
    <a:srgbClr val="FF3300"/>
    <a:srgbClr val="00FFFF"/>
    <a:srgbClr val="FF0000"/>
    <a:srgbClr val="00CCFF"/>
    <a:srgbClr val="CC3300"/>
    <a:srgbClr val="FF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com Tema 1 - Destaqu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com Tema 1 - Destaqu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édio 4 - Destaqu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Estilo Escuro 2 - Destaque 5/Destaqu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Estilo com Tema 2 - Destaqu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4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1400" b="1" dirty="0">
                <a:effectLst/>
                <a:latin typeface="Arial Narrow" panose="020B0606020202030204" pitchFamily="34" charset="0"/>
              </a:rPr>
              <a:t>GRÁFICO DA POLÍTICA DE REDUÇÃO DE </a:t>
            </a:r>
            <a:endParaRPr lang="pt-PT" sz="1400" b="1" dirty="0" smtClean="0">
              <a:effectLst/>
              <a:latin typeface="Arial Narrow" panose="020B0606020202030204" pitchFamily="34" charset="0"/>
            </a:endParaRP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1400" b="1" dirty="0" smtClean="0">
                <a:effectLst/>
                <a:latin typeface="Arial Narrow" panose="020B0606020202030204" pitchFamily="34" charset="0"/>
              </a:rPr>
              <a:t>FUNCIONÁRIOS </a:t>
            </a:r>
            <a:r>
              <a:rPr lang="pt-PT" sz="1400" b="1" dirty="0">
                <a:effectLst/>
                <a:latin typeface="Arial Narrow" panose="020B0606020202030204" pitchFamily="34" charset="0"/>
              </a:rPr>
              <a:t>DESDE A TOMADA DE POSSE DO C.A.</a:t>
            </a:r>
            <a:endParaRPr lang="pt-PT" sz="1400" dirty="0">
              <a:effectLst/>
              <a:latin typeface="Arial Narrow" panose="020B0606020202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274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99E-4E61-B233-3E08015FD4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Planilha2!$B$6:$K$6</c:f>
              <c:numCache>
                <c:formatCode>mmm\-yy</c:formatCode>
                <c:ptCount val="10"/>
                <c:pt idx="0">
                  <c:v>43344</c:v>
                </c:pt>
                <c:pt idx="1">
                  <c:v>43374</c:v>
                </c:pt>
                <c:pt idx="2">
                  <c:v>43405</c:v>
                </c:pt>
                <c:pt idx="3">
                  <c:v>43435</c:v>
                </c:pt>
                <c:pt idx="4">
                  <c:v>43466</c:v>
                </c:pt>
                <c:pt idx="5">
                  <c:v>43497</c:v>
                </c:pt>
                <c:pt idx="6">
                  <c:v>43525</c:v>
                </c:pt>
                <c:pt idx="7">
                  <c:v>43556</c:v>
                </c:pt>
                <c:pt idx="8">
                  <c:v>43586</c:v>
                </c:pt>
                <c:pt idx="9">
                  <c:v>43617</c:v>
                </c:pt>
              </c:numCache>
            </c:numRef>
          </c:cat>
          <c:val>
            <c:numRef>
              <c:f>Planilha2!$B$7:$K$7</c:f>
              <c:numCache>
                <c:formatCode>General</c:formatCode>
                <c:ptCount val="10"/>
                <c:pt idx="0">
                  <c:v>306</c:v>
                </c:pt>
                <c:pt idx="1">
                  <c:v>302</c:v>
                </c:pt>
                <c:pt idx="2">
                  <c:v>295</c:v>
                </c:pt>
                <c:pt idx="3">
                  <c:v>293</c:v>
                </c:pt>
                <c:pt idx="4">
                  <c:v>286</c:v>
                </c:pt>
                <c:pt idx="5">
                  <c:v>282</c:v>
                </c:pt>
                <c:pt idx="6">
                  <c:v>279</c:v>
                </c:pt>
                <c:pt idx="7">
                  <c:v>278</c:v>
                </c:pt>
                <c:pt idx="8">
                  <c:v>275</c:v>
                </c:pt>
                <c:pt idx="9">
                  <c:v>273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59-4B17-97FB-7EBF0ECD6E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40032"/>
        <c:axId val="55218560"/>
      </c:barChart>
      <c:dateAx>
        <c:axId val="574003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18560"/>
        <c:crosses val="autoZero"/>
        <c:auto val="1"/>
        <c:lblOffset val="100"/>
        <c:baseTimeUnit val="months"/>
      </c:dateAx>
      <c:valAx>
        <c:axId val="5521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4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9099" cy="497287"/>
          </a:xfrm>
          <a:prstGeom prst="rect">
            <a:avLst/>
          </a:prstGeom>
        </p:spPr>
        <p:txBody>
          <a:bodyPr vert="horz" lIns="90412" tIns="45206" rIns="90412" bIns="45206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44" y="5"/>
            <a:ext cx="2949099" cy="497287"/>
          </a:xfrm>
          <a:prstGeom prst="rect">
            <a:avLst/>
          </a:prstGeom>
        </p:spPr>
        <p:txBody>
          <a:bodyPr vert="horz" lIns="90412" tIns="45206" rIns="90412" bIns="45206" rtlCol="0"/>
          <a:lstStyle>
            <a:lvl1pPr algn="r">
              <a:defRPr sz="1200"/>
            </a:lvl1pPr>
          </a:lstStyle>
          <a:p>
            <a:fld id="{68AA7F24-A630-482D-87FC-D48FD4C2DA58}" type="datetimeFigureOut">
              <a:rPr lang="pt-PT" smtClean="0"/>
              <a:pPr/>
              <a:t>25-07-2019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3" y="9445181"/>
            <a:ext cx="2949099" cy="497287"/>
          </a:xfrm>
          <a:prstGeom prst="rect">
            <a:avLst/>
          </a:prstGeom>
        </p:spPr>
        <p:txBody>
          <a:bodyPr vert="horz" lIns="90412" tIns="45206" rIns="90412" bIns="45206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44" y="9445181"/>
            <a:ext cx="2949099" cy="497287"/>
          </a:xfrm>
          <a:prstGeom prst="rect">
            <a:avLst/>
          </a:prstGeom>
        </p:spPr>
        <p:txBody>
          <a:bodyPr vert="horz" lIns="90412" tIns="45206" rIns="90412" bIns="45206" rtlCol="0" anchor="b"/>
          <a:lstStyle>
            <a:lvl1pPr algn="r">
              <a:defRPr sz="1200"/>
            </a:lvl1pPr>
          </a:lstStyle>
          <a:p>
            <a:fld id="{90F53782-F613-4C9D-A0BD-776FAA5B9A2D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91880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099" cy="498922"/>
          </a:xfrm>
          <a:prstGeom prst="rect">
            <a:avLst/>
          </a:prstGeom>
        </p:spPr>
        <p:txBody>
          <a:bodyPr vert="horz" lIns="90412" tIns="45206" rIns="90412" bIns="45206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944" y="0"/>
            <a:ext cx="2949099" cy="498922"/>
          </a:xfrm>
          <a:prstGeom prst="rect">
            <a:avLst/>
          </a:prstGeom>
        </p:spPr>
        <p:txBody>
          <a:bodyPr vert="horz" lIns="90412" tIns="45206" rIns="90412" bIns="45206" rtlCol="0"/>
          <a:lstStyle>
            <a:lvl1pPr algn="r">
              <a:defRPr sz="1200"/>
            </a:lvl1pPr>
          </a:lstStyle>
          <a:p>
            <a:fld id="{EB4C4540-8DF4-461B-9AA9-AE5620F12440}" type="datetimeFigureOut">
              <a:rPr lang="pt-PT" smtClean="0"/>
              <a:pPr/>
              <a:t>25-07-2019</a:t>
            </a:fld>
            <a:endParaRPr lang="pt-PT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3013"/>
            <a:ext cx="4478337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12" tIns="45206" rIns="90412" bIns="45206" rtlCol="0" anchor="ctr"/>
          <a:lstStyle/>
          <a:p>
            <a:endParaRPr lang="pt-PT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562" y="4786391"/>
            <a:ext cx="5444490" cy="3914498"/>
          </a:xfrm>
          <a:prstGeom prst="rect">
            <a:avLst/>
          </a:prstGeom>
        </p:spPr>
        <p:txBody>
          <a:bodyPr vert="horz" lIns="90412" tIns="45206" rIns="90412" bIns="45206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3" y="9445178"/>
            <a:ext cx="2949099" cy="498922"/>
          </a:xfrm>
          <a:prstGeom prst="rect">
            <a:avLst/>
          </a:prstGeom>
        </p:spPr>
        <p:txBody>
          <a:bodyPr vert="horz" lIns="90412" tIns="45206" rIns="90412" bIns="45206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944" y="9445178"/>
            <a:ext cx="2949099" cy="498922"/>
          </a:xfrm>
          <a:prstGeom prst="rect">
            <a:avLst/>
          </a:prstGeom>
        </p:spPr>
        <p:txBody>
          <a:bodyPr vert="horz" lIns="90412" tIns="45206" rIns="90412" bIns="45206" rtlCol="0" anchor="b"/>
          <a:lstStyle>
            <a:lvl1pPr algn="r">
              <a:defRPr sz="1200"/>
            </a:lvl1pPr>
          </a:lstStyle>
          <a:p>
            <a:fld id="{7D175398-4474-4D27-8077-BD45927696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898191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175398-4474-4D27-8077-BD459276964B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5764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175398-4474-4D27-8077-BD459276964B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3189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175398-4474-4D27-8077-BD459276964B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9927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175398-4474-4D27-8077-BD459276964B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3598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175398-4474-4D27-8077-BD459276964B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2108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7717984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02573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677083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525705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990775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614903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0534824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792267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5420490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3FDD-F8F1-464E-887F-0FA5E3D8203D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821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9E0D2-447A-47DE-8933-61916672176D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675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22FF5-5E15-4458-8929-6001BC2F58A3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790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714244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AF6-21F0-40B1-89A5-BFD7C1ADAC48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257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6E91-4C21-4DAE-A2FD-5136F4EA12A1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775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4869-FF78-49A6-9F25-0DC1E1C7CE8A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828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8198-56F6-4E59-819C-E871DA1B40A5}" type="datetime1">
              <a:rPr lang="pt-PT" smtClean="0"/>
              <a:pPr/>
              <a:t>25-07-2019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319609-8CA3-41B9-A2C8-7A24E4A0847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09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mailto:dpea2009@hotmail.com.br-Telefon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pea2009@hotmail.com.br-Telefo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pea2009@hotmail.com.br-Telefo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dpea2009@hotmail.com.br-Telefon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hyperlink" Target="mailto:dpea2009@hotmail.com.br-Telefon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hyperlink" Target="mailto:dpea2009@hotmail.com.br-Telefon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pea2009@hotmail.com.br-Telefo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pea2009@hotmail.com.br-Telefo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pea2009@hotmail.com.br-Telefo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pea2009@hotmail.com.br-Telefo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hyperlink" Target="mailto:dpea2009@hotmail.com.br-Telefon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hyperlink" Target="mailto:dpea2009@hotmail.com.br-Telefo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auto">
          <a:xfrm>
            <a:off x="151094" y="2481277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PT" altLang="pt-PT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ÁGUA:</a:t>
            </a:r>
          </a:p>
          <a:p>
            <a:pPr algn="ctr">
              <a:lnSpc>
                <a:spcPct val="150000"/>
              </a:lnSpc>
              <a:defRPr/>
            </a:pPr>
            <a:r>
              <a:rPr lang="pt-PT" altLang="pt-PT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MELHORIA </a:t>
            </a:r>
            <a:r>
              <a:rPr lang="pt-PT" altLang="pt-P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DO SERVIÇO COM FOCO NA </a:t>
            </a:r>
            <a:r>
              <a:rPr lang="pt-PT" altLang="pt-PT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SUSTENTABILIDADE</a:t>
            </a:r>
            <a:r>
              <a:rPr lang="pt-PT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pt-P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9º </a:t>
            </a:r>
            <a:r>
              <a:rPr lang="pt-P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CONSELHO CONSULTIVO DO MINEA/2019</a:t>
            </a:r>
            <a:endParaRPr lang="pt-PT" sz="24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50000"/>
              </a:lnSpc>
              <a:defRPr/>
            </a:pPr>
            <a:endParaRPr lang="pt-PT" sz="48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epashuila@hotmail.com</a:t>
            </a:r>
            <a:r>
              <a:rPr lang="pt-PT" sz="800" b="1" u="sng" dirty="0">
                <a:hlinkClick r:id="rId4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223973</a:t>
            </a:r>
            <a:endParaRPr lang="pt-PT" sz="800" dirty="0"/>
          </a:p>
        </p:txBody>
      </p:sp>
      <p:sp>
        <p:nvSpPr>
          <p:cNvPr id="9" name="Rectângulo 8"/>
          <p:cNvSpPr/>
          <p:nvPr/>
        </p:nvSpPr>
        <p:spPr>
          <a:xfrm>
            <a:off x="0" y="580526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altLang="pt-PT" sz="1200" b="1" dirty="0" smtClean="0"/>
              <a:t>PRESIDENTE </a:t>
            </a:r>
            <a:r>
              <a:rPr lang="pt-PT" altLang="pt-PT" sz="1200" b="1" dirty="0" smtClean="0"/>
              <a:t>DO CONSELHO DE ADMINISTRAÇÃO DA EPASHUÍLA-E.P., </a:t>
            </a:r>
            <a:r>
              <a:rPr lang="pt-PT" altLang="pt-PT" sz="1200" b="1" dirty="0" err="1" smtClean="0"/>
              <a:t>DRª</a:t>
            </a:r>
            <a:r>
              <a:rPr lang="pt-PT" altLang="pt-PT" sz="1200" b="1" dirty="0" smtClean="0"/>
              <a:t>. MARIA DOMINGAS DOMINGOS</a:t>
            </a:r>
          </a:p>
          <a:p>
            <a:pPr algn="ctr"/>
            <a:endParaRPr lang="pt-PT" altLang="pt-PT" sz="1200" b="1" dirty="0" smtClean="0">
              <a:latin typeface="Algerian" pitchFamily="82" charset="0"/>
              <a:ea typeface="+mj-ea"/>
              <a:cs typeface="Arial" charset="0"/>
            </a:endParaRPr>
          </a:p>
          <a:p>
            <a:pPr algn="ctr"/>
            <a:r>
              <a:rPr lang="pt-PT" altLang="pt-PT" sz="1200" b="1" dirty="0" smtClean="0"/>
              <a:t>JULHO </a:t>
            </a:r>
            <a:r>
              <a:rPr lang="pt-PT" altLang="pt-PT" sz="1200" b="1" dirty="0"/>
              <a:t>DE 2019</a:t>
            </a: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" y="1786290"/>
            <a:ext cx="9108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0" u="none" strike="noStrike" cap="none" normalizeH="0" baseline="0" dirty="0">
                <a:ln>
                  <a:noFill/>
                </a:ln>
                <a:effectLst/>
                <a:latin typeface="Arial Narrow" panose="020B0606020202030204" pitchFamily="34" charset="0"/>
                <a:ea typeface="Arial Unicode MS" pitchFamily="34" charset="-128"/>
                <a:cs typeface="Times New Roman" pitchFamily="18" charset="0"/>
              </a:rPr>
              <a:t>EMPRESA 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ea typeface="Arial Unicode MS" pitchFamily="34" charset="-128"/>
                <a:cs typeface="Times New Roman" pitchFamily="18" charset="0"/>
              </a:rPr>
              <a:t>PROVINCIAL </a:t>
            </a:r>
            <a:r>
              <a:rPr kumimoji="0" lang="pt-PT" sz="2000" b="1" i="0" u="none" strike="noStrike" cap="none" normalizeH="0" baseline="0" dirty="0">
                <a:ln>
                  <a:noFill/>
                </a:ln>
                <a:effectLst/>
                <a:latin typeface="Arial Narrow" panose="020B0606020202030204" pitchFamily="34" charset="0"/>
                <a:ea typeface="Arial Unicode MS" pitchFamily="34" charset="-128"/>
                <a:cs typeface="Times New Roman" pitchFamily="18" charset="0"/>
              </a:rPr>
              <a:t>DE ÁGUAS E SANEAMENTO DA HUÍLA-E.P. </a:t>
            </a:r>
            <a:endParaRPr kumimoji="0" lang="pt-PT" sz="2000" b="0" i="0" u="none" strike="noStrike" cap="none" normalizeH="0" baseline="0" dirty="0">
              <a:ln>
                <a:noFill/>
              </a:ln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10" name="Imagem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3338972" y="161408"/>
            <a:ext cx="2287270" cy="1637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3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PT" sz="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0" y="0"/>
            <a:ext cx="9143999" cy="14270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PT" sz="2400" b="1" dirty="0" smtClean="0">
                <a:latin typeface="Arial Narrow" panose="020B0606020202030204" pitchFamily="34" charset="0"/>
              </a:rPr>
              <a:t>CONTINUAÇÃO</a:t>
            </a:r>
            <a:endParaRPr lang="pt-PT" sz="24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19" name="Rectângulo 18"/>
          <p:cNvSpPr/>
          <p:nvPr/>
        </p:nvSpPr>
        <p:spPr>
          <a:xfrm>
            <a:off x="0" y="1416833"/>
            <a:ext cx="84604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</a:pPr>
            <a:r>
              <a:rPr lang="pt-PT" sz="2400" dirty="0"/>
              <a:t>	</a:t>
            </a:r>
            <a:r>
              <a:rPr lang="pt-PT" sz="2400" dirty="0" smtClean="0"/>
              <a:t>A </a:t>
            </a:r>
            <a:r>
              <a:rPr lang="pt-PT" sz="2000" dirty="0" smtClean="0">
                <a:latin typeface="Arial Narrow" panose="020B0606020202030204" pitchFamily="34" charset="0"/>
              </a:rPr>
              <a:t>EPASHuíla-E.P., trabalha com um </a:t>
            </a:r>
            <a:r>
              <a:rPr lang="pt-PT" sz="2000" dirty="0">
                <a:latin typeface="Arial Narrow" panose="020B0606020202030204" pitchFamily="34" charset="0"/>
              </a:rPr>
              <a:t>sistema integrado de </a:t>
            </a:r>
            <a:r>
              <a:rPr lang="pt-PT" sz="2000" dirty="0" smtClean="0">
                <a:latin typeface="Arial Narrow" panose="020B0606020202030204" pitchFamily="34" charset="0"/>
              </a:rPr>
              <a:t>gestão:</a:t>
            </a:r>
          </a:p>
          <a:p>
            <a:pPr lvl="1" algn="just">
              <a:lnSpc>
                <a:spcPct val="150000"/>
              </a:lnSpc>
            </a:pPr>
            <a:endParaRPr lang="pt-PT" sz="800" b="1" dirty="0">
              <a:latin typeface="Arial Narrow" panose="020B060602020203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pt-PT" sz="2000" b="1" dirty="0" smtClean="0">
                <a:latin typeface="Arial Narrow" panose="020B0606020202030204" pitchFamily="34" charset="0"/>
              </a:rPr>
              <a:t>Gestão </a:t>
            </a:r>
            <a:r>
              <a:rPr lang="pt-PT" sz="2000" b="1" dirty="0">
                <a:latin typeface="Arial Narrow" panose="020B0606020202030204" pitchFamily="34" charset="0"/>
              </a:rPr>
              <a:t>da </a:t>
            </a:r>
            <a:r>
              <a:rPr lang="pt-PT" sz="2000" b="1" dirty="0" smtClean="0">
                <a:latin typeface="Arial Narrow" panose="020B0606020202030204" pitchFamily="34" charset="0"/>
              </a:rPr>
              <a:t>Operação </a:t>
            </a:r>
            <a:r>
              <a:rPr lang="pt-PT" sz="2000" b="1" dirty="0">
                <a:latin typeface="Arial Narrow" panose="020B0606020202030204" pitchFamily="34" charset="0"/>
              </a:rPr>
              <a:t>e </a:t>
            </a:r>
            <a:r>
              <a:rPr lang="pt-PT" sz="2000" b="1" dirty="0" smtClean="0">
                <a:latin typeface="Arial Narrow" panose="020B0606020202030204" pitchFamily="34" charset="0"/>
              </a:rPr>
              <a:t>Manutenção </a:t>
            </a:r>
            <a:r>
              <a:rPr lang="pt-PT" sz="2000" dirty="0" smtClean="0">
                <a:latin typeface="Arial Narrow" panose="020B0606020202030204" pitchFamily="34" charset="0"/>
              </a:rPr>
              <a:t>com a implementação de um software específico</a:t>
            </a:r>
            <a:r>
              <a:rPr lang="pt-PT" dirty="0" smtClean="0">
                <a:latin typeface="Arial Narrow" panose="020B0606020202030204" pitchFamily="34" charset="0"/>
              </a:rPr>
              <a:t>;</a:t>
            </a:r>
            <a:endParaRPr lang="pt-PT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b="1" dirty="0" smtClean="0">
                <a:latin typeface="Arial Narrow" panose="020B0606020202030204" pitchFamily="34" charset="0"/>
              </a:rPr>
              <a:t>	Desenvolvimento do Plano </a:t>
            </a:r>
            <a:r>
              <a:rPr lang="pt-PT" sz="2000" b="1" dirty="0">
                <a:latin typeface="Arial Narrow" panose="020B0606020202030204" pitchFamily="34" charset="0"/>
              </a:rPr>
              <a:t>de Macro e Micro </a:t>
            </a:r>
            <a:r>
              <a:rPr lang="pt-PT" sz="2000" b="1" dirty="0" smtClean="0">
                <a:latin typeface="Arial Narrow" panose="020B0606020202030204" pitchFamily="34" charset="0"/>
              </a:rPr>
              <a:t>Medição:</a:t>
            </a:r>
            <a:endParaRPr lang="pt-PT" sz="2000" b="1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dirty="0">
                <a:latin typeface="Arial Narrow" panose="020B0606020202030204" pitchFamily="34" charset="0"/>
              </a:rPr>
              <a:t>                - </a:t>
            </a:r>
            <a:r>
              <a:rPr lang="pt-PT" sz="2000" dirty="0" smtClean="0">
                <a:latin typeface="Arial Narrow" panose="020B0606020202030204" pitchFamily="34" charset="0"/>
              </a:rPr>
              <a:t>Medição de volumes produzidos</a:t>
            </a:r>
            <a:r>
              <a:rPr lang="pt-PT" sz="2000" dirty="0">
                <a:latin typeface="Arial Narrow" panose="020B0606020202030204" pitchFamily="34" charset="0"/>
              </a:rPr>
              <a:t>, distribuídos e perdidos;</a:t>
            </a:r>
          </a:p>
          <a:p>
            <a:pPr>
              <a:lnSpc>
                <a:spcPct val="150000"/>
              </a:lnSpc>
            </a:pPr>
            <a:r>
              <a:rPr lang="pt-PT" sz="2000" dirty="0">
                <a:latin typeface="Arial Narrow" panose="020B0606020202030204" pitchFamily="34" charset="0"/>
              </a:rPr>
              <a:t>                - </a:t>
            </a:r>
            <a:r>
              <a:rPr lang="pt-PT" sz="2000" dirty="0" smtClean="0">
                <a:latin typeface="Arial Narrow" panose="020B0606020202030204" pitchFamily="34" charset="0"/>
              </a:rPr>
              <a:t>Medição de </a:t>
            </a:r>
            <a:r>
              <a:rPr lang="pt-PT" sz="2000" dirty="0">
                <a:latin typeface="Arial Narrow" panose="020B0606020202030204" pitchFamily="34" charset="0"/>
              </a:rPr>
              <a:t>volumes que cada cliente consome.</a:t>
            </a:r>
          </a:p>
          <a:p>
            <a:pPr>
              <a:lnSpc>
                <a:spcPct val="150000"/>
              </a:lnSpc>
            </a:pPr>
            <a:endParaRPr lang="pt-PT" sz="800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b="1" dirty="0" smtClean="0">
                <a:latin typeface="Arial Narrow" panose="020B0606020202030204" pitchFamily="34" charset="0"/>
              </a:rPr>
              <a:t>	Desenvolvimento do Plano </a:t>
            </a:r>
            <a:r>
              <a:rPr lang="pt-PT" sz="2000" b="1" dirty="0">
                <a:latin typeface="Arial Narrow" panose="020B0606020202030204" pitchFamily="34" charset="0"/>
              </a:rPr>
              <a:t>de Redução de Perdas :</a:t>
            </a:r>
          </a:p>
          <a:p>
            <a:pPr algn="just">
              <a:lnSpc>
                <a:spcPct val="150000"/>
              </a:lnSpc>
            </a:pPr>
            <a:r>
              <a:rPr lang="pt-PT" sz="2000" dirty="0">
                <a:latin typeface="Arial Narrow" panose="020B0606020202030204" pitchFamily="34" charset="0"/>
              </a:rPr>
              <a:t>              </a:t>
            </a:r>
            <a:r>
              <a:rPr lang="pt-PT" sz="2000" dirty="0" smtClean="0">
                <a:latin typeface="Arial Narrow" panose="020B0606020202030204" pitchFamily="34" charset="0"/>
              </a:rPr>
              <a:t>	- Acções que visam o combate ao </a:t>
            </a:r>
            <a:r>
              <a:rPr lang="pt-PT" sz="2000" dirty="0">
                <a:latin typeface="Arial Narrow" panose="020B0606020202030204" pitchFamily="34" charset="0"/>
              </a:rPr>
              <a:t>desperdício de água;</a:t>
            </a:r>
          </a:p>
          <a:p>
            <a:pPr>
              <a:lnSpc>
                <a:spcPct val="150000"/>
              </a:lnSpc>
            </a:pPr>
            <a:r>
              <a:rPr lang="pt-PT" sz="2000" dirty="0">
                <a:latin typeface="Arial Narrow" panose="020B0606020202030204" pitchFamily="34" charset="0"/>
              </a:rPr>
              <a:t>                </a:t>
            </a:r>
            <a:r>
              <a:rPr lang="pt-PT" sz="2000" dirty="0" smtClean="0">
                <a:latin typeface="Arial Narrow" panose="020B0606020202030204" pitchFamily="34" charset="0"/>
              </a:rPr>
              <a:t>- Rotina de leituras das Zonas de Medição e Controlo.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pic>
        <p:nvPicPr>
          <p:cNvPr id="7" name="Imagem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668344" y="44624"/>
            <a:ext cx="1475656" cy="127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3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PT" sz="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-36512" y="-27384"/>
            <a:ext cx="9180512" cy="9989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pt-PT" sz="2400" b="1" dirty="0" smtClean="0">
                <a:latin typeface="Arial Narrow" panose="020B0606020202030204" pitchFamily="34" charset="0"/>
              </a:rPr>
              <a:t>CONTINUAÇÃO </a:t>
            </a:r>
            <a:endParaRPr lang="pt-PT" sz="2400" b="1" dirty="0">
              <a:latin typeface="Arial Narrow" panose="020B0606020202030204" pitchFamily="34" charset="0"/>
            </a:endParaRPr>
          </a:p>
          <a:p>
            <a:endParaRPr lang="pt-PT" sz="3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19" name="Rectângulo 18"/>
          <p:cNvSpPr/>
          <p:nvPr/>
        </p:nvSpPr>
        <p:spPr>
          <a:xfrm>
            <a:off x="0" y="1131570"/>
            <a:ext cx="9144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 algn="just"/>
            <a:r>
              <a:rPr lang="pt-PT" dirty="0">
                <a:solidFill>
                  <a:srgbClr val="FF0000"/>
                </a:solidFill>
              </a:rPr>
              <a:t>	</a:t>
            </a:r>
            <a:endParaRPr lang="pt-PT" dirty="0" smtClean="0">
              <a:solidFill>
                <a:srgbClr val="FF0000"/>
              </a:solidFill>
            </a:endParaRPr>
          </a:p>
          <a:p>
            <a:pPr marL="1257300" lvl="2" indent="-342900" algn="just"/>
            <a:r>
              <a:rPr lang="pt-PT" dirty="0">
                <a:latin typeface="Arial Narrow" panose="020B0606020202030204" pitchFamily="34" charset="0"/>
              </a:rPr>
              <a:t>	</a:t>
            </a:r>
            <a:r>
              <a:rPr lang="pt-PT" b="1" dirty="0">
                <a:latin typeface="Arial Narrow" panose="020B0606020202030204" pitchFamily="34" charset="0"/>
              </a:rPr>
              <a:t>a</a:t>
            </a:r>
            <a:r>
              <a:rPr lang="pt-PT" b="1" dirty="0" smtClean="0">
                <a:latin typeface="Arial Narrow" panose="020B0606020202030204" pitchFamily="34" charset="0"/>
              </a:rPr>
              <a:t>) </a:t>
            </a:r>
            <a:r>
              <a:rPr lang="pt-PT" b="1" dirty="0">
                <a:latin typeface="Arial Narrow" panose="020B0606020202030204" pitchFamily="34" charset="0"/>
              </a:rPr>
              <a:t>Gestão dos recursos </a:t>
            </a:r>
            <a:r>
              <a:rPr lang="pt-PT" b="1" dirty="0" smtClean="0">
                <a:latin typeface="Arial Narrow" panose="020B0606020202030204" pitchFamily="34" charset="0"/>
              </a:rPr>
              <a:t>humanos:</a:t>
            </a:r>
            <a:endParaRPr lang="pt-PT" b="1" dirty="0">
              <a:latin typeface="Arial Narrow" panose="020B0606020202030204" pitchFamily="34" charset="0"/>
            </a:endParaRPr>
          </a:p>
          <a:p>
            <a:pPr lvl="1" algn="just"/>
            <a:endParaRPr lang="pt-PT" sz="800" dirty="0" smtClean="0">
              <a:latin typeface="Arial Narrow" panose="020B0606020202030204" pitchFamily="34" charset="0"/>
            </a:endParaRPr>
          </a:p>
          <a:p>
            <a:pPr lvl="1" algn="just"/>
            <a:endParaRPr lang="pt-PT" sz="800" dirty="0">
              <a:latin typeface="Arial Narrow" panose="020B0606020202030204" pitchFamily="34" charset="0"/>
            </a:endParaRPr>
          </a:p>
          <a:p>
            <a:pPr marL="1257300" lvl="2" indent="-342900" algn="just"/>
            <a:r>
              <a:rPr lang="pt-PT" b="1" dirty="0">
                <a:latin typeface="Arial Narrow" panose="020B0606020202030204" pitchFamily="34" charset="0"/>
              </a:rPr>
              <a:t>		b) Gestão </a:t>
            </a:r>
            <a:r>
              <a:rPr lang="pt-PT" b="1" dirty="0" smtClean="0">
                <a:latin typeface="Arial Narrow" panose="020B0606020202030204" pitchFamily="34" charset="0"/>
              </a:rPr>
              <a:t>comercial:</a:t>
            </a:r>
            <a:endParaRPr lang="pt-PT" b="1" dirty="0">
              <a:latin typeface="Arial Narrow" panose="020B0606020202030204" pitchFamily="34" charset="0"/>
            </a:endParaRPr>
          </a:p>
          <a:p>
            <a:pPr lvl="1"/>
            <a:r>
              <a:rPr lang="pt-PT" sz="1600" dirty="0">
                <a:latin typeface="Arial Narrow" panose="020B0606020202030204" pitchFamily="34" charset="0"/>
              </a:rPr>
              <a:t>	</a:t>
            </a:r>
            <a:r>
              <a:rPr lang="pt-PT" dirty="0">
                <a:latin typeface="Arial Narrow" panose="020B0606020202030204" pitchFamily="34" charset="0"/>
              </a:rPr>
              <a:t>-Gestão de clientes;</a:t>
            </a:r>
          </a:p>
          <a:p>
            <a:pPr lvl="1"/>
            <a:r>
              <a:rPr lang="pt-PT" dirty="0">
                <a:latin typeface="Arial Narrow" panose="020B0606020202030204" pitchFamily="34" charset="0"/>
              </a:rPr>
              <a:t>	-Gestão da </a:t>
            </a:r>
            <a:r>
              <a:rPr lang="pt-PT" dirty="0" smtClean="0">
                <a:latin typeface="Arial Narrow" panose="020B0606020202030204" pitchFamily="34" charset="0"/>
              </a:rPr>
              <a:t>leitura, facturação, cobrança e corte.</a:t>
            </a:r>
            <a:endParaRPr lang="pt-PT" dirty="0">
              <a:latin typeface="Arial Narrow" panose="020B0606020202030204" pitchFamily="34" charset="0"/>
            </a:endParaRPr>
          </a:p>
          <a:p>
            <a:pPr marL="2171700" lvl="4" indent="-342900" algn="just"/>
            <a:endParaRPr lang="pt-PT" sz="800" dirty="0">
              <a:latin typeface="Arial Narrow" panose="020B0606020202030204" pitchFamily="34" charset="0"/>
            </a:endParaRPr>
          </a:p>
          <a:p>
            <a:pPr marL="1714500" lvl="3" indent="-342900" algn="just"/>
            <a:r>
              <a:rPr lang="pt-PT" b="1" dirty="0">
                <a:latin typeface="Arial Narrow" panose="020B0606020202030204" pitchFamily="34" charset="0"/>
              </a:rPr>
              <a:t>c) Gestão </a:t>
            </a:r>
            <a:r>
              <a:rPr lang="pt-PT" b="1" dirty="0" smtClean="0">
                <a:latin typeface="Arial Narrow" panose="020B0606020202030204" pitchFamily="34" charset="0"/>
              </a:rPr>
              <a:t>financeira:</a:t>
            </a:r>
            <a:endParaRPr lang="pt-PT" b="1" dirty="0">
              <a:latin typeface="Arial Narrow" panose="020B0606020202030204" pitchFamily="34" charset="0"/>
            </a:endParaRPr>
          </a:p>
          <a:p>
            <a:pPr lvl="1"/>
            <a:r>
              <a:rPr lang="pt-PT" dirty="0">
                <a:latin typeface="Arial Narrow" panose="020B0606020202030204" pitchFamily="34" charset="0"/>
              </a:rPr>
              <a:t>	-</a:t>
            </a:r>
            <a:r>
              <a:rPr lang="pt-PT" dirty="0" smtClean="0">
                <a:latin typeface="Arial Narrow" panose="020B0606020202030204" pitchFamily="34" charset="0"/>
              </a:rPr>
              <a:t>Gestão de activos para </a:t>
            </a:r>
            <a:r>
              <a:rPr lang="pt-PT" dirty="0">
                <a:latin typeface="Arial Narrow" panose="020B0606020202030204" pitchFamily="34" charset="0"/>
              </a:rPr>
              <a:t>garantir </a:t>
            </a:r>
            <a:r>
              <a:rPr lang="pt-PT" dirty="0" smtClean="0">
                <a:latin typeface="Arial Narrow" panose="020B0606020202030204" pitchFamily="34" charset="0"/>
              </a:rPr>
              <a:t>a sua </a:t>
            </a:r>
            <a:r>
              <a:rPr lang="pt-PT" dirty="0">
                <a:latin typeface="Arial Narrow" panose="020B0606020202030204" pitchFamily="34" charset="0"/>
              </a:rPr>
              <a:t>continuidade de serviço em boas condições de funcionamento.</a:t>
            </a:r>
          </a:p>
          <a:p>
            <a:endParaRPr lang="pt-PT" sz="800" dirty="0">
              <a:latin typeface="Arial Narrow" panose="020B0606020202030204" pitchFamily="34" charset="0"/>
            </a:endParaRPr>
          </a:p>
          <a:p>
            <a:pPr marL="1257300" lvl="2" indent="-342900" algn="just"/>
            <a:r>
              <a:rPr lang="pt-PT" dirty="0">
                <a:latin typeface="Arial Narrow" panose="020B0606020202030204" pitchFamily="34" charset="0"/>
              </a:rPr>
              <a:t>	</a:t>
            </a:r>
            <a:r>
              <a:rPr lang="pt-PT" b="1" dirty="0">
                <a:latin typeface="Arial Narrow" panose="020B0606020202030204" pitchFamily="34" charset="0"/>
              </a:rPr>
              <a:t>	d) Sistema para o controlo </a:t>
            </a:r>
            <a:r>
              <a:rPr lang="pt-PT" b="1" dirty="0" smtClean="0">
                <a:latin typeface="Arial Narrow" panose="020B0606020202030204" pitchFamily="34" charset="0"/>
              </a:rPr>
              <a:t>da gestão:</a:t>
            </a:r>
            <a:endParaRPr lang="pt-PT" b="1" dirty="0">
              <a:latin typeface="Arial Narrow" panose="020B0606020202030204" pitchFamily="34" charset="0"/>
            </a:endParaRPr>
          </a:p>
          <a:p>
            <a:pPr marL="1257300" lvl="2" indent="-342900" algn="just"/>
            <a:r>
              <a:rPr lang="pt-PT" dirty="0" smtClean="0">
                <a:latin typeface="Arial Narrow" panose="020B0606020202030204" pitchFamily="34" charset="0"/>
              </a:rPr>
              <a:t>-Recolha, análise e gestão da informação.</a:t>
            </a:r>
          </a:p>
          <a:p>
            <a:pPr marL="800100" lvl="1" indent="-342900" algn="just"/>
            <a:endParaRPr lang="pt-PT" dirty="0">
              <a:latin typeface="Arial Narrow" panose="020B0606020202030204" pitchFamily="34" charset="0"/>
            </a:endParaRPr>
          </a:p>
          <a:p>
            <a:r>
              <a:rPr lang="pt-PT" b="1" dirty="0">
                <a:latin typeface="Arial Narrow" panose="020B0606020202030204" pitchFamily="34" charset="0"/>
              </a:rPr>
              <a:t>			e) Plano de Comunicação e </a:t>
            </a:r>
            <a:r>
              <a:rPr lang="pt-PT" b="1" dirty="0" smtClean="0">
                <a:latin typeface="Arial Narrow" panose="020B0606020202030204" pitchFamily="34" charset="0"/>
              </a:rPr>
              <a:t>Marketing:</a:t>
            </a:r>
            <a:endParaRPr lang="pt-PT" b="1" dirty="0">
              <a:latin typeface="Arial Narrow" panose="020B0606020202030204" pitchFamily="34" charset="0"/>
            </a:endParaRPr>
          </a:p>
          <a:p>
            <a:pPr lvl="2" algn="just"/>
            <a:r>
              <a:rPr lang="pt-PT" dirty="0" smtClean="0">
                <a:latin typeface="Arial Narrow" panose="020B0606020202030204" pitchFamily="34" charset="0"/>
              </a:rPr>
              <a:t>-Acções </a:t>
            </a:r>
            <a:r>
              <a:rPr lang="pt-PT" dirty="0">
                <a:latin typeface="Arial Narrow" panose="020B0606020202030204" pitchFamily="34" charset="0"/>
              </a:rPr>
              <a:t>estratégicas </a:t>
            </a:r>
            <a:r>
              <a:rPr lang="pt-PT" dirty="0" smtClean="0">
                <a:latin typeface="Arial Narrow" panose="020B0606020202030204" pitchFamily="34" charset="0"/>
              </a:rPr>
              <a:t>para aproximação dos </a:t>
            </a:r>
            <a:r>
              <a:rPr lang="pt-PT" dirty="0">
                <a:latin typeface="Arial Narrow" panose="020B0606020202030204" pitchFamily="34" charset="0"/>
              </a:rPr>
              <a:t>clientes </a:t>
            </a:r>
            <a:r>
              <a:rPr lang="pt-PT" dirty="0" smtClean="0">
                <a:latin typeface="Arial Narrow" panose="020B0606020202030204" pitchFamily="34" charset="0"/>
              </a:rPr>
              <a:t>a </a:t>
            </a:r>
            <a:r>
              <a:rPr lang="pt-PT" dirty="0">
                <a:latin typeface="Arial Narrow" panose="020B0606020202030204" pitchFamily="34" charset="0"/>
              </a:rPr>
              <a:t>empresa e </a:t>
            </a:r>
            <a:r>
              <a:rPr lang="pt-PT" dirty="0" smtClean="0">
                <a:latin typeface="Arial Narrow" panose="020B0606020202030204" pitchFamily="34" charset="0"/>
              </a:rPr>
              <a:t>vice-versa,</a:t>
            </a:r>
          </a:p>
          <a:p>
            <a:pPr lvl="1" algn="just"/>
            <a:r>
              <a:rPr lang="pt-PT" dirty="0" smtClean="0">
                <a:latin typeface="Arial Narrow" panose="020B0606020202030204" pitchFamily="34" charset="0"/>
              </a:rPr>
              <a:t>através </a:t>
            </a:r>
            <a:r>
              <a:rPr lang="pt-PT" dirty="0">
                <a:latin typeface="Arial Narrow" panose="020B0606020202030204" pitchFamily="34" charset="0"/>
              </a:rPr>
              <a:t>da confiança e credibilidade.</a:t>
            </a:r>
          </a:p>
          <a:p>
            <a:r>
              <a:rPr lang="pt-PT" sz="2000" dirty="0">
                <a:latin typeface="Arial Narrow" panose="020B0606020202030204" pitchFamily="34" charset="0"/>
              </a:rPr>
              <a:t> </a:t>
            </a:r>
          </a:p>
          <a:p>
            <a:pPr marL="2171700" lvl="4" indent="-342900" algn="just"/>
            <a:endParaRPr lang="pt-PT" dirty="0"/>
          </a:p>
        </p:txBody>
      </p:sp>
      <p:pic>
        <p:nvPicPr>
          <p:cNvPr id="7" name="Imagem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668344" y="-27384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56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m para TUNDAV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0"/>
            <a:ext cx="9036497" cy="648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4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</p:txBody>
      </p:sp>
      <p:sp>
        <p:nvSpPr>
          <p:cNvPr id="5" name="Marcador de Posição do Número do Diapositivo 15"/>
          <p:cNvSpPr txBox="1">
            <a:spLocks/>
          </p:cNvSpPr>
          <p:nvPr/>
        </p:nvSpPr>
        <p:spPr>
          <a:xfrm>
            <a:off x="8316416" y="6597352"/>
            <a:ext cx="762000" cy="24447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202120" y="3181032"/>
            <a:ext cx="6902852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PT" sz="7200" b="1" spc="50" dirty="0" smtClean="0">
                <a:ln w="0">
                  <a:solidFill>
                    <a:srgbClr val="FFCC00"/>
                  </a:solidFill>
                </a:ln>
                <a:gradFill flip="none" rotWithShape="1">
                  <a:gsLst>
                    <a:gs pos="0">
                      <a:srgbClr val="EBEDE3">
                        <a:shade val="30000"/>
                        <a:satMod val="115000"/>
                      </a:srgbClr>
                    </a:gs>
                    <a:gs pos="50000">
                      <a:srgbClr val="EBEDE3">
                        <a:shade val="67500"/>
                        <a:satMod val="115000"/>
                      </a:srgbClr>
                    </a:gs>
                    <a:gs pos="100000">
                      <a:srgbClr val="EBEDE3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cs typeface="Arial" charset="0"/>
              </a:rPr>
              <a:t>TUAPANDULA</a:t>
            </a:r>
          </a:p>
          <a:p>
            <a:pPr algn="ctr">
              <a:defRPr/>
            </a:pPr>
            <a:r>
              <a:rPr lang="pt-PT" sz="7200" b="1" spc="50" dirty="0" smtClean="0">
                <a:ln w="0">
                  <a:solidFill>
                    <a:srgbClr val="FFCC00"/>
                  </a:solidFill>
                </a:ln>
                <a:gradFill flip="none" rotWithShape="1">
                  <a:gsLst>
                    <a:gs pos="0">
                      <a:srgbClr val="EBEDE3">
                        <a:shade val="30000"/>
                        <a:satMod val="115000"/>
                      </a:srgbClr>
                    </a:gs>
                    <a:gs pos="50000">
                      <a:srgbClr val="EBEDE3">
                        <a:shade val="67500"/>
                        <a:satMod val="115000"/>
                      </a:srgbClr>
                    </a:gs>
                    <a:gs pos="100000">
                      <a:srgbClr val="EBEDE3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cs typeface="Arial" charset="0"/>
              </a:rPr>
              <a:t>NAPANDULA</a:t>
            </a:r>
          </a:p>
          <a:p>
            <a:pPr algn="ctr">
              <a:defRPr/>
            </a:pPr>
            <a:r>
              <a:rPr lang="pt-PT" sz="7200" b="1" spc="50" dirty="0" smtClean="0">
                <a:ln w="0">
                  <a:solidFill>
                    <a:srgbClr val="FFCC00"/>
                  </a:solidFill>
                </a:ln>
                <a:gradFill flip="none" rotWithShape="1">
                  <a:gsLst>
                    <a:gs pos="0">
                      <a:srgbClr val="EBEDE3">
                        <a:shade val="30000"/>
                        <a:satMod val="115000"/>
                      </a:srgbClr>
                    </a:gs>
                    <a:gs pos="50000">
                      <a:srgbClr val="EBEDE3">
                        <a:shade val="67500"/>
                        <a:satMod val="115000"/>
                      </a:srgbClr>
                    </a:gs>
                    <a:gs pos="100000">
                      <a:srgbClr val="EBEDE3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cs typeface="Arial" charset="0"/>
              </a:rPr>
              <a:t>TU </a:t>
            </a:r>
            <a:r>
              <a:rPr lang="pt-PT" sz="7200" b="1" spc="50" dirty="0">
                <a:ln w="0">
                  <a:solidFill>
                    <a:srgbClr val="FFCC00"/>
                  </a:solidFill>
                </a:ln>
                <a:gradFill flip="none" rotWithShape="1">
                  <a:gsLst>
                    <a:gs pos="0">
                      <a:srgbClr val="EBEDE3">
                        <a:shade val="30000"/>
                        <a:satMod val="115000"/>
                      </a:srgbClr>
                    </a:gs>
                    <a:gs pos="50000">
                      <a:srgbClr val="EBEDE3">
                        <a:shade val="67500"/>
                        <a:satMod val="115000"/>
                      </a:srgbClr>
                    </a:gs>
                    <a:gs pos="100000">
                      <a:srgbClr val="EBEDE3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cs typeface="Arial" charset="0"/>
              </a:rPr>
              <a:t>NASANGALA</a:t>
            </a:r>
            <a:endParaRPr lang="pt-BR" sz="7200" b="1" spc="50" dirty="0">
              <a:ln w="0">
                <a:solidFill>
                  <a:srgbClr val="FFCC00"/>
                </a:solidFill>
              </a:ln>
              <a:gradFill flip="none" rotWithShape="1">
                <a:gsLst>
                  <a:gs pos="0">
                    <a:srgbClr val="EBEDE3">
                      <a:shade val="30000"/>
                      <a:satMod val="115000"/>
                    </a:srgbClr>
                  </a:gs>
                  <a:gs pos="50000">
                    <a:srgbClr val="EBEDE3">
                      <a:shade val="67500"/>
                      <a:satMod val="115000"/>
                    </a:srgbClr>
                  </a:gs>
                  <a:gs pos="100000">
                    <a:srgbClr val="EBEDE3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cs typeface="Arial" charset="0"/>
            </a:endParaRPr>
          </a:p>
        </p:txBody>
      </p:sp>
      <p:pic>
        <p:nvPicPr>
          <p:cNvPr id="16" name="Imagem 1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668344" y="57848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5395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4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PT" sz="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3" name="Rectângulo 22"/>
          <p:cNvSpPr/>
          <p:nvPr/>
        </p:nvSpPr>
        <p:spPr>
          <a:xfrm>
            <a:off x="0" y="1131570"/>
            <a:ext cx="828677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pt-PT" sz="1600" dirty="0">
              <a:latin typeface="Arial Narrow" panose="020B0606020202030204" pitchFamily="34" charset="0"/>
            </a:endParaRPr>
          </a:p>
          <a:p>
            <a:pPr marL="457200" indent="-457200">
              <a:lnSpc>
                <a:spcPct val="250000"/>
              </a:lnSpc>
            </a:pPr>
            <a:r>
              <a:rPr lang="pt-PT" sz="2000" b="1" dirty="0">
                <a:latin typeface="Arial Narrow" panose="020B0606020202030204" pitchFamily="34" charset="0"/>
              </a:rPr>
              <a:t>1- CARACTERIZAÇÃO DA EPASHUÍLA-E.P</a:t>
            </a:r>
            <a:r>
              <a:rPr lang="pt-PT" sz="2000" b="1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>
              <a:lnSpc>
                <a:spcPct val="250000"/>
              </a:lnSpc>
            </a:pPr>
            <a:r>
              <a:rPr lang="pt-PT" sz="2000" b="1" dirty="0">
                <a:latin typeface="Arial Narrow" panose="020B0606020202030204" pitchFamily="34" charset="0"/>
              </a:rPr>
              <a:t>2º PROJECTOS EM </a:t>
            </a:r>
            <a:r>
              <a:rPr lang="pt-PT" sz="2000" b="1" dirty="0" smtClean="0">
                <a:latin typeface="Arial Narrow" panose="020B0606020202030204" pitchFamily="34" charset="0"/>
              </a:rPr>
              <a:t>PERSPECTIVA</a:t>
            </a:r>
          </a:p>
          <a:p>
            <a:pPr marL="457200" indent="-457200">
              <a:lnSpc>
                <a:spcPct val="250000"/>
              </a:lnSpc>
            </a:pPr>
            <a:r>
              <a:rPr lang="pt-PT" sz="2000" b="1" dirty="0">
                <a:latin typeface="Arial Narrow" panose="020B0606020202030204" pitchFamily="34" charset="0"/>
              </a:rPr>
              <a:t>3º ACÇÕES DE FORMAÇÃO </a:t>
            </a:r>
            <a:r>
              <a:rPr lang="pt-PT" sz="2000" b="1" dirty="0" smtClean="0">
                <a:latin typeface="Arial Narrow" panose="020B0606020202030204" pitchFamily="34" charset="0"/>
              </a:rPr>
              <a:t>DESENVOLVIDAS E EM PERSPECTIVA</a:t>
            </a:r>
          </a:p>
          <a:p>
            <a:pPr marL="457200" indent="-457200">
              <a:lnSpc>
                <a:spcPct val="250000"/>
              </a:lnSpc>
            </a:pPr>
            <a:r>
              <a:rPr lang="pt-PT" sz="2000" b="1" dirty="0">
                <a:latin typeface="Arial Narrow" panose="020B0606020202030204" pitchFamily="34" charset="0"/>
              </a:rPr>
              <a:t>4-  </a:t>
            </a:r>
            <a:r>
              <a:rPr lang="pt-PT" altLang="pt-PT" sz="2000" b="1" dirty="0">
                <a:latin typeface="Arial Narrow" panose="020B0606020202030204" pitchFamily="34" charset="0"/>
              </a:rPr>
              <a:t>INDICADORES PARA ÁGUA </a:t>
            </a:r>
            <a:r>
              <a:rPr lang="pt-PT" altLang="pt-PT" sz="2000" b="1" dirty="0" smtClean="0">
                <a:latin typeface="Arial Narrow" panose="020B0606020202030204" pitchFamily="34" charset="0"/>
              </a:rPr>
              <a:t>RURAL</a:t>
            </a:r>
          </a:p>
          <a:p>
            <a:pPr marL="457200" indent="-457200">
              <a:lnSpc>
                <a:spcPct val="250000"/>
              </a:lnSpc>
            </a:pPr>
            <a:r>
              <a:rPr lang="pt-PT" sz="2000" b="1" dirty="0">
                <a:latin typeface="Arial Narrow" panose="020B0606020202030204" pitchFamily="34" charset="0"/>
              </a:rPr>
              <a:t>5-  </a:t>
            </a:r>
            <a:r>
              <a:rPr lang="pt-PT" sz="2000" b="1" dirty="0" smtClean="0">
                <a:latin typeface="Arial Narrow" panose="020B0606020202030204" pitchFamily="34" charset="0"/>
              </a:rPr>
              <a:t>SISTEMA DE ABASTECIMENTO DE ÁGUA </a:t>
            </a:r>
            <a:r>
              <a:rPr lang="pt-PT" sz="2000" b="1" dirty="0">
                <a:latin typeface="Arial Narrow" panose="020B0606020202030204" pitchFamily="34" charset="0"/>
              </a:rPr>
              <a:t>DA CIDADE DO LUBANGO</a:t>
            </a:r>
          </a:p>
          <a:p>
            <a:pPr marL="457200" indent="-457200"/>
            <a:endParaRPr lang="pt-PT" altLang="pt-PT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pt-PT" sz="800" dirty="0"/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0" y="136682"/>
            <a:ext cx="9143999" cy="994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ÍNDICE</a:t>
            </a:r>
            <a:endParaRPr lang="pt-PT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Imagem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704856" y="136682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4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PT" sz="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3" name="Rectângulo 22"/>
          <p:cNvSpPr/>
          <p:nvPr/>
        </p:nvSpPr>
        <p:spPr>
          <a:xfrm>
            <a:off x="0" y="1131570"/>
            <a:ext cx="82867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PT" sz="1600" dirty="0" smtClean="0">
                <a:latin typeface="Arial Narrow" panose="020B0606020202030204" pitchFamily="34" charset="0"/>
              </a:rPr>
              <a:t>EPASHUÍLA-E.P., </a:t>
            </a:r>
            <a:r>
              <a:rPr lang="pt-PT" sz="1600" dirty="0">
                <a:latin typeface="Arial Narrow" panose="020B0606020202030204" pitchFamily="34" charset="0"/>
              </a:rPr>
              <a:t>criada </a:t>
            </a:r>
            <a:r>
              <a:rPr lang="pt-PT" sz="1600" dirty="0" smtClean="0">
                <a:latin typeface="Arial Narrow" panose="020B0606020202030204" pitchFamily="34" charset="0"/>
              </a:rPr>
              <a:t>em </a:t>
            </a:r>
            <a:r>
              <a:rPr lang="pt-PT" sz="1600" b="1" dirty="0">
                <a:latin typeface="Arial Narrow" panose="020B0606020202030204" pitchFamily="34" charset="0"/>
              </a:rPr>
              <a:t>2016</a:t>
            </a:r>
            <a:r>
              <a:rPr lang="pt-PT" sz="1600" dirty="0">
                <a:latin typeface="Arial Narrow" panose="020B0606020202030204" pitchFamily="34" charset="0"/>
              </a:rPr>
              <a:t>, com </a:t>
            </a:r>
            <a:r>
              <a:rPr lang="pt-PT" sz="1600" dirty="0" smtClean="0">
                <a:latin typeface="Arial Narrow" panose="020B0606020202030204" pitchFamily="34" charset="0"/>
              </a:rPr>
              <a:t>os seguintes níveis de </a:t>
            </a:r>
            <a:r>
              <a:rPr lang="pt-PT" sz="1600" dirty="0" err="1" smtClean="0">
                <a:latin typeface="Arial Narrow" panose="020B0606020202030204" pitchFamily="34" charset="0"/>
              </a:rPr>
              <a:t>actuação</a:t>
            </a:r>
            <a:r>
              <a:rPr lang="pt-PT" sz="1600" dirty="0" smtClean="0">
                <a:latin typeface="Arial Narrow" panose="020B0606020202030204" pitchFamily="34" charset="0"/>
              </a:rPr>
              <a:t>:</a:t>
            </a:r>
          </a:p>
          <a:p>
            <a:pPr algn="just"/>
            <a:endParaRPr lang="pt-PT" sz="1600" dirty="0" smtClean="0">
              <a:latin typeface="Arial Narrow" panose="020B0606020202030204" pitchFamily="34" charset="0"/>
            </a:endParaRPr>
          </a:p>
          <a:p>
            <a:pPr algn="just"/>
            <a:r>
              <a:rPr lang="pt-PT" sz="1600" dirty="0">
                <a:latin typeface="Arial Narrow" panose="020B0606020202030204" pitchFamily="34" charset="0"/>
              </a:rPr>
              <a:t>	</a:t>
            </a:r>
            <a:r>
              <a:rPr lang="pt-PT" sz="1600" b="1" dirty="0" smtClean="0">
                <a:latin typeface="Arial Narrow" panose="020B0606020202030204" pitchFamily="34" charset="0"/>
              </a:rPr>
              <a:t>1º </a:t>
            </a:r>
            <a:r>
              <a:rPr lang="pt-PT" sz="1600" dirty="0" smtClean="0">
                <a:latin typeface="Arial Narrow" panose="020B0606020202030204" pitchFamily="34" charset="0"/>
              </a:rPr>
              <a:t>Abrangência efectiva </a:t>
            </a:r>
            <a:r>
              <a:rPr lang="pt-PT" sz="1600" dirty="0">
                <a:latin typeface="Arial Narrow" panose="020B0606020202030204" pitchFamily="34" charset="0"/>
              </a:rPr>
              <a:t>em </a:t>
            </a:r>
            <a:r>
              <a:rPr lang="pt-PT" sz="1600" b="1" dirty="0">
                <a:latin typeface="Arial Narrow" panose="020B0606020202030204" pitchFamily="34" charset="0"/>
              </a:rPr>
              <a:t>5</a:t>
            </a:r>
            <a:r>
              <a:rPr lang="pt-PT" sz="1600" dirty="0">
                <a:latin typeface="Arial Narrow" panose="020B0606020202030204" pitchFamily="34" charset="0"/>
              </a:rPr>
              <a:t> sedes municipais, </a:t>
            </a:r>
            <a:r>
              <a:rPr lang="pt-PT" sz="1600" dirty="0" smtClean="0">
                <a:latin typeface="Arial Narrow" panose="020B0606020202030204" pitchFamily="34" charset="0"/>
              </a:rPr>
              <a:t>nomeadamente:</a:t>
            </a:r>
          </a:p>
          <a:p>
            <a:pPr algn="just"/>
            <a:endParaRPr lang="pt-PT" sz="800" dirty="0" smtClean="0">
              <a:latin typeface="Arial Narrow" panose="020B0606020202030204" pitchFamily="34" charset="0"/>
            </a:endParaRPr>
          </a:p>
          <a:p>
            <a:pPr algn="just"/>
            <a:r>
              <a:rPr lang="pt-PT" sz="1600" dirty="0">
                <a:latin typeface="Arial Narrow" panose="020B0606020202030204" pitchFamily="34" charset="0"/>
              </a:rPr>
              <a:t>	</a:t>
            </a:r>
            <a:r>
              <a:rPr lang="pt-PT" sz="1600" dirty="0" smtClean="0">
                <a:latin typeface="Arial Narrow" panose="020B0606020202030204" pitchFamily="34" charset="0"/>
              </a:rPr>
              <a:t>-Lubango</a:t>
            </a:r>
            <a:r>
              <a:rPr lang="pt-PT" sz="1600" dirty="0">
                <a:latin typeface="Arial Narrow" panose="020B0606020202030204" pitchFamily="34" charset="0"/>
              </a:rPr>
              <a:t>, </a:t>
            </a:r>
            <a:r>
              <a:rPr lang="pt-PT" sz="1600" dirty="0" smtClean="0">
                <a:latin typeface="Arial Narrow" panose="020B0606020202030204" pitchFamily="34" charset="0"/>
              </a:rPr>
              <a:t>sede capital da província com uma </a:t>
            </a:r>
            <a:r>
              <a:rPr lang="pt-PT" sz="1600" dirty="0">
                <a:latin typeface="Arial Narrow" panose="020B0606020202030204" pitchFamily="34" charset="0"/>
              </a:rPr>
              <a:t>população estimada em </a:t>
            </a:r>
            <a:r>
              <a:rPr lang="pt-PT" sz="1600" b="1" dirty="0" smtClean="0">
                <a:latin typeface="Arial Narrow" panose="020B0606020202030204" pitchFamily="34" charset="0"/>
              </a:rPr>
              <a:t>776.249</a:t>
            </a:r>
            <a:r>
              <a:rPr lang="pt-PT" sz="1600" dirty="0" smtClean="0">
                <a:latin typeface="Arial Narrow" panose="020B0606020202030204" pitchFamily="34" charset="0"/>
              </a:rPr>
              <a:t> habitantes</a:t>
            </a:r>
            <a:r>
              <a:rPr lang="pt-PT" sz="1600" dirty="0">
                <a:latin typeface="Arial Narrow" panose="020B0606020202030204" pitchFamily="34" charset="0"/>
              </a:rPr>
              <a:t>, dos quais </a:t>
            </a:r>
            <a:r>
              <a:rPr lang="pt-PT" sz="1600" b="1" dirty="0">
                <a:latin typeface="Arial Narrow" panose="020B0606020202030204" pitchFamily="34" charset="0"/>
              </a:rPr>
              <a:t>600.751</a:t>
            </a:r>
            <a:r>
              <a:rPr lang="pt-PT" sz="1600" dirty="0">
                <a:latin typeface="Arial Narrow" panose="020B0606020202030204" pitchFamily="34" charset="0"/>
              </a:rPr>
              <a:t> do meio Urbano e </a:t>
            </a:r>
            <a:r>
              <a:rPr lang="pt-PT" sz="1600" b="1" dirty="0">
                <a:latin typeface="Arial Narrow" panose="020B0606020202030204" pitchFamily="34" charset="0"/>
              </a:rPr>
              <a:t>175.498</a:t>
            </a:r>
            <a:r>
              <a:rPr lang="pt-PT" sz="1600" dirty="0">
                <a:latin typeface="Arial Narrow" panose="020B0606020202030204" pitchFamily="34" charset="0"/>
              </a:rPr>
              <a:t> do meio </a:t>
            </a:r>
            <a:r>
              <a:rPr lang="pt-PT" sz="1600" dirty="0" smtClean="0">
                <a:latin typeface="Arial Narrow" panose="020B0606020202030204" pitchFamily="34" charset="0"/>
              </a:rPr>
              <a:t>rural, possui </a:t>
            </a:r>
            <a:r>
              <a:rPr lang="pt-PT" sz="1600" b="1" dirty="0" smtClean="0">
                <a:latin typeface="Arial Narrow" panose="020B0606020202030204" pitchFamily="34" charset="0"/>
              </a:rPr>
              <a:t>1 Sistema de Abastecimento de Água</a:t>
            </a:r>
            <a:r>
              <a:rPr lang="pt-PT" sz="1600" dirty="0" smtClean="0">
                <a:latin typeface="Arial Narrow" panose="020B0606020202030204" pitchFamily="34" charset="0"/>
              </a:rPr>
              <a:t> (SAA), </a:t>
            </a:r>
            <a:r>
              <a:rPr lang="pt-PT" sz="1600" b="1" dirty="0" smtClean="0">
                <a:latin typeface="Arial Narrow" panose="020B0606020202030204" pitchFamily="34" charset="0"/>
              </a:rPr>
              <a:t>18</a:t>
            </a:r>
            <a:r>
              <a:rPr lang="pt-PT" sz="1600" dirty="0" smtClean="0">
                <a:latin typeface="Arial Narrow" panose="020B0606020202030204" pitchFamily="34" charset="0"/>
              </a:rPr>
              <a:t>  Pequenos Sistemas de Água (</a:t>
            </a:r>
            <a:r>
              <a:rPr lang="pt-PT" sz="1600" dirty="0" err="1" smtClean="0">
                <a:latin typeface="Arial Narrow" panose="020B0606020202030204" pitchFamily="34" charset="0"/>
              </a:rPr>
              <a:t>PSA`s</a:t>
            </a:r>
            <a:r>
              <a:rPr lang="pt-PT" sz="1600" dirty="0" smtClean="0">
                <a:latin typeface="Arial Narrow" panose="020B0606020202030204" pitchFamily="34" charset="0"/>
              </a:rPr>
              <a:t>) </a:t>
            </a:r>
            <a:r>
              <a:rPr lang="pt-PT" sz="1600" dirty="0">
                <a:latin typeface="Arial Narrow" panose="020B0606020202030204" pitchFamily="34" charset="0"/>
              </a:rPr>
              <a:t>para o periurbano e </a:t>
            </a:r>
            <a:r>
              <a:rPr lang="pt-PT" sz="1600" b="1" dirty="0">
                <a:latin typeface="Arial Narrow" panose="020B0606020202030204" pitchFamily="34" charset="0"/>
              </a:rPr>
              <a:t>281</a:t>
            </a:r>
            <a:r>
              <a:rPr lang="pt-PT" sz="1600" dirty="0">
                <a:latin typeface="Arial Narrow" panose="020B0606020202030204" pitchFamily="34" charset="0"/>
              </a:rPr>
              <a:t> Pontos de Água (PA`s) para o meio </a:t>
            </a:r>
            <a:r>
              <a:rPr lang="pt-PT" sz="1600" dirty="0" smtClean="0">
                <a:latin typeface="Arial Narrow" panose="020B0606020202030204" pitchFamily="34" charset="0"/>
              </a:rPr>
              <a:t>rural;</a:t>
            </a:r>
            <a:r>
              <a:rPr lang="pt-PT" sz="1600" dirty="0">
                <a:latin typeface="Arial Narrow" panose="020B0606020202030204" pitchFamily="34" charset="0"/>
              </a:rPr>
              <a:t>	</a:t>
            </a:r>
            <a:endParaRPr lang="pt-PT" sz="1600" dirty="0" smtClean="0">
              <a:latin typeface="Arial Narrow" panose="020B0606020202030204" pitchFamily="34" charset="0"/>
            </a:endParaRPr>
          </a:p>
          <a:p>
            <a:pPr algn="just"/>
            <a:r>
              <a:rPr lang="pt-PT" sz="1600" dirty="0">
                <a:latin typeface="Arial Narrow" panose="020B0606020202030204" pitchFamily="34" charset="0"/>
              </a:rPr>
              <a:t>	</a:t>
            </a:r>
            <a:endParaRPr lang="pt-PT" sz="800" dirty="0" smtClean="0">
              <a:latin typeface="Arial Narrow" panose="020B0606020202030204" pitchFamily="34" charset="0"/>
            </a:endParaRPr>
          </a:p>
          <a:p>
            <a:pPr algn="just"/>
            <a:r>
              <a:rPr lang="pt-PT" sz="1600" dirty="0">
                <a:latin typeface="Arial Narrow" panose="020B0606020202030204" pitchFamily="34" charset="0"/>
              </a:rPr>
              <a:t>	</a:t>
            </a:r>
            <a:r>
              <a:rPr lang="pt-PT" sz="1600" b="1" dirty="0" smtClean="0">
                <a:latin typeface="Arial Narrow" panose="020B0606020202030204" pitchFamily="34" charset="0"/>
              </a:rPr>
              <a:t>-Jamba</a:t>
            </a:r>
            <a:r>
              <a:rPr lang="pt-PT" sz="1600" b="1" dirty="0">
                <a:latin typeface="Arial Narrow" panose="020B0606020202030204" pitchFamily="34" charset="0"/>
              </a:rPr>
              <a:t>, </a:t>
            </a:r>
            <a:r>
              <a:rPr lang="pt-PT" sz="1600" dirty="0">
                <a:latin typeface="Arial Narrow" panose="020B0606020202030204" pitchFamily="34" charset="0"/>
              </a:rPr>
              <a:t>sistema </a:t>
            </a:r>
            <a:r>
              <a:rPr lang="pt-PT" sz="1600" dirty="0" smtClean="0">
                <a:latin typeface="Arial Narrow" panose="020B0606020202030204" pitchFamily="34" charset="0"/>
              </a:rPr>
              <a:t>de Abastecimento de Água (SAA) ampliado</a:t>
            </a:r>
            <a:r>
              <a:rPr lang="pt-PT" sz="1600" dirty="0">
                <a:latin typeface="Arial Narrow" panose="020B0606020202030204" pitchFamily="34" charset="0"/>
              </a:rPr>
              <a:t>, com entrega </a:t>
            </a:r>
            <a:r>
              <a:rPr lang="pt-PT" sz="1600" dirty="0" smtClean="0">
                <a:latin typeface="Arial Narrow" panose="020B0606020202030204" pitchFamily="34" charset="0"/>
              </a:rPr>
              <a:t>provisória, </a:t>
            </a:r>
            <a:r>
              <a:rPr lang="pt-PT" sz="1600" dirty="0">
                <a:latin typeface="Arial Narrow" panose="020B0606020202030204" pitchFamily="34" charset="0"/>
              </a:rPr>
              <a:t>para Setembro de </a:t>
            </a:r>
            <a:r>
              <a:rPr lang="pt-PT" sz="1600" b="1" dirty="0" smtClean="0">
                <a:latin typeface="Arial Narrow" panose="020B0606020202030204" pitchFamily="34" charset="0"/>
              </a:rPr>
              <a:t>2019</a:t>
            </a:r>
            <a:r>
              <a:rPr lang="pt-PT" sz="1600" dirty="0" smtClean="0">
                <a:latin typeface="Arial Narrow" panose="020B0606020202030204" pitchFamily="34" charset="0"/>
              </a:rPr>
              <a:t>;</a:t>
            </a:r>
          </a:p>
          <a:p>
            <a:pPr algn="just"/>
            <a:endParaRPr lang="pt-PT" sz="1600" dirty="0" smtClean="0">
              <a:latin typeface="Arial Narrow" panose="020B0606020202030204" pitchFamily="34" charset="0"/>
            </a:endParaRPr>
          </a:p>
          <a:p>
            <a:pPr algn="just"/>
            <a:r>
              <a:rPr lang="pt-PT" sz="1600" dirty="0">
                <a:latin typeface="Arial Narrow" panose="020B0606020202030204" pitchFamily="34" charset="0"/>
              </a:rPr>
              <a:t>	</a:t>
            </a:r>
            <a:r>
              <a:rPr lang="pt-PT" sz="1600" b="1" dirty="0">
                <a:latin typeface="Arial Narrow" panose="020B0606020202030204" pitchFamily="34" charset="0"/>
              </a:rPr>
              <a:t>-Matala, </a:t>
            </a:r>
            <a:r>
              <a:rPr lang="pt-PT" sz="1600" dirty="0">
                <a:latin typeface="Arial Narrow" panose="020B0606020202030204" pitchFamily="34" charset="0"/>
              </a:rPr>
              <a:t>com gestão </a:t>
            </a:r>
            <a:r>
              <a:rPr lang="pt-PT" sz="1600" dirty="0" smtClean="0">
                <a:latin typeface="Arial Narrow" panose="020B0606020202030204" pitchFamily="34" charset="0"/>
              </a:rPr>
              <a:t>condicionada.</a:t>
            </a:r>
            <a:r>
              <a:rPr lang="pt-PT" sz="1600" b="1" dirty="0" smtClean="0">
                <a:latin typeface="Arial Narrow" panose="020B0606020202030204" pitchFamily="34" charset="0"/>
              </a:rPr>
              <a:t> </a:t>
            </a:r>
            <a:r>
              <a:rPr lang="pt-PT" sz="1600" dirty="0" smtClean="0">
                <a:latin typeface="Arial Narrow" panose="020B0606020202030204" pitchFamily="34" charset="0"/>
              </a:rPr>
              <a:t>Existe um projecto de ampliação do SAA, que teve início em 2014, tendo paralisado durante algum tempo e retomou as obras em Janeiro de 2019, apresentando um ritmo muito lento, por dificuldades </a:t>
            </a:r>
            <a:r>
              <a:rPr lang="pt-PT" sz="1600" dirty="0">
                <a:latin typeface="Arial Narrow" panose="020B0606020202030204" pitchFamily="34" charset="0"/>
              </a:rPr>
              <a:t>associadas a importação de </a:t>
            </a:r>
            <a:r>
              <a:rPr lang="pt-PT" sz="1600" dirty="0" smtClean="0">
                <a:latin typeface="Arial Narrow" panose="020B0606020202030204" pitchFamily="34" charset="0"/>
              </a:rPr>
              <a:t>materiais, </a:t>
            </a:r>
            <a:r>
              <a:rPr lang="pt-PT" sz="1600" dirty="0">
                <a:latin typeface="Arial Narrow" panose="020B0606020202030204" pitchFamily="34" charset="0"/>
              </a:rPr>
              <a:t>assim como </a:t>
            </a:r>
            <a:r>
              <a:rPr lang="pt-PT" sz="1600" dirty="0" smtClean="0">
                <a:latin typeface="Arial Narrow" panose="020B0606020202030204" pitchFamily="34" charset="0"/>
              </a:rPr>
              <a:t>a </a:t>
            </a:r>
            <a:r>
              <a:rPr lang="pt-PT" sz="1600" dirty="0">
                <a:latin typeface="Arial Narrow" panose="020B0606020202030204" pitchFamily="34" charset="0"/>
              </a:rPr>
              <a:t>aquisição de </a:t>
            </a:r>
            <a:r>
              <a:rPr lang="pt-PT" sz="1600" dirty="0" smtClean="0">
                <a:latin typeface="Arial Narrow" panose="020B0606020202030204" pitchFamily="34" charset="0"/>
              </a:rPr>
              <a:t>divisas.  </a:t>
            </a:r>
            <a:endParaRPr lang="pt-PT" sz="1600" dirty="0">
              <a:latin typeface="Arial Narrow" panose="020B0606020202030204" pitchFamily="34" charset="0"/>
            </a:endParaRPr>
          </a:p>
          <a:p>
            <a:pPr algn="just"/>
            <a:endParaRPr lang="pt-PT" sz="1600" dirty="0" smtClean="0">
              <a:latin typeface="Arial Narrow" panose="020B0606020202030204" pitchFamily="34" charset="0"/>
            </a:endParaRPr>
          </a:p>
          <a:p>
            <a:pPr algn="just"/>
            <a:r>
              <a:rPr lang="pt-PT" sz="1600" dirty="0">
                <a:latin typeface="Arial Narrow" panose="020B0606020202030204" pitchFamily="34" charset="0"/>
              </a:rPr>
              <a:t>	</a:t>
            </a:r>
            <a:r>
              <a:rPr lang="pt-PT" sz="1600" b="1" dirty="0" smtClean="0">
                <a:latin typeface="Arial Narrow" panose="020B0606020202030204" pitchFamily="34" charset="0"/>
              </a:rPr>
              <a:t>-Chibia</a:t>
            </a:r>
            <a:r>
              <a:rPr lang="pt-PT" sz="1600" b="1" dirty="0">
                <a:latin typeface="Arial Narrow" panose="020B0606020202030204" pitchFamily="34" charset="0"/>
              </a:rPr>
              <a:t>, </a:t>
            </a:r>
            <a:r>
              <a:rPr lang="pt-PT" sz="1600" dirty="0" smtClean="0">
                <a:latin typeface="Arial Narrow" panose="020B0606020202030204" pitchFamily="34" charset="0"/>
              </a:rPr>
              <a:t>com gestão condicionada</a:t>
            </a:r>
            <a:r>
              <a:rPr lang="pt-PT" sz="1600" dirty="0">
                <a:latin typeface="Arial Narrow" panose="020B0606020202030204" pitchFamily="34" charset="0"/>
              </a:rPr>
              <a:t>;</a:t>
            </a:r>
            <a:r>
              <a:rPr lang="pt-PT" sz="1600" dirty="0" smtClean="0">
                <a:latin typeface="Arial Narrow" panose="020B0606020202030204" pitchFamily="34" charset="0"/>
              </a:rPr>
              <a:t> </a:t>
            </a:r>
          </a:p>
          <a:p>
            <a:pPr algn="just"/>
            <a:r>
              <a:rPr lang="pt-PT" sz="1600" dirty="0" smtClean="0">
                <a:latin typeface="Arial Narrow" panose="020B0606020202030204" pitchFamily="34" charset="0"/>
              </a:rPr>
              <a:t>	</a:t>
            </a:r>
          </a:p>
          <a:p>
            <a:pPr algn="just"/>
            <a:r>
              <a:rPr lang="pt-PT" sz="1600" dirty="0">
                <a:latin typeface="Arial Narrow" panose="020B0606020202030204" pitchFamily="34" charset="0"/>
              </a:rPr>
              <a:t>	</a:t>
            </a:r>
            <a:r>
              <a:rPr lang="pt-PT" sz="1600" b="1" dirty="0" smtClean="0">
                <a:latin typeface="Arial Narrow" panose="020B0606020202030204" pitchFamily="34" charset="0"/>
              </a:rPr>
              <a:t>-Quipungo, </a:t>
            </a:r>
            <a:r>
              <a:rPr lang="pt-PT" sz="1600" dirty="0" smtClean="0">
                <a:latin typeface="Arial Narrow" panose="020B0606020202030204" pitchFamily="34" charset="0"/>
              </a:rPr>
              <a:t>com gestão condicionada;</a:t>
            </a:r>
            <a:endParaRPr lang="pt-PT" sz="1600" dirty="0">
              <a:latin typeface="Arial Narrow" panose="020B0606020202030204" pitchFamily="34" charset="0"/>
            </a:endParaRPr>
          </a:p>
          <a:p>
            <a:pPr algn="just"/>
            <a:r>
              <a:rPr lang="pt-PT" sz="1600" dirty="0" smtClean="0">
                <a:latin typeface="Arial Narrow" panose="020B0606020202030204" pitchFamily="34" charset="0"/>
              </a:rPr>
              <a:t>	</a:t>
            </a:r>
          </a:p>
          <a:p>
            <a:pPr algn="just"/>
            <a:r>
              <a:rPr lang="pt-PT" sz="1600" dirty="0" smtClean="0">
                <a:latin typeface="Arial Narrow" panose="020B0606020202030204" pitchFamily="34" charset="0"/>
              </a:rPr>
              <a:t>	</a:t>
            </a:r>
            <a:r>
              <a:rPr lang="pt-PT" sz="1600" b="1" dirty="0" smtClean="0">
                <a:latin typeface="Arial Narrow" panose="020B0606020202030204" pitchFamily="34" charset="0"/>
              </a:rPr>
              <a:t>2º</a:t>
            </a:r>
            <a:r>
              <a:rPr lang="pt-PT" sz="1600" dirty="0" smtClean="0">
                <a:latin typeface="Arial Narrow" panose="020B0606020202030204" pitchFamily="34" charset="0"/>
              </a:rPr>
              <a:t> Para garantir a </a:t>
            </a:r>
            <a:r>
              <a:rPr lang="pt-PT" sz="1600" dirty="0">
                <a:latin typeface="Arial Narrow" panose="020B0606020202030204" pitchFamily="34" charset="0"/>
              </a:rPr>
              <a:t>operacionalidade </a:t>
            </a:r>
            <a:r>
              <a:rPr lang="pt-PT" sz="1600" dirty="0" smtClean="0">
                <a:latin typeface="Arial Narrow" panose="020B0606020202030204" pitchFamily="34" charset="0"/>
              </a:rPr>
              <a:t>dos </a:t>
            </a:r>
            <a:r>
              <a:rPr lang="pt-PT" sz="1600" dirty="0" err="1" smtClean="0">
                <a:latin typeface="Arial Narrow" panose="020B0606020202030204" pitchFamily="34" charset="0"/>
              </a:rPr>
              <a:t>SAAs</a:t>
            </a:r>
            <a:r>
              <a:rPr lang="pt-PT" sz="1600" dirty="0" smtClean="0">
                <a:latin typeface="Arial Narrow" panose="020B0606020202030204" pitchFamily="34" charset="0"/>
              </a:rPr>
              <a:t> e </a:t>
            </a:r>
            <a:r>
              <a:rPr lang="pt-PT" sz="1600" dirty="0">
                <a:latin typeface="Arial Narrow" panose="020B0606020202030204" pitchFamily="34" charset="0"/>
              </a:rPr>
              <a:t>não </a:t>
            </a:r>
            <a:r>
              <a:rPr lang="pt-PT" sz="1600" dirty="0" smtClean="0">
                <a:latin typeface="Arial Narrow" panose="020B0606020202030204" pitchFamily="34" charset="0"/>
              </a:rPr>
              <a:t>só, das demais </a:t>
            </a:r>
            <a:r>
              <a:rPr lang="pt-PT" sz="1600" b="1" dirty="0" smtClean="0">
                <a:latin typeface="Arial Narrow" panose="020B0606020202030204" pitchFamily="34" charset="0"/>
              </a:rPr>
              <a:t>9</a:t>
            </a:r>
            <a:r>
              <a:rPr lang="pt-PT" sz="1600" dirty="0" smtClean="0">
                <a:latin typeface="Arial Narrow" panose="020B0606020202030204" pitchFamily="34" charset="0"/>
              </a:rPr>
              <a:t> sedes municipais, a EPASHUILA-E.P. continua a dar o suporte técnico através do Gabinete Provincial de Infra-estruturas e das Administrações Municipais.</a:t>
            </a:r>
          </a:p>
          <a:p>
            <a:endParaRPr lang="pt-PT" sz="1600" dirty="0"/>
          </a:p>
          <a:p>
            <a:r>
              <a:rPr lang="pt-PT" sz="1600" dirty="0"/>
              <a:t>	</a:t>
            </a:r>
          </a:p>
          <a:p>
            <a:endParaRPr lang="pt-PT" sz="800" dirty="0"/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0" y="136682"/>
            <a:ext cx="9143999" cy="994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pt-P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1- CARACTERIZAÇÃO </a:t>
            </a:r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DA </a:t>
            </a:r>
            <a:r>
              <a:rPr lang="pt-P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EPASHUÍLA-E.P.</a:t>
            </a:r>
          </a:p>
        </p:txBody>
      </p:sp>
      <p:pic>
        <p:nvPicPr>
          <p:cNvPr id="10" name="Imagem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704856" y="136682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560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3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136682"/>
            <a:ext cx="9143999" cy="994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º PROJECTOS </a:t>
            </a:r>
            <a:r>
              <a:rPr lang="pt-P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EM </a:t>
            </a:r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PERSPECTIVA</a:t>
            </a:r>
            <a:endParaRPr lang="pt-PT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0" y="1177007"/>
            <a:ext cx="8964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400" b="1" dirty="0" smtClean="0">
                <a:latin typeface="Arial Narrow" panose="020B0606020202030204" pitchFamily="34" charset="0"/>
              </a:rPr>
              <a:t>PROJECTOS NO ÂMBITO DO PDISA II</a:t>
            </a:r>
            <a:endParaRPr lang="pt-PT" sz="1400" b="1" dirty="0">
              <a:latin typeface="Arial Narrow" panose="020B0606020202030204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524328" y="136682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747393"/>
              </p:ext>
            </p:extLst>
          </p:nvPr>
        </p:nvGraphicFramePr>
        <p:xfrm>
          <a:off x="398745" y="1484784"/>
          <a:ext cx="7899773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8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599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2269">
                <a:tc>
                  <a:txBody>
                    <a:bodyPr/>
                    <a:lstStyle/>
                    <a:p>
                      <a:pPr algn="ctr"/>
                      <a:r>
                        <a:rPr lang="pt-PT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DESIGNAÇÃO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8077">
                <a:tc>
                  <a:txBody>
                    <a:bodyPr/>
                    <a:lstStyle/>
                    <a:p>
                      <a:pPr algn="ctr"/>
                      <a:r>
                        <a:rPr lang="pt-PT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Construção de um novo campo de furos para captar cerca de 30.000m3/d de água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8077">
                <a:tc>
                  <a:txBody>
                    <a:bodyPr/>
                    <a:lstStyle/>
                    <a:p>
                      <a:pPr algn="ctr"/>
                      <a:r>
                        <a:rPr lang="pt-PT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Aumentar a capacidade de armazenamento de água  até 24.000m3 de água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8077">
                <a:tc>
                  <a:txBody>
                    <a:bodyPr/>
                    <a:lstStyle/>
                    <a:p>
                      <a:pPr algn="ctr"/>
                      <a:r>
                        <a:rPr lang="pt-PT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Instalação de 450 Km de rede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8077">
                <a:tc>
                  <a:txBody>
                    <a:bodyPr/>
                    <a:lstStyle/>
                    <a:p>
                      <a:pPr algn="ctr"/>
                      <a:r>
                        <a:rPr lang="pt-PT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Instalação de 50.000 ligações domiciliares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721151"/>
              </p:ext>
            </p:extLst>
          </p:nvPr>
        </p:nvGraphicFramePr>
        <p:xfrm>
          <a:off x="386436" y="3322413"/>
          <a:ext cx="7924392" cy="3058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793">
                  <a:extLst>
                    <a:ext uri="{9D8B030D-6E8A-4147-A177-3AD203B41FA5}">
                      <a16:colId xmlns="" xmlns:a16="http://schemas.microsoft.com/office/drawing/2014/main" val="1546926400"/>
                    </a:ext>
                  </a:extLst>
                </a:gridCol>
                <a:gridCol w="5993950">
                  <a:extLst>
                    <a:ext uri="{9D8B030D-6E8A-4147-A177-3AD203B41FA5}">
                      <a16:colId xmlns="" xmlns:a16="http://schemas.microsoft.com/office/drawing/2014/main" val="2844991769"/>
                    </a:ext>
                  </a:extLst>
                </a:gridCol>
                <a:gridCol w="1561649">
                  <a:extLst>
                    <a:ext uri="{9D8B030D-6E8A-4147-A177-3AD203B41FA5}">
                      <a16:colId xmlns="" xmlns:a16="http://schemas.microsoft.com/office/drawing/2014/main" val="2066884391"/>
                    </a:ext>
                  </a:extLst>
                </a:gridCol>
              </a:tblGrid>
              <a:tr h="2520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 dirty="0">
                          <a:solidFill>
                            <a:schemeClr val="tx1"/>
                          </a:solidFill>
                          <a:effectLst/>
                        </a:rPr>
                        <a:t>Nº</a:t>
                      </a:r>
                      <a:endParaRPr lang="pt-PT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 dirty="0">
                          <a:solidFill>
                            <a:schemeClr val="tx1"/>
                          </a:solidFill>
                          <a:effectLst/>
                        </a:rPr>
                        <a:t>DESIGNAÇÃO</a:t>
                      </a:r>
                      <a:endParaRPr lang="pt-PT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 dirty="0">
                          <a:solidFill>
                            <a:schemeClr val="tx1"/>
                          </a:solidFill>
                          <a:effectLst/>
                        </a:rPr>
                        <a:t>LOCALIDADE</a:t>
                      </a:r>
                      <a:endParaRPr lang="pt-PT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59521736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2 pequenos sistemas de distribuição de água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Tchimukua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60767889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2 pequenos sistemas de distribuição de água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Kwawa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95616091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4 pequenos sistemas de distribuição de água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Tchavola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8778662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2 pequenos sistemas de distribuição de água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Tchituno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23036124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4 pequenos sistemas de distribuição de água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Mutundo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15502179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1 pequeno sistema de distribuição de água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Luyovo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5430523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3 pequenos sistemas de distribuição de água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Nambambe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20695426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1 pequeno sistema de distribuição de água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Lalula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3859645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1 pequeno sistema de distribuição de água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Joaquim </a:t>
                      </a:r>
                      <a:r>
                        <a:rPr lang="pt-PT" sz="140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Kapango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41494722"/>
                  </a:ext>
                </a:extLst>
              </a:tr>
              <a:tr h="2520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2 pequenos sistemas de distribuição de água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Mitcha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1358095"/>
                  </a:ext>
                </a:extLst>
              </a:tr>
              <a:tr h="28648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b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pt-PT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Concepção e construção de 4 pequenos sistemas de distribuição de água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Chioco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22316692"/>
                  </a:ext>
                </a:extLst>
              </a:tr>
            </a:tbl>
          </a:graphicData>
        </a:graphic>
      </p:graphicFrame>
      <p:sp>
        <p:nvSpPr>
          <p:cNvPr id="2" name="Retângulo 1"/>
          <p:cNvSpPr/>
          <p:nvPr/>
        </p:nvSpPr>
        <p:spPr>
          <a:xfrm>
            <a:off x="280180" y="3019348"/>
            <a:ext cx="8136904" cy="409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PT" sz="1400" b="1" dirty="0">
                <a:latin typeface="Arial Narrow" panose="020B0606020202030204" pitchFamily="34" charset="0"/>
              </a:rPr>
              <a:t>PROJECTOS PARA OS BAIRROS PERIFÉRICOS DA CIDADE DO LUBANGO</a:t>
            </a:r>
          </a:p>
        </p:txBody>
      </p:sp>
    </p:spTree>
    <p:extLst>
      <p:ext uri="{BB962C8B-B14F-4D97-AF65-F5344CB8AC3E}">
        <p14:creationId xmlns:p14="http://schemas.microsoft.com/office/powerpoint/2010/main" val="62478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3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PT" sz="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0" y="136682"/>
            <a:ext cx="9143999" cy="994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CONTINUAÇÃO</a:t>
            </a:r>
            <a:endParaRPr lang="pt-PT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Imagem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524328" y="136682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0" y="1628800"/>
            <a:ext cx="8316416" cy="4362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1600" dirty="0"/>
              <a:t>Disposição de condições para melhor assistência aos clientes, </a:t>
            </a:r>
            <a:r>
              <a:rPr lang="pt-PT" sz="1600" dirty="0" err="1"/>
              <a:t>incurtando</a:t>
            </a:r>
            <a:r>
              <a:rPr lang="pt-PT" sz="1600" dirty="0"/>
              <a:t> os timings no contexto da triangulação, leitura-facturação-cobrança;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1700" dirty="0" smtClean="0">
                <a:latin typeface="Arial Narrow" panose="020B0606020202030204" pitchFamily="34" charset="0"/>
              </a:rPr>
              <a:t>Disposição de um ATM, para responder as necessidades a todos os níveis.</a:t>
            </a:r>
          </a:p>
          <a:p>
            <a:pPr algn="ctr">
              <a:lnSpc>
                <a:spcPct val="150000"/>
              </a:lnSpc>
            </a:pPr>
            <a:endParaRPr lang="pt-PT" sz="1700" b="1" dirty="0" smtClean="0">
              <a:latin typeface="Arial Narrow" panose="020B0606020202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PT" sz="1700" b="1" dirty="0" smtClean="0">
                <a:latin typeface="Arial Narrow" panose="020B0606020202030204" pitchFamily="34" charset="0"/>
              </a:rPr>
              <a:t>NECESSIDADES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1700" dirty="0">
                <a:latin typeface="Arial Narrow" panose="020B0606020202030204" pitchFamily="34" charset="0"/>
              </a:rPr>
              <a:t>Dispositivos portáteis para leitura de </a:t>
            </a:r>
            <a:r>
              <a:rPr lang="pt-PT" sz="1700" dirty="0" smtClean="0">
                <a:latin typeface="Arial Narrow" panose="020B0606020202030204" pitchFamily="34" charset="0"/>
              </a:rPr>
              <a:t>contadores</a:t>
            </a:r>
            <a:r>
              <a:rPr lang="pt-PT" sz="1700" dirty="0"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1700" dirty="0" smtClean="0">
                <a:latin typeface="Arial Narrow" panose="020B0606020202030204" pitchFamily="34" charset="0"/>
              </a:rPr>
              <a:t>Disponibilização de meios e equipamentos as equipes de intervenção integrada para responder as exigências dos clientes.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1700" dirty="0" smtClean="0">
                <a:latin typeface="Arial Narrow" panose="020B0606020202030204" pitchFamily="34" charset="0"/>
              </a:rPr>
              <a:t>Ferramentas </a:t>
            </a:r>
            <a:r>
              <a:rPr lang="pt-PT" sz="1700" dirty="0">
                <a:latin typeface="Arial Narrow" panose="020B0606020202030204" pitchFamily="34" charset="0"/>
              </a:rPr>
              <a:t>específicas para a assistência de especialização hidráulica e de e</a:t>
            </a:r>
            <a:r>
              <a:rPr lang="pt-PT" sz="1700" dirty="0" smtClean="0">
                <a:latin typeface="Arial Narrow" panose="020B0606020202030204" pitchFamily="34" charset="0"/>
              </a:rPr>
              <a:t>lectromecânica, </a:t>
            </a:r>
            <a:r>
              <a:rPr lang="pt-PT" sz="1700" dirty="0">
                <a:latin typeface="Arial Narrow" panose="020B0606020202030204" pitchFamily="34" charset="0"/>
              </a:rPr>
              <a:t>meios rolantes </a:t>
            </a:r>
            <a:r>
              <a:rPr lang="pt-PT" sz="1700" dirty="0" smtClean="0">
                <a:latin typeface="Arial Narrow" panose="020B0606020202030204" pitchFamily="34" charset="0"/>
              </a:rPr>
              <a:t>para </a:t>
            </a:r>
            <a:r>
              <a:rPr lang="pt-PT" sz="1700" dirty="0">
                <a:latin typeface="Arial Narrow" panose="020B0606020202030204" pitchFamily="34" charset="0"/>
              </a:rPr>
              <a:t>o acompanhamento e gestão </a:t>
            </a:r>
            <a:r>
              <a:rPr lang="pt-PT" sz="1700" dirty="0" smtClean="0">
                <a:latin typeface="Arial Narrow" panose="020B0606020202030204" pitchFamily="34" charset="0"/>
              </a:rPr>
              <a:t>dos sistemas </a:t>
            </a:r>
            <a:r>
              <a:rPr lang="pt-PT" sz="1700" dirty="0">
                <a:latin typeface="Arial Narrow" panose="020B0606020202030204" pitchFamily="34" charset="0"/>
              </a:rPr>
              <a:t>das demais cidades de abrangência da </a:t>
            </a:r>
            <a:r>
              <a:rPr lang="pt-PT" sz="1700" dirty="0" smtClean="0">
                <a:latin typeface="Arial Narrow" panose="020B0606020202030204" pitchFamily="34" charset="0"/>
              </a:rPr>
              <a:t>EPASHUILA-E.P..</a:t>
            </a:r>
            <a:endParaRPr lang="pt-PT" sz="17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137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3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PT" sz="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0" y="136682"/>
            <a:ext cx="9143999" cy="994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pt-P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º ACÇÕES DE FORMAÇÃO DESENVOLVIDAS </a:t>
            </a:r>
          </a:p>
          <a:p>
            <a:pPr marL="457200" indent="-457200"/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 EM PERSPECTIVA</a:t>
            </a:r>
            <a:endParaRPr lang="pt-PT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Imagem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524328" y="136682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" y="1268760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PT" sz="1600" b="1" dirty="0" smtClean="0">
                <a:latin typeface="Arial Narrow" panose="020B0606020202030204" pitchFamily="34" charset="0"/>
              </a:rPr>
              <a:t>INDICADORES </a:t>
            </a:r>
            <a:r>
              <a:rPr lang="pt-PT" sz="1600" b="1" dirty="0">
                <a:latin typeface="Arial Narrow" panose="020B0606020202030204" pitchFamily="34" charset="0"/>
              </a:rPr>
              <a:t>DE RECURSOS </a:t>
            </a:r>
            <a:r>
              <a:rPr lang="pt-PT" sz="1600" b="1" dirty="0" smtClean="0">
                <a:latin typeface="Arial Narrow" panose="020B0606020202030204" pitchFamily="34" charset="0"/>
              </a:rPr>
              <a:t>HUMANOS COM VISTA AO RÁCIO</a:t>
            </a:r>
            <a:endParaRPr lang="pt-PT" sz="1600" b="1" dirty="0">
              <a:latin typeface="Arial Narrow" panose="020B0606020202030204" pitchFamily="34" charset="0"/>
            </a:endParaRPr>
          </a:p>
          <a:p>
            <a:pPr algn="just"/>
            <a:r>
              <a:rPr lang="pt-PT" sz="1600" b="1" dirty="0">
                <a:latin typeface="Arial Narrow" panose="020B0606020202030204" pitchFamily="34" charset="0"/>
              </a:rPr>
              <a:t>	</a:t>
            </a:r>
            <a:r>
              <a:rPr lang="pt-PT" dirty="0">
                <a:latin typeface="Arial Narrow" panose="020B0606020202030204" pitchFamily="34" charset="0"/>
              </a:rPr>
              <a:t>Com pretensão de atingir o rácio exigido, dos </a:t>
            </a:r>
            <a:r>
              <a:rPr lang="pt-PT" b="1" dirty="0" smtClean="0">
                <a:latin typeface="Arial Narrow" panose="020B0606020202030204" pitchFamily="34" charset="0"/>
              </a:rPr>
              <a:t>306</a:t>
            </a:r>
            <a:r>
              <a:rPr lang="pt-PT" dirty="0" smtClean="0">
                <a:latin typeface="Arial Narrow" panose="020B0606020202030204" pitchFamily="34" charset="0"/>
              </a:rPr>
              <a:t> </a:t>
            </a:r>
            <a:r>
              <a:rPr lang="pt-PT" dirty="0">
                <a:latin typeface="Arial Narrow" panose="020B0606020202030204" pitchFamily="34" charset="0"/>
              </a:rPr>
              <a:t>funcionários que existiam até Setembro de 2018, </a:t>
            </a:r>
            <a:r>
              <a:rPr lang="pt-PT" dirty="0" smtClean="0">
                <a:latin typeface="Arial Narrow" panose="020B0606020202030204" pitchFamily="34" charset="0"/>
              </a:rPr>
              <a:t>foram </a:t>
            </a:r>
            <a:r>
              <a:rPr lang="pt-PT" dirty="0">
                <a:latin typeface="Arial Narrow" panose="020B0606020202030204" pitchFamily="34" charset="0"/>
              </a:rPr>
              <a:t>reduzidos para </a:t>
            </a:r>
            <a:r>
              <a:rPr lang="pt-PT" b="1" dirty="0" smtClean="0">
                <a:latin typeface="Arial Narrow" panose="020B0606020202030204" pitchFamily="34" charset="0"/>
              </a:rPr>
              <a:t>274,</a:t>
            </a:r>
            <a:r>
              <a:rPr lang="pt-PT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dirty="0">
                <a:latin typeface="Arial Narrow" panose="020B0606020202030204" pitchFamily="34" charset="0"/>
              </a:rPr>
              <a:t>através de activação de processos de reforma, bem como o início de uma visão estratégica </a:t>
            </a:r>
            <a:r>
              <a:rPr lang="pt-PT" dirty="0" smtClean="0">
                <a:latin typeface="Arial Narrow" panose="020B0606020202030204" pitchFamily="34" charset="0"/>
              </a:rPr>
              <a:t>com </a:t>
            </a:r>
            <a:r>
              <a:rPr lang="pt-PT" dirty="0">
                <a:latin typeface="Arial Narrow" panose="020B0606020202030204" pitchFamily="34" charset="0"/>
              </a:rPr>
              <a:t>a terciarização dos serviços indirectos, </a:t>
            </a:r>
            <a:r>
              <a:rPr lang="pt-PT" dirty="0" smtClean="0">
                <a:latin typeface="Arial Narrow" panose="020B0606020202030204" pitchFamily="34" charset="0"/>
              </a:rPr>
              <a:t>conforme o </a:t>
            </a:r>
            <a:r>
              <a:rPr lang="pt-PT" dirty="0">
                <a:latin typeface="Arial Narrow" panose="020B0606020202030204" pitchFamily="34" charset="0"/>
              </a:rPr>
              <a:t>gráfico abaixo</a:t>
            </a:r>
            <a:r>
              <a:rPr lang="pt-PT" dirty="0" smtClean="0">
                <a:latin typeface="Arial Narrow" panose="020B0606020202030204" pitchFamily="34" charset="0"/>
              </a:rPr>
              <a:t>: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381867"/>
              </p:ext>
            </p:extLst>
          </p:nvPr>
        </p:nvGraphicFramePr>
        <p:xfrm>
          <a:off x="395536" y="2752970"/>
          <a:ext cx="7416824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2343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3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PT" sz="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0" y="136682"/>
            <a:ext cx="9143999" cy="994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CONTINUAÇÃO</a:t>
            </a:r>
            <a:endParaRPr lang="pt-PT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Imagem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524328" y="136682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" y="1268760"/>
            <a:ext cx="824440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latin typeface="Arial Narrow" panose="020B0606020202030204" pitchFamily="34" charset="0"/>
              </a:rPr>
              <a:t>	</a:t>
            </a:r>
            <a:r>
              <a:rPr lang="pt-PT" sz="1600" dirty="0">
                <a:latin typeface="Arial Narrow" panose="020B0606020202030204" pitchFamily="34" charset="0"/>
              </a:rPr>
              <a:t>No âmbito da Assistência técnica com a empresa Metito, foram identificadas várias acções de formação que têm sido administradas em processo contínuo como </a:t>
            </a:r>
            <a:r>
              <a:rPr lang="pt-PT" sz="1600" dirty="0" smtClean="0">
                <a:latin typeface="Arial Narrow" panose="020B0606020202030204" pitchFamily="34" charset="0"/>
              </a:rPr>
              <a:t>abaixo se descreve:</a:t>
            </a:r>
            <a:endParaRPr lang="pt-PT" sz="1600" dirty="0">
              <a:latin typeface="Arial Narrow" panose="020B060602020203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Liderança e gestão de equipe;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Gestão da mudança;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Trabalho em equipa;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Gestão do tempo;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Gestão das reclamações;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Gestão financeira e técnicas contabilísticas;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Técnica de marketing e de atendimento;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Optimização dos processos de operação e manutenção dos SAA;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Boas práticas na gestão de redes;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Gestão operacional de perdas;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Contadores de água;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600" dirty="0" smtClean="0">
                <a:latin typeface="Arial Narrow" panose="020B0606020202030204" pitchFamily="34" charset="0"/>
              </a:rPr>
              <a:t>Controlo da qualidade da água;</a:t>
            </a:r>
            <a:endParaRPr lang="pt-PT" sz="16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5524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4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PT" sz="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0" y="-8461"/>
            <a:ext cx="9143999" cy="9759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pt-P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-  </a:t>
            </a:r>
            <a:r>
              <a:rPr lang="pt-PT" altLang="pt-P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INDICADORES PARA ÁGUA </a:t>
            </a:r>
            <a:r>
              <a:rPr lang="pt-PT" alt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RURAL</a:t>
            </a:r>
            <a:endParaRPr lang="pt-PT" altLang="pt-PT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5" name="Imagem 1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704856" y="-27384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03697"/>
              </p:ext>
            </p:extLst>
          </p:nvPr>
        </p:nvGraphicFramePr>
        <p:xfrm>
          <a:off x="755576" y="1484784"/>
          <a:ext cx="7776863" cy="1627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489">
                  <a:extLst>
                    <a:ext uri="{9D8B030D-6E8A-4147-A177-3AD203B41FA5}">
                      <a16:colId xmlns="" xmlns:a16="http://schemas.microsoft.com/office/drawing/2014/main" val="3946517519"/>
                    </a:ext>
                  </a:extLst>
                </a:gridCol>
                <a:gridCol w="963823">
                  <a:extLst>
                    <a:ext uri="{9D8B030D-6E8A-4147-A177-3AD203B41FA5}">
                      <a16:colId xmlns="" xmlns:a16="http://schemas.microsoft.com/office/drawing/2014/main" val="3761274585"/>
                    </a:ext>
                  </a:extLst>
                </a:gridCol>
                <a:gridCol w="654672">
                  <a:extLst>
                    <a:ext uri="{9D8B030D-6E8A-4147-A177-3AD203B41FA5}">
                      <a16:colId xmlns="" xmlns:a16="http://schemas.microsoft.com/office/drawing/2014/main" val="1761103557"/>
                    </a:ext>
                  </a:extLst>
                </a:gridCol>
                <a:gridCol w="654672">
                  <a:extLst>
                    <a:ext uri="{9D8B030D-6E8A-4147-A177-3AD203B41FA5}">
                      <a16:colId xmlns="" xmlns:a16="http://schemas.microsoft.com/office/drawing/2014/main" val="1488894145"/>
                    </a:ext>
                  </a:extLst>
                </a:gridCol>
                <a:gridCol w="654672">
                  <a:extLst>
                    <a:ext uri="{9D8B030D-6E8A-4147-A177-3AD203B41FA5}">
                      <a16:colId xmlns="" xmlns:a16="http://schemas.microsoft.com/office/drawing/2014/main" val="1981802103"/>
                    </a:ext>
                  </a:extLst>
                </a:gridCol>
                <a:gridCol w="727414">
                  <a:extLst>
                    <a:ext uri="{9D8B030D-6E8A-4147-A177-3AD203B41FA5}">
                      <a16:colId xmlns="" xmlns:a16="http://schemas.microsoft.com/office/drawing/2014/main" val="2575811313"/>
                    </a:ext>
                  </a:extLst>
                </a:gridCol>
                <a:gridCol w="1382086">
                  <a:extLst>
                    <a:ext uri="{9D8B030D-6E8A-4147-A177-3AD203B41FA5}">
                      <a16:colId xmlns="" xmlns:a16="http://schemas.microsoft.com/office/drawing/2014/main" val="4016918563"/>
                    </a:ext>
                  </a:extLst>
                </a:gridCol>
                <a:gridCol w="1775035">
                  <a:extLst>
                    <a:ext uri="{9D8B030D-6E8A-4147-A177-3AD203B41FA5}">
                      <a16:colId xmlns="" xmlns:a16="http://schemas.microsoft.com/office/drawing/2014/main" val="3117733955"/>
                    </a:ext>
                  </a:extLst>
                </a:gridCol>
              </a:tblGrid>
              <a:tr h="180935">
                <a:tc rowSpan="2">
                  <a:txBody>
                    <a:bodyPr/>
                    <a:lstStyle/>
                    <a:p>
                      <a:pPr algn="l" fontAlgn="b"/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MUNICIPIOS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>
                          <a:effectLst/>
                          <a:latin typeface="Arial Narrow" panose="020B0606020202030204" pitchFamily="34" charset="0"/>
                        </a:rPr>
                        <a:t>PA´s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 err="1">
                          <a:effectLst/>
                          <a:latin typeface="Arial Narrow" panose="020B0606020202030204" pitchFamily="34" charset="0"/>
                        </a:rPr>
                        <a:t>PSA´s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PA´s + </a:t>
                      </a:r>
                      <a:r>
                        <a:rPr lang="pt-PT" sz="14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PSA´s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Nº. DE </a:t>
                      </a:r>
                      <a:r>
                        <a:rPr lang="pt-PT" sz="14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PA´s+PSA´s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r>
                        <a:rPr lang="pt-PT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/1000 </a:t>
                      </a:r>
                      <a:r>
                        <a:rPr lang="pt-PT" sz="1400" b="1" u="none" strike="noStrike" dirty="0" err="1">
                          <a:effectLst/>
                          <a:latin typeface="Arial Narrow" panose="020B0606020202030204" pitchFamily="34" charset="0"/>
                        </a:rPr>
                        <a:t>hab</a:t>
                      </a:r>
                      <a:r>
                        <a:rPr lang="pt-PT" sz="1400" b="1" u="none" strike="noStrike" dirty="0">
                          <a:effectLst/>
                          <a:latin typeface="Arial Narrow" panose="020B0606020202030204" pitchFamily="34" charset="0"/>
                        </a:rPr>
                        <a:t> Rural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04673042"/>
                  </a:ext>
                </a:extLst>
              </a:tr>
              <a:tr h="174331">
                <a:tc vMerge="1">
                  <a:txBody>
                    <a:bodyPr/>
                    <a:lstStyle/>
                    <a:p>
                      <a:pPr algn="l" fontAlgn="b"/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>
                          <a:effectLst/>
                          <a:latin typeface="Arial Narrow" panose="020B0606020202030204" pitchFamily="34" charset="0"/>
                        </a:rPr>
                        <a:t>Pop. Rural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Oper</a:t>
                      </a:r>
                      <a:r>
                        <a:rPr lang="pt-PT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Inoper</a:t>
                      </a:r>
                      <a:r>
                        <a:rPr lang="pt-PT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Oper</a:t>
                      </a:r>
                      <a:r>
                        <a:rPr lang="pt-PT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. 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Inoper</a:t>
                      </a:r>
                      <a:r>
                        <a:rPr lang="pt-PT" sz="14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2" marB="0" anchor="b"/>
                </a:tc>
                <a:extLst>
                  <a:ext uri="{0D108BD9-81ED-4DB2-BD59-A6C34878D82A}">
                    <a16:rowId xmlns="" xmlns:a16="http://schemas.microsoft.com/office/drawing/2014/main" val="648306701"/>
                  </a:ext>
                </a:extLst>
              </a:tr>
              <a:tr h="31891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Lubango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157498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281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>
                          <a:effectLst/>
                          <a:latin typeface="Arial Narrow" panose="020B0606020202030204" pitchFamily="34" charset="0"/>
                        </a:rPr>
                        <a:t>299</a:t>
                      </a:r>
                      <a:endParaRPr lang="pt-PT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  <a:endParaRPr lang="pt-PT" sz="14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86815327"/>
                  </a:ext>
                </a:extLst>
              </a:tr>
              <a:tr h="180935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Quipungo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135904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>
                          <a:effectLst/>
                          <a:latin typeface="Arial Narrow" panose="020B0606020202030204" pitchFamily="34" charset="0"/>
                        </a:rPr>
                        <a:t>59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70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1,9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57499493"/>
                  </a:ext>
                </a:extLst>
              </a:tr>
              <a:tr h="180935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Chibia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178449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152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163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1,1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68192639"/>
                  </a:ext>
                </a:extLst>
              </a:tr>
              <a:tr h="180935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Matala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183530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80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89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2,1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18614217"/>
                  </a:ext>
                </a:extLst>
              </a:tr>
              <a:tr h="180935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Jamba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>
                          <a:effectLst/>
                          <a:latin typeface="Arial Narrow" panose="020B0606020202030204" pitchFamily="34" charset="0"/>
                        </a:rPr>
                        <a:t>88354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2,9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41198070"/>
                  </a:ext>
                </a:extLst>
              </a:tr>
            </a:tbl>
          </a:graphicData>
        </a:graphic>
      </p:graphicFrame>
      <p:graphicFrame>
        <p:nvGraphicFramePr>
          <p:cNvPr id="13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66914"/>
              </p:ext>
            </p:extLst>
          </p:nvPr>
        </p:nvGraphicFramePr>
        <p:xfrm>
          <a:off x="1619672" y="3745417"/>
          <a:ext cx="5698198" cy="1526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776">
                  <a:extLst>
                    <a:ext uri="{9D8B030D-6E8A-4147-A177-3AD203B41FA5}">
                      <a16:colId xmlns="" xmlns:a16="http://schemas.microsoft.com/office/drawing/2014/main" val="4077635347"/>
                    </a:ext>
                  </a:extLst>
                </a:gridCol>
                <a:gridCol w="1896211">
                  <a:extLst>
                    <a:ext uri="{9D8B030D-6E8A-4147-A177-3AD203B41FA5}">
                      <a16:colId xmlns="" xmlns:a16="http://schemas.microsoft.com/office/drawing/2014/main" val="1488911299"/>
                    </a:ext>
                  </a:extLst>
                </a:gridCol>
                <a:gridCol w="1896211">
                  <a:extLst>
                    <a:ext uri="{9D8B030D-6E8A-4147-A177-3AD203B41FA5}">
                      <a16:colId xmlns="" xmlns:a16="http://schemas.microsoft.com/office/drawing/2014/main" val="2094275934"/>
                    </a:ext>
                  </a:extLst>
                </a:gridCol>
              </a:tblGrid>
              <a:tr h="8090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MUNICÍPIOS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 err="1">
                          <a:effectLst/>
                          <a:latin typeface="Arial Narrow" panose="020B0606020202030204" pitchFamily="34" charset="0"/>
                        </a:rPr>
                        <a:t>PA´s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PSA´s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12648745"/>
                  </a:ext>
                </a:extLst>
              </a:tr>
              <a:tr h="80908">
                <a:tc vMerge="1">
                  <a:txBody>
                    <a:bodyPr/>
                    <a:lstStyle/>
                    <a:p>
                      <a:pPr algn="l" fontAlgn="b"/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32518486"/>
                  </a:ext>
                </a:extLst>
              </a:tr>
              <a:tr h="130971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Lubango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91,81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100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78369427"/>
                  </a:ext>
                </a:extLst>
              </a:tr>
              <a:tr h="130971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Quipungo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98,31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63,63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32681379"/>
                  </a:ext>
                </a:extLst>
              </a:tr>
              <a:tr h="130971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Chibia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96,05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100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26955585"/>
                  </a:ext>
                </a:extLst>
              </a:tr>
              <a:tr h="130971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Matala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82,50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77,77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8175858"/>
                  </a:ext>
                </a:extLst>
              </a:tr>
              <a:tr h="130971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Jamba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73,8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effectLst/>
                          <a:latin typeface="Arial Narrow" panose="020B0606020202030204" pitchFamily="34" charset="0"/>
                        </a:rPr>
                        <a:t>100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3" marR="4763" marT="4767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99545871"/>
                  </a:ext>
                </a:extLst>
              </a:tr>
            </a:tbl>
          </a:graphicData>
        </a:graphic>
      </p:graphicFrame>
      <p:sp>
        <p:nvSpPr>
          <p:cNvPr id="14" name="Rectângulo 23"/>
          <p:cNvSpPr/>
          <p:nvPr/>
        </p:nvSpPr>
        <p:spPr>
          <a:xfrm>
            <a:off x="1608913" y="3445922"/>
            <a:ext cx="5400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altLang="pt-PT" sz="1200" b="1" dirty="0" smtClean="0">
                <a:latin typeface="Arial Narrow" panose="020B0606020202030204" pitchFamily="34" charset="0"/>
              </a:rPr>
              <a:t>INDICADORES DOS OPERACIONAIS POR MAIS DE 30 DIAS</a:t>
            </a:r>
            <a:endParaRPr lang="pt-PT" altLang="pt-PT" sz="1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0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6500834"/>
            <a:ext cx="9144000" cy="35716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PT" sz="800" b="1" dirty="0">
              <a:latin typeface="Arial" charset="0"/>
              <a:cs typeface="Arial" charset="0"/>
            </a:endParaRPr>
          </a:p>
          <a:p>
            <a:pPr algn="ctr"/>
            <a:r>
              <a:rPr lang="pt-PT" sz="800" b="1" dirty="0"/>
              <a:t>EPASHUÍLA-E.P.- BAIRRO  COMANDANTE COWBOY-EDIFÍCO LOCALIZADO POR TRÁS DO COLÉGIO 1 2 3 - AVENIDA 15 DE AGOSTO </a:t>
            </a:r>
            <a:endParaRPr lang="pt-PT" sz="800" dirty="0"/>
          </a:p>
          <a:p>
            <a:pPr algn="ctr"/>
            <a:r>
              <a:rPr lang="pt-PT" sz="800" b="1" dirty="0"/>
              <a:t>EMAIL </a:t>
            </a:r>
            <a:r>
              <a:rPr lang="pt-PT" sz="800" b="1" dirty="0" err="1"/>
              <a:t>epashuila@hotmail.com</a:t>
            </a:r>
            <a:r>
              <a:rPr lang="pt-PT" sz="800" b="1" u="sng" dirty="0" err="1">
                <a:hlinkClick r:id="rId4"/>
              </a:rPr>
              <a:t>-Telefone</a:t>
            </a:r>
            <a:r>
              <a:rPr lang="pt-PT" sz="800" dirty="0"/>
              <a:t> </a:t>
            </a:r>
            <a:r>
              <a:rPr lang="pt-PT" sz="800" b="1" dirty="0"/>
              <a:t>nº 2612 21853 - 2612 20005</a:t>
            </a:r>
            <a:endParaRPr lang="pt-PT" sz="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PT" sz="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1" y="-8461"/>
            <a:ext cx="9143998" cy="9759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pt-P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5-  </a:t>
            </a:r>
            <a:r>
              <a:rPr lang="pt-P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SAA DA CIDADE DO LUBANGO</a:t>
            </a:r>
          </a:p>
        </p:txBody>
      </p:sp>
      <p:pic>
        <p:nvPicPr>
          <p:cNvPr id="15" name="Imagem 1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0853" r="1339" b="21140"/>
          <a:stretch>
            <a:fillRect/>
          </a:stretch>
        </p:blipFill>
        <p:spPr bwMode="auto">
          <a:xfrm>
            <a:off x="7704856" y="-27384"/>
            <a:ext cx="1475656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860305"/>
              </p:ext>
            </p:extLst>
          </p:nvPr>
        </p:nvGraphicFramePr>
        <p:xfrm>
          <a:off x="539551" y="1772816"/>
          <a:ext cx="7488833" cy="3670216"/>
        </p:xfrm>
        <a:graphic>
          <a:graphicData uri="http://schemas.openxmlformats.org/drawingml/2006/table">
            <a:tbl>
              <a:tblPr/>
              <a:tblGrid>
                <a:gridCol w="49799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0887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813898"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INDICADORES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UNIDADES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6053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Total de funcionários</a:t>
                      </a:r>
                      <a:r>
                        <a:rPr lang="pt-PT" sz="1400" b="1" i="0" u="none" strike="noStrike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por cada 1000 ligações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pt-PT" sz="14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11.6</a:t>
                      </a:r>
                      <a:endParaRPr lang="pt-PT" sz="1400" b="0" i="0" u="none" strike="noStrike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6053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Recuperação de custos operacionais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pt-PT" sz="14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142%</a:t>
                      </a:r>
                      <a:endParaRPr lang="pt-PT" sz="1400" b="0" i="0" u="none" strike="noStrike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6053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Água captada que é facturada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pt-PT" sz="14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46%</a:t>
                      </a:r>
                      <a:endParaRPr lang="pt-PT" sz="1400" b="0" i="0" u="none" strike="noStrike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6053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Rácio valores cobrados/valores facturados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pt-PT" sz="14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60%</a:t>
                      </a:r>
                      <a:endParaRPr lang="pt-PT" sz="1400" b="0" i="0" u="none" strike="noStrike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6053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População servida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pt-PT" sz="14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22%</a:t>
                      </a:r>
                      <a:endParaRPr lang="pt-PT" sz="1400" b="0" i="0" u="none" strike="noStrike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76053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pt-PT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Número de horas de distribuição por dia (h)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pt-PT" sz="14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8h/dia</a:t>
                      </a:r>
                      <a:endParaRPr lang="pt-PT" sz="1400" b="0" i="0" u="none" strike="noStrike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2834584"/>
                  </a:ext>
                </a:extLst>
              </a:tr>
            </a:tbl>
          </a:graphicData>
        </a:graphic>
      </p:graphicFrame>
      <p:sp>
        <p:nvSpPr>
          <p:cNvPr id="10" name="Rectângulo 23"/>
          <p:cNvSpPr/>
          <p:nvPr/>
        </p:nvSpPr>
        <p:spPr>
          <a:xfrm>
            <a:off x="1691680" y="1328801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altLang="pt-PT" sz="1400" b="1" dirty="0" smtClean="0">
                <a:latin typeface="Arial Narrow" panose="020B0606020202030204" pitchFamily="34" charset="0"/>
              </a:rPr>
              <a:t>INDICADORES DO SAA DA SEDE CAPITAL</a:t>
            </a:r>
            <a:endParaRPr lang="pt-PT" altLang="pt-PT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2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23686</TotalTime>
  <Words>894</Words>
  <Application>Microsoft Office PowerPoint</Application>
  <PresentationFormat>On-screen Show (4:3)</PresentationFormat>
  <Paragraphs>273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</dc:title>
  <dc:creator>HP</dc:creator>
  <cp:lastModifiedBy>Claudio Moreira</cp:lastModifiedBy>
  <cp:revision>1421</cp:revision>
  <cp:lastPrinted>2019-07-24T11:51:09Z</cp:lastPrinted>
  <dcterms:created xsi:type="dcterms:W3CDTF">2015-07-16T07:25:39Z</dcterms:created>
  <dcterms:modified xsi:type="dcterms:W3CDTF">2019-07-25T08:45:39Z</dcterms:modified>
</cp:coreProperties>
</file>