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1"/>
  </p:notes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91E4F1D-38EA-41BE-8FE9-71ABE212FFC8}" type="datetimeFigureOut">
              <a:rPr lang="pt-BR" smtClean="0"/>
              <a:t>25/07/2019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6DB054A-059B-426F-BEC2-7111C90BD52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59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691D-059B-4CD4-842D-6582A712C779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03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E521-932E-4F9E-A6FE-3F41E940DF60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07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5745-C2FA-44DA-BD10-514DEF8C09EE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045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4B87-0935-4CC5-947C-04111864D956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236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09DA-52F3-4D61-A958-60BCF15F6520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149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1D6D-BC97-416C-9792-DEF958A86501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024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6425-08FB-457A-9F55-EF96FC93E7EC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64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CE8D-1227-494B-9810-CF8985EE25D2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80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04AC-D8F4-4666-86C9-ACB1BE682402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00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7337-2531-4C6B-83B2-EB6BF7629E84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63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B45-B819-4D53-AA2A-77F14ED7E5E5}" type="datetime1">
              <a:rPr lang="pt-BR" smtClean="0"/>
              <a:t>25/07/2019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33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351E-68F7-4092-83A6-C2E289EEA54E}" type="datetime1">
              <a:rPr lang="pt-BR" smtClean="0"/>
              <a:t>25/07/2019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90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DB6B-5C36-4386-8892-A2E0E5409264}" type="datetime1">
              <a:rPr lang="pt-BR" smtClean="0"/>
              <a:t>25/07/2019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29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BF23-419E-4460-AE6E-E8DA1F5C7A27}" type="datetime1">
              <a:rPr lang="pt-BR" smtClean="0"/>
              <a:t>25/07/2019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14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5367-7860-437E-B7BD-A8D2D956404F}" type="datetime1">
              <a:rPr lang="pt-BR" smtClean="0"/>
              <a:t>25/07/2019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96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EPASLN-E.P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564D-776B-4C0F-AF19-1FFD55707DED}" type="datetime1">
              <a:rPr lang="pt-BR" smtClean="0"/>
              <a:t>25/07/2019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57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C02F4-2AB5-457D-88CB-37814AAAB2A8}" type="datetime1">
              <a:rPr lang="pt-BR" smtClean="0"/>
              <a:t>25/07/2019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EPASLN-E.P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20593-D0CB-4A6F-81BA-D087BBC5C28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83818986-6780-4990-AE5E-8E21DC3796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79" y="140512"/>
            <a:ext cx="11770242" cy="6576976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pic>
        <p:nvPicPr>
          <p:cNvPr id="16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FEDB70A2-717B-4D2D-A5A0-B130A35D92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2" y="140512"/>
            <a:ext cx="1988289" cy="933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A7C2B3-EEB7-4C01-87FC-29E911617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079" y="797442"/>
            <a:ext cx="12192000" cy="2020186"/>
          </a:xfrm>
        </p:spPr>
        <p:txBody>
          <a:bodyPr/>
          <a:lstStyle/>
          <a:p>
            <a:pPr algn="ctr"/>
            <a:r>
              <a:rPr lang="pt-BR" sz="4000" dirty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4000" dirty="0">
                <a:solidFill>
                  <a:schemeClr val="tx2">
                    <a:lumMod val="75000"/>
                  </a:schemeClr>
                </a:solidFill>
              </a:rPr>
              <a:t>EMPRESA PÚBLICA DE ÁGUA E SANEAMENTO DA LUNDA-NORTE	-E.P</a:t>
            </a:r>
            <a:br>
              <a:rPr lang="pt-BR" sz="4000" dirty="0">
                <a:solidFill>
                  <a:schemeClr val="tx2">
                    <a:lumMod val="75000"/>
                  </a:schemeClr>
                </a:solidFill>
              </a:rPr>
            </a:br>
            <a:endParaRPr lang="pt-BR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3F553-3A20-47FF-BFB0-8EC0833F5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507" y="2817628"/>
            <a:ext cx="11238614" cy="3104707"/>
          </a:xfrm>
        </p:spPr>
        <p:txBody>
          <a:bodyPr>
            <a:norm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</a:rPr>
              <a:t>9º CONSELHO CONSULTIVO DO MINEA-LUANDA/2019</a:t>
            </a:r>
          </a:p>
          <a:p>
            <a:pPr algn="ctr"/>
            <a:endParaRPr lang="pt-BR" sz="2400" dirty="0">
              <a:solidFill>
                <a:schemeClr val="tx1"/>
              </a:solidFill>
            </a:endParaRP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ÁGUA E ENERGIA: MELHORIA DO SERVIÇO COM FOCO NA SUSTENTABILIDADE</a:t>
            </a:r>
          </a:p>
          <a:p>
            <a:pPr algn="ctr"/>
            <a:endParaRPr lang="pt-BR" sz="2400" dirty="0">
              <a:solidFill>
                <a:schemeClr val="tx1"/>
              </a:solidFill>
            </a:endParaRP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SINOPSE-EPASLN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42243-0A49-4847-BAA4-7A741D1B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702" y="6352363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</p:spTree>
    <p:extLst>
      <p:ext uri="{BB962C8B-B14F-4D97-AF65-F5344CB8AC3E}">
        <p14:creationId xmlns:p14="http://schemas.microsoft.com/office/powerpoint/2010/main" val="399703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A7C1347A-0FDA-41DF-908D-66CCEEC52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71" y="512652"/>
            <a:ext cx="11294532" cy="6345348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67B6B-6E39-4059-B650-98215716C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4" y="236096"/>
            <a:ext cx="11124806" cy="5069551"/>
          </a:xfrm>
        </p:spPr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Sendo a água um bem social, é objectivo principal da EPASLN-E.P, garantir o fornecimento deste precioso liquido de forma regular e segura e criar mecanismos adequados de sustentabilidade dos Sistemas 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Pretedemos assim acompanhar o crescimento demografico, aumentando o nivel de produção consoante a demanda em novas zonas habitacionais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EPASLN, vê-se assim obrigada a capcitar o seu quadro do pessoal afim de poder corresponder as expectativas e satisfazer da melhor forma a sociedade</a:t>
            </a:r>
            <a:r>
              <a:rPr lang="pt-BR" dirty="0"/>
              <a:t>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96B593-FBF1-4F50-82B8-DEBE27BF4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</p:spTree>
    <p:extLst>
      <p:ext uri="{BB962C8B-B14F-4D97-AF65-F5344CB8AC3E}">
        <p14:creationId xmlns:p14="http://schemas.microsoft.com/office/powerpoint/2010/main" val="12093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7A0AE8B0-15A6-4A89-A0F7-F251C49E2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1" y="609599"/>
            <a:ext cx="10767233" cy="6107889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66E31C-C3D6-4EEE-8AA3-5547CB846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9763838" cy="1272363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 POPULACIONAIS DA LUNDA-NORTE</a:t>
            </a: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Provincia da Lunda-Norte conta com uma população estimada em 1.090.000 segundo os dados actualizados dos Serviços Provinciais do INE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212E7-A13D-4A77-BF5D-A3837DBD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529382" cy="4474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PROJECTOS EM CURSO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âmbito do plano  para o  reforço dos Sistemas de abastecimento de água, estão em curso na província 7 projectos  e 5 em perspectiva, conforme a ilustração dos quadros 1 e 2 abaixo:</a:t>
            </a: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1</a:t>
            </a: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OBS: O contrato das sedes municipal do Lucapa, Cuilo, Lubalo, Chitato e Xá-Muteba, apresenta 85,16%  de execução física e 87,38 de execução financeira.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79DE59-1098-4A22-8221-76C45EE2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269591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69C85D-58E9-4918-8A76-EC6388964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32437"/>
              </p:ext>
            </p:extLst>
          </p:nvPr>
        </p:nvGraphicFramePr>
        <p:xfrm>
          <a:off x="1307804" y="3508743"/>
          <a:ext cx="6007395" cy="227101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29895">
                  <a:extLst>
                    <a:ext uri="{9D8B030D-6E8A-4147-A177-3AD203B41FA5}">
                      <a16:colId xmlns:a16="http://schemas.microsoft.com/office/drawing/2014/main" val="2774928496"/>
                    </a:ext>
                  </a:extLst>
                </a:gridCol>
                <a:gridCol w="1310704">
                  <a:extLst>
                    <a:ext uri="{9D8B030D-6E8A-4147-A177-3AD203B41FA5}">
                      <a16:colId xmlns:a16="http://schemas.microsoft.com/office/drawing/2014/main" val="1081556313"/>
                    </a:ext>
                  </a:extLst>
                </a:gridCol>
                <a:gridCol w="1256092">
                  <a:extLst>
                    <a:ext uri="{9D8B030D-6E8A-4147-A177-3AD203B41FA5}">
                      <a16:colId xmlns:a16="http://schemas.microsoft.com/office/drawing/2014/main" val="2997858776"/>
                    </a:ext>
                  </a:extLst>
                </a:gridCol>
                <a:gridCol w="1310704">
                  <a:extLst>
                    <a:ext uri="{9D8B030D-6E8A-4147-A177-3AD203B41FA5}">
                      <a16:colId xmlns:a16="http://schemas.microsoft.com/office/drawing/2014/main" val="2267385865"/>
                    </a:ext>
                  </a:extLst>
                </a:gridCol>
              </a:tblGrid>
              <a:tr h="64314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Projectos em Curso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Execução Fisica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Execução Financeira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969389"/>
                  </a:ext>
                </a:extLst>
              </a:tr>
              <a:tr h="33292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Lucapa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808269"/>
                  </a:ext>
                </a:extLst>
              </a:tr>
              <a:tr h="33292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Chitato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5911504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Cuilo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2501073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Lubalo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8905315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Xá-Muteba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6842051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Dundo (2ª fase)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Paralisado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2783887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Cambulo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6444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26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CF4341C2-4FDA-4876-826C-00CF893855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08" y="206966"/>
            <a:ext cx="9760688" cy="651052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8E86C-315D-42BD-AE48-FE9442FF5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935" y="457200"/>
            <a:ext cx="10440976" cy="58287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>
                <a:solidFill>
                  <a:schemeClr val="tx1"/>
                </a:solidFill>
              </a:rPr>
              <a:t>PROJECTOS EM PERSPECTIVAS</a:t>
            </a:r>
          </a:p>
          <a:p>
            <a:pPr marL="0" indent="0" algn="just">
              <a:buNone/>
            </a:pPr>
            <a:r>
              <a:rPr lang="pt-BR" sz="1400" b="1" dirty="0">
                <a:solidFill>
                  <a:schemeClr val="tx1"/>
                </a:solidFill>
              </a:rPr>
              <a:t>                              Quadro 2</a:t>
            </a: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tx1"/>
                </a:solidFill>
              </a:rPr>
              <a:t>ACÇÕES DE FORMAÇÃO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tx1"/>
                </a:solidFill>
              </a:rPr>
              <a:t>Foram desenvolvidas e estão em perspectivas as seguintes acções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C39653-D928-4CFA-AD8F-57727464C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73269"/>
              </p:ext>
            </p:extLst>
          </p:nvPr>
        </p:nvGraphicFramePr>
        <p:xfrm>
          <a:off x="2211572" y="1265274"/>
          <a:ext cx="6241311" cy="188413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70735">
                  <a:extLst>
                    <a:ext uri="{9D8B030D-6E8A-4147-A177-3AD203B41FA5}">
                      <a16:colId xmlns:a16="http://schemas.microsoft.com/office/drawing/2014/main" val="374447614"/>
                    </a:ext>
                  </a:extLst>
                </a:gridCol>
                <a:gridCol w="1646820">
                  <a:extLst>
                    <a:ext uri="{9D8B030D-6E8A-4147-A177-3AD203B41FA5}">
                      <a16:colId xmlns:a16="http://schemas.microsoft.com/office/drawing/2014/main" val="155650924"/>
                    </a:ext>
                  </a:extLst>
                </a:gridCol>
                <a:gridCol w="1623756">
                  <a:extLst>
                    <a:ext uri="{9D8B030D-6E8A-4147-A177-3AD203B41FA5}">
                      <a16:colId xmlns:a16="http://schemas.microsoft.com/office/drawing/2014/main" val="3857823904"/>
                    </a:ext>
                  </a:extLst>
                </a:gridCol>
              </a:tblGrid>
              <a:tr h="19139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Projectos em Perspectiva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COM ESTUDO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SEM ESTUDO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89235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</a:rPr>
                        <a:t> Lóvua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anose="05000000000000000000" pitchFamily="2" charset="2"/>
                        <a:buChar char="ü"/>
                      </a:pPr>
                      <a:r>
                        <a:rPr lang="pt-BR" sz="11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5490320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</a:rPr>
                        <a:t>Cuango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anose="05000000000000000000" pitchFamily="2" charset="2"/>
                        <a:buChar char="ü"/>
                      </a:pPr>
                      <a:r>
                        <a:rPr lang="pt-BR" sz="11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3831580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</a:rPr>
                        <a:t>Caungula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anose="05000000000000000000" pitchFamily="2" charset="2"/>
                        <a:buChar char="ü"/>
                      </a:pPr>
                      <a:r>
                        <a:rPr lang="pt-BR" sz="11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653128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Camulemba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anose="05000000000000000000" pitchFamily="2" charset="2"/>
                        <a:buChar char="ü"/>
                      </a:pPr>
                      <a:r>
                        <a:rPr lang="pt-BR" sz="11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5958965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</a:rPr>
                        <a:t>Cafunfo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71450" indent="-171450" algn="ctr" fontAlgn="b">
                        <a:buFont typeface="Wingdings" panose="05000000000000000000" pitchFamily="2" charset="2"/>
                        <a:buChar char="ü"/>
                      </a:pPr>
                      <a:r>
                        <a:rPr lang="pt-BR" sz="11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4587466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Wingdings" panose="05000000000000000000" pitchFamily="2" charset="2"/>
                        <a:buNone/>
                      </a:pPr>
                      <a:endParaRPr lang="pt-BR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4184080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750711"/>
                  </a:ext>
                </a:extLst>
              </a:tr>
              <a:tr h="182276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7594672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0347E-BF85-41D4-9CA0-14DC9D73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702" y="6285909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31421E-F9AC-4508-A8D2-473DCDBF7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305867"/>
              </p:ext>
            </p:extLst>
          </p:nvPr>
        </p:nvGraphicFramePr>
        <p:xfrm>
          <a:off x="2211571" y="4572000"/>
          <a:ext cx="6241312" cy="125183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64411">
                  <a:extLst>
                    <a:ext uri="{9D8B030D-6E8A-4147-A177-3AD203B41FA5}">
                      <a16:colId xmlns:a16="http://schemas.microsoft.com/office/drawing/2014/main" val="1926137487"/>
                    </a:ext>
                  </a:extLst>
                </a:gridCol>
                <a:gridCol w="976901">
                  <a:extLst>
                    <a:ext uri="{9D8B030D-6E8A-4147-A177-3AD203B41FA5}">
                      <a16:colId xmlns:a16="http://schemas.microsoft.com/office/drawing/2014/main" val="2676973340"/>
                    </a:ext>
                  </a:extLst>
                </a:gridCol>
              </a:tblGrid>
              <a:tr h="24073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FORMAÇÃO DESENVILVIDA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LOCALIDADE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993064"/>
                  </a:ext>
                </a:extLst>
              </a:tr>
              <a:tr h="252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Manutenção de bombas e unidade de Tratamento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Lobito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7649512"/>
                  </a:ext>
                </a:extLst>
              </a:tr>
              <a:tr h="252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Análises Fisico-Quimica e Bacteteriologica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Saurimo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0035321"/>
                  </a:ext>
                </a:extLst>
              </a:tr>
              <a:tr h="252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Tratamento de Lama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Dundo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2238604"/>
                  </a:ext>
                </a:extLst>
              </a:tr>
              <a:tr h="252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Comunicação Institucional Marketing e Imprensa dos Serviços de Água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Luanda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644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85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CAB3ACB7-478B-4C47-B227-779E68BEB7D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66" y="693447"/>
            <a:ext cx="9643730" cy="6024041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7EFBAD-3BA0-4F9E-BDBE-1695C5C2F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87698"/>
          </a:xfrm>
        </p:spPr>
        <p:txBody>
          <a:bodyPr>
            <a:normAutofit/>
          </a:bodyPr>
          <a:lstStyle/>
          <a:p>
            <a:b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Formação em Perspectiva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20ACE92-8777-4208-B24C-D0B26770C3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428291"/>
              </p:ext>
            </p:extLst>
          </p:nvPr>
        </p:nvGraphicFramePr>
        <p:xfrm>
          <a:off x="606056" y="2197298"/>
          <a:ext cx="9409814" cy="3967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9997">
                  <a:extLst>
                    <a:ext uri="{9D8B030D-6E8A-4147-A177-3AD203B41FA5}">
                      <a16:colId xmlns:a16="http://schemas.microsoft.com/office/drawing/2014/main" val="406980588"/>
                    </a:ext>
                  </a:extLst>
                </a:gridCol>
                <a:gridCol w="2257927">
                  <a:extLst>
                    <a:ext uri="{9D8B030D-6E8A-4147-A177-3AD203B41FA5}">
                      <a16:colId xmlns:a16="http://schemas.microsoft.com/office/drawing/2014/main" val="1815169221"/>
                    </a:ext>
                  </a:extLst>
                </a:gridCol>
                <a:gridCol w="2865980">
                  <a:extLst>
                    <a:ext uri="{9D8B030D-6E8A-4147-A177-3AD203B41FA5}">
                      <a16:colId xmlns:a16="http://schemas.microsoft.com/office/drawing/2014/main" val="1204403637"/>
                    </a:ext>
                  </a:extLst>
                </a:gridCol>
                <a:gridCol w="1465910">
                  <a:extLst>
                    <a:ext uri="{9D8B030D-6E8A-4147-A177-3AD203B41FA5}">
                      <a16:colId xmlns:a16="http://schemas.microsoft.com/office/drawing/2014/main" val="1185360307"/>
                    </a:ext>
                  </a:extLst>
                </a:gridCol>
              </a:tblGrid>
              <a:tr h="17517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ATENDIMENTO AO CLIENTE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218" marR="6421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291628"/>
                  </a:ext>
                </a:extLst>
              </a:tr>
              <a:tr h="35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Objetivo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Destinatário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Cursos de Interesse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solidFill>
                            <a:schemeClr val="tx1"/>
                          </a:solidFill>
                          <a:effectLst/>
                        </a:rPr>
                        <a:t>Período de Formação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extLst>
                  <a:ext uri="{0D108BD9-81ED-4DB2-BD59-A6C34878D82A}">
                    <a16:rowId xmlns:a16="http://schemas.microsoft.com/office/drawing/2014/main" val="3118983173"/>
                  </a:ext>
                </a:extLst>
              </a:tr>
              <a:tr h="20939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 Conhecer e aplicar os procedimentos a adotar no atendimento presencial, telefónico ou por email a fim de contribuir para uma imagem positiva e diferenciadora da organização.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 Conhecer as regras de ouro na comunicação interpessoal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 Lidar com clientes “difíceis”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Utilizar as diferentes fases do atendimento a situações concretas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 Gerir reclamações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Profissionais que contactem diretamente com o público por via presencial, email ou telefone, e que pretendam melhorar as suas competências.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A comunicação no atendimento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A comunicação interpessoal – fragilidades e procedimentos vitais à sua eficácia Dimensões comunicacionais: cinésica, paralinguística e proxémica Atitudes comunicacionais – possíveis reações do interlocutor Técnicas comunicacionais: sincronia, empatia, resignificação, reformulação, questionamento e escuta ativa 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solidFill>
                            <a:schemeClr val="tx1"/>
                          </a:solidFill>
                          <a:effectLst/>
                        </a:rPr>
                        <a:t>Á Indicar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extLst>
                  <a:ext uri="{0D108BD9-81ED-4DB2-BD59-A6C34878D82A}">
                    <a16:rowId xmlns:a16="http://schemas.microsoft.com/office/drawing/2014/main" val="3465322598"/>
                  </a:ext>
                </a:extLst>
              </a:tr>
              <a:tr h="17517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 RECURSOS HUMANOS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218" marR="6421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573713"/>
                  </a:ext>
                </a:extLst>
              </a:tr>
              <a:tr h="10914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solidFill>
                            <a:schemeClr val="tx1"/>
                          </a:solidFill>
                          <a:effectLst/>
                        </a:rPr>
                        <a:t>Capacitar profissionais voltados para a gestão das pessoas, Gestão do Património e cadastro, visando à utilização de seu pleno potencial, para a obtenção de elevado desempenho organizacional.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solidFill>
                            <a:schemeClr val="tx1"/>
                          </a:solidFill>
                          <a:effectLst/>
                        </a:rPr>
                        <a:t>Profissionais ligados a  Áreas de Recursos humanos</a:t>
                      </a:r>
                      <a:endParaRPr lang="pt-B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Elaboração de relatórios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Arquivos, Secretariado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Criação de base de dados de RH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tx1"/>
                          </a:solidFill>
                          <a:effectLst/>
                        </a:rPr>
                        <a:t>Á Indicar</a:t>
                      </a:r>
                      <a:endParaRPr lang="pt-B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8" marR="64218" marT="0" marB="0"/>
                </a:tc>
                <a:extLst>
                  <a:ext uri="{0D108BD9-81ED-4DB2-BD59-A6C34878D82A}">
                    <a16:rowId xmlns:a16="http://schemas.microsoft.com/office/drawing/2014/main" val="956520843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2BCB7-6B33-401B-B272-F341710F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6056" y="6370972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</p:spTree>
    <p:extLst>
      <p:ext uri="{BB962C8B-B14F-4D97-AF65-F5344CB8AC3E}">
        <p14:creationId xmlns:p14="http://schemas.microsoft.com/office/powerpoint/2010/main" val="380327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F5ED15-888A-4CD7-A856-3EA726193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532735"/>
              </p:ext>
            </p:extLst>
          </p:nvPr>
        </p:nvGraphicFramePr>
        <p:xfrm>
          <a:off x="404038" y="285884"/>
          <a:ext cx="10845208" cy="6316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8046">
                  <a:extLst>
                    <a:ext uri="{9D8B030D-6E8A-4147-A177-3AD203B41FA5}">
                      <a16:colId xmlns:a16="http://schemas.microsoft.com/office/drawing/2014/main" val="3463652333"/>
                    </a:ext>
                  </a:extLst>
                </a:gridCol>
                <a:gridCol w="2625184">
                  <a:extLst>
                    <a:ext uri="{9D8B030D-6E8A-4147-A177-3AD203B41FA5}">
                      <a16:colId xmlns:a16="http://schemas.microsoft.com/office/drawing/2014/main" val="83931413"/>
                    </a:ext>
                  </a:extLst>
                </a:gridCol>
                <a:gridCol w="3332138">
                  <a:extLst>
                    <a:ext uri="{9D8B030D-6E8A-4147-A177-3AD203B41FA5}">
                      <a16:colId xmlns:a16="http://schemas.microsoft.com/office/drawing/2014/main" val="874569458"/>
                    </a:ext>
                  </a:extLst>
                </a:gridCol>
                <a:gridCol w="1699840">
                  <a:extLst>
                    <a:ext uri="{9D8B030D-6E8A-4147-A177-3AD203B41FA5}">
                      <a16:colId xmlns:a16="http://schemas.microsoft.com/office/drawing/2014/main" val="3386058115"/>
                    </a:ext>
                  </a:extLst>
                </a:gridCol>
              </a:tblGrid>
              <a:tr h="1402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ADMINISTRAÇÃO E SERVIÇOS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27809"/>
                  </a:ext>
                </a:extLst>
              </a:tr>
              <a:tr h="8782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Capacitar o Pessoal de Administração em matérias de organização, Expediente, processamentos de Salários, faltas, subsidios de férias, Licença Disciplinar e processos disciplinares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Profissionais de Administração e Recursos Humanos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Administração e Serviços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de Empresas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Contabilidade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Secretáriado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9486132"/>
                  </a:ext>
                </a:extLst>
              </a:tr>
              <a:tr h="8438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Capacitar o Pessoal de Administração em uso das TICs e programas modernos e eficazes de gestão para a boa organização de expedientes, arquivos e gestão de recursos Humanos da Empresa.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Profissionais de Administração e Recursos Humanos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de programas informáticos para gestão de Empresas e manuseio de equipamentos de escritório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7621490"/>
                  </a:ext>
                </a:extLst>
              </a:tr>
              <a:tr h="276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Actualizações de formação constante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Profissionais de  cada Área 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já Ministrados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0742609"/>
                  </a:ext>
                </a:extLst>
              </a:tr>
              <a:tr h="1402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FINANCEIRA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319318"/>
                  </a:ext>
                </a:extLst>
              </a:tr>
              <a:tr h="8438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Capacitar profissionais com compreensão minuciosa da gestão das finanças organizacionais, com conhecimento das melhores formas de previsão das necessidades de recursos.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Profissionais ligados directamente a gestão financeira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Faturação, cadastrado de clientes, 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Criação de base de dados financeiros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7731949"/>
                  </a:ext>
                </a:extLst>
              </a:tr>
              <a:tr h="1402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EM MARKETING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843070"/>
                  </a:ext>
                </a:extLst>
              </a:tr>
              <a:tr h="2120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 profissionais aptos a identificar e atender às necessidades dos clientes e dos mercados; saber fazer com que os produtos e as marcas da organização sejam conhecidos pelo mercado; estabelecer canais de acesso para os clientes; firmar padrões de tratamento das solicitações, sugestões ou reclamações dos clientes.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Profissionais do sector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6" marR="590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69761523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18F81-F5C5-4339-B284-5F7B0640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641" y="6492875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  <p:pic>
        <p:nvPicPr>
          <p:cNvPr id="6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1735C10C-D9CE-4A0C-9CBA-18D860AF212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38" y="255723"/>
            <a:ext cx="9718157" cy="6461765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</p:spTree>
    <p:extLst>
      <p:ext uri="{BB962C8B-B14F-4D97-AF65-F5344CB8AC3E}">
        <p14:creationId xmlns:p14="http://schemas.microsoft.com/office/powerpoint/2010/main" val="10864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4D43D412-18E8-40F4-82C2-837B2F9360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88" y="202019"/>
            <a:ext cx="9962707" cy="6515469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336E41-F884-4B99-BC17-5E02657C8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7079"/>
            <a:ext cx="8596668" cy="2434856"/>
          </a:xfrm>
        </p:spPr>
        <p:txBody>
          <a:bodyPr>
            <a:normAutofit/>
          </a:bodyPr>
          <a:lstStyle/>
          <a:p>
            <a:b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PARA ÁGUA RURAL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E344F-7DA0-441A-9976-D1DF6F70A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33344"/>
            <a:ext cx="9062089" cy="225152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ABASTECIMENTO DE ÁGUA DA SEDE CAPITAL DA PROVINCIA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B82F25-14D8-4D7B-A4A7-B950A3D91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68028"/>
              </p:ext>
            </p:extLst>
          </p:nvPr>
        </p:nvGraphicFramePr>
        <p:xfrm>
          <a:off x="925032" y="4242391"/>
          <a:ext cx="7038754" cy="225152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3827721">
                  <a:extLst>
                    <a:ext uri="{9D8B030D-6E8A-4147-A177-3AD203B41FA5}">
                      <a16:colId xmlns:a16="http://schemas.microsoft.com/office/drawing/2014/main" val="1385156386"/>
                    </a:ext>
                  </a:extLst>
                </a:gridCol>
                <a:gridCol w="3211033">
                  <a:extLst>
                    <a:ext uri="{9D8B030D-6E8A-4147-A177-3AD203B41FA5}">
                      <a16:colId xmlns:a16="http://schemas.microsoft.com/office/drawing/2014/main" val="762014001"/>
                    </a:ext>
                  </a:extLst>
                </a:gridCol>
              </a:tblGrid>
              <a:tr h="270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INDICADORES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UNIDADES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48940"/>
                  </a:ext>
                </a:extLst>
              </a:tr>
              <a:tr h="29338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Total de funcionários por cada 1000 Ligações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4122656"/>
                  </a:ext>
                </a:extLst>
              </a:tr>
              <a:tr h="3129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Recuperação de custos Operacionais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17%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7619623"/>
                  </a:ext>
                </a:extLst>
              </a:tr>
              <a:tr h="3129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Água Captada que é Facturada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90%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9259920"/>
                  </a:ext>
                </a:extLst>
              </a:tr>
              <a:tr h="3129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Rácio valores facturados valores Cobrados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43%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2032576"/>
                  </a:ext>
                </a:extLst>
              </a:tr>
              <a:tr h="3129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População Servida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 220.528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7842621"/>
                  </a:ext>
                </a:extLst>
              </a:tr>
              <a:tr h="3129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Número de horas de Distribuição por dia (h)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Sistema 1--------17h/dia</a:t>
                      </a:r>
                    </a:p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Sietema 2---------24h/dia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08875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2526191-75A5-4108-AFCF-7854396EC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853517"/>
              </p:ext>
            </p:extLst>
          </p:nvPr>
        </p:nvGraphicFramePr>
        <p:xfrm>
          <a:off x="677332" y="992771"/>
          <a:ext cx="7286453" cy="184095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114429">
                  <a:extLst>
                    <a:ext uri="{9D8B030D-6E8A-4147-A177-3AD203B41FA5}">
                      <a16:colId xmlns:a16="http://schemas.microsoft.com/office/drawing/2014/main" val="2406804485"/>
                    </a:ext>
                  </a:extLst>
                </a:gridCol>
                <a:gridCol w="1172024">
                  <a:extLst>
                    <a:ext uri="{9D8B030D-6E8A-4147-A177-3AD203B41FA5}">
                      <a16:colId xmlns:a16="http://schemas.microsoft.com/office/drawing/2014/main" val="739457845"/>
                    </a:ext>
                  </a:extLst>
                </a:gridCol>
              </a:tblGrid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INDICADORES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Unidades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75588"/>
                  </a:ext>
                </a:extLst>
              </a:tr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Número de pequenos Sistemas de Água(PSA) Existentes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3879265"/>
                  </a:ext>
                </a:extLst>
              </a:tr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Rácio de PSA em Funcionamento por maiS  de 30 Dias Consecutivos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23%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4616256"/>
                  </a:ext>
                </a:extLst>
              </a:tr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Número de Pontos de Água (PA) Existente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5752621"/>
                  </a:ext>
                </a:extLst>
              </a:tr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Rácio de PA em Funcionamento por Mais de 30 Dias Consecutivos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726761"/>
                  </a:ext>
                </a:extLst>
              </a:tr>
              <a:tr h="3068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Número de PSA + PA Por Cada 1.000 Habitantes Rurais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0,084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192151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04BB5-9A73-4192-9FA1-FEA29A6C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3" y="6454469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</p:spTree>
    <p:extLst>
      <p:ext uri="{BB962C8B-B14F-4D97-AF65-F5344CB8AC3E}">
        <p14:creationId xmlns:p14="http://schemas.microsoft.com/office/powerpoint/2010/main" val="423922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C5D543A9-3071-45A6-B29C-1089A88D89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02" y="574158"/>
            <a:ext cx="10653824" cy="614333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47F54-92FF-4151-BF02-28CF376E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273" y="1086700"/>
            <a:ext cx="10306099" cy="3880773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solidFill>
                  <a:schemeClr val="tx1"/>
                </a:solidFill>
              </a:rPr>
              <a:t>CONCLUSÃO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Comparando a situação actual com a anterior, verifica-se uma evolução no que tange ao abastecimento de água a população, preve-se também ainda melhoria com a implementação da Assintência Técnica para capacitação de quadros afectos a empresa. 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2D43A-02A0-4AAE-B645-85D7A06E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264646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</p:spTree>
    <p:extLst>
      <p:ext uri="{BB962C8B-B14F-4D97-AF65-F5344CB8AC3E}">
        <p14:creationId xmlns:p14="http://schemas.microsoft.com/office/powerpoint/2010/main" val="238247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5EE2-4AD3-47A2-8B6D-3A25D843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147" y="2555357"/>
            <a:ext cx="8828173" cy="2643963"/>
          </a:xfrm>
          <a:solidFill>
            <a:srgbClr val="00B0F0"/>
          </a:solidFill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9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MUITO</a:t>
            </a:r>
            <a:r>
              <a:rPr lang="en-US" sz="9800" b="1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pt-BR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698E9-8151-45CF-B9F1-948C2FAD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701" y="6317809"/>
            <a:ext cx="6297612" cy="365125"/>
          </a:xfrm>
        </p:spPr>
        <p:txBody>
          <a:bodyPr/>
          <a:lstStyle/>
          <a:p>
            <a:r>
              <a:rPr lang="pt-BR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EPASLN-E.P</a:t>
            </a:r>
          </a:p>
        </p:txBody>
      </p:sp>
      <p:pic>
        <p:nvPicPr>
          <p:cNvPr id="7" name="Imagem 4" descr="C:\Users\CGSAACD\Desktop\Área Comercial\Simbolos da Empresa\Logo oficial EPASLN 010-Recuperado-Recuperado.jpg">
            <a:extLst>
              <a:ext uri="{FF2B5EF4-FFF2-40B4-BE49-F238E27FC236}">
                <a16:creationId xmlns:a16="http://schemas.microsoft.com/office/drawing/2014/main" id="{8CA59162-036A-4BEE-8A25-387F5292D80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02" y="1214400"/>
            <a:ext cx="9455493" cy="5503088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</p:spTree>
    <p:extLst>
      <p:ext uri="{BB962C8B-B14F-4D97-AF65-F5344CB8AC3E}">
        <p14:creationId xmlns:p14="http://schemas.microsoft.com/office/powerpoint/2010/main" val="31735001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1571</TotalTime>
  <Words>871</Words>
  <Application>Microsoft Office PowerPoint</Application>
  <PresentationFormat>Widescreen</PresentationFormat>
  <Paragraphs>205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3</vt:lpstr>
      <vt:lpstr>Facet</vt:lpstr>
      <vt:lpstr>                     EMPRESA PÚBLICA DE ÁGUA E SANEAMENTO DA LUNDA-NORTE -E.P </vt:lpstr>
      <vt:lpstr>PowerPoint Presentation</vt:lpstr>
      <vt:lpstr>DADOS POPULACIONAIS DA LUNDA-NORTE A Provincia da Lunda-Norte conta com uma população estimada em 1.090.000 segundo os dados actualizados dos Serviços Provinciais do INE  </vt:lpstr>
      <vt:lpstr>PowerPoint Presentation</vt:lpstr>
      <vt:lpstr>   Formação em Perspectiva</vt:lpstr>
      <vt:lpstr>PowerPoint Presentation</vt:lpstr>
      <vt:lpstr> INDICADORES PARA ÁGUA RURAL     </vt:lpstr>
      <vt:lpstr>PowerPoint Presentation</vt:lpstr>
      <vt:lpstr>MUITO OBRIGADO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82</cp:revision>
  <cp:lastPrinted>2019-07-21T18:02:49Z</cp:lastPrinted>
  <dcterms:created xsi:type="dcterms:W3CDTF">2019-07-19T11:08:43Z</dcterms:created>
  <dcterms:modified xsi:type="dcterms:W3CDTF">2019-07-25T11:45:49Z</dcterms:modified>
</cp:coreProperties>
</file>