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9" r:id="rId4"/>
    <p:sldId id="258" r:id="rId5"/>
    <p:sldId id="261" r:id="rId6"/>
    <p:sldId id="262" r:id="rId7"/>
    <p:sldId id="264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0499-D4BB-4CFC-BEC7-EABC858653BC}" type="datetimeFigureOut">
              <a:rPr lang="pt-BR" smtClean="0"/>
              <a:t>25/07/2019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63268-659B-4BEE-81A2-C0534B4636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4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0C27-96EF-4708-97DD-8EACEE4F5550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B6CB-9457-485A-A398-6A8E35E876AF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CF35-91BF-4AFE-94FA-FFB12D0FE206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373B-77A5-480A-A441-05CC634DC313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760A-8686-48EE-9130-00CF6EE5A469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994C-33B6-42E3-B861-81D545348174}" type="datetime1">
              <a:rPr lang="pt-BR" smtClean="0"/>
              <a:t>25/07/2019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F817-868A-4BBB-B440-C7EE12199A9D}" type="datetime1">
              <a:rPr lang="pt-BR" smtClean="0"/>
              <a:t>25/07/2019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A55E-7A05-437E-90D8-6087C86EC588}" type="datetime1">
              <a:rPr lang="pt-BR" smtClean="0"/>
              <a:t>25/07/2019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02CF-126E-4CB2-B726-978312B97E3E}" type="datetime1">
              <a:rPr lang="pt-BR" smtClean="0"/>
              <a:t>25/07/2019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F455-8787-4FC5-BA10-5F5C943A1B0C}" type="datetime1">
              <a:rPr lang="pt-BR" smtClean="0"/>
              <a:t>25/07/2019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E66-41AC-4ED6-A013-85B030B75B82}" type="datetime1">
              <a:rPr lang="pt-BR" smtClean="0"/>
              <a:t>25/07/2019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74FB59-0C3E-4952-AD3D-37F9BFD04E02}" type="datetime1">
              <a:rPr lang="pt-BR" smtClean="0"/>
              <a:t>25/07/2019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DA878A-E1B7-4FEB-A1A3-01DBDDCE44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Documento_do_Microsoft_Word_97_-_20031.doc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admin\AppData\Local\Temp\Rar$DIa0.399\EASC_logotipo_alta_res_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96855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1909446" cy="2099085"/>
          </a:xfrm>
          <a:prstGeom prst="rect">
            <a:avLst/>
          </a:prstGeom>
        </p:spPr>
      </p:pic>
      <p:graphicFrame>
        <p:nvGraphicFramePr>
          <p:cNvPr id="7" name="Objec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36747"/>
              </p:ext>
            </p:extLst>
          </p:nvPr>
        </p:nvGraphicFramePr>
        <p:xfrm>
          <a:off x="107504" y="4278662"/>
          <a:ext cx="3849688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4710556" imgH="3021643" progId="Word.Document.8">
                  <p:embed/>
                </p:oleObj>
              </mc:Choice>
              <mc:Fallback>
                <p:oleObj name="Document" r:id="rId5" imgW="4710556" imgH="3021643" progId="Word.Document.8">
                  <p:embed/>
                  <p:pic>
                    <p:nvPicPr>
                      <p:cNvPr id="0" name="Objec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278662"/>
                        <a:ext cx="3849688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xão recta 7"/>
          <p:cNvCxnSpPr/>
          <p:nvPr/>
        </p:nvCxnSpPr>
        <p:spPr>
          <a:xfrm flipV="1">
            <a:off x="251520" y="3690999"/>
            <a:ext cx="1009466" cy="720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flipH="1" flipV="1">
            <a:off x="1763688" y="3573016"/>
            <a:ext cx="2016224" cy="838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3"/>
          <p:cNvSpPr txBox="1">
            <a:spLocks/>
          </p:cNvSpPr>
          <p:nvPr/>
        </p:nvSpPr>
        <p:spPr>
          <a:xfrm>
            <a:off x="395536" y="152053"/>
            <a:ext cx="8064896" cy="16927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pt-PT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9º CONSELHO CONSULTIVO DO MINEA</a:t>
            </a:r>
          </a:p>
          <a:p>
            <a:pPr marL="0" indent="0" algn="ctr">
              <a:buFont typeface="Georgia" pitchFamily="18" charset="0"/>
              <a:buNone/>
            </a:pPr>
            <a:r>
              <a:rPr lang="pt-PT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pt-PT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pt-PT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“ Água e Energia: Melhoria do Serviço com Foco na Sustentabilidade”</a:t>
            </a:r>
            <a:r>
              <a:rPr lang="pt-PT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pt-PT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2844" y="188913"/>
            <a:ext cx="8821769" cy="6524625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LUANDA - </a:t>
            </a:r>
            <a:fld id="{EE91D019-80D7-460B-BBE4-8F9EEA7884AF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Eng. Camati\Documents\Eng Camati\EASC,EP\SECA\IMG-20190626-WA00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ng. Camati\Documents\Eng Camati\EASC,EP\SECA\IMG-20190626-WA00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Eng. Camati\Documents\Eng Camati\EASC,EP\SECA\IMG-20190626-WA008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Eng. Camati\Documents\Eng Camati\EASC,EP\SECA\IMG-20190524-WA00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Eng. Camati\Documents\Eng Camati\EASC,EP\SECA\IMG-20190607-WA005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Eng. Camati\Documents\Eng Camati\EASC,EP\SECA\IMG-20190602-WA002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Eng. Camati\Documents\Eng Camati\EASC,EP\SECA\IMG-20190508-WA004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210D-7D24-455C-A322-5846569A8D7A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m 13" descr="C:\Users\Eng. Camati\Documents\Eng Camati\As minhas imagens\Água P.T\IMG_057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admin\Desktop\Eng Camati\As minhas imagens\IMAGENS ÁGUAS DO XANGONGO\CIMG275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1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ângulo 15"/>
          <p:cNvSpPr/>
          <p:nvPr/>
        </p:nvSpPr>
        <p:spPr>
          <a:xfrm>
            <a:off x="428596" y="1787331"/>
            <a:ext cx="8075288" cy="31393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MUITO OBRIGADO PELA </a:t>
            </a:r>
          </a:p>
          <a:p>
            <a:pPr algn="ctr"/>
            <a:r>
              <a:rPr lang="pt-PT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ATENÇÃO</a:t>
            </a:r>
            <a:endParaRPr lang="pt-PT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5652120" y="5589240"/>
            <a:ext cx="3168352" cy="5760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-20069"/>
            <a:ext cx="9144000" cy="6878069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8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983293" y="1484784"/>
            <a:ext cx="1368152" cy="21602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Cuvelai</a:t>
            </a:r>
            <a:endParaRPr lang="pt-PT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949049" y="1916832"/>
            <a:ext cx="1718320" cy="21602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Habit. 65.026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6516216" y="3320988"/>
            <a:ext cx="1368152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</a:t>
            </a:r>
            <a:r>
              <a:rPr lang="pt-PT" dirty="0" smtClean="0"/>
              <a:t>uanhama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5211305" y="3861048"/>
            <a:ext cx="1999215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Habit. 424.306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2915816" y="4327562"/>
            <a:ext cx="1368151" cy="2160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Ombadja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802421" y="4653136"/>
            <a:ext cx="1512168" cy="4522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Habit. 345.490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588224" y="5013175"/>
            <a:ext cx="1656184" cy="3667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Namacunde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6098188" y="5456832"/>
            <a:ext cx="1714171" cy="2160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Habit. 160.992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1697807" y="3672644"/>
            <a:ext cx="1008112" cy="21602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Cahama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1475656" y="2963995"/>
            <a:ext cx="1776165" cy="25202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Habit. 79.379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1043608" y="5013176"/>
            <a:ext cx="936104" cy="258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Curoca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1259632" y="5379900"/>
            <a:ext cx="1584176" cy="2587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Habit. 46.556</a:t>
            </a:r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293650" y="1232756"/>
            <a:ext cx="363027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POPULAÇÃO DA PROVINCIA</a:t>
            </a:r>
          </a:p>
          <a:p>
            <a:pPr algn="ctr"/>
            <a:r>
              <a:rPr lang="pt-PT" sz="1600" b="1" dirty="0" smtClean="0"/>
              <a:t>1.121.748 Habitantes (fonte censo 2014 – Projecção 2017-2019</a:t>
            </a:r>
            <a:endParaRPr lang="pt-PT" sz="1600" b="1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626C-6A7A-4AE7-8638-EF29B5D0536C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171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Eng. Camati\AppData\Local\Microsoft\Windows\Temporary Internet Files\Content.Word\IMG-20190512-WA0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5675908" cy="864095"/>
          </a:xfrm>
        </p:spPr>
        <p:txBody>
          <a:bodyPr/>
          <a:lstStyle/>
          <a:p>
            <a:pPr marL="182880" indent="0" algn="ctr">
              <a:buNone/>
            </a:pPr>
            <a:r>
              <a:rPr lang="pt-PT" sz="4000" dirty="0" smtClean="0">
                <a:solidFill>
                  <a:schemeClr val="tx1"/>
                </a:solidFill>
              </a:rPr>
              <a:t>PROJECTO EM CURSO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4635896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PROJECTO TRANSFRONTEIRIÇO DE ABASTECIMENTO DE ÁGUA AO CUNENE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Construção do reservatório elevado e da rede de distribuição de água em Santa-Clara.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Capacidade do reservatório 355 m³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Nº de ligações domiciliarias 1.604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GRAU DE EXECUÇÃO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Física 98 %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Financeira 97 %</a:t>
            </a:r>
            <a:endParaRPr lang="pt-P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CC44-8A56-41DD-AA1F-328C5D48A55C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44" y="188913"/>
            <a:ext cx="8821769" cy="6524625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814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Eng. Camati\AppData\Local\Microsoft\Windows\Temporary Internet Files\Content.Word\IMG-20190512-WA0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395536" y="1110343"/>
            <a:ext cx="8568952" cy="555901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1"/>
              </a:buClr>
              <a:buFont typeface="Wingdings" pitchFamily="2" charset="2"/>
              <a:buChar char="ü"/>
            </a:pPr>
            <a:endParaRPr lang="pt-PT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conduta </a:t>
            </a:r>
            <a:r>
              <a:rPr lang="pt-PT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Humbe</a:t>
            </a: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-Chulo,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reservatório elevado do Xangongo,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rede de distribuição de água do Bairro Caxila III (segunda fase).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reservatório elevado C, com capacidade de 490 m³.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rede de distribuição de água do Bairro Onahumba I,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rede emergencial de água no Bairro Onahumba II,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do reservatório apoiado do CDAO (4400 m³),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conduta Ondjiva-</a:t>
            </a:r>
            <a:r>
              <a:rPr lang="pt-PT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-Clara (315 mm),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conduta Xangongo-</a:t>
            </a:r>
            <a:r>
              <a:rPr lang="pt-PT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Ombala</a:t>
            </a: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yo-Mungu</a:t>
            </a: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rede da sede do Xangongo e Cahama,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 da rede de água da sede de Namacunde, Oncôcua e Mukolongodjo.</a:t>
            </a:r>
          </a:p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endParaRPr lang="pt-PT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Clr>
                <a:srgbClr val="0070C0"/>
              </a:buClr>
              <a:buFont typeface="Georgia" pitchFamily="18" charset="0"/>
              <a:buNone/>
            </a:pPr>
            <a:r>
              <a:rPr lang="pt-PT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pt-PT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neste momento em stand-</a:t>
            </a:r>
            <a:r>
              <a:rPr lang="pt-PT" sz="2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2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7584" y="246247"/>
            <a:ext cx="7416824" cy="86409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pt-PT" sz="4000" dirty="0" smtClean="0">
                <a:solidFill>
                  <a:schemeClr val="tx1"/>
                </a:solidFill>
              </a:rPr>
              <a:t>PROJECTOS EM PERSPECTIVA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44" y="188913"/>
            <a:ext cx="8821769" cy="6524625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64B9-B9DA-4104-82D9-674521503E37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Eng. Camati\AppData\Local\Microsoft\Windows\Temporary Internet Files\Content.Word\IMG-20190508-WA0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475656" y="116633"/>
            <a:ext cx="5904656" cy="720079"/>
          </a:xfrm>
        </p:spPr>
        <p:txBody>
          <a:bodyPr/>
          <a:lstStyle/>
          <a:p>
            <a:pPr marL="182880" indent="0" algn="ctr">
              <a:buNone/>
            </a:pPr>
            <a:r>
              <a:rPr lang="pt-P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ACÇÕES DE FORMAÇÃO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96944" cy="5616624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DESENVOLVIDAS</a:t>
            </a:r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P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parceria com a </a:t>
            </a:r>
            <a:r>
              <a:rPr lang="pt-P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Vitens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Internacional (VEI)  e o Fundo de Investimento e Património de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Água (FIPAG) com sede em Moçambique, decorreu formações nas áreas de:</a:t>
            </a:r>
          </a:p>
          <a:p>
            <a:endParaRPr lang="pt-P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Operação e manutenção do Sistema,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Gestão de perdas,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Gestão comercial,</a:t>
            </a:r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  <a:p>
            <a:endParaRPr lang="pt-PT" dirty="0" smtClean="0"/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Projecto de Apoio Institucional TA2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pt-PT" dirty="0" smtClean="0">
                <a:solidFill>
                  <a:schemeClr val="tx1"/>
                </a:solidFill>
              </a:rPr>
              <a:t>Formação de técnicas de Mobilização Social aos funcionários da EASC.</a:t>
            </a:r>
            <a:endParaRPr lang="pt-PT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195736" y="4365104"/>
            <a:ext cx="388843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pt-PT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PERSPECTIVA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022A-675B-4068-90D2-A2F4DCBB0D5F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2844" y="188913"/>
            <a:ext cx="8821769" cy="6524625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168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Eng. Camati\AppData\Local\Microsoft\Windows\Temporary Internet Files\Content.Word\IMG-20190325-WA00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719572" y="764704"/>
            <a:ext cx="7704856" cy="792087"/>
          </a:xfrm>
        </p:spPr>
        <p:txBody>
          <a:bodyPr/>
          <a:lstStyle/>
          <a:p>
            <a:pPr marL="182880" indent="0" algn="ctr">
              <a:buNone/>
            </a:pP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PARA ÁGUA RURAL</a:t>
            </a:r>
            <a:endParaRPr 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395536" y="3422429"/>
            <a:ext cx="8352928" cy="1728192"/>
          </a:xfrm>
        </p:spPr>
        <p:txBody>
          <a:bodyPr>
            <a:normAutofit/>
          </a:bodyPr>
          <a:lstStyle/>
          <a:p>
            <a:pPr marL="457200" indent="-457200" algn="ctr">
              <a:buClr>
                <a:schemeClr val="bg1"/>
              </a:buClr>
              <a:buFont typeface="Wingdings" pitchFamily="2" charset="2"/>
              <a:buChar char="v"/>
            </a:pPr>
            <a:r>
              <a:rPr lang="pt-PT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Responsabilidade do Gabinete Provincial de Infra-estruturas e Serviços Técnicos</a:t>
            </a:r>
            <a:endParaRPr 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44" y="188913"/>
            <a:ext cx="8821769" cy="6524625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55BA-7F04-4D1A-9F4C-257D2F41B3FE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45175"/>
              </p:ext>
            </p:extLst>
          </p:nvPr>
        </p:nvGraphicFramePr>
        <p:xfrm>
          <a:off x="1425" y="1916832"/>
          <a:ext cx="9035071" cy="48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26"/>
                <a:gridCol w="6260312"/>
                <a:gridCol w="1530133"/>
              </a:tblGrid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INDICADORES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UNIDADES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Total de funcionários por cada 1000 ligações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7,4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Recuperação de Custos Operacionais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6 %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Água Captada</a:t>
                      </a:r>
                      <a:r>
                        <a:rPr lang="pt-PT" baseline="0" dirty="0" smtClean="0"/>
                        <a:t> (</a:t>
                      </a:r>
                      <a:r>
                        <a:rPr lang="pt-PT" dirty="0" smtClean="0"/>
                        <a:t>Produzida) que é facturada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62 %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Rácio Valores Cobrados,</a:t>
                      </a:r>
                      <a:r>
                        <a:rPr lang="pt-PT" baseline="0" dirty="0" smtClean="0"/>
                        <a:t> Valores Facturados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62 %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ítulo 6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04856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pt-P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INDICADORES PARA SAA DAS SEDES CAPITAIS DE PROVINCIA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"/>
            <a:ext cx="9144000" cy="6713538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6228184" y="6318001"/>
            <a:ext cx="2514600" cy="365125"/>
          </a:xfrm>
        </p:spPr>
        <p:txBody>
          <a:bodyPr/>
          <a:lstStyle/>
          <a:p>
            <a:fld id="{F2FAD775-BA8D-4A05-982A-644839583CDE}" type="datetime1">
              <a:rPr lang="pt-BR" smtClean="0"/>
              <a:t>25/07/2019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9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73590"/>
              </p:ext>
            </p:extLst>
          </p:nvPr>
        </p:nvGraphicFramePr>
        <p:xfrm>
          <a:off x="28244" y="35527"/>
          <a:ext cx="8928993" cy="48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013"/>
                <a:gridCol w="6186812"/>
                <a:gridCol w="1512168"/>
              </a:tblGrid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INDICADORES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itchFamily="34" charset="0"/>
                          <a:cs typeface="Arial" pitchFamily="34" charset="0"/>
                        </a:rPr>
                        <a:t>UNIDADES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Rácio Valores Cobrados, Valores pagos (Tarifa fixa)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67,3</a:t>
                      </a:r>
                      <a:r>
                        <a:rPr lang="pt-PT" baseline="0" dirty="0" smtClean="0"/>
                        <a:t> %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Rácio Água Cobrada</a:t>
                      </a:r>
                      <a:r>
                        <a:rPr lang="pt-PT" baseline="0" dirty="0" smtClean="0"/>
                        <a:t> e por pagar (Girafas)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 11 %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7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População servida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19,33 %</a:t>
                      </a:r>
                      <a:endParaRPr lang="pt-BR" dirty="0"/>
                    </a:p>
                  </a:txBody>
                  <a:tcPr anchor="ctr"/>
                </a:tc>
              </a:tr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Número de horas de distribuição por Dia (h)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12 h/dia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D4CC-9796-4DBE-86A8-BA135F7A4CE8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Eng. Camati\AppData\Local\Microsoft\Windows\Temporary Internet Files\Content.Word\IMG-20190602-WA0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51251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pt-P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VANDALIZAÇÃO DA CONDUTA, CAIXAS DA FIBRA, VENTOSAS E DESCARGAS PELOS POPULARES </a:t>
            </a:r>
            <a:endParaRPr lang="pt-B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C:\Users\Eng. Camati\AppData\Local\Microsoft\Windows\Temporary Internet Files\Content.Word\IMG-20190508-WA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0" y="-20069"/>
            <a:ext cx="4769711" cy="359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Eng. Camati\AppData\Local\Microsoft\Windows\Temporary Internet Files\Content.Word\IMG-20190508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9" y="0"/>
            <a:ext cx="4388919" cy="359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Eng. Camati\AppData\Local\Microsoft\Windows\Temporary Internet Files\Content.Word\IMG-20190214-WA0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0" y="3571026"/>
            <a:ext cx="4769711" cy="328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C:\Users\Eng. Camati\AppData\Local\Microsoft\Windows\Temporary Internet Files\Content.Word\IMG-20190508-WA00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80" y="3579620"/>
            <a:ext cx="4411870" cy="32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20069"/>
            <a:ext cx="9144000" cy="6878069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EF94-D18C-47BF-9F84-E9BF2DEBA3E9}" type="datetime1">
              <a:rPr lang="pt-BR" sz="1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25/07/2019</a:t>
            </a:fld>
            <a:endParaRPr lang="pt-B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1161</TotalTime>
  <Words>409</Words>
  <Application>Microsoft Office PowerPoint</Application>
  <PresentationFormat>Apresentação no Ecrã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Turbilhão</vt:lpstr>
      <vt:lpstr>Document</vt:lpstr>
      <vt:lpstr>Apresentação do PowerPoint</vt:lpstr>
      <vt:lpstr>Apresentação do PowerPoint</vt:lpstr>
      <vt:lpstr>PROJECTO EM CURSO</vt:lpstr>
      <vt:lpstr>Apresentação do PowerPoint</vt:lpstr>
      <vt:lpstr>ACÇÕES DE FORMAÇÃO</vt:lpstr>
      <vt:lpstr>INDICADORES PARA ÁGUA RURAL</vt:lpstr>
      <vt:lpstr>INDICADORES PARA SAA DAS SEDES CAPITAIS DE PROVINCIA</vt:lpstr>
      <vt:lpstr>Apresentação do PowerPoint</vt:lpstr>
      <vt:lpstr>VANDALIZAÇÃO DA CONDUTA, CAIXAS DA FIBRA, VENTOSAS E DESCARGAS PELOS POPULARES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Eng. Camati</dc:creator>
  <cp:lastModifiedBy>Eng. Camati</cp:lastModifiedBy>
  <cp:revision>46</cp:revision>
  <dcterms:created xsi:type="dcterms:W3CDTF">2019-07-22T07:16:54Z</dcterms:created>
  <dcterms:modified xsi:type="dcterms:W3CDTF">2019-07-25T21:54:40Z</dcterms:modified>
</cp:coreProperties>
</file>