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5" r:id="rId3"/>
    <p:sldId id="266" r:id="rId4"/>
    <p:sldId id="267" r:id="rId5"/>
    <p:sldId id="268" r:id="rId6"/>
    <p:sldId id="273" r:id="rId7"/>
    <p:sldId id="269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lindo Mendes Tavares mendes Tavares" initials="aMTmT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536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4T20:33:37.189" idx="2">
    <p:pos x="10" y="10"/>
    <p:text>Muito Obrigdo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16037-FFD4-8249-8F89-FA100A2FC2D4}" type="datetimeFigureOut">
              <a:rPr lang="en-US" smtClean="0"/>
              <a:t>25/07/19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C5909-1671-4D45-90BB-D7914590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C5909-1671-4D45-90BB-D79145900A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C5909-1671-4D45-90BB-D79145900A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C5909-1671-4D45-90BB-D79145900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C5909-1671-4D45-90BB-D79145900A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25/07/19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25/07/19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ecrã 2019-06-07, às 21.5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21325"/>
          </a:xfrm>
          <a:prstGeom prst="rect">
            <a:avLst/>
          </a:prstGeom>
        </p:spPr>
      </p:pic>
      <p:pic>
        <p:nvPicPr>
          <p:cNvPr id="7" name="Picture 6" descr="Captura de ecrã 2019-07-25, às 01.04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00" y="1970363"/>
            <a:ext cx="8689131" cy="48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6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ecrã 2019-06-07, às 21.5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213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2004284"/>
            <a:ext cx="10363826" cy="474871"/>
          </a:xfrm>
        </p:spPr>
        <p:txBody>
          <a:bodyPr/>
          <a:lstStyle/>
          <a:p>
            <a:r>
              <a:rPr lang="en-US" dirty="0"/>
              <a:t>DADOS POPULACIONAIS POR MUNICÍPIO: </a:t>
            </a:r>
          </a:p>
          <a:p>
            <a:endParaRPr lang="en-US" dirty="0"/>
          </a:p>
        </p:txBody>
      </p:sp>
      <p:pic>
        <p:nvPicPr>
          <p:cNvPr id="7" name="Picture 6" descr="Macintosh HD:Users:Nilton:Downloads:IMG_246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4" y="2479155"/>
            <a:ext cx="10363826" cy="4369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23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1A930512-BE49-F44A-91E7-59430B8541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63193"/>
            <a:ext cx="10363826" cy="1059393"/>
          </a:xfrm>
        </p:spPr>
        <p:txBody>
          <a:bodyPr/>
          <a:lstStyle/>
          <a:p>
            <a:r>
              <a:rPr lang="pt-PT" dirty="0"/>
              <a:t>PROJECTOS EM CURSO</a:t>
            </a:r>
            <a:r>
              <a:rPr lang="pt-PT" dirty="0" smtClean="0"/>
              <a:t>:</a:t>
            </a:r>
            <a:endParaRPr lang="pt-PT" dirty="0"/>
          </a:p>
          <a:p>
            <a:pPr marL="0" indent="0">
              <a:buNone/>
            </a:pPr>
            <a:r>
              <a:rPr lang="pt-PT" dirty="0" smtClean="0"/>
              <a:t>Expansão </a:t>
            </a:r>
            <a:r>
              <a:rPr lang="pt-PT" dirty="0"/>
              <a:t>da rede de abastecimento para o Bairro </a:t>
            </a:r>
            <a:r>
              <a:rPr lang="pt-PT" dirty="0" err="1"/>
              <a:t>Saidy</a:t>
            </a:r>
            <a:r>
              <a:rPr lang="pt-PT" dirty="0"/>
              <a:t>-Mingas II. </a:t>
            </a:r>
            <a:endParaRPr lang="en-US" dirty="0"/>
          </a:p>
          <a:p>
            <a:endParaRPr lang="pt-PT" dirty="0"/>
          </a:p>
        </p:txBody>
      </p:sp>
      <p:pic>
        <p:nvPicPr>
          <p:cNvPr id="6" name="Picture 5" descr="Captura de ecrã 2019-06-07, às 21.5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21325"/>
          </a:xfrm>
          <a:prstGeom prst="rect">
            <a:avLst/>
          </a:prstGeom>
        </p:spPr>
      </p:pic>
      <p:pic>
        <p:nvPicPr>
          <p:cNvPr id="2" name="Picture 1" descr="Captura de ecrã 2019-07-25, às 01.1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48" y="2837584"/>
            <a:ext cx="7105333" cy="40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1A930512-BE49-F44A-91E7-59430B8541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43036"/>
            <a:ext cx="10363826" cy="978765"/>
          </a:xfrm>
        </p:spPr>
        <p:txBody>
          <a:bodyPr/>
          <a:lstStyle/>
          <a:p>
            <a:r>
              <a:rPr lang="pt-PT" dirty="0"/>
              <a:t>PROJECTOS EM PERSPECTIVA (COM / SEM ESTUDOS)</a:t>
            </a:r>
            <a:r>
              <a:rPr lang="pt-PT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Segunda fase do esforço do sistema de Abastecimento de Moçâmedes.  </a:t>
            </a:r>
            <a:endParaRPr lang="en-US" dirty="0"/>
          </a:p>
          <a:p>
            <a:endParaRPr lang="pt-PT" dirty="0"/>
          </a:p>
        </p:txBody>
      </p:sp>
      <p:pic>
        <p:nvPicPr>
          <p:cNvPr id="6" name="Picture 5" descr="Captura de ecrã 2019-06-07, às 21.5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21325"/>
          </a:xfrm>
          <a:prstGeom prst="rect">
            <a:avLst/>
          </a:prstGeom>
        </p:spPr>
      </p:pic>
      <p:pic>
        <p:nvPicPr>
          <p:cNvPr id="2" name="Picture 1" descr="Captura de ecrã 2019-07-25, às 01.13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88" y="2821801"/>
            <a:ext cx="5217246" cy="40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1A930512-BE49-F44A-91E7-59430B8541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43036"/>
            <a:ext cx="10363826" cy="978765"/>
          </a:xfrm>
        </p:spPr>
        <p:txBody>
          <a:bodyPr>
            <a:normAutofit fontScale="92500"/>
          </a:bodyPr>
          <a:lstStyle/>
          <a:p>
            <a:r>
              <a:rPr lang="pt-PT" dirty="0"/>
              <a:t>PROJECTOS EM PERSPECTIVA (COM / SEM ESTUDOS)</a:t>
            </a:r>
            <a:r>
              <a:rPr lang="pt-PT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b="1" dirty="0" err="1"/>
              <a:t>Reservas</a:t>
            </a:r>
            <a:r>
              <a:rPr lang="en-US" b="1" dirty="0"/>
              <a:t> </a:t>
            </a:r>
            <a:r>
              <a:rPr lang="en-US" b="1" dirty="0" err="1"/>
              <a:t>Hídricas</a:t>
            </a:r>
            <a:r>
              <a:rPr lang="en-US" b="1" dirty="0"/>
              <a:t> da </a:t>
            </a:r>
            <a:r>
              <a:rPr lang="en-US" b="1" dirty="0" err="1"/>
              <a:t>Barragem</a:t>
            </a:r>
            <a:r>
              <a:rPr lang="en-US" b="1" dirty="0"/>
              <a:t> de Terra </a:t>
            </a:r>
            <a:r>
              <a:rPr lang="en-US" b="1" dirty="0" err="1"/>
              <a:t>ao</a:t>
            </a:r>
            <a:r>
              <a:rPr lang="en-US" b="1" dirty="0"/>
              <a:t> </a:t>
            </a:r>
            <a:r>
              <a:rPr lang="en-US" b="1" dirty="0" err="1"/>
              <a:t>longo</a:t>
            </a:r>
            <a:r>
              <a:rPr lang="en-US" b="1" dirty="0"/>
              <a:t> das </a:t>
            </a:r>
            <a:r>
              <a:rPr lang="en-US" b="1" dirty="0" err="1"/>
              <a:t>Bacias</a:t>
            </a:r>
            <a:r>
              <a:rPr lang="en-US" b="1" dirty="0"/>
              <a:t> da </a:t>
            </a:r>
            <a:r>
              <a:rPr lang="en-US" b="1" dirty="0" err="1"/>
              <a:t>Região</a:t>
            </a:r>
            <a:r>
              <a:rPr lang="en-US" b="1" dirty="0"/>
              <a:t> de </a:t>
            </a:r>
            <a:r>
              <a:rPr lang="en-US" b="1" dirty="0" err="1"/>
              <a:t>Namibe</a:t>
            </a:r>
            <a:r>
              <a:rPr lang="en-US" b="1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pt-PT" dirty="0"/>
          </a:p>
        </p:txBody>
      </p:sp>
      <p:pic>
        <p:nvPicPr>
          <p:cNvPr id="6" name="Picture 5" descr="Captura de ecrã 2019-06-07, às 21.5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21325"/>
          </a:xfrm>
          <a:prstGeom prst="rect">
            <a:avLst/>
          </a:prstGeom>
        </p:spPr>
      </p:pic>
      <p:pic>
        <p:nvPicPr>
          <p:cNvPr id="4" name="Picture 3" descr="Captura de ecrã 2019-07-25, às 01.24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62" y="2778001"/>
            <a:ext cx="7257742" cy="40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5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ecrã 2019-06-07, às 21.5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213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681605"/>
              </p:ext>
            </p:extLst>
          </p:nvPr>
        </p:nvGraphicFramePr>
        <p:xfrm>
          <a:off x="1471709" y="2162423"/>
          <a:ext cx="8850413" cy="4428515"/>
        </p:xfrm>
        <a:graphic>
          <a:graphicData uri="http://schemas.openxmlformats.org/drawingml/2006/table">
            <a:tbl>
              <a:tblPr/>
              <a:tblGrid>
                <a:gridCol w="1132434"/>
                <a:gridCol w="4216142"/>
                <a:gridCol w="3501837"/>
              </a:tblGrid>
              <a:tr h="74161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INDICADORES PARA SAA DAS SEDES CAPITAIS DE PROVÍNCIA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567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MÉDIA DO I SEMESTRE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90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INDICADORES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UNIDADES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Pelo Primavera (18 666 contratos) 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 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Total de funcionários por cada 1000 ligações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Pelo Projecto F1  (21 790 ligações) 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Por estimativa (28 749 ligações)     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 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Recuperação de custos operacionais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77%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 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Água captada que é faturada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 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Rácio Valores Cobrados valor faturado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34%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 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População servida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60%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 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Número de Horas de distribuição por dia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                                                              24h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92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ecrã 2019-06-07, às 21.5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2132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3078"/>
              </p:ext>
            </p:extLst>
          </p:nvPr>
        </p:nvGraphicFramePr>
        <p:xfrm>
          <a:off x="322569" y="2021330"/>
          <a:ext cx="11330143" cy="4562203"/>
        </p:xfrm>
        <a:graphic>
          <a:graphicData uri="http://schemas.openxmlformats.org/drawingml/2006/table">
            <a:tbl>
              <a:tblPr/>
              <a:tblGrid>
                <a:gridCol w="1947908"/>
                <a:gridCol w="1947908"/>
                <a:gridCol w="1947908"/>
                <a:gridCol w="1509917"/>
                <a:gridCol w="979718"/>
                <a:gridCol w="749196"/>
                <a:gridCol w="749196"/>
                <a:gridCol w="749196"/>
                <a:gridCol w="749196"/>
              </a:tblGrid>
              <a:tr h="321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RECOMENDAÇÃO:</a:t>
                      </a: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7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Aumentar a troca de experiências entre as empresas do sector das águas, almejando uma maior interacção para a adopção de uma gestão padronizada</a:t>
                      </a: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519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2. Intensificar boas práticas de gestão e exploração dos sistemas de energia e águas;</a:t>
                      </a:r>
                    </a:p>
                  </a:txBody>
                  <a:tcPr marL="11994" marR="11994" marT="119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197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3. Troca de sinergias entre as empresas do sector das energias e águas;</a:t>
                      </a: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7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4. Reforçar as acções de articulação entre o Sector e as autoridades de Defesa e Segurança, bem como a sensibilização da população para </a:t>
                      </a: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7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denúncia de autores de actos de vandalismo nas infra-estruturas de energia e águas</a:t>
                      </a: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5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5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EMPRESA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RECOMENDAÇÃO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3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519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EPASNAMIBE-EP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Cumprida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Cumprida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Cumprida</a:t>
                      </a:r>
                      <a:endParaRPr lang="pt-PT" sz="1100" b="0" i="0" u="none" strike="noStrike" noProof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Acção</a:t>
                      </a:r>
                      <a:r>
                        <a:rPr lang="pt-PT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por realizar</a:t>
                      </a:r>
                      <a:r>
                        <a:rPr lang="pt-PT" sz="11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endParaRPr lang="pt-PT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EPAS (Lubito e Huila)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Sensibilização dos clientes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0" i="0" u="none" strike="noStrike" noProof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ENDE-NAMIBE</a:t>
                      </a:r>
                      <a:endParaRPr lang="pt-PT" sz="1100" b="0" i="0" u="none" strike="noStrike" noProof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pt-PT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 </a:t>
                      </a:r>
                      <a:endParaRPr lang="pt-PT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(Gestores de Clientes )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PRODEL-NAMIBE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3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(Gabinete de C. e Marketing )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EPASHUILA-EP</a:t>
                      </a:r>
                    </a:p>
                  </a:txBody>
                  <a:tcPr marL="11994" marR="11994" marT="119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94" marR="11994" marT="119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92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7E8C24-EB54-6449-B9E1-3B12D956E58B}"/>
              </a:ext>
            </a:extLst>
          </p:cNvPr>
          <p:cNvSpPr txBox="1">
            <a:spLocks/>
          </p:cNvSpPr>
          <p:nvPr/>
        </p:nvSpPr>
        <p:spPr>
          <a:xfrm>
            <a:off x="822960" y="287262"/>
            <a:ext cx="11369040" cy="61685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7161D5CC-7B91-5542-BF81-480620CB032B}"/>
              </a:ext>
            </a:extLst>
          </p:cNvPr>
          <p:cNvSpPr txBox="1">
            <a:spLocks/>
          </p:cNvSpPr>
          <p:nvPr/>
        </p:nvSpPr>
        <p:spPr>
          <a:xfrm>
            <a:off x="822960" y="1443281"/>
            <a:ext cx="10546080" cy="29209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0" dirty="0"/>
              <a:t>CARACTERIZAÇÃO DO SISTEMA DE ABASTECIMENTO DE MOÇÂMEDE</a:t>
            </a:r>
            <a:r>
              <a:rPr lang="en-US" b="0" dirty="0"/>
              <a:t>S</a:t>
            </a:r>
            <a:endParaRPr lang="en-US" sz="1800" b="0" dirty="0"/>
          </a:p>
          <a:p>
            <a:pPr algn="ctr"/>
            <a:endParaRPr lang="en-US" sz="1800" b="0" dirty="0"/>
          </a:p>
          <a:p>
            <a:pPr algn="ctr"/>
            <a:endParaRPr lang="en-US" sz="1800" b="0" dirty="0"/>
          </a:p>
          <a:p>
            <a:pPr algn="ctr"/>
            <a:r>
              <a:rPr lang="en-US" sz="2400" dirty="0"/>
              <a:t>O NOSSO MUITO</a:t>
            </a:r>
          </a:p>
          <a:p>
            <a:pPr algn="ctr"/>
            <a:r>
              <a:rPr lang="en-US" sz="2400" dirty="0"/>
              <a:t> OBRIGADO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     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 </a:t>
            </a:r>
            <a:r>
              <a:rPr lang="pt-PT" dirty="0"/>
              <a:t>         			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7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322</Words>
  <Application>Microsoft Macintosh PowerPoint</Application>
  <PresentationFormat>Custom</PresentationFormat>
  <Paragraphs>72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Gotícula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DESENVOLVIMENTO DA ÁREA FINANCEIRA E ADMINISTRATIVA</dc:title>
  <dc:creator>arlindo Mendes Tavares mendes Tavares</dc:creator>
  <cp:lastModifiedBy>ESTÊVÃO UCUANJONGO</cp:lastModifiedBy>
  <cp:revision>14</cp:revision>
  <dcterms:created xsi:type="dcterms:W3CDTF">2019-07-24T13:42:13Z</dcterms:created>
  <dcterms:modified xsi:type="dcterms:W3CDTF">2019-07-25T00:56:11Z</dcterms:modified>
</cp:coreProperties>
</file>