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89" r:id="rId2"/>
    <p:sldId id="512" r:id="rId3"/>
    <p:sldId id="490" r:id="rId4"/>
    <p:sldId id="510" r:id="rId5"/>
    <p:sldId id="470" r:id="rId6"/>
    <p:sldId id="513" r:id="rId7"/>
    <p:sldId id="511" r:id="rId8"/>
    <p:sldId id="496" r:id="rId9"/>
  </p:sldIdLst>
  <p:sldSz cx="9144000" cy="6858000" type="screen4x3"/>
  <p:notesSz cx="6873875" cy="10061575"/>
  <p:defaultTextStyle>
    <a:defPPr>
      <a:defRPr lang="pt-PT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020"/>
    <a:srgbClr val="DF4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 showGuides="1">
      <p:cViewPr varScale="1">
        <p:scale>
          <a:sx n="73" d="100"/>
          <a:sy n="73" d="100"/>
        </p:scale>
        <p:origin x="1296" y="7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44" d="100"/>
        <a:sy n="1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726" tIns="46863" rIns="93726" bIns="46863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726" tIns="46863" rIns="93726" bIns="46863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726" tIns="46863" rIns="93726" bIns="46863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726" tIns="46863" rIns="93726" bIns="46863" numCol="1" anchor="b" anchorCtr="0" compatLnSpc="1"/>
          <a:lstStyle/>
          <a:p>
            <a:pPr lvl="0" algn="r" fontAlgn="base"/>
            <a:fld id="{9A0DB2DC-4C9A-4742-B13C-FB6460FD3503}" type="slidenum">
              <a:rPr lang="pt-PT" altLang="pt-PT" sz="12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204459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54063"/>
            <a:ext cx="5029200" cy="3773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26" tIns="46863" rIns="93726" bIns="46863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7388" y="4778375"/>
            <a:ext cx="5499100" cy="4529138"/>
          </a:xfrm>
          <a:prstGeom prst="rect">
            <a:avLst/>
          </a:prstGeom>
        </p:spPr>
        <p:txBody>
          <a:bodyPr vert="horz" lIns="93726" tIns="46863" rIns="93726" bIns="46863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para editar os estilos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Segundo nível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Terceiro nível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Quarto nível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556750"/>
            <a:ext cx="2978150" cy="503238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4138" y="9556750"/>
            <a:ext cx="2978150" cy="503238"/>
          </a:xfrm>
          <a:prstGeom prst="rect">
            <a:avLst/>
          </a:prstGeom>
        </p:spPr>
        <p:txBody>
          <a:bodyPr vert="horz" wrap="square" lIns="93726" tIns="46863" rIns="93726" bIns="46863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pt-PT" altLang="pt-PT" sz="1200" strike="noStrike" noProof="1" dirty="0">
                <a:latin typeface="Calibri" panose="020F0502020204030204" pitchFamily="34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z="1200" strike="noStrike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67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17" name="Subtítulo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base"/>
            <a:r>
              <a:rPr lang="pt-PT" strike="noStrike" noProof="1"/>
              <a:t>Faça clique para editar o estilo</a:t>
            </a:r>
            <a:endParaRPr lang="en-US" strike="noStrike" noProof="1"/>
          </a:p>
        </p:txBody>
      </p:sp>
      <p:sp>
        <p:nvSpPr>
          <p:cNvPr id="14" name="Marcador de Posição da Data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arcador de Posição do Rodapé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Marcador de Posição do Número do Diapositivo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/>
          <a:p>
            <a:pPr algn="r" eaLnBrk="1" fontAlgn="base" hangingPunct="1"/>
            <a:fld id="{9A0DB2DC-4C9A-4742-B13C-FB6460FD3503}" type="slidenum">
              <a:rPr lang="pt-PT" altLang="pt-PT" strike="noStrike" noProof="1" dirty="0">
                <a:solidFill>
                  <a:srgbClr val="D1EAEE"/>
                </a:solidFill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>
              <a:solidFill>
                <a:srgbClr val="D1EAEE"/>
              </a:solidFill>
              <a:latin typeface="Constantia" panose="02030602050306030303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</p:txBody>
      </p:sp>
      <p:sp>
        <p:nvSpPr>
          <p:cNvPr id="1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/>
          <a:p>
            <a:pPr algn="r" eaLnBrk="1" fontAlgn="base" hangingPunct="1"/>
            <a:fld id="{9A0DB2DC-4C9A-4742-B13C-FB6460FD3503}" type="slidenum">
              <a:rPr lang="pt-PT" altLang="pt-PT" strike="noStrike" noProof="1" dirty="0">
                <a:solidFill>
                  <a:srgbClr val="D1EAEE"/>
                </a:solidFill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>
              <a:solidFill>
                <a:srgbClr val="D1EAEE"/>
              </a:solidFill>
              <a:latin typeface="Constantia" panose="02030602050306030303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rtar e Arredondar Rectângulo de Canto Simples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riângulo rectângulo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rma livre 15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rma livre 16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pt-PT" strike="noStrike" noProof="1"/>
              <a:t>Clique para editar o estilo</a:t>
            </a:r>
            <a:endParaRPr lang="en-US" strike="noStrike" noProof="1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fontAlgn="base"/>
            <a:r>
              <a:rPr lang="pt-PT" strike="noStrike" noProof="1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r>
              <a:rPr kumimoji="0" lang="pt-PT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Marcador de Posição da Data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Marcador de Posição do Rodapé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Marcador de Posição do Número do Diapositivo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/>
          <a:p>
            <a:pPr algn="r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/>
          <a:lstStyle/>
          <a:p>
            <a:pPr lvl="0"/>
            <a:r>
              <a:rPr lang="pt-PT" altLang="pt-PT" dirty="0"/>
              <a:t>Clique para editar o estilo</a:t>
            </a:r>
            <a:endParaRPr lang="en-US" altLang="pt-PT" dirty="0"/>
          </a:p>
        </p:txBody>
      </p:sp>
      <p:sp>
        <p:nvSpPr>
          <p:cNvPr id="1029" name="Marcador de Posição do Texto 29"/>
          <p:cNvSpPr>
            <a:spLocks noGrp="1"/>
          </p:cNvSpPr>
          <p:nvPr>
            <p:ph type="body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73050"/>
            <a:r>
              <a:rPr lang="pt-PT" altLang="pt-PT" dirty="0"/>
              <a:t>Clique para editar os estilos</a:t>
            </a:r>
          </a:p>
          <a:p>
            <a:pPr lvl="1" indent="-246380"/>
            <a:r>
              <a:rPr lang="pt-PT" altLang="pt-PT" dirty="0"/>
              <a:t>Segundo nível</a:t>
            </a:r>
          </a:p>
          <a:p>
            <a:pPr lvl="2" indent="-245745"/>
            <a:r>
              <a:rPr lang="pt-PT" altLang="pt-PT" dirty="0"/>
              <a:t>Terceiro nível</a:t>
            </a:r>
          </a:p>
          <a:p>
            <a:pPr lvl="3" indent="-209550"/>
            <a:r>
              <a:rPr lang="pt-PT" altLang="pt-PT" dirty="0"/>
              <a:t>Quarto nível</a:t>
            </a:r>
          </a:p>
          <a:p>
            <a:pPr lvl="4" indent="-209550"/>
            <a:r>
              <a:rPr lang="pt-PT" altLang="pt-PT" dirty="0"/>
              <a:t>Quinto nível</a:t>
            </a:r>
            <a:endParaRPr lang="en-US" altLang="pt-PT" dirty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pt-PT" altLang="pt-PT" strike="noStrike" noProof="1" dirty="0">
                <a:latin typeface="Constantia" panose="02030602050306030303" pitchFamily="18" charset="0"/>
                <a:ea typeface="Arial" panose="020B0604020202020204" pitchFamily="34" charset="0"/>
                <a:cs typeface="+mn-cs"/>
              </a:rPr>
              <a:t>‹nº›</a:t>
            </a:fld>
            <a:endParaRPr lang="pt-PT" altLang="pt-PT" strike="noStrike" noProof="1"/>
          </a:p>
        </p:txBody>
      </p:sp>
      <p:grpSp>
        <p:nvGrpSpPr>
          <p:cNvPr id="1033" name="Grupo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orma liv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755576" y="279414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 smtClean="0">
                <a:solidFill>
                  <a:schemeClr val="tx2"/>
                </a:solidFill>
              </a:rPr>
              <a:t>9º CONSELHO CONSULTIVO</a:t>
            </a:r>
          </a:p>
          <a:p>
            <a:pPr algn="ctr">
              <a:defRPr/>
            </a:pPr>
            <a:endParaRPr lang="pt-PT" b="1" dirty="0" smtClean="0">
              <a:solidFill>
                <a:schemeClr val="tx2"/>
              </a:solidFill>
            </a:endParaRPr>
          </a:p>
          <a:p>
            <a:pPr algn="ctr">
              <a:defRPr/>
            </a:pPr>
            <a:endParaRPr lang="pt-PT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t-PT" sz="2400" b="1" dirty="0" smtClean="0">
                <a:solidFill>
                  <a:schemeClr val="tx2"/>
                </a:solidFill>
              </a:rPr>
              <a:t>ÁGUA E ENERGIA: MELHORIA DO SERVIÇO COM FOCO NA SUSTENTABILIDADE</a:t>
            </a:r>
            <a:endParaRPr lang="pt-PT" sz="24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t-PT" b="1" dirty="0">
              <a:solidFill>
                <a:schemeClr val="tx2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3044852" y="6093296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b="1" dirty="0" smtClean="0">
                <a:solidFill>
                  <a:schemeClr val="tx2"/>
                </a:solidFill>
              </a:rPr>
              <a:t>Luanda, 26 DE JULHO/2019</a:t>
            </a:r>
            <a:endParaRPr lang="pt-PT" b="1" dirty="0">
              <a:solidFill>
                <a:schemeClr val="tx2"/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61939"/>
            <a:ext cx="5904656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2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593090" y="404664"/>
            <a:ext cx="7867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 smtClean="0">
                <a:solidFill>
                  <a:schemeClr val="tx2"/>
                </a:solidFill>
              </a:rPr>
              <a:t>SITUAÇÃO ACTUAL</a:t>
            </a:r>
            <a:endParaRPr lang="pt-PT" b="1" dirty="0">
              <a:solidFill>
                <a:schemeClr val="tx2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97" y="1412776"/>
            <a:ext cx="7805535" cy="403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777281" y="54868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>
                <a:solidFill>
                  <a:schemeClr val="tx2"/>
                </a:solidFill>
              </a:rPr>
              <a:t>DADOS </a:t>
            </a:r>
            <a:r>
              <a:rPr lang="pt-PT" b="1" dirty="0" smtClean="0">
                <a:solidFill>
                  <a:schemeClr val="tx2"/>
                </a:solidFill>
              </a:rPr>
              <a:t>POPULACIONAIS</a:t>
            </a:r>
            <a:endParaRPr lang="pt-PT" b="1" dirty="0">
              <a:solidFill>
                <a:schemeClr val="tx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17" y="1556792"/>
            <a:ext cx="793316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4"/>
          <p:cNvSpPr/>
          <p:nvPr/>
        </p:nvSpPr>
        <p:spPr>
          <a:xfrm>
            <a:off x="687390" y="548680"/>
            <a:ext cx="7867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chemeClr val="tx2"/>
                </a:solidFill>
              </a:rPr>
              <a:t>INDICADORES SAA DA SEDE CAPITAL DA </a:t>
            </a:r>
            <a:r>
              <a:rPr lang="pt-PT" b="1" dirty="0">
                <a:solidFill>
                  <a:schemeClr val="tx2"/>
                </a:solidFill>
              </a:rPr>
              <a:t>PROVÍNCIA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45" y="1628800"/>
            <a:ext cx="7488832" cy="444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593090" y="404664"/>
            <a:ext cx="7867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>
                <a:solidFill>
                  <a:schemeClr val="tx2"/>
                </a:solidFill>
              </a:rPr>
              <a:t>PROJECTOS EM CURSO</a:t>
            </a:r>
          </a:p>
        </p:txBody>
      </p:sp>
      <p:pic>
        <p:nvPicPr>
          <p:cNvPr id="3" name="Imagem 2" descr="03no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43" y="1412776"/>
            <a:ext cx="8824911" cy="467259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4509120"/>
            <a:ext cx="4041798" cy="1928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593090" y="404664"/>
            <a:ext cx="7867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>
                <a:solidFill>
                  <a:schemeClr val="tx2"/>
                </a:solidFill>
              </a:rPr>
              <a:t>ACÇÕES DE FORMAÇÃO DESENVOLVIDAS OU EM PERSPECTIVA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29" y="1340768"/>
            <a:ext cx="7645979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593090" y="404664"/>
            <a:ext cx="7867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>
                <a:solidFill>
                  <a:schemeClr val="tx2"/>
                </a:solidFill>
              </a:rPr>
              <a:t>PROJECTOS EM PERSPECTIVA (COM / SEM ESTUDOS)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65" y="1268760"/>
            <a:ext cx="7814946" cy="470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475656" y="2852936"/>
            <a:ext cx="614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4000" b="1" dirty="0" smtClean="0">
                <a:solidFill>
                  <a:schemeClr val="tx2"/>
                </a:solidFill>
              </a:rPr>
              <a:t>MUITO OBRIGADO</a:t>
            </a:r>
            <a:endParaRPr lang="pt-PT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1755</TotalTime>
  <Words>51</Words>
  <Application>Microsoft Office PowerPoint</Application>
  <PresentationFormat>Apresentação no Ecrã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UALG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REPÚBLICA DE ANGOLA GOVERNO DA PROVINCIA DE CABINDA SECRETARIA PROVINCIAL DA ENERGIA, ÁGUAS, GEOLOGIA E MINAS</dc:title>
  <dc:creator>Cris</dc:creator>
  <cp:lastModifiedBy>HP</cp:lastModifiedBy>
  <cp:revision>399</cp:revision>
  <dcterms:created xsi:type="dcterms:W3CDTF">2010-03-17T09:32:00Z</dcterms:created>
  <dcterms:modified xsi:type="dcterms:W3CDTF">2019-07-26T03:07:24Z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