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9"/>
  </p:notesMasterIdLst>
  <p:sldIdLst>
    <p:sldId id="324" r:id="rId4"/>
    <p:sldId id="322" r:id="rId5"/>
    <p:sldId id="327" r:id="rId6"/>
    <p:sldId id="335" r:id="rId7"/>
    <p:sldId id="332" r:id="rId8"/>
    <p:sldId id="337" r:id="rId9"/>
    <p:sldId id="353" r:id="rId10"/>
    <p:sldId id="347" r:id="rId11"/>
    <p:sldId id="351" r:id="rId12"/>
    <p:sldId id="352" r:id="rId13"/>
    <p:sldId id="331" r:id="rId14"/>
    <p:sldId id="348" r:id="rId15"/>
    <p:sldId id="350" r:id="rId16"/>
    <p:sldId id="355" r:id="rId17"/>
    <p:sldId id="354" r:id="rId18"/>
  </p:sldIdLst>
  <p:sldSz cx="9144000" cy="5143500" type="screen16x9"/>
  <p:notesSz cx="7010400" cy="92964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B006"/>
    <a:srgbClr val="FEC200"/>
    <a:srgbClr val="FFFF00"/>
    <a:srgbClr val="FFE38B"/>
    <a:srgbClr val="FF6606"/>
    <a:srgbClr val="3FE147"/>
    <a:srgbClr val="000000"/>
    <a:srgbClr val="00CC00"/>
    <a:srgbClr val="0000CC"/>
    <a:srgbClr val="7B9C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9290" autoAdjust="0"/>
  </p:normalViewPr>
  <p:slideViewPr>
    <p:cSldViewPr snapToGrid="0">
      <p:cViewPr>
        <p:scale>
          <a:sx n="100" d="100"/>
          <a:sy n="100" d="100"/>
        </p:scale>
        <p:origin x="-2676" y="-1002"/>
      </p:cViewPr>
      <p:guideLst>
        <p:guide orient="horz" pos="2964"/>
        <p:guide orient="horz" pos="1308"/>
        <p:guide orient="horz" pos="532"/>
        <p:guide pos="2880"/>
        <p:guide pos="3936"/>
        <p:guide pos="4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lha_de_C_lculo_do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lha_de_C_lculo_do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Folha_de_C_lculo_do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375054896794031E-2"/>
          <c:y val="8.638313556328224E-2"/>
          <c:w val="0.80629865930790268"/>
          <c:h val="0.85422845873696118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0474496"/>
        <c:axId val="60476032"/>
      </c:barChart>
      <c:catAx>
        <c:axId val="60474496"/>
        <c:scaling>
          <c:orientation val="minMax"/>
        </c:scaling>
        <c:delete val="1"/>
        <c:axPos val="b"/>
        <c:majorTickMark val="out"/>
        <c:minorTickMark val="none"/>
        <c:tickLblPos val="nextTo"/>
        <c:crossAx val="60476032"/>
        <c:crosses val="autoZero"/>
        <c:auto val="1"/>
        <c:lblAlgn val="ctr"/>
        <c:lblOffset val="100"/>
        <c:noMultiLvlLbl val="0"/>
      </c:catAx>
      <c:valAx>
        <c:axId val="60476032"/>
        <c:scaling>
          <c:orientation val="minMax"/>
        </c:scaling>
        <c:delete val="1"/>
        <c:axPos val="l"/>
        <c:majorGridlines/>
        <c:numFmt formatCode="###,000" sourceLinked="1"/>
        <c:majorTickMark val="out"/>
        <c:minorTickMark val="none"/>
        <c:tickLblPos val="nextTo"/>
        <c:crossAx val="6047449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"/>
          <c:y val="0.11660788050559641"/>
          <c:w val="0.10351246719160105"/>
          <c:h val="0.8562860098005747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43"/>
    </mc:Choice>
    <mc:Fallback>
      <c:style val="4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454865294765614"/>
          <c:y val="0.29190981335666377"/>
          <c:w val="0.7800325186328928"/>
          <c:h val="0.587480679498396"/>
        </c:manualLayout>
      </c:layou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484992"/>
        <c:axId val="61215872"/>
      </c:lineChart>
      <c:catAx>
        <c:axId val="60484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t-PT"/>
          </a:p>
        </c:txPr>
        <c:crossAx val="61215872"/>
        <c:crosses val="autoZero"/>
        <c:auto val="1"/>
        <c:lblAlgn val="ctr"/>
        <c:lblOffset val="100"/>
        <c:noMultiLvlLbl val="0"/>
      </c:catAx>
      <c:valAx>
        <c:axId val="61215872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6048499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273984"/>
        <c:axId val="61275520"/>
      </c:lineChart>
      <c:catAx>
        <c:axId val="61273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1275520"/>
        <c:crosses val="autoZero"/>
        <c:auto val="1"/>
        <c:lblAlgn val="ctr"/>
        <c:lblOffset val="100"/>
        <c:noMultiLvlLbl val="0"/>
      </c:catAx>
      <c:valAx>
        <c:axId val="6127552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6127398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5" name="Picture 2"/>
        <cdr:cNvPicPr>
          <a:picLocks xmlns:a="http://schemas.openxmlformats.org/drawingml/2006/main" noGrp="1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0" y="0"/>
          <a:ext cx="8420100" cy="442912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2B3DD3B-08C8-452D-BC9D-F75589D5BFB5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pt-PT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FF1AE74-5F45-44CC-B60C-2BABE94C770F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91003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7A57D-AB2F-4A30-BDC1-F2311020117F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084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44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F37E-A859-4B50-BBDB-49A620C527AB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AEAF-12CB-44FC-8E6C-D3F2164E0E6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61443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F37E-A859-4B50-BBDB-49A620C527AB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AEAF-12CB-44FC-8E6C-D3F2164E0E6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16167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F37E-A859-4B50-BBDB-49A620C527AB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AEAF-12CB-44FC-8E6C-D3F2164E0E6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22783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86696797"/>
              </p:ext>
            </p:extLst>
          </p:nvPr>
        </p:nvGraphicFramePr>
        <p:xfrm>
          <a:off x="1466" y="1192"/>
          <a:ext cx="1465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" y="1192"/>
                        <a:ext cx="1465" cy="1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8144"/>
            <a:ext cx="8229600" cy="669414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Century Gothic" panose="020B0502020202020204" pitchFamily="34" charset="0"/>
              </a:defRPr>
            </a:lvl1pPr>
            <a:lvl2pPr marL="121757" indent="0">
              <a:buNone/>
              <a:defRPr>
                <a:latin typeface="Century Gothic" panose="020B0502020202020204" pitchFamily="34" charset="0"/>
              </a:defRPr>
            </a:lvl2pPr>
            <a:lvl3pPr marL="263808" indent="0">
              <a:buNone/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x-none" dirty="0"/>
              <a:t>Click to edit Master text styles</a:t>
            </a:r>
          </a:p>
          <a:p>
            <a:pPr lvl="1"/>
            <a:r>
              <a:rPr lang="x-none" dirty="0"/>
              <a:t>Second level</a:t>
            </a:r>
          </a:p>
          <a:p>
            <a:pPr lvl="2"/>
            <a:r>
              <a:rPr lang="x-none" dirty="0"/>
              <a:t>Third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560000" cy="783000"/>
          </a:xfrm>
        </p:spPr>
        <p:txBody>
          <a:bodyPr/>
          <a:lstStyle/>
          <a:p>
            <a:pPr lvl="0" defTabSz="779252" fontAlgn="base">
              <a:lnSpc>
                <a:spcPct val="100000"/>
              </a:lnSpc>
              <a:spcBef>
                <a:spcPts val="0"/>
              </a:spcBef>
            </a:pPr>
            <a:endParaRPr lang="pt-BR" sz="1700" b="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4982632"/>
            <a:ext cx="8028400" cy="186409"/>
          </a:xfrm>
          <a:prstGeom prst="rect">
            <a:avLst/>
          </a:prstGeom>
        </p:spPr>
        <p:txBody>
          <a:bodyPr wrap="square" lIns="77925" tIns="38963" rIns="77925" bIns="38963" rtlCol="0">
            <a:spAutoFit/>
          </a:bodyPr>
          <a:lstStyle/>
          <a:p>
            <a:pPr>
              <a:spcBef>
                <a:spcPts val="256"/>
              </a:spcBef>
              <a:spcAft>
                <a:spcPts val="256"/>
              </a:spcAft>
            </a:pPr>
            <a:r>
              <a:rPr lang="pt-PT" sz="700" dirty="0">
                <a:solidFill>
                  <a:sysClr val="windowText" lastClr="000000"/>
                </a:solidFill>
                <a:latin typeface="Century Gothic" pitchFamily="34" charset="0"/>
              </a:rPr>
              <a:t>© </a:t>
            </a:r>
            <a:r>
              <a:rPr lang="pt-PT" sz="700" dirty="0" smtClean="0">
                <a:solidFill>
                  <a:sysClr val="windowText" lastClr="000000"/>
                </a:solidFill>
                <a:latin typeface="Century Gothic" pitchFamily="34" charset="0"/>
              </a:rPr>
              <a:t>2019. </a:t>
            </a:r>
            <a:r>
              <a:rPr lang="pt-PT" sz="700" dirty="0">
                <a:solidFill>
                  <a:sysClr val="windowText" lastClr="000000"/>
                </a:solidFill>
                <a:latin typeface="Century Gothic" pitchFamily="34" charset="0"/>
              </a:rPr>
              <a:t>Reservado, não reproduzir nem permitir o acesso a terceiros  sem a autorização prévia da </a:t>
            </a:r>
            <a:r>
              <a:rPr lang="pt-PT" sz="700" dirty="0" smtClean="0">
                <a:solidFill>
                  <a:sysClr val="windowText" lastClr="000000"/>
                </a:solidFill>
                <a:latin typeface="Century Gothic" pitchFamily="34" charset="0"/>
              </a:rPr>
              <a:t>RNT-EP.</a:t>
            </a:r>
            <a:endParaRPr lang="pt-PT" sz="700" dirty="0">
              <a:solidFill>
                <a:sysClr val="windowText" lastClr="00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969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8638"/>
            <a:ext cx="7772400" cy="11017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4767288"/>
            <a:ext cx="2133600" cy="274637"/>
          </a:xfrm>
          <a:prstGeom prst="rect">
            <a:avLst/>
          </a:prstGeom>
        </p:spPr>
        <p:txBody>
          <a:bodyPr/>
          <a:lstStyle/>
          <a:p>
            <a:fld id="{A447E1D8-7157-4460-9248-0714E4A7FD12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4767288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4767288"/>
            <a:ext cx="2133600" cy="274637"/>
          </a:xfrm>
          <a:prstGeom prst="rect">
            <a:avLst/>
          </a:prstGeom>
        </p:spPr>
        <p:txBody>
          <a:bodyPr/>
          <a:lstStyle/>
          <a:p>
            <a:fld id="{4235FA7E-D0D1-4B57-B4D4-6CED125A49F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365393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00175"/>
            <a:ext cx="8229600" cy="3394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4767288"/>
            <a:ext cx="2133600" cy="274637"/>
          </a:xfrm>
          <a:prstGeom prst="rect">
            <a:avLst/>
          </a:prstGeom>
        </p:spPr>
        <p:txBody>
          <a:bodyPr/>
          <a:lstStyle/>
          <a:p>
            <a:fld id="{A447E1D8-7157-4460-9248-0714E4A7FD12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4767288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4767288"/>
            <a:ext cx="2133600" cy="274637"/>
          </a:xfrm>
          <a:prstGeom prst="rect">
            <a:avLst/>
          </a:prstGeom>
        </p:spPr>
        <p:txBody>
          <a:bodyPr/>
          <a:lstStyle/>
          <a:p>
            <a:fld id="{4235FA7E-D0D1-4B57-B4D4-6CED125A49F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89385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79640"/>
            <a:ext cx="7772400" cy="11255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4767288"/>
            <a:ext cx="2133600" cy="274637"/>
          </a:xfrm>
          <a:prstGeom prst="rect">
            <a:avLst/>
          </a:prstGeom>
        </p:spPr>
        <p:txBody>
          <a:bodyPr/>
          <a:lstStyle/>
          <a:p>
            <a:fld id="{A447E1D8-7157-4460-9248-0714E4A7FD12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4767288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4767288"/>
            <a:ext cx="2133600" cy="274637"/>
          </a:xfrm>
          <a:prstGeom prst="rect">
            <a:avLst/>
          </a:prstGeom>
        </p:spPr>
        <p:txBody>
          <a:bodyPr/>
          <a:lstStyle/>
          <a:p>
            <a:fld id="{4235FA7E-D0D1-4B57-B4D4-6CED125A49F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761435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75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75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4767288"/>
            <a:ext cx="2133600" cy="274637"/>
          </a:xfrm>
          <a:prstGeom prst="rect">
            <a:avLst/>
          </a:prstGeom>
        </p:spPr>
        <p:txBody>
          <a:bodyPr/>
          <a:lstStyle/>
          <a:p>
            <a:fld id="{A447E1D8-7157-4460-9248-0714E4A7FD12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4767288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4767288"/>
            <a:ext cx="2133600" cy="274637"/>
          </a:xfrm>
          <a:prstGeom prst="rect">
            <a:avLst/>
          </a:prstGeom>
        </p:spPr>
        <p:txBody>
          <a:bodyPr/>
          <a:lstStyle/>
          <a:p>
            <a:fld id="{4235FA7E-D0D1-4B57-B4D4-6CED125A49F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189287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951"/>
            <a:ext cx="4040188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33" y="1150938"/>
            <a:ext cx="4041775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33" y="1631951"/>
            <a:ext cx="4041775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4767288"/>
            <a:ext cx="2133600" cy="274637"/>
          </a:xfrm>
          <a:prstGeom prst="rect">
            <a:avLst/>
          </a:prstGeom>
        </p:spPr>
        <p:txBody>
          <a:bodyPr/>
          <a:lstStyle/>
          <a:p>
            <a:fld id="{A447E1D8-7157-4460-9248-0714E4A7FD12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4767288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4767288"/>
            <a:ext cx="2133600" cy="274637"/>
          </a:xfrm>
          <a:prstGeom prst="rect">
            <a:avLst/>
          </a:prstGeom>
        </p:spPr>
        <p:txBody>
          <a:bodyPr/>
          <a:lstStyle/>
          <a:p>
            <a:fld id="{4235FA7E-D0D1-4B57-B4D4-6CED125A49F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416152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4767288"/>
            <a:ext cx="2133600" cy="274637"/>
          </a:xfrm>
          <a:prstGeom prst="rect">
            <a:avLst/>
          </a:prstGeom>
        </p:spPr>
        <p:txBody>
          <a:bodyPr/>
          <a:lstStyle/>
          <a:p>
            <a:fld id="{A447E1D8-7157-4460-9248-0714E4A7FD12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4767288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4767288"/>
            <a:ext cx="2133600" cy="274637"/>
          </a:xfrm>
          <a:prstGeom prst="rect">
            <a:avLst/>
          </a:prstGeom>
        </p:spPr>
        <p:txBody>
          <a:bodyPr/>
          <a:lstStyle/>
          <a:p>
            <a:fld id="{4235FA7E-D0D1-4B57-B4D4-6CED125A49F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880991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4767288"/>
            <a:ext cx="2133600" cy="274637"/>
          </a:xfrm>
          <a:prstGeom prst="rect">
            <a:avLst/>
          </a:prstGeom>
        </p:spPr>
        <p:txBody>
          <a:bodyPr/>
          <a:lstStyle/>
          <a:p>
            <a:fld id="{A447E1D8-7157-4460-9248-0714E4A7FD12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4767288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4767288"/>
            <a:ext cx="2133600" cy="274637"/>
          </a:xfrm>
          <a:prstGeom prst="rect">
            <a:avLst/>
          </a:prstGeom>
        </p:spPr>
        <p:txBody>
          <a:bodyPr/>
          <a:lstStyle/>
          <a:p>
            <a:fld id="{4235FA7E-D0D1-4B57-B4D4-6CED125A49F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57988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F37E-A859-4B50-BBDB-49A620C527AB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AEAF-12CB-44FC-8E6C-D3F2164E0E6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74825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19" y="204813"/>
            <a:ext cx="3008313" cy="8715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813"/>
            <a:ext cx="5111750" cy="43894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19" y="1076325"/>
            <a:ext cx="3008313" cy="3517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4767288"/>
            <a:ext cx="2133600" cy="274637"/>
          </a:xfrm>
          <a:prstGeom prst="rect">
            <a:avLst/>
          </a:prstGeom>
        </p:spPr>
        <p:txBody>
          <a:bodyPr/>
          <a:lstStyle/>
          <a:p>
            <a:fld id="{A447E1D8-7157-4460-9248-0714E4A7FD12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4767288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4767288"/>
            <a:ext cx="2133600" cy="274637"/>
          </a:xfrm>
          <a:prstGeom prst="rect">
            <a:avLst/>
          </a:prstGeom>
        </p:spPr>
        <p:txBody>
          <a:bodyPr/>
          <a:lstStyle/>
          <a:p>
            <a:fld id="{4235FA7E-D0D1-4B57-B4D4-6CED125A49F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535602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901"/>
            <a:ext cx="5486400" cy="603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4767288"/>
            <a:ext cx="2133600" cy="274637"/>
          </a:xfrm>
          <a:prstGeom prst="rect">
            <a:avLst/>
          </a:prstGeom>
        </p:spPr>
        <p:txBody>
          <a:bodyPr/>
          <a:lstStyle/>
          <a:p>
            <a:fld id="{A447E1D8-7157-4460-9248-0714E4A7FD12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4767288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4767288"/>
            <a:ext cx="2133600" cy="274637"/>
          </a:xfrm>
          <a:prstGeom prst="rect">
            <a:avLst/>
          </a:prstGeom>
        </p:spPr>
        <p:txBody>
          <a:bodyPr/>
          <a:lstStyle/>
          <a:p>
            <a:fld id="{4235FA7E-D0D1-4B57-B4D4-6CED125A49F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956551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00175"/>
            <a:ext cx="8229600" cy="3394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4767288"/>
            <a:ext cx="2133600" cy="274637"/>
          </a:xfrm>
          <a:prstGeom prst="rect">
            <a:avLst/>
          </a:prstGeom>
        </p:spPr>
        <p:txBody>
          <a:bodyPr/>
          <a:lstStyle/>
          <a:p>
            <a:fld id="{A447E1D8-7157-4460-9248-0714E4A7FD12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4767288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4767288"/>
            <a:ext cx="2133600" cy="274637"/>
          </a:xfrm>
          <a:prstGeom prst="rect">
            <a:avLst/>
          </a:prstGeom>
        </p:spPr>
        <p:txBody>
          <a:bodyPr/>
          <a:lstStyle/>
          <a:p>
            <a:fld id="{4235FA7E-D0D1-4B57-B4D4-6CED125A49F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331755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6377"/>
            <a:ext cx="2057400" cy="4387850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6377"/>
            <a:ext cx="6019800" cy="4387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4767288"/>
            <a:ext cx="2133600" cy="274637"/>
          </a:xfrm>
          <a:prstGeom prst="rect">
            <a:avLst/>
          </a:prstGeom>
        </p:spPr>
        <p:txBody>
          <a:bodyPr/>
          <a:lstStyle/>
          <a:p>
            <a:fld id="{A447E1D8-7157-4460-9248-0714E4A7FD12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4767288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4767288"/>
            <a:ext cx="2133600" cy="274637"/>
          </a:xfrm>
          <a:prstGeom prst="rect">
            <a:avLst/>
          </a:prstGeom>
        </p:spPr>
        <p:txBody>
          <a:bodyPr/>
          <a:lstStyle/>
          <a:p>
            <a:fld id="{4235FA7E-D0D1-4B57-B4D4-6CED125A49F0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750383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44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F37E-A859-4B50-BBDB-49A620C527AB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AEAF-12CB-44FC-8E6C-D3F2164E0E6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590109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F37E-A859-4B50-BBDB-49A620C527AB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AEAF-12CB-44FC-8E6C-D3F2164E0E6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065509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F37E-A859-4B50-BBDB-49A620C527AB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AEAF-12CB-44FC-8E6C-D3F2164E0E6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768927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F37E-A859-4B50-BBDB-49A620C527AB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AEAF-12CB-44FC-8E6C-D3F2164E0E6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490273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F37E-A859-4B50-BBDB-49A620C527AB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AEAF-12CB-44FC-8E6C-D3F2164E0E6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189864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F37E-A859-4B50-BBDB-49A620C527AB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AEAF-12CB-44FC-8E6C-D3F2164E0E6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71223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F37E-A859-4B50-BBDB-49A620C527AB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AEAF-12CB-44FC-8E6C-D3F2164E0E6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777793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F37E-A859-4B50-BBDB-49A620C527AB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AEAF-12CB-44FC-8E6C-D3F2164E0E6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962164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81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F37E-A859-4B50-BBDB-49A620C527AB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AEAF-12CB-44FC-8E6C-D3F2164E0E6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457892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2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F37E-A859-4B50-BBDB-49A620C527AB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AEAF-12CB-44FC-8E6C-D3F2164E0E6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11613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F37E-A859-4B50-BBDB-49A620C527AB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AEAF-12CB-44FC-8E6C-D3F2164E0E6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454653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F37E-A859-4B50-BBDB-49A620C527AB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AEAF-12CB-44FC-8E6C-D3F2164E0E6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6942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F37E-A859-4B50-BBDB-49A620C527AB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AEAF-12CB-44FC-8E6C-D3F2164E0E6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7524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F37E-A859-4B50-BBDB-49A620C527AB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AEAF-12CB-44FC-8E6C-D3F2164E0E6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25939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F37E-A859-4B50-BBDB-49A620C527AB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AEAF-12CB-44FC-8E6C-D3F2164E0E6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4294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F37E-A859-4B50-BBDB-49A620C527AB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AEAF-12CB-44FC-8E6C-D3F2164E0E6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40935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81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F37E-A859-4B50-BBDB-49A620C527AB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AEAF-12CB-44FC-8E6C-D3F2164E0E6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01005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2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F37E-A859-4B50-BBDB-49A620C527AB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AEAF-12CB-44FC-8E6C-D3F2164E0E6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90339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7F37E-A859-4B50-BBDB-49A620C527AB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6AEAF-12CB-44FC-8E6C-D3F2164E0E6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60028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1414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7F37E-A859-4B50-BBDB-49A620C527AB}" type="datetimeFigureOut">
              <a:rPr lang="pt-PT" smtClean="0"/>
              <a:pPr/>
              <a:t>26/07/2019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6AEAF-12CB-44FC-8E6C-D3F2164E0E6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55966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0.jpeg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5" y="366832"/>
            <a:ext cx="8477250" cy="4467225"/>
          </a:xfrm>
          <a:prstGeom prst="rect">
            <a:avLst/>
          </a:prstGeom>
        </p:spPr>
      </p:pic>
      <p:sp>
        <p:nvSpPr>
          <p:cNvPr id="3" name="Rectângulo 2"/>
          <p:cNvSpPr/>
          <p:nvPr/>
        </p:nvSpPr>
        <p:spPr>
          <a:xfrm>
            <a:off x="2247900" y="342925"/>
            <a:ext cx="4572000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anose="040409050D0802020404" pitchFamily="82" charset="0"/>
              </a:rPr>
              <a:t>Gabinete </a:t>
            </a:r>
            <a:r>
              <a:rPr lang="pt-PT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anose="040409050D0802020404" pitchFamily="82" charset="0"/>
              </a:rPr>
              <a:t>de Estudos, Planeamento e Estatística</a:t>
            </a:r>
          </a:p>
        </p:txBody>
      </p:sp>
      <p:sp>
        <p:nvSpPr>
          <p:cNvPr id="4" name="Rectângulo 3"/>
          <p:cNvSpPr/>
          <p:nvPr/>
        </p:nvSpPr>
        <p:spPr>
          <a:xfrm>
            <a:off x="723904" y="1338560"/>
            <a:ext cx="8048625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PT" sz="2800" b="1" dirty="0" smtClean="0">
                <a:solidFill>
                  <a:srgbClr val="F4B0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anose="040409050D0802020404" pitchFamily="82" charset="0"/>
                <a:cs typeface="Times New Roman" panose="02020603050405020304" pitchFamily="18" charset="0"/>
              </a:rPr>
              <a:t>9º </a:t>
            </a:r>
            <a:r>
              <a:rPr lang="pt-PT" sz="2800" b="1" dirty="0">
                <a:solidFill>
                  <a:srgbClr val="F4B0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anose="040409050D0802020404" pitchFamily="82" charset="0"/>
                <a:cs typeface="Times New Roman" panose="02020603050405020304" pitchFamily="18" charset="0"/>
              </a:rPr>
              <a:t>Conselho </a:t>
            </a:r>
            <a:r>
              <a:rPr lang="pt-PT" sz="2800" b="1" dirty="0" smtClean="0">
                <a:solidFill>
                  <a:srgbClr val="F4B0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anose="040409050D0802020404" pitchFamily="82" charset="0"/>
                <a:cs typeface="Times New Roman" panose="02020603050405020304" pitchFamily="18" charset="0"/>
              </a:rPr>
              <a:t>Consultivo</a:t>
            </a:r>
          </a:p>
          <a:p>
            <a:pPr algn="ctr"/>
            <a:endParaRPr lang="pt-PT" sz="2800" b="1" dirty="0" smtClean="0">
              <a:solidFill>
                <a:srgbClr val="F4B00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encil" panose="040409050D0802020404" pitchFamily="82" charset="0"/>
              <a:cs typeface="Times New Roman" panose="02020603050405020304" pitchFamily="18" charset="0"/>
            </a:endParaRPr>
          </a:p>
          <a:p>
            <a:r>
              <a:rPr lang="pt-PT" sz="2800" b="1" dirty="0" smtClean="0">
                <a:solidFill>
                  <a:srgbClr val="F4B0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anose="040409050D0802020404" pitchFamily="82" charset="0"/>
                <a:cs typeface="Times New Roman" panose="02020603050405020304" pitchFamily="18" charset="0"/>
              </a:rPr>
              <a:t>“</a:t>
            </a:r>
            <a:r>
              <a:rPr lang="pt-PT" sz="2800" b="1" dirty="0">
                <a:solidFill>
                  <a:srgbClr val="F4B0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anose="040409050D0802020404" pitchFamily="82" charset="0"/>
                <a:cs typeface="Times New Roman" panose="02020603050405020304" pitchFamily="18" charset="0"/>
              </a:rPr>
              <a:t>Energia e Águas, Balanço </a:t>
            </a:r>
            <a:r>
              <a:rPr lang="pt-PT" sz="2800" b="1" dirty="0" smtClean="0">
                <a:solidFill>
                  <a:srgbClr val="F4B0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anose="040409050D0802020404" pitchFamily="82" charset="0"/>
                <a:cs typeface="Times New Roman" panose="02020603050405020304" pitchFamily="18" charset="0"/>
              </a:rPr>
              <a:t>e RESULTADOS” </a:t>
            </a:r>
          </a:p>
          <a:p>
            <a:pPr algn="ctr"/>
            <a:endParaRPr lang="pt-PT" sz="2800" b="1" dirty="0">
              <a:solidFill>
                <a:srgbClr val="F4B00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encil" panose="040409050D0802020404" pitchFamily="82" charset="0"/>
              <a:cs typeface="Times New Roman" panose="02020603050405020304" pitchFamily="18" charset="0"/>
            </a:endParaRPr>
          </a:p>
          <a:p>
            <a:pPr algn="ctr"/>
            <a:r>
              <a:rPr lang="pt-PT" sz="2800" b="1" dirty="0">
                <a:solidFill>
                  <a:srgbClr val="F4B0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anose="040409050D0802020404" pitchFamily="82" charset="0"/>
                <a:cs typeface="Times New Roman" panose="02020603050405020304" pitchFamily="18" charset="0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2618687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rá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863791"/>
              </p:ext>
            </p:extLst>
          </p:nvPr>
        </p:nvGraphicFramePr>
        <p:xfrm>
          <a:off x="371475" y="521975"/>
          <a:ext cx="8401050" cy="2092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Grá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7482849"/>
              </p:ext>
            </p:extLst>
          </p:nvPr>
        </p:nvGraphicFramePr>
        <p:xfrm>
          <a:off x="419100" y="200025"/>
          <a:ext cx="8420100" cy="4867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360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="" xmlns:a16="http://schemas.microsoft.com/office/drawing/2014/main" id="{2137E43C-C23F-4308-BEDF-97870291D69C}"/>
              </a:ext>
            </a:extLst>
          </p:cNvPr>
          <p:cNvSpPr txBox="1">
            <a:spLocks/>
          </p:cNvSpPr>
          <p:nvPr/>
        </p:nvSpPr>
        <p:spPr>
          <a:xfrm>
            <a:off x="323357" y="152647"/>
            <a:ext cx="5891620" cy="41467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1042437" rtl="0" eaLnBrk="1" latinLnBrk="0" hangingPunct="1">
              <a:spcBef>
                <a:spcPct val="0"/>
              </a:spcBef>
              <a:buNone/>
              <a:defRPr sz="2200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dirty="0"/>
              <a:t>Prioridades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CE2EE67F-6BD7-4A88-83B3-98444725CE23}"/>
              </a:ext>
            </a:extLst>
          </p:cNvPr>
          <p:cNvSpPr txBox="1"/>
          <p:nvPr/>
        </p:nvSpPr>
        <p:spPr>
          <a:xfrm>
            <a:off x="272135" y="73299"/>
            <a:ext cx="8726164" cy="57337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lIns="80147" tIns="40074" rIns="80147" bIns="40074" rtlCol="0">
            <a:spAutoFit/>
          </a:bodyPr>
          <a:lstStyle/>
          <a:p>
            <a:r>
              <a:rPr lang="pt-PT" sz="3200" b="1" dirty="0" smtClean="0"/>
              <a:t>MULTILATERAIS - Projectos em tramitação</a:t>
            </a:r>
            <a:r>
              <a:rPr lang="pt-PT" sz="2800" b="1" dirty="0" smtClean="0"/>
              <a:t> </a:t>
            </a:r>
            <a:endParaRPr lang="pt-PT" sz="2800" b="1" dirty="0"/>
          </a:p>
        </p:txBody>
      </p:sp>
      <p:sp>
        <p:nvSpPr>
          <p:cNvPr id="20" name="Fluxograma: Processo 19">
            <a:extLst>
              <a:ext uri="{FF2B5EF4-FFF2-40B4-BE49-F238E27FC236}">
                <a16:creationId xmlns="" xmlns:a16="http://schemas.microsoft.com/office/drawing/2014/main" id="{234BD06D-6CB3-4A29-BADA-3525FB88CDAF}"/>
              </a:ext>
            </a:extLst>
          </p:cNvPr>
          <p:cNvSpPr/>
          <p:nvPr/>
        </p:nvSpPr>
        <p:spPr>
          <a:xfrm>
            <a:off x="272135" y="738160"/>
            <a:ext cx="3600943" cy="522175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pt-PT" b="1" dirty="0" smtClean="0">
                <a:solidFill>
                  <a:schemeClr val="tx1"/>
                </a:solidFill>
              </a:rPr>
              <a:t>Financiamento Banco de Desenvolvimento Africano (BAD)</a:t>
            </a:r>
            <a:endParaRPr lang="pt-PT" b="1" dirty="0">
              <a:solidFill>
                <a:schemeClr val="tx1"/>
              </a:solidFill>
            </a:endParaRPr>
          </a:p>
        </p:txBody>
      </p:sp>
      <p:sp>
        <p:nvSpPr>
          <p:cNvPr id="24" name="Fluxograma: Processo 23">
            <a:extLst>
              <a:ext uri="{FF2B5EF4-FFF2-40B4-BE49-F238E27FC236}">
                <a16:creationId xmlns="" xmlns:a16="http://schemas.microsoft.com/office/drawing/2014/main" id="{1ADF0654-1209-4484-9C68-7751CD34E87F}"/>
              </a:ext>
            </a:extLst>
          </p:cNvPr>
          <p:cNvSpPr/>
          <p:nvPr/>
        </p:nvSpPr>
        <p:spPr>
          <a:xfrm>
            <a:off x="6501084" y="992298"/>
            <a:ext cx="2155109" cy="391864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pt-PT" b="1" dirty="0"/>
          </a:p>
          <a:p>
            <a:pPr algn="ctr"/>
            <a:r>
              <a:rPr lang="pt-PT" b="1" dirty="0"/>
              <a:t>Desenvolvimento institucional do sector</a:t>
            </a:r>
          </a:p>
          <a:p>
            <a:pPr algn="ctr"/>
            <a:endParaRPr lang="pt-PT" b="1" dirty="0"/>
          </a:p>
        </p:txBody>
      </p:sp>
      <p:sp>
        <p:nvSpPr>
          <p:cNvPr id="27" name="CaixaDeTexto 26">
            <a:extLst>
              <a:ext uri="{FF2B5EF4-FFF2-40B4-BE49-F238E27FC236}">
                <a16:creationId xmlns="" xmlns:a16="http://schemas.microsoft.com/office/drawing/2014/main" id="{6D7E1984-A3B2-4B97-BDC3-A3D97FF5EA23}"/>
              </a:ext>
            </a:extLst>
          </p:cNvPr>
          <p:cNvSpPr txBox="1"/>
          <p:nvPr/>
        </p:nvSpPr>
        <p:spPr>
          <a:xfrm>
            <a:off x="272135" y="1260335"/>
            <a:ext cx="8859001" cy="4174359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r>
              <a:rPr lang="pt-PT" sz="1400" b="1" dirty="0" smtClean="0"/>
              <a:t>O Pedido de financiamento submetido inclui quatro (4) Fases</a:t>
            </a:r>
          </a:p>
          <a:p>
            <a:endParaRPr lang="pt-PT" sz="1400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pt-PT" sz="1600" dirty="0"/>
              <a:t> Linha de Transmissão </a:t>
            </a:r>
            <a:r>
              <a:rPr lang="pt-PT" sz="1600" dirty="0" smtClean="0"/>
              <a:t>400 kV entre </a:t>
            </a:r>
            <a:r>
              <a:rPr lang="pt-PT" sz="1600" dirty="0"/>
              <a:t>Huambo e Lubango (343 km</a:t>
            </a:r>
            <a:r>
              <a:rPr lang="pt-PT" sz="1600" dirty="0" smtClean="0"/>
              <a:t>)</a:t>
            </a:r>
            <a:endParaRPr lang="pt-PT" sz="1600" dirty="0"/>
          </a:p>
          <a:p>
            <a:r>
              <a:rPr lang="pt-PT" sz="1600" dirty="0"/>
              <a:t> </a:t>
            </a:r>
            <a:r>
              <a:rPr lang="pt-PT" sz="1600" dirty="0" smtClean="0"/>
              <a:t>      Actualização </a:t>
            </a:r>
            <a:r>
              <a:rPr lang="pt-PT" sz="1600" dirty="0"/>
              <a:t>dos Estudos de Impacto Ambiental e Reassentamento - missão de Junho</a:t>
            </a:r>
          </a:p>
          <a:p>
            <a:r>
              <a:rPr lang="pt-PT" sz="1600" dirty="0" smtClean="0"/>
              <a:t>       </a:t>
            </a:r>
            <a:r>
              <a:rPr lang="pt-PT" sz="1600" dirty="0"/>
              <a:t>Linha entre Lubango e Namibe (JICA</a:t>
            </a:r>
            <a:r>
              <a:rPr lang="pt-PT" sz="1600" dirty="0" smtClean="0"/>
              <a:t>)</a:t>
            </a:r>
          </a:p>
          <a:p>
            <a:r>
              <a:rPr lang="pt-PT" sz="1600" dirty="0" smtClean="0"/>
              <a:t>       Linha </a:t>
            </a:r>
            <a:r>
              <a:rPr lang="pt-PT" sz="1600" dirty="0"/>
              <a:t>Transmissão entre GOVE e </a:t>
            </a:r>
            <a:r>
              <a:rPr lang="pt-PT" sz="1600" dirty="0" smtClean="0"/>
              <a:t>MATALA </a:t>
            </a:r>
          </a:p>
          <a:p>
            <a:r>
              <a:rPr lang="pt-PT" sz="1600" dirty="0"/>
              <a:t> 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pt-PT" sz="1600" dirty="0"/>
              <a:t>Programa de Expansão do Acesso à Electricidade</a:t>
            </a:r>
          </a:p>
          <a:p>
            <a:r>
              <a:rPr lang="pt-PT" sz="1600" dirty="0" smtClean="0"/>
              <a:t>      (</a:t>
            </a:r>
            <a:r>
              <a:rPr lang="pt-PT" sz="1600" dirty="0"/>
              <a:t>Luanda, Benguela, Huambo e Lubango) - </a:t>
            </a:r>
            <a:r>
              <a:rPr lang="pt-PT" sz="1600" dirty="0" smtClean="0"/>
              <a:t>AFD e BM (Líder)</a:t>
            </a:r>
            <a:endParaRPr lang="pt-PT" sz="1600" dirty="0"/>
          </a:p>
          <a:p>
            <a:r>
              <a:rPr lang="pt-PT" sz="1600" dirty="0"/>
              <a:t> 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pt-PT" sz="1600" dirty="0"/>
              <a:t>Programa para Melhoria das Receitas (BM) </a:t>
            </a:r>
          </a:p>
          <a:p>
            <a:r>
              <a:rPr lang="pt-PT" sz="1600" dirty="0"/>
              <a:t>  </a:t>
            </a:r>
            <a:r>
              <a:rPr lang="pt-PT" sz="1600" dirty="0" smtClean="0"/>
              <a:t>     ligação </a:t>
            </a:r>
            <a:r>
              <a:rPr lang="pt-PT" sz="1600" dirty="0"/>
              <a:t>de 400 mil novos clientes (4 anos) - 100 mil ano </a:t>
            </a:r>
            <a:r>
              <a:rPr lang="pt-PT" sz="1600" dirty="0" smtClean="0"/>
              <a:t>(Norte</a:t>
            </a:r>
            <a:r>
              <a:rPr lang="pt-PT" sz="1600" dirty="0"/>
              <a:t>, Centro, Sul e Leste)</a:t>
            </a:r>
          </a:p>
          <a:p>
            <a:r>
              <a:rPr lang="pt-PT" sz="1600" dirty="0"/>
              <a:t> 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pt-PT" sz="1600" dirty="0"/>
              <a:t>Projecto de Interligação entre Angola e Namíbia (preparação para a fase II)</a:t>
            </a:r>
          </a:p>
          <a:p>
            <a:r>
              <a:rPr lang="pt-PT" sz="1600" dirty="0"/>
              <a:t> </a:t>
            </a:r>
          </a:p>
          <a:p>
            <a:pPr lvl="0"/>
            <a:r>
              <a:rPr lang="pt-PT" sz="1600" b="1" dirty="0"/>
              <a:t>Participação do Sector Privado no Sector de Energias (renováveis)</a:t>
            </a:r>
          </a:p>
          <a:p>
            <a:endParaRPr lang="pt-PT" sz="1400" dirty="0"/>
          </a:p>
        </p:txBody>
      </p:sp>
    </p:spTree>
    <p:extLst>
      <p:ext uri="{BB962C8B-B14F-4D97-AF65-F5344CB8AC3E}">
        <p14:creationId xmlns:p14="http://schemas.microsoft.com/office/powerpoint/2010/main" val="417709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="" xmlns:a16="http://schemas.microsoft.com/office/drawing/2014/main" id="{2137E43C-C23F-4308-BEDF-97870291D69C}"/>
              </a:ext>
            </a:extLst>
          </p:cNvPr>
          <p:cNvSpPr txBox="1">
            <a:spLocks/>
          </p:cNvSpPr>
          <p:nvPr/>
        </p:nvSpPr>
        <p:spPr>
          <a:xfrm>
            <a:off x="323357" y="152647"/>
            <a:ext cx="5891620" cy="41467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1042437" rtl="0" eaLnBrk="1" latinLnBrk="0" hangingPunct="1">
              <a:spcBef>
                <a:spcPct val="0"/>
              </a:spcBef>
              <a:buNone/>
              <a:defRPr sz="2200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dirty="0"/>
              <a:t>Prioridades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CE2EE67F-6BD7-4A88-83B3-98444725CE23}"/>
              </a:ext>
            </a:extLst>
          </p:cNvPr>
          <p:cNvSpPr txBox="1"/>
          <p:nvPr/>
        </p:nvSpPr>
        <p:spPr>
          <a:xfrm>
            <a:off x="272135" y="73299"/>
            <a:ext cx="8726164" cy="57337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lIns="80147" tIns="40074" rIns="80147" bIns="40074" rtlCol="0">
            <a:spAutoFit/>
          </a:bodyPr>
          <a:lstStyle/>
          <a:p>
            <a:r>
              <a:rPr lang="pt-PT" sz="3200" b="1" dirty="0" smtClean="0"/>
              <a:t>MULTILATERAIS - Projectos em tramitação</a:t>
            </a:r>
            <a:r>
              <a:rPr lang="pt-PT" sz="2800" b="1" dirty="0" smtClean="0"/>
              <a:t> </a:t>
            </a:r>
            <a:endParaRPr lang="pt-PT" sz="2800" b="1" dirty="0"/>
          </a:p>
        </p:txBody>
      </p:sp>
      <p:sp>
        <p:nvSpPr>
          <p:cNvPr id="20" name="Fluxograma: Processo 19">
            <a:extLst>
              <a:ext uri="{FF2B5EF4-FFF2-40B4-BE49-F238E27FC236}">
                <a16:creationId xmlns="" xmlns:a16="http://schemas.microsoft.com/office/drawing/2014/main" id="{234BD06D-6CB3-4A29-BADA-3525FB88CDAF}"/>
              </a:ext>
            </a:extLst>
          </p:cNvPr>
          <p:cNvSpPr/>
          <p:nvPr/>
        </p:nvSpPr>
        <p:spPr>
          <a:xfrm>
            <a:off x="272135" y="809623"/>
            <a:ext cx="3362817" cy="574537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pt-PT" b="1" dirty="0" smtClean="0">
                <a:solidFill>
                  <a:schemeClr val="tx1"/>
                </a:solidFill>
              </a:rPr>
              <a:t>Financiamento Banco Mundial</a:t>
            </a:r>
            <a:endParaRPr lang="pt-PT" b="1" dirty="0">
              <a:solidFill>
                <a:schemeClr val="tx1"/>
              </a:solidFill>
            </a:endParaRPr>
          </a:p>
        </p:txBody>
      </p:sp>
      <p:sp>
        <p:nvSpPr>
          <p:cNvPr id="24" name="Fluxograma: Processo 23">
            <a:extLst>
              <a:ext uri="{FF2B5EF4-FFF2-40B4-BE49-F238E27FC236}">
                <a16:creationId xmlns="" xmlns:a16="http://schemas.microsoft.com/office/drawing/2014/main" id="{1ADF0654-1209-4484-9C68-7751CD34E87F}"/>
              </a:ext>
            </a:extLst>
          </p:cNvPr>
          <p:cNvSpPr/>
          <p:nvPr/>
        </p:nvSpPr>
        <p:spPr>
          <a:xfrm>
            <a:off x="6501084" y="992298"/>
            <a:ext cx="2155109" cy="391864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pt-PT" b="1" dirty="0"/>
          </a:p>
          <a:p>
            <a:pPr algn="ctr"/>
            <a:r>
              <a:rPr lang="pt-PT" b="1" dirty="0"/>
              <a:t>Desenvolvimento institucional do sector</a:t>
            </a:r>
          </a:p>
          <a:p>
            <a:pPr algn="ctr"/>
            <a:endParaRPr lang="pt-PT" b="1" dirty="0"/>
          </a:p>
        </p:txBody>
      </p:sp>
      <p:sp>
        <p:nvSpPr>
          <p:cNvPr id="27" name="CaixaDeTexto 26">
            <a:extLst>
              <a:ext uri="{FF2B5EF4-FFF2-40B4-BE49-F238E27FC236}">
                <a16:creationId xmlns="" xmlns:a16="http://schemas.microsoft.com/office/drawing/2014/main" id="{6D7E1984-A3B2-4B97-BDC3-A3D97FF5EA23}"/>
              </a:ext>
            </a:extLst>
          </p:cNvPr>
          <p:cNvSpPr txBox="1"/>
          <p:nvPr/>
        </p:nvSpPr>
        <p:spPr>
          <a:xfrm>
            <a:off x="252592" y="1392797"/>
            <a:ext cx="8859001" cy="3620361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pt-PT" sz="2000" dirty="0">
                <a:solidFill>
                  <a:srgbClr val="1D2228"/>
                </a:solidFill>
                <a:latin typeface="+mj-lt"/>
                <a:ea typeface="Times New Roman"/>
                <a:cs typeface="Times New Roman"/>
              </a:rPr>
              <a:t>Programa de Melhoria do Sector </a:t>
            </a:r>
            <a:r>
              <a:rPr lang="pt-PT" sz="2000" dirty="0" err="1">
                <a:solidFill>
                  <a:srgbClr val="1D2228"/>
                </a:solidFill>
                <a:latin typeface="+mj-lt"/>
                <a:ea typeface="Times New Roman"/>
                <a:cs typeface="Times New Roman"/>
              </a:rPr>
              <a:t>Elétrico</a:t>
            </a:r>
            <a:r>
              <a:rPr lang="pt-PT" sz="2000" dirty="0">
                <a:solidFill>
                  <a:srgbClr val="1D2228"/>
                </a:solidFill>
                <a:latin typeface="+mj-lt"/>
                <a:ea typeface="Times New Roman"/>
                <a:cs typeface="Times New Roman"/>
              </a:rPr>
              <a:t> - continuidade do </a:t>
            </a:r>
            <a:r>
              <a:rPr lang="pt-PT" sz="2000" dirty="0" smtClean="0">
                <a:solidFill>
                  <a:srgbClr val="1D2228"/>
                </a:solidFill>
                <a:latin typeface="+mj-lt"/>
                <a:ea typeface="Times New Roman"/>
                <a:cs typeface="Times New Roman"/>
              </a:rPr>
              <a:t>PTSE</a:t>
            </a:r>
            <a:endParaRPr lang="pt-PT" sz="2000" dirty="0" smtClean="0">
              <a:latin typeface="+mj-lt"/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pt-PT" sz="2000" dirty="0">
                <a:solidFill>
                  <a:srgbClr val="1D2228"/>
                </a:solidFill>
                <a:latin typeface="+mj-lt"/>
                <a:ea typeface="Times New Roman"/>
                <a:cs typeface="Times New Roman"/>
              </a:rPr>
              <a:t> </a:t>
            </a:r>
            <a:r>
              <a:rPr lang="pt-PT" sz="2000" dirty="0" smtClean="0">
                <a:solidFill>
                  <a:srgbClr val="1D2228"/>
                </a:solidFill>
                <a:latin typeface="+mj-lt"/>
                <a:ea typeface="Times New Roman"/>
                <a:cs typeface="Times New Roman"/>
              </a:rPr>
              <a:t>     Assistência </a:t>
            </a:r>
            <a:r>
              <a:rPr lang="pt-PT" sz="2000" dirty="0">
                <a:solidFill>
                  <a:srgbClr val="1D2228"/>
                </a:solidFill>
                <a:latin typeface="+mj-lt"/>
                <a:ea typeface="Times New Roman"/>
                <a:cs typeface="Times New Roman"/>
              </a:rPr>
              <a:t>Técnica - PRODEL, </a:t>
            </a:r>
            <a:r>
              <a:rPr lang="pt-PT" sz="2000" dirty="0" smtClean="0">
                <a:solidFill>
                  <a:srgbClr val="1D2228"/>
                </a:solidFill>
                <a:latin typeface="+mj-lt"/>
                <a:ea typeface="Times New Roman"/>
                <a:cs typeface="Times New Roman"/>
              </a:rPr>
              <a:t>RNT, ENDE </a:t>
            </a:r>
            <a:r>
              <a:rPr lang="pt-PT" sz="2000" dirty="0">
                <a:solidFill>
                  <a:srgbClr val="1D2228"/>
                </a:solidFill>
                <a:latin typeface="+mj-lt"/>
                <a:ea typeface="Times New Roman"/>
                <a:cs typeface="Times New Roman"/>
              </a:rPr>
              <a:t>e </a:t>
            </a:r>
            <a:r>
              <a:rPr lang="pt-PT" sz="2000" dirty="0" smtClean="0">
                <a:solidFill>
                  <a:srgbClr val="1D2228"/>
                </a:solidFill>
                <a:latin typeface="+mj-lt"/>
                <a:ea typeface="Times New Roman"/>
                <a:cs typeface="Times New Roman"/>
              </a:rPr>
              <a:t>MINEA;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pt-PT" sz="2000" dirty="0">
              <a:latin typeface="+mj-lt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pt-PT" sz="2000" dirty="0">
                <a:solidFill>
                  <a:srgbClr val="1D2228"/>
                </a:solidFill>
                <a:latin typeface="+mj-lt"/>
                <a:ea typeface="Times New Roman"/>
                <a:cs typeface="Times New Roman"/>
              </a:rPr>
              <a:t>Expansão do Acesso à Electricidade</a:t>
            </a:r>
            <a:endParaRPr lang="pt-PT" sz="2000" dirty="0">
              <a:latin typeface="+mj-lt"/>
              <a:ea typeface="Calibri"/>
              <a:cs typeface="Times New Roman"/>
            </a:endParaRPr>
          </a:p>
          <a:p>
            <a:pPr marL="361950" indent="-361950">
              <a:lnSpc>
                <a:spcPct val="115000"/>
              </a:lnSpc>
              <a:spcAft>
                <a:spcPts val="0"/>
              </a:spcAft>
            </a:pPr>
            <a:r>
              <a:rPr lang="pt-PT" sz="2000" dirty="0">
                <a:solidFill>
                  <a:srgbClr val="1D2228"/>
                </a:solidFill>
                <a:latin typeface="+mj-lt"/>
                <a:ea typeface="Times New Roman"/>
                <a:cs typeface="Times New Roman"/>
              </a:rPr>
              <a:t>  </a:t>
            </a:r>
            <a:r>
              <a:rPr lang="pt-PT" sz="2000" dirty="0" smtClean="0">
                <a:solidFill>
                  <a:srgbClr val="1D2228"/>
                </a:solidFill>
                <a:latin typeface="+mj-lt"/>
                <a:ea typeface="Times New Roman"/>
                <a:cs typeface="Times New Roman"/>
              </a:rPr>
              <a:t>    Luanda</a:t>
            </a:r>
            <a:r>
              <a:rPr lang="pt-PT" sz="2000" dirty="0">
                <a:solidFill>
                  <a:srgbClr val="1D2228"/>
                </a:solidFill>
                <a:latin typeface="+mj-lt"/>
                <a:ea typeface="Times New Roman"/>
                <a:cs typeface="Times New Roman"/>
              </a:rPr>
              <a:t>, Benguela, Huambo e Lubango - líder Banco Mundial apoio </a:t>
            </a:r>
            <a:r>
              <a:rPr lang="pt-PT" sz="2000" dirty="0" smtClean="0">
                <a:solidFill>
                  <a:srgbClr val="1D2228"/>
                </a:solidFill>
                <a:latin typeface="+mj-lt"/>
                <a:ea typeface="Times New Roman"/>
                <a:cs typeface="Times New Roman"/>
              </a:rPr>
              <a:t>AFD         (</a:t>
            </a:r>
            <a:r>
              <a:rPr lang="pt-PT" sz="2000" dirty="0">
                <a:solidFill>
                  <a:srgbClr val="1D2228"/>
                </a:solidFill>
                <a:latin typeface="+mj-lt"/>
                <a:ea typeface="Times New Roman"/>
                <a:cs typeface="Times New Roman"/>
              </a:rPr>
              <a:t>reavaliação</a:t>
            </a:r>
            <a:r>
              <a:rPr lang="pt-PT" sz="2000" dirty="0" smtClean="0">
                <a:solidFill>
                  <a:srgbClr val="1D2228"/>
                </a:solidFill>
                <a:latin typeface="+mj-lt"/>
                <a:ea typeface="Times New Roman"/>
                <a:cs typeface="Times New Roman"/>
              </a:rPr>
              <a:t>);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pt-PT" sz="2000" dirty="0">
              <a:latin typeface="+mj-lt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pt-PT" sz="2000" dirty="0">
                <a:solidFill>
                  <a:srgbClr val="1D2228"/>
                </a:solidFill>
                <a:latin typeface="+mj-lt"/>
                <a:ea typeface="Times New Roman"/>
                <a:cs typeface="Times New Roman"/>
              </a:rPr>
              <a:t>Criação da Unidade de Coordenação de Projectos (UCP) - Adiamento de USD 2 </a:t>
            </a:r>
            <a:r>
              <a:rPr lang="pt-PT" sz="2000" dirty="0" smtClean="0">
                <a:solidFill>
                  <a:srgbClr val="1D2228"/>
                </a:solidFill>
                <a:latin typeface="+mj-lt"/>
                <a:ea typeface="Times New Roman"/>
                <a:cs typeface="Times New Roman"/>
              </a:rPr>
              <a:t>milhões</a:t>
            </a:r>
            <a:endParaRPr lang="pt-PT" sz="2000" dirty="0" smtClean="0">
              <a:latin typeface="+mj-lt"/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pt-PT" sz="2000" dirty="0" smtClean="0">
                <a:solidFill>
                  <a:srgbClr val="1D2228"/>
                </a:solidFill>
                <a:latin typeface="+mj-lt"/>
                <a:ea typeface="Times New Roman"/>
                <a:cs typeface="Times New Roman"/>
              </a:rPr>
              <a:t>      Contratação </a:t>
            </a:r>
            <a:r>
              <a:rPr lang="pt-PT" sz="2000" dirty="0">
                <a:solidFill>
                  <a:srgbClr val="1D2228"/>
                </a:solidFill>
                <a:latin typeface="+mj-lt"/>
                <a:ea typeface="Times New Roman"/>
                <a:cs typeface="Times New Roman"/>
              </a:rPr>
              <a:t>dos futuros técnicos para a </a:t>
            </a:r>
            <a:r>
              <a:rPr lang="pt-PT" sz="2000" dirty="0" smtClean="0">
                <a:solidFill>
                  <a:srgbClr val="1D2228"/>
                </a:solidFill>
                <a:latin typeface="+mj-lt"/>
                <a:ea typeface="Times New Roman"/>
                <a:cs typeface="Times New Roman"/>
              </a:rPr>
              <a:t>Unidade.</a:t>
            </a:r>
            <a:endParaRPr lang="pt-PT" sz="2000" dirty="0">
              <a:latin typeface="+mj-lt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36938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com texto, mapa&#10;&#10;Descrição gerada com confiança muito alta">
            <a:extLst>
              <a:ext uri="{FF2B5EF4-FFF2-40B4-BE49-F238E27FC236}">
                <a16:creationId xmlns="" xmlns:a16="http://schemas.microsoft.com/office/drawing/2014/main" id="{59DA0AE6-7729-4CCA-8C9A-6774F047495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8" t="3887" r="7691" b="4395"/>
          <a:stretch/>
        </p:blipFill>
        <p:spPr>
          <a:xfrm>
            <a:off x="3956255" y="1004295"/>
            <a:ext cx="5049112" cy="4088304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="" xmlns:a16="http://schemas.microsoft.com/office/drawing/2014/main" id="{6F2AEAA8-A799-49B9-8443-22D7E63E9B8D}"/>
              </a:ext>
            </a:extLst>
          </p:cNvPr>
          <p:cNvSpPr txBox="1"/>
          <p:nvPr/>
        </p:nvSpPr>
        <p:spPr>
          <a:xfrm>
            <a:off x="5003022" y="883612"/>
            <a:ext cx="3386600" cy="472368"/>
          </a:xfrm>
          <a:prstGeom prst="rect">
            <a:avLst/>
          </a:prstGeom>
          <a:noFill/>
        </p:spPr>
        <p:txBody>
          <a:bodyPr wrap="square" lIns="71561" tIns="35780" rIns="71561" bIns="35780" rtlCol="0">
            <a:spAutoFit/>
          </a:bodyPr>
          <a:lstStyle/>
          <a:p>
            <a:pPr algn="ctr"/>
            <a:r>
              <a:rPr lang="pt-PT" sz="1300" dirty="0"/>
              <a:t>Infra-estrutura MAT, AT e </a:t>
            </a:r>
            <a:br>
              <a:rPr lang="pt-PT" sz="1300" dirty="0"/>
            </a:br>
            <a:r>
              <a:rPr lang="pt-PT" sz="1300" dirty="0"/>
              <a:t>Geração isolada em </a:t>
            </a:r>
            <a:r>
              <a:rPr lang="pt-PT" sz="1300" dirty="0" smtClean="0"/>
              <a:t>2025 </a:t>
            </a:r>
            <a:endParaRPr lang="pt-PT" sz="1300" dirty="0"/>
          </a:p>
        </p:txBody>
      </p:sp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B3E91A49-A7F6-4697-A139-403B25D46B8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93" t="14993" r="69521" b="30996"/>
          <a:stretch/>
        </p:blipFill>
        <p:spPr>
          <a:xfrm>
            <a:off x="3790655" y="2075573"/>
            <a:ext cx="677320" cy="1420506"/>
          </a:xfrm>
          <a:prstGeom prst="rect">
            <a:avLst/>
          </a:prstGeom>
        </p:spPr>
      </p:pic>
      <p:sp>
        <p:nvSpPr>
          <p:cNvPr id="17" name="CaixaDeTexto 16">
            <a:extLst>
              <a:ext uri="{FF2B5EF4-FFF2-40B4-BE49-F238E27FC236}">
                <a16:creationId xmlns="" xmlns:a16="http://schemas.microsoft.com/office/drawing/2014/main" id="{618211F5-FEC6-4786-9338-B71445699D9B}"/>
              </a:ext>
            </a:extLst>
          </p:cNvPr>
          <p:cNvSpPr txBox="1"/>
          <p:nvPr/>
        </p:nvSpPr>
        <p:spPr>
          <a:xfrm>
            <a:off x="201354" y="202988"/>
            <a:ext cx="8620879" cy="28770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lIns="71561" tIns="35780" rIns="71561" bIns="35780" rtlCol="0">
            <a:spAutoFit/>
          </a:bodyPr>
          <a:lstStyle/>
          <a:p>
            <a:r>
              <a:rPr lang="pt-PT" sz="1400" b="1" dirty="0"/>
              <a:t>O PLANO DE ACÇÃO DO SECTOR ESTÁ ALINHADO COM OS PÓLOS </a:t>
            </a:r>
            <a:r>
              <a:rPr lang="pt-PT" sz="1400" b="1" dirty="0" smtClean="0"/>
              <a:t>PRIORITÁRIOS - </a:t>
            </a:r>
            <a:r>
              <a:rPr lang="pt-PT" sz="1400" dirty="0"/>
              <a:t>Sistema de transmissão em 2025 </a:t>
            </a:r>
            <a:endParaRPr lang="pt-PT" sz="1400" b="1" dirty="0"/>
          </a:p>
        </p:txBody>
      </p:sp>
      <p:sp>
        <p:nvSpPr>
          <p:cNvPr id="2" name="Retângulo 1">
            <a:extLst>
              <a:ext uri="{FF2B5EF4-FFF2-40B4-BE49-F238E27FC236}">
                <a16:creationId xmlns="" xmlns:a16="http://schemas.microsoft.com/office/drawing/2014/main" id="{53C6DFB1-0801-426D-B7A9-F265D943ED6B}"/>
              </a:ext>
            </a:extLst>
          </p:cNvPr>
          <p:cNvSpPr/>
          <p:nvPr/>
        </p:nvSpPr>
        <p:spPr>
          <a:xfrm>
            <a:off x="323357" y="1155293"/>
            <a:ext cx="3017152" cy="68576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61" tIns="35780" rIns="71561" bIns="35780" rtlCol="0" anchor="ctr"/>
          <a:lstStyle/>
          <a:p>
            <a:pPr algn="ctr"/>
            <a:r>
              <a:rPr lang="pt-PT" sz="1400" dirty="0">
                <a:solidFill>
                  <a:schemeClr val="tx1"/>
                </a:solidFill>
              </a:rPr>
              <a:t>Ligação a 110kV até </a:t>
            </a:r>
            <a:r>
              <a:rPr lang="pt-PT" sz="1400" dirty="0" err="1">
                <a:solidFill>
                  <a:schemeClr val="tx1"/>
                </a:solidFill>
              </a:rPr>
              <a:t>Calandula</a:t>
            </a:r>
            <a:r>
              <a:rPr lang="pt-PT" sz="1400" dirty="0">
                <a:solidFill>
                  <a:schemeClr val="tx1"/>
                </a:solidFill>
              </a:rPr>
              <a:t> prevista até 2022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="" xmlns:a16="http://schemas.microsoft.com/office/drawing/2014/main" id="{0EDA8E41-DAC7-4F83-A55A-8E27526287B2}"/>
              </a:ext>
            </a:extLst>
          </p:cNvPr>
          <p:cNvSpPr/>
          <p:nvPr/>
        </p:nvSpPr>
        <p:spPr>
          <a:xfrm>
            <a:off x="296886" y="2130903"/>
            <a:ext cx="3017152" cy="68576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61" tIns="35780" rIns="71561" bIns="35780" rtlCol="0" anchor="ctr"/>
          <a:lstStyle/>
          <a:p>
            <a:pPr algn="ctr"/>
            <a:r>
              <a:rPr lang="pt-PT" sz="1400" dirty="0">
                <a:solidFill>
                  <a:schemeClr val="tx1"/>
                </a:solidFill>
              </a:rPr>
              <a:t>Ligação a 60kV até Cabo Ledo prevista até 2022</a:t>
            </a:r>
          </a:p>
        </p:txBody>
      </p:sp>
      <p:sp>
        <p:nvSpPr>
          <p:cNvPr id="22" name="Retângulo 21">
            <a:extLst>
              <a:ext uri="{FF2B5EF4-FFF2-40B4-BE49-F238E27FC236}">
                <a16:creationId xmlns="" xmlns:a16="http://schemas.microsoft.com/office/drawing/2014/main" id="{EAA00CDA-B822-4A32-9E46-4705250A7653}"/>
              </a:ext>
            </a:extLst>
          </p:cNvPr>
          <p:cNvSpPr/>
          <p:nvPr/>
        </p:nvSpPr>
        <p:spPr>
          <a:xfrm>
            <a:off x="296886" y="3048446"/>
            <a:ext cx="3017152" cy="68576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61" tIns="35780" rIns="71561" bIns="35780" rtlCol="0" anchor="ctr"/>
          <a:lstStyle/>
          <a:p>
            <a:pPr algn="ctr"/>
            <a:r>
              <a:rPr lang="pt-PT" sz="1400" dirty="0">
                <a:solidFill>
                  <a:schemeClr val="tx1"/>
                </a:solidFill>
              </a:rPr>
              <a:t>Interligação Huambo – Lubango em Muito Alta Tensão</a:t>
            </a:r>
          </a:p>
        </p:txBody>
      </p:sp>
      <p:sp>
        <p:nvSpPr>
          <p:cNvPr id="24" name="Retângulo 23">
            <a:extLst>
              <a:ext uri="{FF2B5EF4-FFF2-40B4-BE49-F238E27FC236}">
                <a16:creationId xmlns="" xmlns:a16="http://schemas.microsoft.com/office/drawing/2014/main" id="{16FB91D0-EB9B-4E96-9170-6707411F4E80}"/>
              </a:ext>
            </a:extLst>
          </p:cNvPr>
          <p:cNvSpPr/>
          <p:nvPr/>
        </p:nvSpPr>
        <p:spPr>
          <a:xfrm>
            <a:off x="296886" y="4041239"/>
            <a:ext cx="3017152" cy="68576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61" tIns="35780" rIns="71561" bIns="35780" rtlCol="0" anchor="ctr"/>
          <a:lstStyle/>
          <a:p>
            <a:pPr algn="ctr"/>
            <a:r>
              <a:rPr lang="pt-PT" sz="1400" dirty="0" err="1">
                <a:solidFill>
                  <a:schemeClr val="tx1"/>
                </a:solidFill>
              </a:rPr>
              <a:t>Mini-redes</a:t>
            </a:r>
            <a:r>
              <a:rPr lang="pt-PT" sz="1400" dirty="0">
                <a:solidFill>
                  <a:schemeClr val="tx1"/>
                </a:solidFill>
              </a:rPr>
              <a:t> renováveis em </a:t>
            </a:r>
            <a:r>
              <a:rPr lang="pt-PT" sz="1400" dirty="0" err="1">
                <a:solidFill>
                  <a:schemeClr val="tx1"/>
                </a:solidFill>
              </a:rPr>
              <a:t>Cuito</a:t>
            </a:r>
            <a:r>
              <a:rPr lang="pt-PT" sz="1400" dirty="0">
                <a:solidFill>
                  <a:schemeClr val="tx1"/>
                </a:solidFill>
              </a:rPr>
              <a:t> </a:t>
            </a:r>
            <a:r>
              <a:rPr lang="pt-PT" sz="1400" dirty="0" err="1">
                <a:solidFill>
                  <a:schemeClr val="tx1"/>
                </a:solidFill>
              </a:rPr>
              <a:t>Canavale</a:t>
            </a:r>
            <a:r>
              <a:rPr lang="pt-PT" sz="1400" dirty="0">
                <a:solidFill>
                  <a:schemeClr val="tx1"/>
                </a:solidFill>
              </a:rPr>
              <a:t>, </a:t>
            </a:r>
            <a:r>
              <a:rPr lang="pt-PT" sz="1400" dirty="0" err="1">
                <a:solidFill>
                  <a:schemeClr val="tx1"/>
                </a:solidFill>
              </a:rPr>
              <a:t>Mavinga</a:t>
            </a:r>
            <a:r>
              <a:rPr lang="pt-PT" sz="1400" dirty="0">
                <a:solidFill>
                  <a:schemeClr val="tx1"/>
                </a:solidFill>
              </a:rPr>
              <a:t>, </a:t>
            </a:r>
            <a:r>
              <a:rPr lang="pt-PT" sz="1400" dirty="0" err="1">
                <a:solidFill>
                  <a:schemeClr val="tx1"/>
                </a:solidFill>
              </a:rPr>
              <a:t>Rivungo</a:t>
            </a:r>
            <a:r>
              <a:rPr lang="pt-PT" sz="1400" dirty="0">
                <a:solidFill>
                  <a:schemeClr val="tx1"/>
                </a:solidFill>
              </a:rPr>
              <a:t> e outras áreas do </a:t>
            </a:r>
            <a:r>
              <a:rPr lang="pt-PT" sz="1400" dirty="0" err="1">
                <a:solidFill>
                  <a:schemeClr val="tx1"/>
                </a:solidFill>
              </a:rPr>
              <a:t>projecto</a:t>
            </a:r>
            <a:r>
              <a:rPr lang="pt-PT" sz="1400" dirty="0">
                <a:solidFill>
                  <a:schemeClr val="tx1"/>
                </a:solidFill>
              </a:rPr>
              <a:t> </a:t>
            </a:r>
            <a:r>
              <a:rPr lang="pt-PT" sz="1400" dirty="0" err="1">
                <a:solidFill>
                  <a:schemeClr val="tx1"/>
                </a:solidFill>
              </a:rPr>
              <a:t>Kaza</a:t>
            </a:r>
            <a:endParaRPr lang="pt-PT" sz="1400" dirty="0">
              <a:solidFill>
                <a:schemeClr val="tx1"/>
              </a:solidFill>
            </a:endParaRPr>
          </a:p>
        </p:txBody>
      </p:sp>
      <p:cxnSp>
        <p:nvCxnSpPr>
          <p:cNvPr id="5" name="Conexão reta unidirecional 4">
            <a:extLst>
              <a:ext uri="{FF2B5EF4-FFF2-40B4-BE49-F238E27FC236}">
                <a16:creationId xmlns="" xmlns:a16="http://schemas.microsoft.com/office/drawing/2014/main" id="{5F4C6EE2-9DAB-4E59-9921-246DAAB12714}"/>
              </a:ext>
            </a:extLst>
          </p:cNvPr>
          <p:cNvCxnSpPr>
            <a:cxnSpLocks/>
            <a:stCxn id="2" idx="3"/>
          </p:cNvCxnSpPr>
          <p:nvPr/>
        </p:nvCxnSpPr>
        <p:spPr>
          <a:xfrm>
            <a:off x="3340509" y="1498174"/>
            <a:ext cx="2489454" cy="8776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xão reta unidirecional 24">
            <a:extLst>
              <a:ext uri="{FF2B5EF4-FFF2-40B4-BE49-F238E27FC236}">
                <a16:creationId xmlns="" xmlns:a16="http://schemas.microsoft.com/office/drawing/2014/main" id="{5F43BD0D-C215-4463-A904-5B2A1525DEDB}"/>
              </a:ext>
            </a:extLst>
          </p:cNvPr>
          <p:cNvCxnSpPr>
            <a:cxnSpLocks/>
            <a:stCxn id="21" idx="3"/>
          </p:cNvCxnSpPr>
          <p:nvPr/>
        </p:nvCxnSpPr>
        <p:spPr>
          <a:xfrm>
            <a:off x="3314039" y="2473784"/>
            <a:ext cx="1271198" cy="1626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xão reta unidirecional 26">
            <a:extLst>
              <a:ext uri="{FF2B5EF4-FFF2-40B4-BE49-F238E27FC236}">
                <a16:creationId xmlns="" xmlns:a16="http://schemas.microsoft.com/office/drawing/2014/main" id="{7D6F5D75-AFAC-4FD5-B3B4-2DF40E749ADA}"/>
              </a:ext>
            </a:extLst>
          </p:cNvPr>
          <p:cNvCxnSpPr>
            <a:cxnSpLocks/>
            <a:stCxn id="22" idx="3"/>
          </p:cNvCxnSpPr>
          <p:nvPr/>
        </p:nvCxnSpPr>
        <p:spPr>
          <a:xfrm>
            <a:off x="3314039" y="3391327"/>
            <a:ext cx="1996856" cy="4476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xão reta unidirecional 29">
            <a:extLst>
              <a:ext uri="{FF2B5EF4-FFF2-40B4-BE49-F238E27FC236}">
                <a16:creationId xmlns="" xmlns:a16="http://schemas.microsoft.com/office/drawing/2014/main" id="{FFF371FB-A178-4EE0-A906-EE10814AC61A}"/>
              </a:ext>
            </a:extLst>
          </p:cNvPr>
          <p:cNvCxnSpPr>
            <a:cxnSpLocks/>
            <a:stCxn id="24" idx="3"/>
          </p:cNvCxnSpPr>
          <p:nvPr/>
        </p:nvCxnSpPr>
        <p:spPr>
          <a:xfrm>
            <a:off x="3314039" y="4384120"/>
            <a:ext cx="37209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279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Object 43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53047" y="198928"/>
          <a:ext cx="1352" cy="1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3047" y="198928"/>
                        <a:ext cx="1352" cy="10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itle 1">
            <a:extLst>
              <a:ext uri="{FF2B5EF4-FFF2-40B4-BE49-F238E27FC236}">
                <a16:creationId xmlns="" xmlns:a16="http://schemas.microsoft.com/office/drawing/2014/main" id="{CC1D35AE-1720-4ED0-AEF6-F801C0F8A81C}"/>
              </a:ext>
            </a:extLst>
          </p:cNvPr>
          <p:cNvSpPr txBox="1">
            <a:spLocks/>
          </p:cNvSpPr>
          <p:nvPr/>
        </p:nvSpPr>
        <p:spPr>
          <a:xfrm>
            <a:off x="221123" y="45021"/>
            <a:ext cx="7560000" cy="28645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0" tIns="0" rIns="0" bIns="0" rtlCol="0" anchor="b" anchorCtr="0">
            <a:normAutofit/>
          </a:bodyPr>
          <a:lstStyle>
            <a:lvl1pPr algn="l" defTabSz="914395" rtl="0" eaLnBrk="1" latinLnBrk="0" hangingPunct="1">
              <a:lnSpc>
                <a:spcPts val="2500"/>
              </a:lnSpc>
              <a:spcBef>
                <a:spcPct val="0"/>
              </a:spcBef>
              <a:buNone/>
              <a:defRPr sz="2200" b="1" kern="1200">
                <a:solidFill>
                  <a:srgbClr val="0070C0"/>
                </a:solidFill>
                <a:latin typeface="Century Gothic" panose="020B0502020202020204" pitchFamily="34" charset="0"/>
                <a:ea typeface="+mj-ea"/>
                <a:cs typeface="Arial" pitchFamily="34" charset="0"/>
              </a:defRPr>
            </a:lvl1pPr>
          </a:lstStyle>
          <a:p>
            <a:pPr algn="ctr" defTabSz="779252" fontAlgn="base">
              <a:lnSpc>
                <a:spcPct val="100000"/>
              </a:lnSpc>
              <a:spcBef>
                <a:spcPts val="0"/>
              </a:spcBef>
            </a:pPr>
            <a:r>
              <a:rPr lang="pt-PT" sz="1700" dirty="0">
                <a:solidFill>
                  <a:schemeClr val="tx1"/>
                </a:solidFill>
              </a:rPr>
              <a:t>PLANO</a:t>
            </a:r>
            <a:r>
              <a:rPr lang="pt-PT" sz="1700" dirty="0"/>
              <a:t> </a:t>
            </a:r>
            <a:r>
              <a:rPr lang="pt-PT" sz="1700" dirty="0">
                <a:solidFill>
                  <a:schemeClr val="tx1"/>
                </a:solidFill>
              </a:rPr>
              <a:t>DE EXPANSÃO DA REDE ELÉCTRICA DE </a:t>
            </a:r>
            <a:r>
              <a:rPr lang="pt-PT" sz="1700" dirty="0" smtClean="0">
                <a:solidFill>
                  <a:schemeClr val="tx1"/>
                </a:solidFill>
              </a:rPr>
              <a:t>TRANSPORTE/ 2022-2025</a:t>
            </a:r>
            <a:endParaRPr lang="pt-PT" sz="1700" dirty="0">
              <a:solidFill>
                <a:schemeClr val="tx1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="" xmlns:a16="http://schemas.microsoft.com/office/drawing/2014/main" id="{CC1D35AE-1720-4ED0-AEF6-F801C0F8A81C}"/>
              </a:ext>
            </a:extLst>
          </p:cNvPr>
          <p:cNvSpPr txBox="1">
            <a:spLocks/>
          </p:cNvSpPr>
          <p:nvPr/>
        </p:nvSpPr>
        <p:spPr>
          <a:xfrm>
            <a:off x="218663" y="235967"/>
            <a:ext cx="7428405" cy="236984"/>
          </a:xfrm>
          <a:prstGeom prst="rect">
            <a:avLst/>
          </a:prstGeom>
        </p:spPr>
        <p:txBody>
          <a:bodyPr vert="horz" lIns="0" tIns="0" rIns="0" bIns="0" rtlCol="0" anchor="b" anchorCtr="0">
            <a:normAutofit lnSpcReduction="10000"/>
          </a:bodyPr>
          <a:lstStyle>
            <a:lvl1pPr algn="l" defTabSz="914395" rtl="0" eaLnBrk="1" latinLnBrk="0" hangingPunct="1">
              <a:lnSpc>
                <a:spcPts val="2500"/>
              </a:lnSpc>
              <a:spcBef>
                <a:spcPct val="0"/>
              </a:spcBef>
              <a:buNone/>
              <a:defRPr sz="2200" b="1" kern="1200">
                <a:solidFill>
                  <a:srgbClr val="0070C0"/>
                </a:solidFill>
                <a:latin typeface="Century Gothic" panose="020B0502020202020204" pitchFamily="34" charset="0"/>
                <a:ea typeface="+mj-ea"/>
                <a:cs typeface="Arial" pitchFamily="34" charset="0"/>
              </a:defRPr>
            </a:lvl1pPr>
          </a:lstStyle>
          <a:p>
            <a:pPr algn="ctr" defTabSz="779252" fontAlgn="base">
              <a:lnSpc>
                <a:spcPct val="100000"/>
              </a:lnSpc>
              <a:spcBef>
                <a:spcPts val="0"/>
              </a:spcBef>
            </a:pPr>
            <a:endParaRPr lang="pt-BR" sz="1700" b="0" dirty="0"/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53" t="612" r="20721" b="489"/>
          <a:stretch/>
        </p:blipFill>
        <p:spPr>
          <a:xfrm>
            <a:off x="1369727" y="836231"/>
            <a:ext cx="5533066" cy="3860075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5896109" y="812230"/>
            <a:ext cx="2827914" cy="994916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5" tIns="38963" rIns="77925" bIns="389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PT" dirty="0" err="1" smtClean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5951741" y="872430"/>
            <a:ext cx="2260686" cy="817351"/>
          </a:xfrm>
          <a:prstGeom prst="rect">
            <a:avLst/>
          </a:prstGeom>
        </p:spPr>
        <p:txBody>
          <a:bodyPr wrap="square" lIns="77925" tIns="38963" rIns="77925" bIns="38963">
            <a:spAutoFit/>
          </a:bodyPr>
          <a:lstStyle/>
          <a:p>
            <a:pPr marL="389626" lvl="2" algn="just" defTabSz="389626">
              <a:spcBef>
                <a:spcPct val="0"/>
              </a:spcBef>
            </a:pPr>
            <a:r>
              <a:rPr lang="pt-PT" sz="1200" b="1" dirty="0">
                <a:ln w="3175" cmpd="sng">
                  <a:noFill/>
                </a:ln>
              </a:rPr>
              <a:t>INTERLIGAÇÃO EM 440kV ENTRE OS SISTEMAS NORTE –LESTE (CAPANDA-SAURIMO</a:t>
            </a:r>
          </a:p>
        </p:txBody>
      </p:sp>
      <p:cxnSp>
        <p:nvCxnSpPr>
          <p:cNvPr id="4" name="Conexão reta unidirecional 3"/>
          <p:cNvCxnSpPr/>
          <p:nvPr/>
        </p:nvCxnSpPr>
        <p:spPr>
          <a:xfrm flipV="1">
            <a:off x="3887612" y="1469986"/>
            <a:ext cx="2028890" cy="9628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6992541" y="1785638"/>
            <a:ext cx="2064426" cy="1305051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5" tIns="38963" rIns="77925" bIns="389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PT" dirty="0" err="1" smtClean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6880085" y="1972394"/>
            <a:ext cx="2065307" cy="448019"/>
          </a:xfrm>
          <a:prstGeom prst="rect">
            <a:avLst/>
          </a:prstGeom>
        </p:spPr>
        <p:txBody>
          <a:bodyPr wrap="square" lIns="77925" tIns="38963" rIns="77925" bIns="38963">
            <a:spAutoFit/>
          </a:bodyPr>
          <a:lstStyle/>
          <a:p>
            <a:pPr marL="389626" lvl="2" defTabSz="389626">
              <a:spcBef>
                <a:spcPct val="0"/>
              </a:spcBef>
            </a:pPr>
            <a:r>
              <a:rPr lang="pt-PT" sz="1200" b="1" dirty="0">
                <a:ln w="3175" cmpd="sng">
                  <a:noFill/>
                </a:ln>
              </a:rPr>
              <a:t>CONSTITUIÇÃO DO SISTEMA LESTE</a:t>
            </a:r>
          </a:p>
        </p:txBody>
      </p:sp>
      <p:sp>
        <p:nvSpPr>
          <p:cNvPr id="23" name="Oval 22"/>
          <p:cNvSpPr/>
          <p:nvPr/>
        </p:nvSpPr>
        <p:spPr>
          <a:xfrm>
            <a:off x="0" y="2003108"/>
            <a:ext cx="1799404" cy="1177972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5" tIns="38963" rIns="77925" bIns="389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PT" dirty="0" err="1" smtClean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Retângulo 23"/>
          <p:cNvSpPr/>
          <p:nvPr/>
        </p:nvSpPr>
        <p:spPr>
          <a:xfrm>
            <a:off x="-358759" y="2241718"/>
            <a:ext cx="2065307" cy="817351"/>
          </a:xfrm>
          <a:prstGeom prst="rect">
            <a:avLst/>
          </a:prstGeom>
        </p:spPr>
        <p:txBody>
          <a:bodyPr wrap="square" lIns="77925" tIns="38963" rIns="77925" bIns="38963">
            <a:spAutoFit/>
          </a:bodyPr>
          <a:lstStyle/>
          <a:p>
            <a:pPr marL="389626" lvl="2" defTabSz="389626">
              <a:spcBef>
                <a:spcPct val="0"/>
              </a:spcBef>
            </a:pPr>
            <a:r>
              <a:rPr lang="pt-PT" sz="1200" b="1" dirty="0">
                <a:ln w="3175" cmpd="sng">
                  <a:noFill/>
                </a:ln>
              </a:rPr>
              <a:t>INTERLIGAÇÃO A 400 kV ENTRE LUBANGO-KUNENE (NAMIBIA) PROJ. ANNA</a:t>
            </a:r>
          </a:p>
        </p:txBody>
      </p:sp>
      <p:sp>
        <p:nvSpPr>
          <p:cNvPr id="28" name="Oval 27"/>
          <p:cNvSpPr/>
          <p:nvPr/>
        </p:nvSpPr>
        <p:spPr>
          <a:xfrm>
            <a:off x="6614855" y="3533749"/>
            <a:ext cx="2064426" cy="851507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5" tIns="38963" rIns="77925" bIns="389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PT" dirty="0" err="1" smtClean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6487051" y="3687125"/>
            <a:ext cx="2033750" cy="632685"/>
          </a:xfrm>
          <a:prstGeom prst="rect">
            <a:avLst/>
          </a:prstGeom>
        </p:spPr>
        <p:txBody>
          <a:bodyPr wrap="square" lIns="77925" tIns="38963" rIns="77925" bIns="38963">
            <a:spAutoFit/>
          </a:bodyPr>
          <a:lstStyle/>
          <a:p>
            <a:pPr marL="389626" lvl="2" defTabSz="389626">
              <a:spcBef>
                <a:spcPct val="0"/>
              </a:spcBef>
            </a:pPr>
            <a:r>
              <a:rPr lang="pt-PT" sz="1200" b="1" dirty="0">
                <a:ln w="3175" cmpd="sng">
                  <a:noFill/>
                </a:ln>
              </a:rPr>
              <a:t>INTEGRAÇÃO DA PROV. DO KUANDO KUBANGO AO SEP</a:t>
            </a:r>
          </a:p>
        </p:txBody>
      </p:sp>
      <p:cxnSp>
        <p:nvCxnSpPr>
          <p:cNvPr id="30" name="Conexão reta unidirecional 29"/>
          <p:cNvCxnSpPr/>
          <p:nvPr/>
        </p:nvCxnSpPr>
        <p:spPr>
          <a:xfrm flipV="1">
            <a:off x="3724589" y="3800266"/>
            <a:ext cx="2888646" cy="434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xão reta 4"/>
          <p:cNvCxnSpPr/>
          <p:nvPr/>
        </p:nvCxnSpPr>
        <p:spPr>
          <a:xfrm>
            <a:off x="2587634" y="4385256"/>
            <a:ext cx="616103" cy="1900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xão reta unidirecional 7"/>
          <p:cNvCxnSpPr/>
          <p:nvPr/>
        </p:nvCxnSpPr>
        <p:spPr>
          <a:xfrm flipH="1" flipV="1">
            <a:off x="1534098" y="3028533"/>
            <a:ext cx="850222" cy="11913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53415" y="3244030"/>
            <a:ext cx="1453395" cy="997094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925" tIns="38963" rIns="77925" bIns="3896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PT" dirty="0" err="1" smtClean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-224672" y="3396752"/>
            <a:ext cx="1538243" cy="817351"/>
          </a:xfrm>
          <a:prstGeom prst="rect">
            <a:avLst/>
          </a:prstGeom>
        </p:spPr>
        <p:txBody>
          <a:bodyPr wrap="square" lIns="77925" tIns="38963" rIns="77925" bIns="38963">
            <a:spAutoFit/>
          </a:bodyPr>
          <a:lstStyle/>
          <a:p>
            <a:pPr marL="389626" lvl="2" algn="just" defTabSz="389626">
              <a:spcBef>
                <a:spcPct val="0"/>
              </a:spcBef>
            </a:pPr>
            <a:r>
              <a:rPr lang="pt-PT" sz="1200" b="1" dirty="0">
                <a:ln w="3175" cmpd="sng">
                  <a:noFill/>
                </a:ln>
              </a:rPr>
              <a:t>INTEGRAÇÃO DA PROV. DO CUNENE AO SEP</a:t>
            </a:r>
          </a:p>
        </p:txBody>
      </p:sp>
      <p:sp>
        <p:nvSpPr>
          <p:cNvPr id="31" name="Title 1">
            <a:extLst>
              <a:ext uri="{FF2B5EF4-FFF2-40B4-BE49-F238E27FC236}">
                <a16:creationId xmlns="" xmlns:a16="http://schemas.microsoft.com/office/drawing/2014/main" id="{CC1D35AE-1720-4ED0-AEF6-F801C0F8A81C}"/>
              </a:ext>
            </a:extLst>
          </p:cNvPr>
          <p:cNvSpPr txBox="1">
            <a:spLocks/>
          </p:cNvSpPr>
          <p:nvPr/>
        </p:nvSpPr>
        <p:spPr>
          <a:xfrm>
            <a:off x="202957" y="475129"/>
            <a:ext cx="7428405" cy="236984"/>
          </a:xfrm>
          <a:prstGeom prst="rect">
            <a:avLst/>
          </a:prstGeom>
        </p:spPr>
        <p:txBody>
          <a:bodyPr vert="horz" lIns="0" tIns="0" rIns="0" bIns="0" rtlCol="0" anchor="b" anchorCtr="0">
            <a:normAutofit lnSpcReduction="10000"/>
          </a:bodyPr>
          <a:lstStyle>
            <a:lvl1pPr algn="l" defTabSz="914395" rtl="0" eaLnBrk="1" latinLnBrk="0" hangingPunct="1">
              <a:lnSpc>
                <a:spcPts val="2500"/>
              </a:lnSpc>
              <a:spcBef>
                <a:spcPct val="0"/>
              </a:spcBef>
              <a:buNone/>
              <a:defRPr sz="2200" b="1" kern="1200">
                <a:solidFill>
                  <a:srgbClr val="0070C0"/>
                </a:solidFill>
                <a:latin typeface="Century Gothic" panose="020B0502020202020204" pitchFamily="34" charset="0"/>
                <a:ea typeface="+mj-ea"/>
                <a:cs typeface="Arial" pitchFamily="34" charset="0"/>
              </a:defRPr>
            </a:lvl1pPr>
          </a:lstStyle>
          <a:p>
            <a:pPr defTabSz="779252" fontAlgn="base">
              <a:lnSpc>
                <a:spcPct val="100000"/>
              </a:lnSpc>
              <a:spcBef>
                <a:spcPts val="0"/>
              </a:spcBef>
            </a:pPr>
            <a:endParaRPr lang="pt-BR" sz="1700" b="0" dirty="0"/>
          </a:p>
        </p:txBody>
      </p:sp>
      <p:pic>
        <p:nvPicPr>
          <p:cNvPr id="32" name="Imagem 3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86257" y="4359746"/>
            <a:ext cx="511843" cy="165603"/>
          </a:xfrm>
          <a:prstGeom prst="rect">
            <a:avLst/>
          </a:prstGeom>
        </p:spPr>
      </p:pic>
      <p:sp>
        <p:nvSpPr>
          <p:cNvPr id="25" name="Retângulo 24"/>
          <p:cNvSpPr/>
          <p:nvPr/>
        </p:nvSpPr>
        <p:spPr>
          <a:xfrm>
            <a:off x="4457104" y="4801052"/>
            <a:ext cx="4315503" cy="355686"/>
          </a:xfrm>
          <a:prstGeom prst="rect">
            <a:avLst/>
          </a:prstGeom>
        </p:spPr>
        <p:txBody>
          <a:bodyPr wrap="square" lIns="77925" tIns="38963" rIns="77925" bIns="38963">
            <a:spAutoFit/>
          </a:bodyPr>
          <a:lstStyle/>
          <a:p>
            <a:pPr algn="ctr">
              <a:buClr>
                <a:srgbClr val="00444D"/>
              </a:buClr>
            </a:pPr>
            <a:endParaRPr lang="pt-PT" b="1" i="1" dirty="0">
              <a:solidFill>
                <a:srgbClr val="24A8DF"/>
              </a:solidFill>
            </a:endParaRPr>
          </a:p>
        </p:txBody>
      </p:sp>
      <p:cxnSp>
        <p:nvCxnSpPr>
          <p:cNvPr id="11" name="Conexão reta unidirecional 10"/>
          <p:cNvCxnSpPr/>
          <p:nvPr/>
        </p:nvCxnSpPr>
        <p:spPr>
          <a:xfrm flipV="1">
            <a:off x="5606540" y="2532955"/>
            <a:ext cx="1386000" cy="591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xão reta unidirecional 15"/>
          <p:cNvCxnSpPr/>
          <p:nvPr/>
        </p:nvCxnSpPr>
        <p:spPr>
          <a:xfrm flipH="1" flipV="1">
            <a:off x="1017778" y="4241124"/>
            <a:ext cx="2124400" cy="3342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tângulo 32"/>
          <p:cNvSpPr/>
          <p:nvPr/>
        </p:nvSpPr>
        <p:spPr>
          <a:xfrm>
            <a:off x="6899684" y="2363282"/>
            <a:ext cx="2065307" cy="632685"/>
          </a:xfrm>
          <a:prstGeom prst="rect">
            <a:avLst/>
          </a:prstGeom>
        </p:spPr>
        <p:txBody>
          <a:bodyPr wrap="square" lIns="77925" tIns="38963" rIns="77925" bIns="38963">
            <a:spAutoFit/>
          </a:bodyPr>
          <a:lstStyle/>
          <a:p>
            <a:pPr marL="389626" lvl="2" defTabSz="389626">
              <a:spcBef>
                <a:spcPct val="0"/>
              </a:spcBef>
            </a:pPr>
            <a:r>
              <a:rPr lang="pt-PT" sz="1200" b="1" dirty="0">
                <a:ln w="3175" cmpd="sng">
                  <a:noFill/>
                </a:ln>
              </a:rPr>
              <a:t>LIGAÇÃO EM 220kV</a:t>
            </a:r>
          </a:p>
          <a:p>
            <a:pPr marL="389626" lvl="2" defTabSz="389626">
              <a:spcBef>
                <a:spcPct val="0"/>
              </a:spcBef>
            </a:pPr>
            <a:r>
              <a:rPr lang="pt-PT" sz="1200" b="1" dirty="0">
                <a:ln w="3175" cmpd="sng">
                  <a:noFill/>
                </a:ln>
              </a:rPr>
              <a:t>ENTRE AS TRÊS PROVINICAS</a:t>
            </a:r>
          </a:p>
        </p:txBody>
      </p:sp>
    </p:spTree>
    <p:extLst>
      <p:ext uri="{BB962C8B-B14F-4D97-AF65-F5344CB8AC3E}">
        <p14:creationId xmlns:p14="http://schemas.microsoft.com/office/powerpoint/2010/main" val="3870974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5" y="366832"/>
            <a:ext cx="8477250" cy="4467225"/>
          </a:xfrm>
          <a:prstGeom prst="rect">
            <a:avLst/>
          </a:prstGeom>
        </p:spPr>
      </p:pic>
      <p:sp>
        <p:nvSpPr>
          <p:cNvPr id="3" name="Rectângulo 2"/>
          <p:cNvSpPr/>
          <p:nvPr/>
        </p:nvSpPr>
        <p:spPr>
          <a:xfrm>
            <a:off x="2247900" y="342925"/>
            <a:ext cx="4572000" cy="83099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anose="040409050D0802020404" pitchFamily="82" charset="0"/>
              </a:rPr>
              <a:t>Gabinete </a:t>
            </a:r>
            <a:r>
              <a:rPr lang="pt-PT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anose="040409050D0802020404" pitchFamily="82" charset="0"/>
              </a:rPr>
              <a:t>de Estudos, Planeamento e Estatística</a:t>
            </a:r>
          </a:p>
        </p:txBody>
      </p:sp>
      <p:sp>
        <p:nvSpPr>
          <p:cNvPr id="4" name="Rectângulo 3"/>
          <p:cNvSpPr/>
          <p:nvPr/>
        </p:nvSpPr>
        <p:spPr>
          <a:xfrm>
            <a:off x="704858" y="1769447"/>
            <a:ext cx="8048625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PT" sz="2800" b="1" dirty="0" smtClean="0">
                <a:solidFill>
                  <a:srgbClr val="FEC2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anose="040409050D0802020404" pitchFamily="82" charset="0"/>
                <a:cs typeface="Times New Roman" panose="02020603050405020304" pitchFamily="18" charset="0"/>
              </a:rPr>
              <a:t>Grato pela vossa atenção e participação</a:t>
            </a:r>
          </a:p>
          <a:p>
            <a:pPr algn="ctr"/>
            <a:endParaRPr lang="pt-PT" sz="2800" b="1" dirty="0" smtClean="0">
              <a:solidFill>
                <a:srgbClr val="FEC2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encil" panose="040409050D0802020404" pitchFamily="82" charset="0"/>
              <a:cs typeface="Times New Roman" panose="02020603050405020304" pitchFamily="18" charset="0"/>
            </a:endParaRPr>
          </a:p>
          <a:p>
            <a:pPr algn="ctr"/>
            <a:endParaRPr lang="pt-PT" sz="2800" b="1" dirty="0">
              <a:solidFill>
                <a:srgbClr val="FEC2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encil" panose="040409050D0802020404" pitchFamily="8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50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2875" y="238125"/>
            <a:ext cx="8877300" cy="462915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243108" y="465663"/>
            <a:ext cx="8596092" cy="523220"/>
          </a:xfrm>
          <a:prstGeom prst="rect">
            <a:avLst/>
          </a:prstGeom>
          <a:solidFill>
            <a:schemeClr val="accent6">
              <a:lumMod val="20000"/>
              <a:lumOff val="80000"/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pt-P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PLANO NACIONAL DE DESENVOLVIMENTO/2018 – 2022.</a:t>
            </a:r>
            <a:endParaRPr lang="pt-PT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48092" y="1313448"/>
            <a:ext cx="8591108" cy="523220"/>
          </a:xfrm>
          <a:prstGeom prst="rect">
            <a:avLst/>
          </a:prstGeom>
          <a:solidFill>
            <a:schemeClr val="accent6">
              <a:lumMod val="20000"/>
              <a:lumOff val="80000"/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pt-P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pt-P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INDICADORES DE EVOLUÇÃO SUBSETOR ELÉCTRICO</a:t>
            </a:r>
            <a:r>
              <a:rPr lang="pt-P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t-P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76444" y="2232283"/>
            <a:ext cx="8591108" cy="523220"/>
          </a:xfrm>
          <a:prstGeom prst="rect">
            <a:avLst/>
          </a:prstGeom>
          <a:solidFill>
            <a:schemeClr val="accent6">
              <a:lumMod val="20000"/>
              <a:lumOff val="80000"/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pt-P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INDICADORES DE EVOLUÇÃO SUBSETOR DAS ÁGUAS.</a:t>
            </a:r>
            <a:endParaRPr lang="pt-PT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76444" y="2998718"/>
            <a:ext cx="8591108" cy="523220"/>
          </a:xfrm>
          <a:prstGeom prst="rect">
            <a:avLst/>
          </a:prstGeom>
          <a:solidFill>
            <a:schemeClr val="accent6">
              <a:lumMod val="20000"/>
              <a:lumOff val="80000"/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t-P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pt-P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OGE/PIP – EVOLUÇÃO ULTIMOS 4 ANOS. </a:t>
            </a:r>
            <a:endParaRPr lang="pt-PT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243108" y="3885138"/>
            <a:ext cx="8591108" cy="523220"/>
          </a:xfrm>
          <a:prstGeom prst="rect">
            <a:avLst/>
          </a:prstGeom>
          <a:solidFill>
            <a:schemeClr val="accent6">
              <a:lumMod val="20000"/>
              <a:lumOff val="80000"/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pt-P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pt-P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PROJECTOS EM TRAMITAÇÃO - MULTILATERAIS.</a:t>
            </a:r>
            <a:endParaRPr lang="pt-PT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518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956072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pt-PT" sz="4000" dirty="0" smtClean="0">
                <a:ea typeface="Calibri"/>
                <a:cs typeface="Times New Roman"/>
              </a:rPr>
              <a:t> </a:t>
            </a:r>
            <a:r>
              <a:rPr lang="pt-PT" sz="4000" b="1" dirty="0">
                <a:ea typeface="Calibri"/>
                <a:cs typeface="Times New Roman"/>
              </a:rPr>
              <a:t>Programa de Governo para o período </a:t>
            </a:r>
            <a:r>
              <a:rPr lang="pt-PT" sz="4000" b="1" dirty="0" smtClean="0">
                <a:ea typeface="Calibri"/>
                <a:cs typeface="Times New Roman"/>
              </a:rPr>
              <a:t>2018-2022</a:t>
            </a:r>
            <a:r>
              <a:rPr lang="pt-PT" b="1" dirty="0" smtClean="0">
                <a:ea typeface="Calibri"/>
                <a:cs typeface="Times New Roman"/>
              </a:rPr>
              <a:t>.  </a:t>
            </a:r>
            <a:endParaRPr lang="en-US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PT" sz="2800" dirty="0" smtClean="0">
                <a:ea typeface="Calibri"/>
                <a:cs typeface="Times New Roman"/>
              </a:rPr>
              <a:t>o </a:t>
            </a:r>
            <a:r>
              <a:rPr lang="pt-PT" sz="2800" dirty="0">
                <a:ea typeface="Calibri"/>
                <a:cs typeface="Times New Roman"/>
              </a:rPr>
              <a:t>Programa de Governo para o período 2018-2022 assenta em 9 Políticas Estratégicas de Desenvolvimento. </a:t>
            </a:r>
            <a:endParaRPr lang="pt-PT" sz="2800" dirty="0" smtClean="0"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PT" sz="2800" dirty="0" smtClean="0">
                <a:ea typeface="Calibri"/>
                <a:cs typeface="Times New Roman"/>
              </a:rPr>
              <a:t>O </a:t>
            </a:r>
            <a:r>
              <a:rPr lang="pt-PT" sz="2800" dirty="0">
                <a:ea typeface="Calibri"/>
                <a:cs typeface="Times New Roman"/>
              </a:rPr>
              <a:t>sector da energia e da água insere-se na Política Estratégica de Desenvolvimento que visa: “</a:t>
            </a:r>
            <a:r>
              <a:rPr lang="pt-PT" sz="2800" b="1" dirty="0">
                <a:ea typeface="Calibri"/>
                <a:cs typeface="Times New Roman"/>
              </a:rPr>
              <a:t>Promover o desenvolvimento sustentável e diversificado, com inclusão económica e social e redução das desigualdades</a:t>
            </a:r>
            <a:r>
              <a:rPr lang="pt-PT" sz="2800" dirty="0">
                <a:ea typeface="Calibri"/>
                <a:cs typeface="Times New Roman"/>
              </a:rPr>
              <a:t>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460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CE2EE67F-6BD7-4A88-83B3-98444725CE23}"/>
              </a:ext>
            </a:extLst>
          </p:cNvPr>
          <p:cNvSpPr txBox="1"/>
          <p:nvPr/>
        </p:nvSpPr>
        <p:spPr>
          <a:xfrm>
            <a:off x="532084" y="168455"/>
            <a:ext cx="8266741" cy="57337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lIns="80147" tIns="40074" rIns="80147" bIns="40074" rtlCol="0">
            <a:spAutoFit/>
          </a:bodyPr>
          <a:lstStyle/>
          <a:p>
            <a:pPr algn="ctr"/>
            <a:r>
              <a:rPr lang="pt-PT" sz="3200" b="1" dirty="0"/>
              <a:t>PDN e PLANO DE ACÇÃO: </a:t>
            </a:r>
            <a:r>
              <a:rPr lang="pt-PT" sz="3200" b="1" dirty="0" smtClean="0"/>
              <a:t>ENERGIA E ÁGUAS</a:t>
            </a:r>
            <a:endParaRPr lang="pt-PT" sz="3200" b="1" dirty="0"/>
          </a:p>
        </p:txBody>
      </p:sp>
      <p:sp>
        <p:nvSpPr>
          <p:cNvPr id="13" name="CaixaDeTexto 12">
            <a:extLst>
              <a:ext uri="{FF2B5EF4-FFF2-40B4-BE49-F238E27FC236}">
                <a16:creationId xmlns="" xmlns:a16="http://schemas.microsoft.com/office/drawing/2014/main" id="{7FE80E4E-24C7-48E8-9097-E12D030277AD}"/>
              </a:ext>
            </a:extLst>
          </p:cNvPr>
          <p:cNvSpPr txBox="1"/>
          <p:nvPr/>
        </p:nvSpPr>
        <p:spPr>
          <a:xfrm>
            <a:off x="248446" y="741006"/>
            <a:ext cx="8550380" cy="296374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r>
              <a:rPr lang="pt-PT" sz="1400" b="1" dirty="0" smtClean="0"/>
              <a:t>O</a:t>
            </a:r>
            <a:r>
              <a:rPr lang="pt-PT" sz="1400" dirty="0" smtClean="0"/>
              <a:t> </a:t>
            </a:r>
            <a:r>
              <a:rPr lang="pt-PT" sz="1400" b="1" dirty="0"/>
              <a:t>Programa de Governo </a:t>
            </a:r>
            <a:r>
              <a:rPr lang="pt-PT" sz="1400" dirty="0"/>
              <a:t>estabelece as seguintes metas: 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="" xmlns:a16="http://schemas.microsoft.com/office/drawing/2014/main" id="{6447AD54-7874-4B4B-BE54-0484667CF2F4}"/>
              </a:ext>
            </a:extLst>
          </p:cNvPr>
          <p:cNvSpPr txBox="1"/>
          <p:nvPr/>
        </p:nvSpPr>
        <p:spPr>
          <a:xfrm>
            <a:off x="4635039" y="1028090"/>
            <a:ext cx="4486460" cy="2235367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r>
              <a:rPr lang="pt-PT" sz="1400" b="1" u="sng" dirty="0" smtClean="0">
                <a:solidFill>
                  <a:srgbClr val="FF0000"/>
                </a:solidFill>
              </a:rPr>
              <a:t>Sector das Águas: </a:t>
            </a:r>
            <a:endParaRPr lang="pt-PT" sz="1400" b="1" u="sng" dirty="0">
              <a:solidFill>
                <a:srgbClr val="FF0000"/>
              </a:solidFill>
            </a:endParaRPr>
          </a:p>
          <a:p>
            <a:r>
              <a:rPr lang="pt-PT" sz="1400" dirty="0"/>
              <a:t>a) Passar de uma </a:t>
            </a:r>
            <a:r>
              <a:rPr lang="pt-PT" sz="1400" b="1" dirty="0"/>
              <a:t>taxa de cobertura urbana </a:t>
            </a:r>
            <a:r>
              <a:rPr lang="pt-PT" sz="1400" dirty="0"/>
              <a:t>actual de 60% </a:t>
            </a:r>
            <a:r>
              <a:rPr lang="pt-PT" sz="1400" b="1" dirty="0"/>
              <a:t>para 85% </a:t>
            </a:r>
            <a:r>
              <a:rPr lang="pt-PT" sz="1400" dirty="0"/>
              <a:t>até 2022; </a:t>
            </a:r>
          </a:p>
          <a:p>
            <a:r>
              <a:rPr lang="pt-PT" sz="1400" dirty="0"/>
              <a:t>b) De uma </a:t>
            </a:r>
            <a:r>
              <a:rPr lang="pt-PT" sz="1400" b="1" dirty="0"/>
              <a:t>taxa </a:t>
            </a:r>
            <a:r>
              <a:rPr lang="pt-PT" sz="1400" dirty="0"/>
              <a:t>actual de </a:t>
            </a:r>
            <a:r>
              <a:rPr lang="pt-PT" sz="1400" b="1" dirty="0"/>
              <a:t>cobertura rural </a:t>
            </a:r>
            <a:r>
              <a:rPr lang="pt-PT" sz="1400" dirty="0"/>
              <a:t>de 66% passar </a:t>
            </a:r>
            <a:r>
              <a:rPr lang="pt-PT" sz="1400" b="1" dirty="0"/>
              <a:t>para 80% </a:t>
            </a:r>
            <a:r>
              <a:rPr lang="pt-PT" sz="1400" dirty="0"/>
              <a:t>até 2022; </a:t>
            </a:r>
          </a:p>
          <a:p>
            <a:r>
              <a:rPr lang="pt-PT" sz="1400" dirty="0"/>
              <a:t>c) Assegurar a realizações dos estudos conducentes à implementação de sistemas de recolha de tratamento de águas residuais em todas as Capitais de Província e dar sequência processo de construção de forma faseada e sustentável. 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="" xmlns:a16="http://schemas.microsoft.com/office/drawing/2014/main" id="{BEA1F42A-CFAF-43A5-B7E9-6B6AF0071776}"/>
              </a:ext>
            </a:extLst>
          </p:cNvPr>
          <p:cNvSpPr txBox="1"/>
          <p:nvPr/>
        </p:nvSpPr>
        <p:spPr>
          <a:xfrm>
            <a:off x="143359" y="1037380"/>
            <a:ext cx="4486460" cy="2235367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r>
              <a:rPr lang="pt-PT" sz="1400" b="1" u="sng" dirty="0">
                <a:solidFill>
                  <a:srgbClr val="FF0000"/>
                </a:solidFill>
              </a:rPr>
              <a:t>Sector da </a:t>
            </a:r>
            <a:r>
              <a:rPr lang="pt-PT" sz="1400" b="1" u="sng" dirty="0" smtClean="0">
                <a:solidFill>
                  <a:srgbClr val="FF0000"/>
                </a:solidFill>
              </a:rPr>
              <a:t>Energia</a:t>
            </a:r>
            <a:r>
              <a:rPr lang="pt-PT" sz="1400" b="1" u="sng" dirty="0">
                <a:solidFill>
                  <a:srgbClr val="FF0000"/>
                </a:solidFill>
              </a:rPr>
              <a:t>: </a:t>
            </a:r>
          </a:p>
          <a:p>
            <a:r>
              <a:rPr lang="pt-PT" sz="1400" dirty="0"/>
              <a:t>a) Passar de uma taxa actual de electrificação do país de 42% para 50%;  </a:t>
            </a:r>
          </a:p>
          <a:p>
            <a:r>
              <a:rPr lang="pt-PT" sz="1400" dirty="0"/>
              <a:t>b) Aumentar em 150% a capacidade actual de geração de energia, passando dos actuais 3.334 MW para </a:t>
            </a:r>
            <a:r>
              <a:rPr lang="pt-PT" sz="1400" b="1" dirty="0"/>
              <a:t>7.500 MW, 500 MW dos quais a partir de energias novas e renováveis</a:t>
            </a:r>
            <a:r>
              <a:rPr lang="pt-PT" sz="1400" dirty="0"/>
              <a:t>; </a:t>
            </a:r>
          </a:p>
          <a:p>
            <a:r>
              <a:rPr lang="pt-PT" sz="1400" dirty="0"/>
              <a:t>c) Ligar </a:t>
            </a:r>
            <a:r>
              <a:rPr lang="pt-PT" sz="1400" b="1" dirty="0"/>
              <a:t>mais de um milhão de novos clientes </a:t>
            </a:r>
            <a:r>
              <a:rPr lang="pt-PT" sz="1400" dirty="0"/>
              <a:t>(200 mil por ano), ao longo de todo o território nacional com ênfase nas sedes de Província, suas áreas urbanas, periurbanas e nas sedes de Município. 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="" xmlns:a16="http://schemas.microsoft.com/office/drawing/2014/main" id="{3062485C-D3DC-4C5E-8178-AC5AFFD73DCB}"/>
              </a:ext>
            </a:extLst>
          </p:cNvPr>
          <p:cNvSpPr txBox="1"/>
          <p:nvPr/>
        </p:nvSpPr>
        <p:spPr>
          <a:xfrm>
            <a:off x="182603" y="3594852"/>
            <a:ext cx="3571323" cy="1558258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marL="300552" indent="-300552" algn="just">
              <a:buAutoNum type="arabicPeriod"/>
            </a:pPr>
            <a:r>
              <a:rPr lang="pt-PT" sz="1600" dirty="0"/>
              <a:t>Expansão do Acesso à Energia Eléctrica nas áreas urbanas, sedes de município e áreas rurais</a:t>
            </a:r>
          </a:p>
          <a:p>
            <a:pPr marL="300552" indent="-300552" algn="just">
              <a:buAutoNum type="arabicPeriod"/>
            </a:pPr>
            <a:r>
              <a:rPr lang="pt-PT" sz="1600" dirty="0" smtClean="0"/>
              <a:t>Consolidação </a:t>
            </a:r>
            <a:r>
              <a:rPr lang="pt-PT" sz="1600" dirty="0"/>
              <a:t>e Optimização do Sector Eléctrico</a:t>
            </a:r>
          </a:p>
          <a:p>
            <a:r>
              <a:rPr lang="pt-PT" sz="1600" dirty="0"/>
              <a:t>       </a:t>
            </a:r>
            <a:endParaRPr lang="pt-PT" sz="1600" i="1" dirty="0"/>
          </a:p>
        </p:txBody>
      </p:sp>
      <p:sp>
        <p:nvSpPr>
          <p:cNvPr id="26" name="CaixaDeTexto 25">
            <a:extLst>
              <a:ext uri="{FF2B5EF4-FFF2-40B4-BE49-F238E27FC236}">
                <a16:creationId xmlns="" xmlns:a16="http://schemas.microsoft.com/office/drawing/2014/main" id="{D7B9B3FA-8B06-4044-9DF1-538690544482}"/>
              </a:ext>
            </a:extLst>
          </p:cNvPr>
          <p:cNvSpPr txBox="1"/>
          <p:nvPr/>
        </p:nvSpPr>
        <p:spPr>
          <a:xfrm>
            <a:off x="4665454" y="3667123"/>
            <a:ext cx="3571323" cy="1312037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marL="300552" indent="-300552" algn="just">
              <a:buFont typeface="+mj-lt"/>
              <a:buAutoNum type="arabicPeriod" startAt="3"/>
            </a:pPr>
            <a:r>
              <a:rPr lang="pt-PT" sz="1600" dirty="0" smtClean="0"/>
              <a:t>Expansão do Abastecimento de Água nas áreas urbanas, sedes de município e áreas rurais</a:t>
            </a:r>
          </a:p>
          <a:p>
            <a:pPr marL="300552" indent="-300552" algn="just">
              <a:buAutoNum type="arabicPeriod" startAt="3"/>
            </a:pPr>
            <a:r>
              <a:rPr lang="pt-PT" sz="1600" dirty="0" smtClean="0"/>
              <a:t>Desenvolvimento </a:t>
            </a:r>
            <a:r>
              <a:rPr lang="pt-PT" sz="1600" dirty="0"/>
              <a:t>e Consolidação do Sector da Água</a:t>
            </a:r>
          </a:p>
        </p:txBody>
      </p:sp>
      <p:sp>
        <p:nvSpPr>
          <p:cNvPr id="14" name="Triângulo isósceles 13">
            <a:extLst>
              <a:ext uri="{FF2B5EF4-FFF2-40B4-BE49-F238E27FC236}">
                <a16:creationId xmlns="" xmlns:a16="http://schemas.microsoft.com/office/drawing/2014/main" id="{C3EE5CFB-CCB5-4A4D-8488-C0C6BFDC874F}"/>
              </a:ext>
            </a:extLst>
          </p:cNvPr>
          <p:cNvSpPr/>
          <p:nvPr/>
        </p:nvSpPr>
        <p:spPr>
          <a:xfrm flipV="1">
            <a:off x="1340443" y="3454945"/>
            <a:ext cx="707432" cy="166604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pt-PT" dirty="0"/>
          </a:p>
        </p:txBody>
      </p:sp>
      <p:sp>
        <p:nvSpPr>
          <p:cNvPr id="27" name="CaixaDeTexto 26">
            <a:extLst>
              <a:ext uri="{FF2B5EF4-FFF2-40B4-BE49-F238E27FC236}">
                <a16:creationId xmlns="" xmlns:a16="http://schemas.microsoft.com/office/drawing/2014/main" id="{1F75630B-8F9A-4E27-8484-5D90B2783BBB}"/>
              </a:ext>
            </a:extLst>
          </p:cNvPr>
          <p:cNvSpPr txBox="1"/>
          <p:nvPr/>
        </p:nvSpPr>
        <p:spPr>
          <a:xfrm>
            <a:off x="655592" y="3402774"/>
            <a:ext cx="7958893" cy="357930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ctr"/>
            <a:r>
              <a:rPr lang="pt-PT" b="1" dirty="0"/>
              <a:t>Programas Plano de Acção 2018-2022:</a:t>
            </a:r>
            <a:endParaRPr lang="pt-PT" dirty="0"/>
          </a:p>
        </p:txBody>
      </p:sp>
      <p:sp>
        <p:nvSpPr>
          <p:cNvPr id="28" name="Triângulo isósceles 27">
            <a:extLst>
              <a:ext uri="{FF2B5EF4-FFF2-40B4-BE49-F238E27FC236}">
                <a16:creationId xmlns="" xmlns:a16="http://schemas.microsoft.com/office/drawing/2014/main" id="{AC7FC438-480A-4D75-BC11-6313E40785AF}"/>
              </a:ext>
            </a:extLst>
          </p:cNvPr>
          <p:cNvSpPr/>
          <p:nvPr/>
        </p:nvSpPr>
        <p:spPr>
          <a:xfrm flipV="1">
            <a:off x="6686074" y="3478897"/>
            <a:ext cx="619601" cy="188226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751430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="" xmlns:a16="http://schemas.microsoft.com/office/drawing/2014/main" id="{2137E43C-C23F-4308-BEDF-97870291D69C}"/>
              </a:ext>
            </a:extLst>
          </p:cNvPr>
          <p:cNvSpPr txBox="1">
            <a:spLocks/>
          </p:cNvSpPr>
          <p:nvPr/>
        </p:nvSpPr>
        <p:spPr>
          <a:xfrm>
            <a:off x="323357" y="152647"/>
            <a:ext cx="5891620" cy="41467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1042437" rtl="0" eaLnBrk="1" latinLnBrk="0" hangingPunct="1">
              <a:spcBef>
                <a:spcPct val="0"/>
              </a:spcBef>
              <a:buNone/>
              <a:defRPr sz="2200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dirty="0"/>
              <a:t>Prioridades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CE2EE67F-6BD7-4A88-83B3-98444725CE23}"/>
              </a:ext>
            </a:extLst>
          </p:cNvPr>
          <p:cNvSpPr txBox="1"/>
          <p:nvPr/>
        </p:nvSpPr>
        <p:spPr>
          <a:xfrm>
            <a:off x="234528" y="73291"/>
            <a:ext cx="8726164" cy="5118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lIns="80147" tIns="40074" rIns="80147" bIns="40074" rtlCol="0">
            <a:spAutoFit/>
          </a:bodyPr>
          <a:lstStyle/>
          <a:p>
            <a:pPr algn="ctr"/>
            <a:r>
              <a:rPr lang="pt-PT" sz="2800" b="1" dirty="0" smtClean="0"/>
              <a:t>PDN – Programas e Metas (Energia)</a:t>
            </a:r>
            <a:endParaRPr lang="pt-PT" sz="2800" b="1" dirty="0"/>
          </a:p>
        </p:txBody>
      </p:sp>
      <p:sp>
        <p:nvSpPr>
          <p:cNvPr id="24" name="Fluxograma: Processo 23">
            <a:extLst>
              <a:ext uri="{FF2B5EF4-FFF2-40B4-BE49-F238E27FC236}">
                <a16:creationId xmlns="" xmlns:a16="http://schemas.microsoft.com/office/drawing/2014/main" id="{1ADF0654-1209-4484-9C68-7751CD34E87F}"/>
              </a:ext>
            </a:extLst>
          </p:cNvPr>
          <p:cNvSpPr/>
          <p:nvPr/>
        </p:nvSpPr>
        <p:spPr>
          <a:xfrm>
            <a:off x="6501084" y="992298"/>
            <a:ext cx="2155109" cy="391864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pt-PT" b="1" dirty="0"/>
          </a:p>
          <a:p>
            <a:pPr algn="ctr"/>
            <a:r>
              <a:rPr lang="pt-PT" b="1" dirty="0"/>
              <a:t>Desenvolvimento institucional do sector</a:t>
            </a:r>
          </a:p>
          <a:p>
            <a:pPr algn="ctr"/>
            <a:endParaRPr lang="pt-PT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28" y="585109"/>
            <a:ext cx="8726164" cy="3910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818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="" xmlns:a16="http://schemas.microsoft.com/office/drawing/2014/main" id="{2137E43C-C23F-4308-BEDF-97870291D69C}"/>
              </a:ext>
            </a:extLst>
          </p:cNvPr>
          <p:cNvSpPr txBox="1">
            <a:spLocks/>
          </p:cNvSpPr>
          <p:nvPr/>
        </p:nvSpPr>
        <p:spPr>
          <a:xfrm>
            <a:off x="323357" y="152647"/>
            <a:ext cx="5891620" cy="41467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1042437" rtl="0" eaLnBrk="1" latinLnBrk="0" hangingPunct="1">
              <a:spcBef>
                <a:spcPct val="0"/>
              </a:spcBef>
              <a:buNone/>
              <a:defRPr sz="2200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dirty="0"/>
              <a:t>Prioridades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CE2EE67F-6BD7-4A88-83B3-98444725CE23}"/>
              </a:ext>
            </a:extLst>
          </p:cNvPr>
          <p:cNvSpPr txBox="1"/>
          <p:nvPr/>
        </p:nvSpPr>
        <p:spPr>
          <a:xfrm>
            <a:off x="234528" y="39122"/>
            <a:ext cx="8726164" cy="5118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lIns="80147" tIns="40074" rIns="80147" bIns="40074" rtlCol="0">
            <a:spAutoFit/>
          </a:bodyPr>
          <a:lstStyle/>
          <a:p>
            <a:pPr algn="ctr"/>
            <a:r>
              <a:rPr lang="pt-PT" sz="2800" b="1" dirty="0" smtClean="0"/>
              <a:t>PDN – Programas e Metas (Águas)</a:t>
            </a:r>
            <a:endParaRPr lang="pt-PT" sz="2800" b="1" dirty="0"/>
          </a:p>
        </p:txBody>
      </p:sp>
      <p:sp>
        <p:nvSpPr>
          <p:cNvPr id="7" name="Fluxograma: Processo 6">
            <a:extLst>
              <a:ext uri="{FF2B5EF4-FFF2-40B4-BE49-F238E27FC236}">
                <a16:creationId xmlns="" xmlns:a16="http://schemas.microsoft.com/office/drawing/2014/main" id="{03B35BC2-B994-4F83-98AD-62955F24F95B}"/>
              </a:ext>
            </a:extLst>
          </p:cNvPr>
          <p:cNvSpPr/>
          <p:nvPr/>
        </p:nvSpPr>
        <p:spPr>
          <a:xfrm>
            <a:off x="200208" y="999240"/>
            <a:ext cx="2726178" cy="391864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pt-PT" b="1" dirty="0"/>
              <a:t>Abastecimento de água a Luanda</a:t>
            </a:r>
          </a:p>
        </p:txBody>
      </p:sp>
      <p:sp>
        <p:nvSpPr>
          <p:cNvPr id="24" name="Fluxograma: Processo 23">
            <a:extLst>
              <a:ext uri="{FF2B5EF4-FFF2-40B4-BE49-F238E27FC236}">
                <a16:creationId xmlns="" xmlns:a16="http://schemas.microsoft.com/office/drawing/2014/main" id="{1ADF0654-1209-4484-9C68-7751CD34E87F}"/>
              </a:ext>
            </a:extLst>
          </p:cNvPr>
          <p:cNvSpPr/>
          <p:nvPr/>
        </p:nvSpPr>
        <p:spPr>
          <a:xfrm>
            <a:off x="6501084" y="992298"/>
            <a:ext cx="2155109" cy="391864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pt-PT" b="1" dirty="0"/>
          </a:p>
          <a:p>
            <a:pPr algn="ctr"/>
            <a:r>
              <a:rPr lang="pt-PT" b="1" dirty="0"/>
              <a:t>Desenvolvimento institucional do sector</a:t>
            </a:r>
          </a:p>
          <a:p>
            <a:pPr algn="ctr"/>
            <a:endParaRPr lang="pt-PT" b="1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28" y="567325"/>
            <a:ext cx="8726164" cy="403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5481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="" xmlns:a16="http://schemas.microsoft.com/office/drawing/2014/main" id="{2137E43C-C23F-4308-BEDF-97870291D69C}"/>
              </a:ext>
            </a:extLst>
          </p:cNvPr>
          <p:cNvSpPr txBox="1">
            <a:spLocks/>
          </p:cNvSpPr>
          <p:nvPr/>
        </p:nvSpPr>
        <p:spPr>
          <a:xfrm>
            <a:off x="323357" y="152647"/>
            <a:ext cx="5891620" cy="41467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1042437" rtl="0" eaLnBrk="1" latinLnBrk="0" hangingPunct="1">
              <a:spcBef>
                <a:spcPct val="0"/>
              </a:spcBef>
              <a:buNone/>
              <a:defRPr sz="2200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dirty="0"/>
              <a:t>Prioridades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CE2EE67F-6BD7-4A88-83B3-98444725CE23}"/>
              </a:ext>
            </a:extLst>
          </p:cNvPr>
          <p:cNvSpPr txBox="1"/>
          <p:nvPr/>
        </p:nvSpPr>
        <p:spPr>
          <a:xfrm>
            <a:off x="234526" y="213480"/>
            <a:ext cx="8726165" cy="65703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lIns="71561" tIns="35780" rIns="71561" bIns="35780" rtlCol="0">
            <a:spAutoFit/>
          </a:bodyPr>
          <a:lstStyle/>
          <a:p>
            <a:r>
              <a:rPr lang="pt-PT" sz="1900" b="1" dirty="0"/>
              <a:t>SECTOR ELÉCTRICO: Situação actual e projectos em </a:t>
            </a:r>
            <a:r>
              <a:rPr lang="pt-PT" sz="1900" b="1" dirty="0" smtClean="0"/>
              <a:t>curso</a:t>
            </a:r>
          </a:p>
          <a:p>
            <a:endParaRPr lang="pt-PT" sz="1900" b="1" dirty="0"/>
          </a:p>
        </p:txBody>
      </p:sp>
      <p:sp>
        <p:nvSpPr>
          <p:cNvPr id="7" name="Fluxograma: Processo 6">
            <a:extLst>
              <a:ext uri="{FF2B5EF4-FFF2-40B4-BE49-F238E27FC236}">
                <a16:creationId xmlns="" xmlns:a16="http://schemas.microsoft.com/office/drawing/2014/main" id="{03B35BC2-B994-4F83-98AD-62955F24F95B}"/>
              </a:ext>
            </a:extLst>
          </p:cNvPr>
          <p:cNvSpPr/>
          <p:nvPr/>
        </p:nvSpPr>
        <p:spPr>
          <a:xfrm>
            <a:off x="293791" y="999238"/>
            <a:ext cx="2726178" cy="391864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61" tIns="35780" rIns="71561" bIns="35780" rtlCol="0" anchor="ctr"/>
          <a:lstStyle/>
          <a:p>
            <a:pPr algn="ctr"/>
            <a:r>
              <a:rPr lang="pt-PT" sz="1600" b="1" dirty="0">
                <a:solidFill>
                  <a:schemeClr val="tx1"/>
                </a:solidFill>
              </a:rPr>
              <a:t>Produção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="" xmlns:a16="http://schemas.microsoft.com/office/drawing/2014/main" id="{8B32F1CF-904E-4BEE-8196-9574CB6C3AEB}"/>
              </a:ext>
            </a:extLst>
          </p:cNvPr>
          <p:cNvSpPr txBox="1"/>
          <p:nvPr/>
        </p:nvSpPr>
        <p:spPr>
          <a:xfrm>
            <a:off x="138634" y="1601560"/>
            <a:ext cx="3017151" cy="2842248"/>
          </a:xfrm>
          <a:prstGeom prst="rect">
            <a:avLst/>
          </a:prstGeom>
          <a:noFill/>
        </p:spPr>
        <p:txBody>
          <a:bodyPr wrap="square" lIns="71561" tIns="35780" rIns="71561" bIns="35780" rtlCol="0">
            <a:spAutoFit/>
          </a:bodyPr>
          <a:lstStyle/>
          <a:p>
            <a:r>
              <a:rPr lang="pt-PT" sz="1200" b="1" dirty="0"/>
              <a:t>Resultados relevantes com </a:t>
            </a:r>
            <a:r>
              <a:rPr lang="pt-PT" sz="1200" b="1" dirty="0" smtClean="0"/>
              <a:t>superavit:</a:t>
            </a:r>
          </a:p>
          <a:p>
            <a:pPr marL="223628" indent="-223628">
              <a:buFont typeface="Arial" panose="020B0604020202020204" pitchFamily="34" charset="0"/>
              <a:buChar char="•"/>
            </a:pPr>
            <a:r>
              <a:rPr lang="pt-PT" sz="1200" dirty="0" smtClean="0"/>
              <a:t>Set. 2017: 3,8 GW (2,8 disponíveis).</a:t>
            </a:r>
          </a:p>
          <a:p>
            <a:pPr marL="223628" indent="-223628">
              <a:buFont typeface="Arial" panose="020B0604020202020204" pitchFamily="34" charset="0"/>
              <a:buChar char="•"/>
            </a:pPr>
            <a:r>
              <a:rPr lang="pt-PT" sz="1200" dirty="0" smtClean="0"/>
              <a:t>Mar</a:t>
            </a:r>
            <a:r>
              <a:rPr lang="pt-PT" sz="1200" dirty="0"/>
              <a:t>. 2019: 4,9 GW (4,1 disponíveis</a:t>
            </a:r>
            <a:r>
              <a:rPr lang="pt-PT" sz="1200" dirty="0" smtClean="0"/>
              <a:t>).</a:t>
            </a:r>
            <a:endParaRPr lang="pt-PT" sz="1200" dirty="0"/>
          </a:p>
          <a:p>
            <a:pPr marL="223628" indent="-223628">
              <a:buFont typeface="Arial" panose="020B0604020202020204" pitchFamily="34" charset="0"/>
              <a:buChar char="•"/>
            </a:pPr>
            <a:r>
              <a:rPr lang="pt-PT" sz="1200" dirty="0" smtClean="0"/>
              <a:t>Final </a:t>
            </a:r>
            <a:r>
              <a:rPr lang="pt-PT" sz="1200" dirty="0"/>
              <a:t>2019 (estimado): 6,52 </a:t>
            </a:r>
            <a:r>
              <a:rPr lang="pt-PT" sz="1200" dirty="0" smtClean="0"/>
              <a:t>GW.</a:t>
            </a:r>
          </a:p>
          <a:p>
            <a:pPr marL="223628" indent="-223628">
              <a:buFont typeface="Arial" panose="020B0604020202020204" pitchFamily="34" charset="0"/>
              <a:buChar char="•"/>
            </a:pPr>
            <a:r>
              <a:rPr lang="pt-PT" sz="1200" dirty="0" smtClean="0"/>
              <a:t>Destaque</a:t>
            </a:r>
            <a:r>
              <a:rPr lang="pt-PT" sz="1200" dirty="0"/>
              <a:t>: </a:t>
            </a:r>
            <a:r>
              <a:rPr lang="pt-PT" sz="1200" dirty="0" err="1"/>
              <a:t>Soyo</a:t>
            </a:r>
            <a:r>
              <a:rPr lang="pt-PT" sz="1200" dirty="0"/>
              <a:t> e </a:t>
            </a:r>
            <a:r>
              <a:rPr lang="pt-PT" sz="1200" dirty="0" smtClean="0"/>
              <a:t>Grupo 5 e 6 de Laúca</a:t>
            </a:r>
            <a:endParaRPr lang="pt-PT" sz="1200" dirty="0"/>
          </a:p>
          <a:p>
            <a:endParaRPr lang="pt-PT" sz="1200" dirty="0"/>
          </a:p>
          <a:p>
            <a:r>
              <a:rPr lang="pt-PT" sz="1200" b="1" dirty="0" smtClean="0"/>
              <a:t>Mantem – se alguns </a:t>
            </a:r>
            <a:r>
              <a:rPr lang="pt-PT" sz="1200" b="1" dirty="0"/>
              <a:t>desafios em certas zonas do território:</a:t>
            </a:r>
          </a:p>
          <a:p>
            <a:pPr marL="223628" indent="-223628">
              <a:buFont typeface="Arial" panose="020B0604020202020204" pitchFamily="34" charset="0"/>
              <a:buChar char="•"/>
            </a:pPr>
            <a:r>
              <a:rPr lang="pt-PT" sz="1200" dirty="0" smtClean="0"/>
              <a:t>Superavit </a:t>
            </a:r>
            <a:r>
              <a:rPr lang="pt-PT" sz="1200" dirty="0"/>
              <a:t>concentrado na região </a:t>
            </a:r>
            <a:r>
              <a:rPr lang="pt-PT" sz="1200" dirty="0" smtClean="0"/>
              <a:t>Norte.</a:t>
            </a:r>
            <a:endParaRPr lang="pt-PT" sz="1200" dirty="0"/>
          </a:p>
          <a:p>
            <a:pPr marL="223628" indent="-223628">
              <a:buFont typeface="Arial" panose="020B0604020202020204" pitchFamily="34" charset="0"/>
              <a:buChar char="•"/>
            </a:pPr>
            <a:r>
              <a:rPr lang="pt-PT" sz="1200" dirty="0"/>
              <a:t>Forte indisponibilidade da geração térmica </a:t>
            </a:r>
            <a:r>
              <a:rPr lang="pt-PT" sz="1200" dirty="0" smtClean="0"/>
              <a:t>(Suspensão de </a:t>
            </a:r>
            <a:r>
              <a:rPr lang="pt-PT" sz="1200" dirty="0"/>
              <a:t>contratos de O&amp;M e ausência de peças devido às restrições </a:t>
            </a:r>
            <a:r>
              <a:rPr lang="pt-PT" sz="1200" dirty="0" smtClean="0"/>
              <a:t>orçamentais).</a:t>
            </a:r>
            <a:endParaRPr lang="pt-PT" sz="1200" dirty="0"/>
          </a:p>
          <a:p>
            <a:pPr marL="223628" indent="-223628">
              <a:buFont typeface="Arial" panose="020B0604020202020204" pitchFamily="34" charset="0"/>
              <a:buChar char="•"/>
            </a:pPr>
            <a:r>
              <a:rPr lang="pt-PT" sz="1200" dirty="0"/>
              <a:t>Necessidade de relocalizar e reforçar fora do Sistema </a:t>
            </a:r>
            <a:r>
              <a:rPr lang="pt-PT" sz="1200" dirty="0" smtClean="0"/>
              <a:t>Norte.</a:t>
            </a:r>
            <a:endParaRPr lang="pt-PT" sz="1200" dirty="0"/>
          </a:p>
        </p:txBody>
      </p:sp>
      <p:sp>
        <p:nvSpPr>
          <p:cNvPr id="20" name="Fluxograma: Processo 19">
            <a:extLst>
              <a:ext uri="{FF2B5EF4-FFF2-40B4-BE49-F238E27FC236}">
                <a16:creationId xmlns="" xmlns:a16="http://schemas.microsoft.com/office/drawing/2014/main" id="{234BD06D-6CB3-4A29-BADA-3525FB88CDAF}"/>
              </a:ext>
            </a:extLst>
          </p:cNvPr>
          <p:cNvSpPr/>
          <p:nvPr/>
        </p:nvSpPr>
        <p:spPr>
          <a:xfrm>
            <a:off x="3496606" y="983875"/>
            <a:ext cx="2182340" cy="391864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61" tIns="35780" rIns="71561" bIns="35780" rtlCol="0" anchor="ctr"/>
          <a:lstStyle/>
          <a:p>
            <a:pPr algn="ctr"/>
            <a:r>
              <a:rPr lang="pt-PT" sz="1600" b="1" dirty="0">
                <a:solidFill>
                  <a:schemeClr val="tx1"/>
                </a:solidFill>
              </a:rPr>
              <a:t>Transporte</a:t>
            </a:r>
          </a:p>
        </p:txBody>
      </p:sp>
      <p:sp>
        <p:nvSpPr>
          <p:cNvPr id="24" name="Fluxograma: Processo 23">
            <a:extLst>
              <a:ext uri="{FF2B5EF4-FFF2-40B4-BE49-F238E27FC236}">
                <a16:creationId xmlns="" xmlns:a16="http://schemas.microsoft.com/office/drawing/2014/main" id="{1ADF0654-1209-4484-9C68-7751CD34E87F}"/>
              </a:ext>
            </a:extLst>
          </p:cNvPr>
          <p:cNvSpPr/>
          <p:nvPr/>
        </p:nvSpPr>
        <p:spPr>
          <a:xfrm>
            <a:off x="6501071" y="992298"/>
            <a:ext cx="2459620" cy="391864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61" tIns="35780" rIns="71561" bIns="35780" rtlCol="0" anchor="ctr"/>
          <a:lstStyle/>
          <a:p>
            <a:pPr algn="ctr"/>
            <a:endParaRPr lang="pt-PT" sz="1600" b="1" dirty="0"/>
          </a:p>
          <a:p>
            <a:pPr algn="ctr"/>
            <a:r>
              <a:rPr lang="pt-PT" sz="1600" b="1" dirty="0" smtClean="0">
                <a:solidFill>
                  <a:schemeClr val="tx1"/>
                </a:solidFill>
              </a:rPr>
              <a:t>    Distribuição</a:t>
            </a:r>
            <a:endParaRPr lang="pt-PT" sz="1600" b="1" dirty="0">
              <a:solidFill>
                <a:schemeClr val="tx1"/>
              </a:solidFill>
            </a:endParaRPr>
          </a:p>
          <a:p>
            <a:pPr algn="ctr"/>
            <a:endParaRPr lang="pt-PT" sz="1600" b="1" dirty="0"/>
          </a:p>
        </p:txBody>
      </p:sp>
      <p:sp>
        <p:nvSpPr>
          <p:cNvPr id="27" name="CaixaDeTexto 26">
            <a:extLst>
              <a:ext uri="{FF2B5EF4-FFF2-40B4-BE49-F238E27FC236}">
                <a16:creationId xmlns="" xmlns:a16="http://schemas.microsoft.com/office/drawing/2014/main" id="{6D7E1984-A3B2-4B97-BDC3-A3D97FF5EA23}"/>
              </a:ext>
            </a:extLst>
          </p:cNvPr>
          <p:cNvSpPr txBox="1"/>
          <p:nvPr/>
        </p:nvSpPr>
        <p:spPr>
          <a:xfrm>
            <a:off x="3155785" y="1541125"/>
            <a:ext cx="3017152" cy="3026914"/>
          </a:xfrm>
          <a:prstGeom prst="rect">
            <a:avLst/>
          </a:prstGeom>
          <a:noFill/>
        </p:spPr>
        <p:txBody>
          <a:bodyPr wrap="square" lIns="71561" tIns="35780" rIns="71561" bIns="35780" rtlCol="0">
            <a:spAutoFit/>
          </a:bodyPr>
          <a:lstStyle/>
          <a:p>
            <a:r>
              <a:rPr lang="pt-PT" sz="1200" b="1" dirty="0"/>
              <a:t>Ao nível do escoamento para Luanda foram concluídas:  </a:t>
            </a:r>
          </a:p>
          <a:p>
            <a:pPr marL="223628" indent="-223628">
              <a:buFont typeface="Arial" panose="020B0604020202020204" pitchFamily="34" charset="0"/>
              <a:buChar char="•"/>
            </a:pPr>
            <a:r>
              <a:rPr lang="pt-PT" sz="1200" dirty="0"/>
              <a:t>LT </a:t>
            </a:r>
            <a:r>
              <a:rPr lang="pt-PT" sz="1200" dirty="0" err="1"/>
              <a:t>Soyo</a:t>
            </a:r>
            <a:r>
              <a:rPr lang="pt-PT" sz="1200" dirty="0"/>
              <a:t> - Catete a 400kV</a:t>
            </a:r>
          </a:p>
          <a:p>
            <a:pPr marL="223628" indent="-223628">
              <a:buFont typeface="Arial" panose="020B0604020202020204" pitchFamily="34" charset="0"/>
              <a:buChar char="•"/>
            </a:pPr>
            <a:r>
              <a:rPr lang="pt-PT" sz="1200" dirty="0"/>
              <a:t>LT </a:t>
            </a:r>
            <a:r>
              <a:rPr lang="pt-PT" sz="1200" dirty="0" err="1"/>
              <a:t>Laúca</a:t>
            </a:r>
            <a:r>
              <a:rPr lang="pt-PT" sz="1200" dirty="0"/>
              <a:t> – Catete a 400kV</a:t>
            </a:r>
          </a:p>
          <a:p>
            <a:pPr marL="223628" indent="-223628">
              <a:buFont typeface="Arial" panose="020B0604020202020204" pitchFamily="34" charset="0"/>
              <a:buChar char="•"/>
            </a:pPr>
            <a:r>
              <a:rPr lang="pt-PT" sz="1200" dirty="0"/>
              <a:t>Reforços Catete até </a:t>
            </a:r>
            <a:r>
              <a:rPr lang="pt-PT" sz="1200" dirty="0" err="1"/>
              <a:t>SEs</a:t>
            </a:r>
            <a:r>
              <a:rPr lang="pt-PT" sz="1200" dirty="0"/>
              <a:t> Luanda</a:t>
            </a:r>
          </a:p>
          <a:p>
            <a:pPr marL="223628" indent="-223628">
              <a:buFont typeface="Arial" panose="020B0604020202020204" pitchFamily="34" charset="0"/>
              <a:buChar char="•"/>
            </a:pPr>
            <a:r>
              <a:rPr lang="pt-PT" sz="1200" dirty="0"/>
              <a:t>LT </a:t>
            </a:r>
            <a:r>
              <a:rPr lang="pt-PT" sz="1200" dirty="0" err="1"/>
              <a:t>Laúca</a:t>
            </a:r>
            <a:r>
              <a:rPr lang="pt-PT" sz="1200" dirty="0"/>
              <a:t>-Cambambe</a:t>
            </a:r>
          </a:p>
          <a:p>
            <a:endParaRPr lang="pt-PT" sz="1200" dirty="0"/>
          </a:p>
          <a:p>
            <a:r>
              <a:rPr lang="pt-PT" sz="1200" b="1" dirty="0"/>
              <a:t>Interligação Norte – </a:t>
            </a:r>
            <a:r>
              <a:rPr lang="pt-PT" sz="1200" b="1" dirty="0" smtClean="0"/>
              <a:t>Centro:</a:t>
            </a:r>
            <a:endParaRPr lang="pt-PT" sz="1200" b="1" dirty="0"/>
          </a:p>
          <a:p>
            <a:pPr marL="223628" indent="-223628">
              <a:buFont typeface="Arial" panose="020B0604020202020204" pitchFamily="34" charset="0"/>
              <a:buChar char="•"/>
            </a:pPr>
            <a:r>
              <a:rPr lang="pt-PT" sz="1200" dirty="0"/>
              <a:t>LT Huambo - Sistema Norte a 400kV concluída em Abril/2019.</a:t>
            </a:r>
          </a:p>
          <a:p>
            <a:pPr marL="223628" indent="-223628">
              <a:buFont typeface="Arial" panose="020B0604020202020204" pitchFamily="34" charset="0"/>
              <a:buChar char="•"/>
            </a:pPr>
            <a:r>
              <a:rPr lang="pt-PT" sz="1200" dirty="0"/>
              <a:t>LT Benguela - Sistema Norte </a:t>
            </a:r>
            <a:r>
              <a:rPr lang="pt-PT" sz="1200" dirty="0" smtClean="0"/>
              <a:t>concluída. (com </a:t>
            </a:r>
            <a:r>
              <a:rPr lang="pt-PT" sz="1200" dirty="0"/>
              <a:t>equipamentos de compensação reactiva em </a:t>
            </a:r>
            <a:r>
              <a:rPr lang="pt-PT" sz="1200" dirty="0" smtClean="0"/>
              <a:t>fabrico). </a:t>
            </a:r>
          </a:p>
          <a:p>
            <a:r>
              <a:rPr lang="pt-PT" sz="1200" b="1" dirty="0" smtClean="0"/>
              <a:t>Projectos </a:t>
            </a:r>
            <a:r>
              <a:rPr lang="pt-PT" sz="1200" b="1" dirty="0"/>
              <a:t>em curso </a:t>
            </a:r>
            <a:r>
              <a:rPr lang="pt-PT" sz="1200" b="1" dirty="0" smtClean="0"/>
              <a:t>:</a:t>
            </a:r>
            <a:endParaRPr lang="pt-PT" sz="1200" b="1" dirty="0"/>
          </a:p>
          <a:p>
            <a:pPr marL="223628" indent="-223628">
              <a:buFont typeface="Arial" panose="020B0604020202020204" pitchFamily="34" charset="0"/>
              <a:buChar char="•"/>
            </a:pPr>
            <a:r>
              <a:rPr lang="pt-PT" sz="1200" dirty="0"/>
              <a:t>LT </a:t>
            </a:r>
            <a:r>
              <a:rPr lang="pt-PT" sz="1200" dirty="0" err="1"/>
              <a:t>Laúca</a:t>
            </a:r>
            <a:r>
              <a:rPr lang="pt-PT" sz="1200" dirty="0"/>
              <a:t> – Luanda/Bita</a:t>
            </a:r>
          </a:p>
          <a:p>
            <a:pPr marL="223628" indent="-223628">
              <a:buFont typeface="Arial" panose="020B0604020202020204" pitchFamily="34" charset="0"/>
              <a:buChar char="•"/>
            </a:pPr>
            <a:r>
              <a:rPr lang="pt-PT" sz="1200" dirty="0"/>
              <a:t>LT Catete-</a:t>
            </a:r>
            <a:r>
              <a:rPr lang="pt-PT" sz="1200" dirty="0" err="1"/>
              <a:t>Camama</a:t>
            </a:r>
            <a:endParaRPr lang="pt-PT" sz="1200" dirty="0"/>
          </a:p>
        </p:txBody>
      </p:sp>
      <p:sp>
        <p:nvSpPr>
          <p:cNvPr id="28" name="CaixaDeTexto 27">
            <a:extLst>
              <a:ext uri="{FF2B5EF4-FFF2-40B4-BE49-F238E27FC236}">
                <a16:creationId xmlns="" xmlns:a16="http://schemas.microsoft.com/office/drawing/2014/main" id="{4F8574B3-F4FB-48BC-A586-AEC83E192AFE}"/>
              </a:ext>
            </a:extLst>
          </p:cNvPr>
          <p:cNvSpPr txBox="1"/>
          <p:nvPr/>
        </p:nvSpPr>
        <p:spPr>
          <a:xfrm>
            <a:off x="6243041" y="1541126"/>
            <a:ext cx="2951164" cy="3596300"/>
          </a:xfrm>
          <a:prstGeom prst="rect">
            <a:avLst/>
          </a:prstGeom>
          <a:noFill/>
        </p:spPr>
        <p:txBody>
          <a:bodyPr wrap="square" lIns="71561" tIns="35780" rIns="71561" bIns="35780" rtlCol="0">
            <a:spAutoFit/>
          </a:bodyPr>
          <a:lstStyle/>
          <a:p>
            <a:r>
              <a:rPr lang="pt-PT" sz="1200" dirty="0"/>
              <a:t>No final de 2018 a ENDE servia 1.478.836 de clientes - 76 </a:t>
            </a:r>
            <a:r>
              <a:rPr lang="pt-PT" sz="1200" dirty="0" smtClean="0"/>
              <a:t>municípios. </a:t>
            </a:r>
            <a:endParaRPr lang="pt-PT" sz="1200" dirty="0"/>
          </a:p>
          <a:p>
            <a:pPr marL="223628" indent="-223628">
              <a:buFont typeface="Arial" panose="020B0604020202020204" pitchFamily="34" charset="0"/>
              <a:buChar char="•"/>
            </a:pPr>
            <a:r>
              <a:rPr lang="pt-PT" sz="1200" dirty="0"/>
              <a:t>Taxa de electrificação de </a:t>
            </a:r>
            <a:r>
              <a:rPr lang="pt-PT" sz="1200" dirty="0" smtClean="0"/>
              <a:t>42% </a:t>
            </a:r>
            <a:r>
              <a:rPr lang="pt-PT" sz="1200" dirty="0"/>
              <a:t>(mais </a:t>
            </a:r>
            <a:r>
              <a:rPr lang="pt-PT" sz="1200" dirty="0" smtClean="0"/>
              <a:t>6% </a:t>
            </a:r>
            <a:r>
              <a:rPr lang="pt-PT" sz="1200" dirty="0"/>
              <a:t>desde 2014), mas não homogénea (Luanda 75%, Bié 8%)</a:t>
            </a:r>
          </a:p>
          <a:p>
            <a:pPr marL="223628" indent="-223628">
              <a:buFont typeface="Arial" panose="020B0604020202020204" pitchFamily="34" charset="0"/>
              <a:buChar char="•"/>
            </a:pPr>
            <a:r>
              <a:rPr lang="pt-PT" sz="1200" dirty="0"/>
              <a:t>Apenas 385 mil </a:t>
            </a:r>
            <a:r>
              <a:rPr lang="pt-PT" sz="1200" dirty="0" smtClean="0"/>
              <a:t>clientes com contadores pré-pago.</a:t>
            </a:r>
            <a:endParaRPr lang="pt-PT" sz="1200" dirty="0"/>
          </a:p>
          <a:p>
            <a:endParaRPr lang="pt-PT" sz="1200" dirty="0"/>
          </a:p>
          <a:p>
            <a:r>
              <a:rPr lang="pt-PT" sz="1200" b="1" dirty="0"/>
              <a:t>Abrandamento do ritmo de </a:t>
            </a:r>
            <a:r>
              <a:rPr lang="pt-PT" sz="1200" b="1" dirty="0" smtClean="0"/>
              <a:t>electrificação:</a:t>
            </a:r>
            <a:endParaRPr lang="pt-PT" sz="1200" b="1" dirty="0"/>
          </a:p>
          <a:p>
            <a:pPr marL="223628" indent="-223628">
              <a:buFont typeface="Arial" panose="020B0604020202020204" pitchFamily="34" charset="0"/>
              <a:buChar char="•"/>
            </a:pPr>
            <a:r>
              <a:rPr lang="pt-PT" sz="1200" dirty="0"/>
              <a:t>2016:  92.000 clientes</a:t>
            </a:r>
          </a:p>
          <a:p>
            <a:pPr marL="223628" indent="-223628">
              <a:buFont typeface="Arial" panose="020B0604020202020204" pitchFamily="34" charset="0"/>
              <a:buChar char="•"/>
            </a:pPr>
            <a:r>
              <a:rPr lang="pt-PT" sz="1200" dirty="0" smtClean="0"/>
              <a:t>2017</a:t>
            </a:r>
            <a:r>
              <a:rPr lang="pt-PT" sz="1200" dirty="0"/>
              <a:t>:  29.000 clientes</a:t>
            </a:r>
            <a:r>
              <a:rPr lang="pt-PT" sz="1200" dirty="0" smtClean="0"/>
              <a:t>.</a:t>
            </a:r>
          </a:p>
          <a:p>
            <a:pPr marL="250460" indent="-250460">
              <a:buFont typeface="Arial" panose="020B0604020202020204" pitchFamily="34" charset="0"/>
              <a:buChar char="•"/>
            </a:pPr>
            <a:r>
              <a:rPr lang="pt-PT" sz="1200" dirty="0" smtClean="0"/>
              <a:t>2018: </a:t>
            </a:r>
            <a:r>
              <a:rPr lang="pt-PT" sz="1100" dirty="0"/>
              <a:t>28.000 clientes.</a:t>
            </a:r>
          </a:p>
          <a:p>
            <a:r>
              <a:rPr lang="pt-PT" sz="1200" dirty="0" smtClean="0"/>
              <a:t>Em 2019 </a:t>
            </a:r>
            <a:r>
              <a:rPr lang="pt-PT" sz="1200" dirty="0" err="1" smtClean="0"/>
              <a:t>spera-se</a:t>
            </a:r>
            <a:r>
              <a:rPr lang="pt-PT" sz="1200" dirty="0" smtClean="0"/>
              <a:t> um aumento </a:t>
            </a:r>
            <a:r>
              <a:rPr lang="pt-PT" sz="1200" dirty="0"/>
              <a:t>significativo com a conclusão dos projectos de electrificação nas províncias abaixo mencionadas: Cabinda, Zaire, Luanda, Benguela, Huambo e Huíla. </a:t>
            </a:r>
          </a:p>
          <a:p>
            <a:r>
              <a:rPr lang="pt-PT" sz="1200" dirty="0" smtClean="0"/>
              <a:t>No total </a:t>
            </a:r>
            <a:r>
              <a:rPr lang="pt-PT" sz="1200" dirty="0"/>
              <a:t>de 377.040 mil novos </a:t>
            </a:r>
            <a:r>
              <a:rPr lang="pt-PT" sz="1200" dirty="0" smtClean="0"/>
              <a:t>clientes.</a:t>
            </a:r>
            <a:endParaRPr lang="pt-PT" sz="1400" dirty="0"/>
          </a:p>
          <a:p>
            <a:endParaRPr lang="pt-PT" sz="1300" dirty="0"/>
          </a:p>
        </p:txBody>
      </p:sp>
    </p:spTree>
    <p:extLst>
      <p:ext uri="{BB962C8B-B14F-4D97-AF65-F5344CB8AC3E}">
        <p14:creationId xmlns:p14="http://schemas.microsoft.com/office/powerpoint/2010/main" val="3371874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="" xmlns:a16="http://schemas.microsoft.com/office/drawing/2014/main" id="{2137E43C-C23F-4308-BEDF-97870291D69C}"/>
              </a:ext>
            </a:extLst>
          </p:cNvPr>
          <p:cNvSpPr txBox="1">
            <a:spLocks/>
          </p:cNvSpPr>
          <p:nvPr/>
        </p:nvSpPr>
        <p:spPr>
          <a:xfrm>
            <a:off x="323357" y="152647"/>
            <a:ext cx="5891620" cy="41467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1042437" rtl="0" eaLnBrk="1" latinLnBrk="0" hangingPunct="1">
              <a:spcBef>
                <a:spcPct val="0"/>
              </a:spcBef>
              <a:buNone/>
              <a:defRPr sz="2200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/>
              <a:t>Prioridades</a:t>
            </a:r>
            <a:endParaRPr lang="pt-PT" dirty="0"/>
          </a:p>
        </p:txBody>
      </p:sp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CE2EE67F-6BD7-4A88-83B3-98444725CE23}"/>
              </a:ext>
            </a:extLst>
          </p:cNvPr>
          <p:cNvSpPr txBox="1"/>
          <p:nvPr/>
        </p:nvSpPr>
        <p:spPr>
          <a:xfrm>
            <a:off x="234528" y="213480"/>
            <a:ext cx="8709264" cy="65703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lIns="71561" tIns="35780" rIns="71561" bIns="35780" rtlCol="0">
            <a:spAutoFit/>
          </a:bodyPr>
          <a:lstStyle/>
          <a:p>
            <a:r>
              <a:rPr lang="pt-PT" sz="1900" b="1" dirty="0"/>
              <a:t>SECTOR DA ÁGUA: Situação actual e projectos em </a:t>
            </a:r>
            <a:r>
              <a:rPr lang="pt-PT" sz="1900" b="1" dirty="0" smtClean="0"/>
              <a:t>curso</a:t>
            </a:r>
          </a:p>
          <a:p>
            <a:endParaRPr lang="pt-PT" sz="1900" b="1" dirty="0"/>
          </a:p>
        </p:txBody>
      </p:sp>
      <p:sp>
        <p:nvSpPr>
          <p:cNvPr id="7" name="Fluxograma: Processo 6">
            <a:extLst>
              <a:ext uri="{FF2B5EF4-FFF2-40B4-BE49-F238E27FC236}">
                <a16:creationId xmlns="" xmlns:a16="http://schemas.microsoft.com/office/drawing/2014/main" id="{03B35BC2-B994-4F83-98AD-62955F24F95B}"/>
              </a:ext>
            </a:extLst>
          </p:cNvPr>
          <p:cNvSpPr/>
          <p:nvPr/>
        </p:nvSpPr>
        <p:spPr>
          <a:xfrm>
            <a:off x="200208" y="999238"/>
            <a:ext cx="2726178" cy="391864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61" tIns="35780" rIns="71561" bIns="35780" rtlCol="0" anchor="ctr"/>
          <a:lstStyle/>
          <a:p>
            <a:pPr algn="ctr"/>
            <a:r>
              <a:rPr lang="pt-PT" sz="1600" b="1" dirty="0">
                <a:solidFill>
                  <a:schemeClr val="tx1"/>
                </a:solidFill>
              </a:rPr>
              <a:t>Abastecimento de água a Luanda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="" xmlns:a16="http://schemas.microsoft.com/office/drawing/2014/main" id="{8B32F1CF-904E-4BEE-8196-9574CB6C3AEB}"/>
              </a:ext>
            </a:extLst>
          </p:cNvPr>
          <p:cNvSpPr txBox="1"/>
          <p:nvPr/>
        </p:nvSpPr>
        <p:spPr>
          <a:xfrm>
            <a:off x="113064" y="1613456"/>
            <a:ext cx="3017151" cy="3211580"/>
          </a:xfrm>
          <a:prstGeom prst="rect">
            <a:avLst/>
          </a:prstGeom>
          <a:noFill/>
        </p:spPr>
        <p:txBody>
          <a:bodyPr wrap="square" lIns="71561" tIns="35780" rIns="71561" bIns="35780" rtlCol="0">
            <a:spAutoFit/>
          </a:bodyPr>
          <a:lstStyle/>
          <a:p>
            <a:r>
              <a:rPr lang="pt-PT" sz="1200" dirty="0"/>
              <a:t>Construção dos </a:t>
            </a:r>
            <a:r>
              <a:rPr lang="pt-PT" sz="1200" b="1" dirty="0"/>
              <a:t>sistemas de Bita (Sul) e </a:t>
            </a:r>
            <a:r>
              <a:rPr lang="pt-PT" sz="1200" b="1" dirty="0" err="1"/>
              <a:t>Quilonga</a:t>
            </a:r>
            <a:r>
              <a:rPr lang="pt-PT" sz="1200" b="1" dirty="0"/>
              <a:t> Grande (Leste) com arranque parcial </a:t>
            </a:r>
            <a:r>
              <a:rPr lang="pt-PT" sz="1200" dirty="0"/>
              <a:t>devido a exiguidade de recursos financeiros</a:t>
            </a:r>
          </a:p>
          <a:p>
            <a:pPr marL="223628" indent="-223628">
              <a:buFont typeface="Arial" panose="020B0604020202020204" pitchFamily="34" charset="0"/>
              <a:buChar char="•"/>
            </a:pPr>
            <a:r>
              <a:rPr lang="pt-PT" sz="1200" dirty="0"/>
              <a:t>Arranque das obras em 2 lotes do Sistema Bita (lotes B3 e B4) e 7 lotes do Sistema </a:t>
            </a:r>
            <a:r>
              <a:rPr lang="pt-PT" sz="1200" dirty="0" err="1"/>
              <a:t>Quilonga</a:t>
            </a:r>
            <a:r>
              <a:rPr lang="pt-PT" sz="1200" dirty="0"/>
              <a:t> Grande (lotes Q1, Q3, Q4, Q5, Q8, Q9 e Q10) por recurso à Linha Crédito China. </a:t>
            </a:r>
          </a:p>
          <a:p>
            <a:pPr marL="223628" indent="-223628">
              <a:buFont typeface="Arial" panose="020B0604020202020204" pitchFamily="34" charset="0"/>
              <a:buChar char="•"/>
            </a:pPr>
            <a:r>
              <a:rPr lang="pt-PT" sz="1200" dirty="0"/>
              <a:t>Permanece a </a:t>
            </a:r>
            <a:r>
              <a:rPr lang="pt-PT" sz="1200" b="1" dirty="0"/>
              <a:t>necessidade urgente de cobertura financeira </a:t>
            </a:r>
            <a:r>
              <a:rPr lang="pt-PT" sz="1200" dirty="0"/>
              <a:t>para os restantes lotes, em particular as condutas adutoras de água tratada.</a:t>
            </a:r>
          </a:p>
          <a:p>
            <a:pPr marL="223628" indent="-223628">
              <a:buFont typeface="Arial" panose="020B0604020202020204" pitchFamily="34" charset="0"/>
              <a:buChar char="•"/>
            </a:pPr>
            <a:r>
              <a:rPr lang="pt-PT" sz="1200" b="1" dirty="0" smtClean="0"/>
              <a:t>Concluir o </a:t>
            </a:r>
            <a:r>
              <a:rPr lang="pt-PT" sz="1200" b="1" dirty="0"/>
              <a:t>processo de negociação com o Banco Mundial </a:t>
            </a:r>
            <a:r>
              <a:rPr lang="pt-PT" sz="1200" dirty="0"/>
              <a:t>para financiamento integral do projecto de construção do </a:t>
            </a:r>
            <a:r>
              <a:rPr lang="pt-PT" sz="1200" b="1" dirty="0"/>
              <a:t>sistema Bita</a:t>
            </a:r>
          </a:p>
        </p:txBody>
      </p:sp>
      <p:sp>
        <p:nvSpPr>
          <p:cNvPr id="20" name="Fluxograma: Processo 19">
            <a:extLst>
              <a:ext uri="{FF2B5EF4-FFF2-40B4-BE49-F238E27FC236}">
                <a16:creationId xmlns="" xmlns:a16="http://schemas.microsoft.com/office/drawing/2014/main" id="{234BD06D-6CB3-4A29-BADA-3525FB88CDAF}"/>
              </a:ext>
            </a:extLst>
          </p:cNvPr>
          <p:cNvSpPr/>
          <p:nvPr/>
        </p:nvSpPr>
        <p:spPr>
          <a:xfrm>
            <a:off x="3319471" y="983875"/>
            <a:ext cx="2619058" cy="391864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61" tIns="35780" rIns="71561" bIns="35780" rtlCol="0" anchor="ctr"/>
          <a:lstStyle/>
          <a:p>
            <a:pPr algn="ctr"/>
            <a:r>
              <a:rPr lang="pt-PT" sz="1600" b="1" dirty="0">
                <a:solidFill>
                  <a:schemeClr val="tx1"/>
                </a:solidFill>
              </a:rPr>
              <a:t>Outros </a:t>
            </a:r>
            <a:r>
              <a:rPr lang="pt-PT" sz="1600" b="1" dirty="0" err="1">
                <a:solidFill>
                  <a:schemeClr val="tx1"/>
                </a:solidFill>
              </a:rPr>
              <a:t>projectos</a:t>
            </a:r>
            <a:r>
              <a:rPr lang="pt-PT" sz="1600" b="1" dirty="0">
                <a:solidFill>
                  <a:schemeClr val="tx1"/>
                </a:solidFill>
              </a:rPr>
              <a:t> de abastecimento</a:t>
            </a:r>
          </a:p>
        </p:txBody>
      </p:sp>
      <p:sp>
        <p:nvSpPr>
          <p:cNvPr id="24" name="Fluxograma: Processo 23">
            <a:extLst>
              <a:ext uri="{FF2B5EF4-FFF2-40B4-BE49-F238E27FC236}">
                <a16:creationId xmlns="" xmlns:a16="http://schemas.microsoft.com/office/drawing/2014/main" id="{1ADF0654-1209-4484-9C68-7751CD34E87F}"/>
              </a:ext>
            </a:extLst>
          </p:cNvPr>
          <p:cNvSpPr/>
          <p:nvPr/>
        </p:nvSpPr>
        <p:spPr>
          <a:xfrm>
            <a:off x="6501071" y="992298"/>
            <a:ext cx="2442721" cy="391864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61" tIns="35780" rIns="71561" bIns="35780" rtlCol="0" anchor="ctr"/>
          <a:lstStyle/>
          <a:p>
            <a:pPr algn="ctr"/>
            <a:endParaRPr lang="pt-PT" sz="1600" b="1" dirty="0"/>
          </a:p>
          <a:p>
            <a:pPr algn="ctr"/>
            <a:r>
              <a:rPr lang="pt-PT" sz="1600" b="1" dirty="0">
                <a:solidFill>
                  <a:schemeClr val="tx1"/>
                </a:solidFill>
              </a:rPr>
              <a:t>Desenvolvimento institucional do sector</a:t>
            </a:r>
          </a:p>
          <a:p>
            <a:pPr algn="ctr"/>
            <a:endParaRPr lang="pt-PT" sz="1600" b="1" dirty="0"/>
          </a:p>
        </p:txBody>
      </p:sp>
      <p:sp>
        <p:nvSpPr>
          <p:cNvPr id="27" name="CaixaDeTexto 26">
            <a:extLst>
              <a:ext uri="{FF2B5EF4-FFF2-40B4-BE49-F238E27FC236}">
                <a16:creationId xmlns="" xmlns:a16="http://schemas.microsoft.com/office/drawing/2014/main" id="{6D7E1984-A3B2-4B97-BDC3-A3D97FF5EA23}"/>
              </a:ext>
            </a:extLst>
          </p:cNvPr>
          <p:cNvSpPr txBox="1"/>
          <p:nvPr/>
        </p:nvSpPr>
        <p:spPr>
          <a:xfrm>
            <a:off x="3225890" y="1394165"/>
            <a:ext cx="2712640" cy="3819438"/>
          </a:xfrm>
          <a:prstGeom prst="rect">
            <a:avLst/>
          </a:prstGeom>
          <a:noFill/>
        </p:spPr>
        <p:txBody>
          <a:bodyPr wrap="square" lIns="71561" tIns="35780" rIns="71561" bIns="35780" rtlCol="0">
            <a:spAutoFit/>
          </a:bodyPr>
          <a:lstStyle/>
          <a:p>
            <a:r>
              <a:rPr lang="pt-PT" sz="1050" dirty="0"/>
              <a:t>Ao nível das Sedes de </a:t>
            </a:r>
            <a:r>
              <a:rPr lang="pt-PT" sz="1050" dirty="0" smtClean="0"/>
              <a:t>Província:</a:t>
            </a:r>
            <a:endParaRPr lang="pt-PT" sz="1050" dirty="0"/>
          </a:p>
          <a:p>
            <a:pPr marL="223628" indent="-223628" algn="just">
              <a:buFont typeface="Arial" panose="020B0604020202020204" pitchFamily="34" charset="0"/>
              <a:buChar char="•"/>
            </a:pPr>
            <a:r>
              <a:rPr lang="pt-PT" sz="1100" dirty="0"/>
              <a:t>Vários projectos estruturantes em Sedes Provinciais executados: Água Caxito, Água do Sumbe, Água do Namibe, Água  </a:t>
            </a:r>
            <a:r>
              <a:rPr lang="pt-PT" sz="1100" dirty="0" smtClean="0"/>
              <a:t>Xangongo.</a:t>
            </a:r>
            <a:endParaRPr lang="pt-PT" sz="1100" dirty="0"/>
          </a:p>
          <a:p>
            <a:pPr marL="223628" indent="-223628" algn="just">
              <a:buFont typeface="Arial" panose="020B0604020202020204" pitchFamily="34" charset="0"/>
              <a:buChar char="•"/>
            </a:pPr>
            <a:r>
              <a:rPr lang="pt-PT" sz="1100" dirty="0"/>
              <a:t>Projectos em curso de reforço de abastecimento de água de +150.000 m3/dia em 5 </a:t>
            </a:r>
            <a:r>
              <a:rPr lang="pt-PT" sz="1100" dirty="0" smtClean="0"/>
              <a:t>Províncias(Huambo, Cabinda, Bié, Malange e Zaire). </a:t>
            </a:r>
          </a:p>
          <a:p>
            <a:pPr marL="223628" indent="-223628">
              <a:buFont typeface="Arial" panose="020B0604020202020204" pitchFamily="34" charset="0"/>
              <a:buChar char="•"/>
            </a:pPr>
            <a:endParaRPr lang="pt-PT" sz="1100" dirty="0"/>
          </a:p>
          <a:p>
            <a:pPr marL="223628" indent="-223628" algn="just">
              <a:buFont typeface="Arial" panose="020B0604020202020204" pitchFamily="34" charset="0"/>
              <a:buChar char="•"/>
            </a:pPr>
            <a:r>
              <a:rPr lang="pt-PT" sz="1100" dirty="0"/>
              <a:t>Projectos em curso de aumento de ligações domiciliárias em </a:t>
            </a:r>
            <a:r>
              <a:rPr lang="pt-PT" sz="1100" dirty="0" smtClean="0"/>
              <a:t>Sedes Provinciais  </a:t>
            </a:r>
            <a:r>
              <a:rPr lang="pt-PT" sz="1100" dirty="0"/>
              <a:t>num total de 165.000 ligações</a:t>
            </a:r>
          </a:p>
          <a:p>
            <a:pPr marL="223628" indent="-223628">
              <a:buFont typeface="Arial" panose="020B0604020202020204" pitchFamily="34" charset="0"/>
              <a:buChar char="•"/>
            </a:pPr>
            <a:endParaRPr lang="pt-PT" sz="700" dirty="0"/>
          </a:p>
          <a:p>
            <a:pPr algn="just"/>
            <a:r>
              <a:rPr lang="pt-PT" sz="1100" dirty="0"/>
              <a:t>No caso das Sedes Municipais 10 projectos foram concluídos, </a:t>
            </a:r>
            <a:r>
              <a:rPr lang="pt-PT" sz="1100" dirty="0" smtClean="0"/>
              <a:t>outros aguardam aguardam </a:t>
            </a:r>
            <a:r>
              <a:rPr lang="pt-PT" sz="1100" dirty="0"/>
              <a:t>conclusão por falta de recursos </a:t>
            </a:r>
            <a:r>
              <a:rPr lang="pt-PT" sz="1100" dirty="0" smtClean="0"/>
              <a:t>financeiros.</a:t>
            </a:r>
            <a:endParaRPr lang="pt-PT" sz="1100" dirty="0"/>
          </a:p>
          <a:p>
            <a:endParaRPr lang="pt-PT" sz="600" dirty="0"/>
          </a:p>
          <a:p>
            <a:r>
              <a:rPr lang="pt-PT" sz="1100" dirty="0"/>
              <a:t>O Programa Água para Todos atingiu </a:t>
            </a:r>
            <a:r>
              <a:rPr lang="pt-PT" sz="1100"/>
              <a:t>já </a:t>
            </a:r>
            <a:r>
              <a:rPr lang="pt-PT" sz="1100" smtClean="0"/>
              <a:t>68.7% </a:t>
            </a:r>
            <a:r>
              <a:rPr lang="pt-PT" sz="1100" dirty="0"/>
              <a:t>de </a:t>
            </a:r>
            <a:r>
              <a:rPr lang="pt-PT" sz="1100" dirty="0" smtClean="0"/>
              <a:t>cobertura, </a:t>
            </a:r>
            <a:r>
              <a:rPr lang="pt-PT" sz="1100" dirty="0"/>
              <a:t>mas apresenta </a:t>
            </a:r>
            <a:r>
              <a:rPr lang="pt-PT" sz="1100" b="1" dirty="0"/>
              <a:t>problemas </a:t>
            </a:r>
            <a:r>
              <a:rPr lang="pt-PT" sz="1100" b="1" dirty="0" smtClean="0"/>
              <a:t>a </a:t>
            </a:r>
            <a:r>
              <a:rPr lang="pt-PT" sz="1100" b="1" dirty="0"/>
              <a:t>nível  </a:t>
            </a:r>
            <a:r>
              <a:rPr lang="pt-PT" sz="1100" b="1" dirty="0" smtClean="0"/>
              <a:t>da OM.</a:t>
            </a:r>
            <a:endParaRPr lang="pt-PT" sz="1100" b="1" dirty="0"/>
          </a:p>
        </p:txBody>
      </p:sp>
      <p:sp>
        <p:nvSpPr>
          <p:cNvPr id="28" name="CaixaDeTexto 27">
            <a:extLst>
              <a:ext uri="{FF2B5EF4-FFF2-40B4-BE49-F238E27FC236}">
                <a16:creationId xmlns="" xmlns:a16="http://schemas.microsoft.com/office/drawing/2014/main" id="{4F8574B3-F4FB-48BC-A586-AEC83E192AFE}"/>
              </a:ext>
            </a:extLst>
          </p:cNvPr>
          <p:cNvSpPr txBox="1"/>
          <p:nvPr/>
        </p:nvSpPr>
        <p:spPr>
          <a:xfrm>
            <a:off x="6372055" y="1541126"/>
            <a:ext cx="2700751" cy="2072806"/>
          </a:xfrm>
          <a:prstGeom prst="rect">
            <a:avLst/>
          </a:prstGeom>
          <a:noFill/>
        </p:spPr>
        <p:txBody>
          <a:bodyPr wrap="square" lIns="71561" tIns="35780" rIns="71561" bIns="35780" rtlCol="0">
            <a:spAutoFit/>
          </a:bodyPr>
          <a:lstStyle/>
          <a:p>
            <a:pPr algn="just"/>
            <a:r>
              <a:rPr lang="pt-PT" sz="1300" dirty="0"/>
              <a:t>Programas de desenvolvimento institucional do sector, financiados por agências internacionais, como o Banco Mundial e o Banco Africano de Desenvolvimento, que para além de acções de cariz institucional, também têm uma forte componente de investimentos </a:t>
            </a:r>
            <a:r>
              <a:rPr lang="pt-PT" sz="1300" dirty="0" smtClean="0"/>
              <a:t>no </a:t>
            </a:r>
            <a:r>
              <a:rPr lang="pt-PT" sz="1300" dirty="0"/>
              <a:t>âmbito dos sistemas de abastecimento de água e de águas residuais.</a:t>
            </a:r>
          </a:p>
        </p:txBody>
      </p:sp>
    </p:spTree>
    <p:extLst>
      <p:ext uri="{BB962C8B-B14F-4D97-AF65-F5344CB8AC3E}">
        <p14:creationId xmlns:p14="http://schemas.microsoft.com/office/powerpoint/2010/main" val="3558155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 descr="Inicial&#10;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3458324"/>
              </p:ext>
            </p:extLst>
          </p:nvPr>
        </p:nvGraphicFramePr>
        <p:xfrm>
          <a:off x="871537" y="2534014"/>
          <a:ext cx="7229475" cy="2352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52" y="209550"/>
            <a:ext cx="8655198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404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3906</TotalTime>
  <Words>1176</Words>
  <Application>Microsoft Office PowerPoint</Application>
  <PresentationFormat>Apresentação no Ecrã (16:9)</PresentationFormat>
  <Paragraphs>150</Paragraphs>
  <Slides>15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Servidores OLE incorporados</vt:lpstr>
      </vt:variant>
      <vt:variant>
        <vt:i4>1</vt:i4>
      </vt:variant>
      <vt:variant>
        <vt:lpstr>Títulos dos diapositivos</vt:lpstr>
      </vt:variant>
      <vt:variant>
        <vt:i4>15</vt:i4>
      </vt:variant>
    </vt:vector>
  </HeadingPairs>
  <TitlesOfParts>
    <vt:vector size="19" baseType="lpstr">
      <vt:lpstr>Tema do Office</vt:lpstr>
      <vt:lpstr>Personalizar design</vt:lpstr>
      <vt:lpstr>1_Tema do Office</vt:lpstr>
      <vt:lpstr>think-cell Slide</vt:lpstr>
      <vt:lpstr>Apresentação do PowerPoint</vt:lpstr>
      <vt:lpstr>Apresentação do PowerPoint</vt:lpstr>
      <vt:lpstr> Programa de Governo para o período 2018-2022.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patricio</dc:creator>
  <cp:lastModifiedBy>PC</cp:lastModifiedBy>
  <cp:revision>282</cp:revision>
  <cp:lastPrinted>2019-07-23T14:40:05Z</cp:lastPrinted>
  <dcterms:created xsi:type="dcterms:W3CDTF">2013-08-15T21:51:06Z</dcterms:created>
  <dcterms:modified xsi:type="dcterms:W3CDTF">2019-07-26T09:29:29Z</dcterms:modified>
</cp:coreProperties>
</file>