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4" r:id="rId3"/>
    <p:sldId id="295" r:id="rId4"/>
    <p:sldId id="258" r:id="rId5"/>
    <p:sldId id="296" r:id="rId6"/>
    <p:sldId id="259" r:id="rId7"/>
    <p:sldId id="265" r:id="rId8"/>
    <p:sldId id="266" r:id="rId9"/>
    <p:sldId id="297" r:id="rId10"/>
    <p:sldId id="267" r:id="rId11"/>
    <p:sldId id="298" r:id="rId12"/>
    <p:sldId id="299" r:id="rId13"/>
    <p:sldId id="268" r:id="rId14"/>
    <p:sldId id="300" r:id="rId15"/>
    <p:sldId id="270" r:id="rId16"/>
    <p:sldId id="271" r:id="rId17"/>
    <p:sldId id="272" r:id="rId18"/>
    <p:sldId id="273" r:id="rId19"/>
    <p:sldId id="274" r:id="rId20"/>
    <p:sldId id="275" r:id="rId21"/>
    <p:sldId id="301" r:id="rId22"/>
    <p:sldId id="290" r:id="rId23"/>
    <p:sldId id="276" r:id="rId24"/>
    <p:sldId id="277" r:id="rId25"/>
    <p:sldId id="278" r:id="rId26"/>
    <p:sldId id="302" r:id="rId27"/>
    <p:sldId id="291" r:id="rId28"/>
    <p:sldId id="292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4F30-E4CD-487C-A978-5CC49932D17F}" type="datetimeFigureOut">
              <a:rPr lang="pt-PT" smtClean="0"/>
              <a:t>12-09-2018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E64A-EF4D-48BF-8D83-47FC08522E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2272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4F30-E4CD-487C-A978-5CC49932D17F}" type="datetimeFigureOut">
              <a:rPr lang="pt-PT" smtClean="0"/>
              <a:t>12-09-2018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E64A-EF4D-48BF-8D83-47FC08522E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732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4F30-E4CD-487C-A978-5CC49932D17F}" type="datetimeFigureOut">
              <a:rPr lang="pt-PT" smtClean="0"/>
              <a:t>12-09-2018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E64A-EF4D-48BF-8D83-47FC08522E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2140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4F30-E4CD-487C-A978-5CC49932D17F}" type="datetimeFigureOut">
              <a:rPr lang="pt-PT" smtClean="0"/>
              <a:t>12-09-2018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E64A-EF4D-48BF-8D83-47FC08522E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092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4F30-E4CD-487C-A978-5CC49932D17F}" type="datetimeFigureOut">
              <a:rPr lang="pt-PT" smtClean="0"/>
              <a:t>12-09-2018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E64A-EF4D-48BF-8D83-47FC08522E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9991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4F30-E4CD-487C-A978-5CC49932D17F}" type="datetimeFigureOut">
              <a:rPr lang="pt-PT" smtClean="0"/>
              <a:t>12-09-2018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E64A-EF4D-48BF-8D83-47FC08522E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462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4F30-E4CD-487C-A978-5CC49932D17F}" type="datetimeFigureOut">
              <a:rPr lang="pt-PT" smtClean="0"/>
              <a:t>12-09-2018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E64A-EF4D-48BF-8D83-47FC08522E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084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4F30-E4CD-487C-A978-5CC49932D17F}" type="datetimeFigureOut">
              <a:rPr lang="pt-PT" smtClean="0"/>
              <a:t>12-09-2018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E64A-EF4D-48BF-8D83-47FC08522E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07631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4F30-E4CD-487C-A978-5CC49932D17F}" type="datetimeFigureOut">
              <a:rPr lang="pt-PT" smtClean="0"/>
              <a:t>12-09-2018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E64A-EF4D-48BF-8D83-47FC08522E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42969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4F30-E4CD-487C-A978-5CC49932D17F}" type="datetimeFigureOut">
              <a:rPr lang="pt-PT" smtClean="0"/>
              <a:t>12-09-2018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E64A-EF4D-48BF-8D83-47FC08522E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3580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4F30-E4CD-487C-A978-5CC49932D17F}" type="datetimeFigureOut">
              <a:rPr lang="pt-PT" smtClean="0"/>
              <a:t>12-09-2018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E64A-EF4D-48BF-8D83-47FC08522E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0099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04F30-E4CD-487C-A978-5CC49932D17F}" type="datetimeFigureOut">
              <a:rPr lang="pt-PT" smtClean="0"/>
              <a:t>12-09-2018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2E64A-EF4D-48BF-8D83-47FC08522E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019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5"/>
          <p:cNvPicPr/>
          <p:nvPr/>
        </p:nvPicPr>
        <p:blipFill>
          <a:blip r:embed="rId2"/>
          <a:stretch>
            <a:fillRect/>
          </a:stretch>
        </p:blipFill>
        <p:spPr>
          <a:xfrm>
            <a:off x="4254455" y="715192"/>
            <a:ext cx="913765" cy="89916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896983" y="1683256"/>
            <a:ext cx="7123612" cy="1657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Times New Roman" panose="02020603050405020304" pitchFamily="18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MINISTÉRIO DA ENERGIA E ÁGUAS </a:t>
            </a:r>
            <a:endParaRPr lang="pt-PT" sz="1600" dirty="0" smtClean="0">
              <a:solidFill>
                <a:srgbClr val="000000"/>
              </a:solidFill>
              <a:latin typeface="Times New Roman" panose="02020603050405020304" pitchFamily="18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t-P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8º CONSELHO CONSULTIVO</a:t>
            </a: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PT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Saurimo, 11 </a:t>
            </a:r>
            <a:r>
              <a:rPr lang="pt-P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-12 de Setembro de 2018</a:t>
            </a:r>
            <a:endParaRPr lang="pt-P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555" indent="-6350" algn="ctr">
              <a:spcAft>
                <a:spcPts val="1055"/>
              </a:spcAft>
            </a:pPr>
            <a:r>
              <a:rPr lang="pt-PT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endParaRPr lang="pt-PT" sz="16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84069" y="3104565"/>
            <a:ext cx="72194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PT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P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CONTRIBUIÇÃO PARA O DESENVOLVIMENTO DAS EMPRESAS DO SECTOR: ESTADO ACTUAL E PRÓXIMAS ACÇÕES</a:t>
            </a:r>
          </a:p>
          <a:p>
            <a:pPr algn="ctr"/>
            <a:endParaRPr lang="pt-PT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PT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P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P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</a:t>
            </a:r>
            <a:r>
              <a:rPr lang="pt-P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Domingos Januário de Almeida</a:t>
            </a:r>
          </a:p>
          <a:p>
            <a:pPr algn="r"/>
            <a:r>
              <a:rPr lang="pt-P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Secretario Executivo  da Associação das Empresas </a:t>
            </a:r>
          </a:p>
          <a:p>
            <a:pPr algn="r"/>
            <a:r>
              <a:rPr lang="pt-P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Água e Saneamento de Angola (AEASA)</a:t>
            </a:r>
            <a:r>
              <a:rPr lang="pt-P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60930" y="6322423"/>
            <a:ext cx="40308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CINE CHICAPA, SAURIMO - LUNDA SUL 2018</a:t>
            </a:r>
            <a:endParaRPr lang="pt-PT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A318-5364-409D-8CEA-6D0E993BD0DA}" type="slidenum">
              <a:rPr lang="pt-PT" smtClean="0"/>
              <a:t>1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327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10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sp>
        <p:nvSpPr>
          <p:cNvPr id="11" name="Retângulo 10"/>
          <p:cNvSpPr/>
          <p:nvPr/>
        </p:nvSpPr>
        <p:spPr>
          <a:xfrm>
            <a:off x="444137" y="1935834"/>
            <a:ext cx="8198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latin typeface="Times New Roman" panose="02020603050405020304" pitchFamily="18" charset="0"/>
              </a:rPr>
              <a:t>1.7</a:t>
            </a:r>
            <a:r>
              <a:rPr lang="pt-PT" sz="2400" b="1" dirty="0" smtClean="0">
                <a:latin typeface="Times New Roman" panose="02020603050405020304" pitchFamily="18" charset="0"/>
              </a:rPr>
              <a:t>.  Composição do Conselho </a:t>
            </a:r>
            <a:r>
              <a:rPr lang="pt-PT" sz="2400" b="1" dirty="0" smtClean="0">
                <a:latin typeface="Times New Roman" panose="02020603050405020304" pitchFamily="18" charset="0"/>
              </a:rPr>
              <a:t>Fiscal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672665"/>
              </p:ext>
            </p:extLst>
          </p:nvPr>
        </p:nvGraphicFramePr>
        <p:xfrm>
          <a:off x="422683" y="2768352"/>
          <a:ext cx="8198702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575240582"/>
                    </a:ext>
                  </a:extLst>
                </a:gridCol>
                <a:gridCol w="6369902">
                  <a:extLst>
                    <a:ext uri="{9D8B030D-6E8A-4147-A177-3AD203B41FA5}">
                      <a16:colId xmlns:a16="http://schemas.microsoft.com/office/drawing/2014/main" val="21371196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Presidente</a:t>
                      </a:r>
                      <a:endParaRPr lang="pt-PT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pt-P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Sr</a:t>
                      </a:r>
                      <a:r>
                        <a:rPr lang="pt-P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Fernando Cunha, Presidente do Conselho de Administração da Empresa de Água e Saneamento do Cunene</a:t>
                      </a:r>
                      <a:endParaRPr lang="pt-PT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490056"/>
                  </a:ext>
                </a:extLst>
              </a:tr>
              <a:tr h="347353">
                <a:tc>
                  <a:txBody>
                    <a:bodyPr/>
                    <a:lstStyle/>
                    <a:p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1º Vogal</a:t>
                      </a:r>
                      <a:endParaRPr lang="pt-PT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pt-PT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230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2º</a:t>
                      </a:r>
                      <a:r>
                        <a:rPr lang="pt-PT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Vogal</a:t>
                      </a:r>
                      <a:endParaRPr lang="pt-PT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pt-PT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678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6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11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sp>
        <p:nvSpPr>
          <p:cNvPr id="13" name="Retângulo 12"/>
          <p:cNvSpPr/>
          <p:nvPr/>
        </p:nvSpPr>
        <p:spPr>
          <a:xfrm>
            <a:off x="400958" y="1792264"/>
            <a:ext cx="51724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 smtClean="0">
                <a:latin typeface="Times New Roman" panose="02020603050405020304" pitchFamily="18" charset="0"/>
              </a:rPr>
              <a:t>1.8</a:t>
            </a:r>
            <a:r>
              <a:rPr lang="pt-PT" sz="2400" b="1" dirty="0" smtClean="0">
                <a:latin typeface="Times New Roman" panose="02020603050405020304" pitchFamily="18" charset="0"/>
              </a:rPr>
              <a:t>. </a:t>
            </a:r>
            <a:r>
              <a:rPr lang="pt-PT" sz="2400" b="1" dirty="0">
                <a:latin typeface="Times New Roman" panose="02020603050405020304" pitchFamily="18" charset="0"/>
              </a:rPr>
              <a:t>Composição </a:t>
            </a:r>
            <a:r>
              <a:rPr lang="pt-PT" sz="2400" b="1" dirty="0" smtClean="0">
                <a:latin typeface="Times New Roman" panose="02020603050405020304" pitchFamily="18" charset="0"/>
              </a:rPr>
              <a:t>da Comissão Técnica</a:t>
            </a:r>
            <a:endParaRPr lang="pt-PT" sz="24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322702"/>
              </p:ext>
            </p:extLst>
          </p:nvPr>
        </p:nvGraphicFramePr>
        <p:xfrm>
          <a:off x="436109" y="2722492"/>
          <a:ext cx="819870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90">
                  <a:extLst>
                    <a:ext uri="{9D8B030D-6E8A-4147-A177-3AD203B41FA5}">
                      <a16:colId xmlns:a16="http://schemas.microsoft.com/office/drawing/2014/main" val="596741735"/>
                    </a:ext>
                  </a:extLst>
                </a:gridCol>
                <a:gridCol w="6398412">
                  <a:extLst>
                    <a:ext uri="{9D8B030D-6E8A-4147-A177-3AD203B41FA5}">
                      <a16:colId xmlns:a16="http://schemas.microsoft.com/office/drawing/2014/main" val="2630080615"/>
                    </a:ext>
                  </a:extLst>
                </a:gridCol>
              </a:tblGrid>
              <a:tr h="863534">
                <a:tc>
                  <a:txBody>
                    <a:bodyPr/>
                    <a:lstStyle/>
                    <a:p>
                      <a:pPr algn="just"/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Coordenador</a:t>
                      </a:r>
                      <a:endParaRPr lang="pt-PT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</a:t>
                      </a:r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Henrique </a:t>
                      </a:r>
                      <a:r>
                        <a:rPr lang="pt-PT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Caliengue</a:t>
                      </a:r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pt-P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Presidente do Conselho de Administração da Empresa de Água e Saneamento do Lobito</a:t>
                      </a:r>
                      <a:endParaRPr lang="pt-PT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725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72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12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sp>
        <p:nvSpPr>
          <p:cNvPr id="16" name="Retângulo 15"/>
          <p:cNvSpPr/>
          <p:nvPr/>
        </p:nvSpPr>
        <p:spPr>
          <a:xfrm>
            <a:off x="444137" y="1784001"/>
            <a:ext cx="56060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 smtClean="0">
                <a:latin typeface="Times New Roman" panose="02020603050405020304" pitchFamily="18" charset="0"/>
              </a:rPr>
              <a:t>1.9. </a:t>
            </a:r>
            <a:r>
              <a:rPr lang="pt-PT" sz="2400" b="1" dirty="0">
                <a:latin typeface="Times New Roman" panose="02020603050405020304" pitchFamily="18" charset="0"/>
              </a:rPr>
              <a:t>Composição </a:t>
            </a:r>
            <a:r>
              <a:rPr lang="pt-PT" sz="2400" b="1" dirty="0" smtClean="0">
                <a:latin typeface="Times New Roman" panose="02020603050405020304" pitchFamily="18" charset="0"/>
              </a:rPr>
              <a:t>da Comissão Disciplinar</a:t>
            </a:r>
            <a:endParaRPr lang="pt-PT" sz="24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633472"/>
              </p:ext>
            </p:extLst>
          </p:nvPr>
        </p:nvGraphicFramePr>
        <p:xfrm>
          <a:off x="444137" y="2778035"/>
          <a:ext cx="819870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554">
                  <a:extLst>
                    <a:ext uri="{9D8B030D-6E8A-4147-A177-3AD203B41FA5}">
                      <a16:colId xmlns:a16="http://schemas.microsoft.com/office/drawing/2014/main" val="596741735"/>
                    </a:ext>
                  </a:extLst>
                </a:gridCol>
                <a:gridCol w="6213148">
                  <a:extLst>
                    <a:ext uri="{9D8B030D-6E8A-4147-A177-3AD203B41FA5}">
                      <a16:colId xmlns:a16="http://schemas.microsoft.com/office/drawing/2014/main" val="2630080615"/>
                    </a:ext>
                  </a:extLst>
                </a:gridCol>
              </a:tblGrid>
              <a:tr h="844317">
                <a:tc>
                  <a:txBody>
                    <a:bodyPr/>
                    <a:lstStyle/>
                    <a:p>
                      <a:pPr algn="just"/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Coordenador</a:t>
                      </a:r>
                      <a:endParaRPr lang="pt-PT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</a:t>
                      </a:r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pt-PT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Adolfo Elias Gomes</a:t>
                      </a:r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pt-P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Presidente do Conselho de Administração da Empresa de Água e Saneamento do Huambo</a:t>
                      </a:r>
                      <a:endParaRPr lang="pt-PT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725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58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13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sp>
        <p:nvSpPr>
          <p:cNvPr id="7" name="Retângulo 6"/>
          <p:cNvSpPr/>
          <p:nvPr/>
        </p:nvSpPr>
        <p:spPr>
          <a:xfrm>
            <a:off x="348343" y="1475292"/>
            <a:ext cx="70747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latin typeface="Times New Roman" panose="02020603050405020304" pitchFamily="18" charset="0"/>
              </a:rPr>
              <a:t>1.10</a:t>
            </a:r>
            <a:r>
              <a:rPr lang="pt-PT" sz="2000" b="1" dirty="0" smtClean="0">
                <a:latin typeface="Times New Roman" panose="02020603050405020304" pitchFamily="18" charset="0"/>
              </a:rPr>
              <a:t>. </a:t>
            </a:r>
            <a:r>
              <a:rPr lang="pt-PT" sz="2000" b="1" dirty="0">
                <a:latin typeface="Times New Roman" panose="02020603050405020304" pitchFamily="18" charset="0"/>
              </a:rPr>
              <a:t>Composição da </a:t>
            </a:r>
            <a:r>
              <a:rPr lang="pt-PT" sz="2000" b="1" dirty="0" smtClean="0">
                <a:latin typeface="Times New Roman" panose="02020603050405020304" pitchFamily="18" charset="0"/>
              </a:rPr>
              <a:t>Núcleo de Mulheres (Rede de Mulheres)</a:t>
            </a:r>
            <a:endParaRPr lang="pt-PT" sz="20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039366"/>
              </p:ext>
            </p:extLst>
          </p:nvPr>
        </p:nvGraphicFramePr>
        <p:xfrm>
          <a:off x="444137" y="2489393"/>
          <a:ext cx="8198702" cy="2423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749">
                  <a:extLst>
                    <a:ext uri="{9D8B030D-6E8A-4147-A177-3AD203B41FA5}">
                      <a16:colId xmlns:a16="http://schemas.microsoft.com/office/drawing/2014/main" val="1575240582"/>
                    </a:ext>
                  </a:extLst>
                </a:gridCol>
                <a:gridCol w="6726953">
                  <a:extLst>
                    <a:ext uri="{9D8B030D-6E8A-4147-A177-3AD203B41FA5}">
                      <a16:colId xmlns:a16="http://schemas.microsoft.com/office/drawing/2014/main" val="2137119629"/>
                    </a:ext>
                  </a:extLst>
                </a:gridCol>
              </a:tblGrid>
              <a:tr h="716955">
                <a:tc>
                  <a:txBody>
                    <a:bodyPr/>
                    <a:lstStyle/>
                    <a:p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Presidente</a:t>
                      </a:r>
                      <a:endParaRPr lang="pt-PT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t-PT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Sra</a:t>
                      </a:r>
                      <a:r>
                        <a:rPr lang="pt-PT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pt-PT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Vância</a:t>
                      </a:r>
                      <a:r>
                        <a:rPr lang="pt-PT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Costa – EPAL- E.P</a:t>
                      </a:r>
                      <a:endParaRPr lang="pt-PT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490056"/>
                  </a:ext>
                </a:extLst>
              </a:tr>
              <a:tr h="347353">
                <a:tc>
                  <a:txBody>
                    <a:bodyPr/>
                    <a:lstStyle/>
                    <a:p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Vice-Presidente</a:t>
                      </a:r>
                      <a:endParaRPr lang="pt-PT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Sra.</a:t>
                      </a:r>
                      <a:r>
                        <a:rPr lang="pt-PT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Arlete Samba Paca - </a:t>
                      </a:r>
                      <a:r>
                        <a:rPr lang="pt-PT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Empresa de Água e Saneamento da Lunda Norte</a:t>
                      </a:r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PT" sz="2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t-PT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230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Secretaria</a:t>
                      </a:r>
                      <a:endParaRPr lang="pt-PT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Sra. </a:t>
                      </a:r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Odete </a:t>
                      </a:r>
                      <a:r>
                        <a:rPr lang="pt-PT" sz="20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Camati</a:t>
                      </a:r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pt-PT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Empresa de Água e Saneamento da Lunda Sul</a:t>
                      </a:r>
                      <a:endParaRPr lang="pt-PT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678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93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14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sp>
        <p:nvSpPr>
          <p:cNvPr id="10" name="Retângulo 9"/>
          <p:cNvSpPr/>
          <p:nvPr/>
        </p:nvSpPr>
        <p:spPr>
          <a:xfrm>
            <a:off x="468415" y="1770650"/>
            <a:ext cx="43655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latin typeface="Times New Roman" panose="02020603050405020304" pitchFamily="18" charset="0"/>
              </a:rPr>
              <a:t>1.11. </a:t>
            </a:r>
            <a:r>
              <a:rPr lang="pt-PT" sz="2000" b="1" dirty="0">
                <a:latin typeface="Times New Roman" panose="02020603050405020304" pitchFamily="18" charset="0"/>
              </a:rPr>
              <a:t>Composição da </a:t>
            </a:r>
            <a:r>
              <a:rPr lang="pt-PT" sz="2000" b="1" dirty="0" smtClean="0">
                <a:latin typeface="Times New Roman" panose="02020603050405020304" pitchFamily="18" charset="0"/>
              </a:rPr>
              <a:t>Núcleo de Jovens</a:t>
            </a:r>
            <a:endParaRPr lang="pt-PT" sz="20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911403"/>
              </p:ext>
            </p:extLst>
          </p:nvPr>
        </p:nvGraphicFramePr>
        <p:xfrm>
          <a:off x="489618" y="2654983"/>
          <a:ext cx="8198702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749">
                  <a:extLst>
                    <a:ext uri="{9D8B030D-6E8A-4147-A177-3AD203B41FA5}">
                      <a16:colId xmlns:a16="http://schemas.microsoft.com/office/drawing/2014/main" val="1575240582"/>
                    </a:ext>
                  </a:extLst>
                </a:gridCol>
                <a:gridCol w="6726953">
                  <a:extLst>
                    <a:ext uri="{9D8B030D-6E8A-4147-A177-3AD203B41FA5}">
                      <a16:colId xmlns:a16="http://schemas.microsoft.com/office/drawing/2014/main" val="21371196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Presidente</a:t>
                      </a:r>
                      <a:endParaRPr lang="pt-PT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t-P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Sr</a:t>
                      </a:r>
                      <a:r>
                        <a:rPr lang="pt-P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pt-PT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Helder</a:t>
                      </a:r>
                      <a:r>
                        <a:rPr lang="pt-P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Cunha – EPAL- </a:t>
                      </a:r>
                      <a:r>
                        <a:rPr lang="pt-P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E.P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t-PT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490056"/>
                  </a:ext>
                </a:extLst>
              </a:tr>
              <a:tr h="347353">
                <a:tc>
                  <a:txBody>
                    <a:bodyPr/>
                    <a:lstStyle/>
                    <a:p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Vice Presidente</a:t>
                      </a:r>
                      <a:endParaRPr lang="pt-PT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Representante </a:t>
                      </a:r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</a:t>
                      </a:r>
                      <a:r>
                        <a:rPr lang="pt-PT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Empresa de Água e Saneamento de Benguela</a:t>
                      </a:r>
                      <a:endParaRPr lang="pt-PT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230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Secretario </a:t>
                      </a:r>
                      <a:endParaRPr lang="pt-PT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Yuri </a:t>
                      </a:r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Maurício Lopes da </a:t>
                      </a:r>
                      <a:r>
                        <a:rPr lang="pt-P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Empresa de Água e Saneamento da Lunda Norte</a:t>
                      </a:r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PT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678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21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15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sp>
        <p:nvSpPr>
          <p:cNvPr id="7" name="Retângulo 6"/>
          <p:cNvSpPr/>
          <p:nvPr/>
        </p:nvSpPr>
        <p:spPr>
          <a:xfrm>
            <a:off x="444137" y="1626294"/>
            <a:ext cx="81987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Cumprimento </a:t>
            </a:r>
            <a:r>
              <a:rPr lang="pt-P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pt-PT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Recomendação </a:t>
            </a:r>
            <a:r>
              <a:rPr lang="pt-PT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7º Concelho Consultivo realizado nos dias 5 e 6 de Junho de </a:t>
            </a:r>
            <a:r>
              <a:rPr lang="pt-PT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2017, na cidade do Namibe</a:t>
            </a:r>
            <a:endParaRPr lang="pt-PT" sz="2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PT" sz="2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PT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pt-PT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pt-PT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Associação Angolana das Empresas de Água e Saneamento promova encontros por forma a discutir os assuntos de interesse comum das empresas de água com vista a uniformização </a:t>
            </a:r>
            <a:r>
              <a:rPr lang="pt-PT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 </a:t>
            </a:r>
            <a:r>
              <a:rPr lang="pt-PT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rácios ”</a:t>
            </a:r>
            <a:endParaRPr lang="pt-P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70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16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7051" y="1417878"/>
            <a:ext cx="8285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âmbito do cumprimento da recomendação foram realizados no período em referencia as seguintes </a:t>
            </a:r>
            <a:r>
              <a:rPr lang="pt-P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954994"/>
              </p:ext>
            </p:extLst>
          </p:nvPr>
        </p:nvGraphicFramePr>
        <p:xfrm>
          <a:off x="505097" y="2740384"/>
          <a:ext cx="8299269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183">
                  <a:extLst>
                    <a:ext uri="{9D8B030D-6E8A-4147-A177-3AD203B41FA5}">
                      <a16:colId xmlns:a16="http://schemas.microsoft.com/office/drawing/2014/main" val="1772987960"/>
                    </a:ext>
                  </a:extLst>
                </a:gridCol>
                <a:gridCol w="4885509">
                  <a:extLst>
                    <a:ext uri="{9D8B030D-6E8A-4147-A177-3AD203B41FA5}">
                      <a16:colId xmlns:a16="http://schemas.microsoft.com/office/drawing/2014/main" val="1664988446"/>
                    </a:ext>
                  </a:extLst>
                </a:gridCol>
                <a:gridCol w="1541417">
                  <a:extLst>
                    <a:ext uri="{9D8B030D-6E8A-4147-A177-3AD203B41FA5}">
                      <a16:colId xmlns:a16="http://schemas.microsoft.com/office/drawing/2014/main" val="113344729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17667619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Nº</a:t>
                      </a:r>
                      <a:endParaRPr lang="pt-P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Actividades</a:t>
                      </a:r>
                      <a:r>
                        <a:rPr lang="pt-PT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realizadas</a:t>
                      </a:r>
                      <a:endParaRPr lang="pt-P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</a:t>
                      </a:r>
                      <a:endParaRPr lang="pt-P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</a:t>
                      </a:r>
                      <a:endParaRPr lang="pt-P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860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P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Reunião de analise e</a:t>
                      </a:r>
                      <a:r>
                        <a:rPr lang="pt-PT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ponto de situação </a:t>
                      </a:r>
                      <a:r>
                        <a:rPr lang="pt-PT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 </a:t>
                      </a:r>
                      <a:r>
                        <a:rPr lang="pt-PT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AEASA</a:t>
                      </a:r>
                    </a:p>
                    <a:p>
                      <a:endParaRPr lang="pt-PT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13.04.18</a:t>
                      </a:r>
                      <a:endParaRPr lang="pt-PT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Lobito</a:t>
                      </a:r>
                      <a:endParaRPr lang="pt-PT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8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P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Reunião de balanço</a:t>
                      </a:r>
                      <a:r>
                        <a:rPr lang="pt-PT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grau de cumprimento das recomendações do Lobito e preparação no 8º CC MINEA</a:t>
                      </a:r>
                      <a:endParaRPr lang="pt-P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18-19.06.18</a:t>
                      </a:r>
                      <a:endParaRPr lang="pt-PT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Huambo</a:t>
                      </a:r>
                      <a:endParaRPr lang="pt-PT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786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85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17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444137" y="1429611"/>
            <a:ext cx="81987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pt-PT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2.1. Reunião </a:t>
            </a:r>
            <a:r>
              <a:rPr lang="pt-PT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PT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Lobito</a:t>
            </a:r>
            <a:r>
              <a:rPr lang="pt-PT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PT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funcionamento da AEASA;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PT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discutimos </a:t>
            </a:r>
            <a:r>
              <a:rPr lang="pt-PT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assuntos de interesse comum às </a:t>
            </a:r>
            <a:r>
              <a:rPr lang="pt-PT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empresas;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PT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analisamos os </a:t>
            </a:r>
            <a:r>
              <a:rPr lang="pt-PT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trabalhos realizados pelos </a:t>
            </a:r>
            <a:r>
              <a:rPr lang="pt-PT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grupos </a:t>
            </a:r>
            <a:r>
              <a:rPr lang="pt-PT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dinamizadores da “Rede Nacional das Mulheres do Sector da Água e Saneamento” e dos “Jovens Profissionais do Sector da Água e Saneamento</a:t>
            </a:r>
            <a:r>
              <a:rPr lang="pt-PT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apresentamos aos associados os resultados do processo de legalização da associação, a identificação da sede da AEASA, endereço eletrónico/site</a:t>
            </a:r>
            <a:r>
              <a:rPr lang="pt-PT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programamos a reunião seguinte </a:t>
            </a:r>
            <a:r>
              <a:rPr lang="pt-PT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PT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realizar-se no </a:t>
            </a:r>
            <a:r>
              <a:rPr lang="pt-PT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Huambo.</a:t>
            </a:r>
            <a:endParaRPr lang="pt-PT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pt-PT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52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18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sp>
        <p:nvSpPr>
          <p:cNvPr id="9" name="Retângulo 8"/>
          <p:cNvSpPr/>
          <p:nvPr/>
        </p:nvSpPr>
        <p:spPr>
          <a:xfrm>
            <a:off x="444137" y="1557554"/>
            <a:ext cx="81987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pt-PT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PT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reunião do Lobito </a:t>
            </a:r>
            <a:r>
              <a:rPr lang="pt-PT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produziu as seguintes </a:t>
            </a:r>
            <a:r>
              <a:rPr lang="pt-PT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recomendações: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P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melhorar o 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rácio de água não </a:t>
            </a:r>
            <a:r>
              <a:rPr lang="pt-PT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facturada</a:t>
            </a:r>
            <a:r>
              <a:rPr lang="pt-P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pt-P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aior 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acutilância junto do </a:t>
            </a:r>
            <a:r>
              <a:rPr lang="pt-P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Ministério;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P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primoramento 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 legislação de </a:t>
            </a:r>
            <a:r>
              <a:rPr lang="pt-P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água;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P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presentação 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junto da </a:t>
            </a:r>
            <a:r>
              <a:rPr lang="pt-PT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AfWA</a:t>
            </a:r>
            <a:r>
              <a:rPr lang="pt-P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/AAE 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 candidatura da Empresa de Água do Lobito para o acolhimento do Conselho Técnico e Científico em Julho </a:t>
            </a:r>
            <a:r>
              <a:rPr lang="pt-P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2019.</a:t>
            </a:r>
            <a:endParaRPr lang="pt-PT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67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19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sp>
        <p:nvSpPr>
          <p:cNvPr id="7" name="Retângulo 6"/>
          <p:cNvSpPr/>
          <p:nvPr/>
        </p:nvSpPr>
        <p:spPr>
          <a:xfrm>
            <a:off x="444137" y="1626294"/>
            <a:ext cx="446372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2.2. Reunião </a:t>
            </a:r>
            <a:r>
              <a:rPr lang="pt-PT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PT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Huambo:</a:t>
            </a:r>
          </a:p>
          <a:p>
            <a:endParaRPr lang="pt-P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Agrupamos as empresas em três grupos:</a:t>
            </a:r>
          </a:p>
          <a:p>
            <a:endParaRPr lang="pt-PT" dirty="0"/>
          </a:p>
        </p:txBody>
      </p:sp>
      <p:sp>
        <p:nvSpPr>
          <p:cNvPr id="9" name="Retângulo 8"/>
          <p:cNvSpPr/>
          <p:nvPr/>
        </p:nvSpPr>
        <p:spPr>
          <a:xfrm>
            <a:off x="348953" y="2826623"/>
            <a:ext cx="81987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 fontAlgn="base">
              <a:buFont typeface="Wingdings" panose="05000000000000000000" pitchFamily="2" charset="2"/>
              <a:buChar char="Ø"/>
            </a:pPr>
            <a:r>
              <a:rPr lang="pt-PT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PT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mpresas </a:t>
            </a:r>
            <a:r>
              <a:rPr lang="pt-PT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grandes:</a:t>
            </a:r>
            <a:r>
              <a:rPr lang="pt-P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EPAL-EP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as Empresas de Água e Saneamento de Benguela e Lobito com uma quota mensal de 200.000,00 (duzentos mil kwanzas); </a:t>
            </a:r>
            <a:endParaRPr lang="pt-P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fontAlgn="base"/>
            <a:endParaRPr lang="pt-P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 fontAlgn="base">
              <a:buFont typeface="Wingdings" panose="05000000000000000000" pitchFamily="2" charset="2"/>
              <a:buChar char="Ø"/>
            </a:pPr>
            <a:r>
              <a:rPr lang="pt-PT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Empresas pequenas:</a:t>
            </a:r>
            <a:r>
              <a:rPr lang="pt-P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Empresas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Água e Saneamento de Malanje, Uíge, Bié, 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Cuanza Norte, 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Huambo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Cunene, com uma quota mensal de 150.000,00 (cento e cinquenta kwanzas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1" algn="just" fontAlgn="base"/>
            <a:endParaRPr lang="pt-P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 fontAlgn="base">
              <a:buFont typeface="Wingdings" panose="05000000000000000000" pitchFamily="2" charset="2"/>
              <a:buChar char="Ø"/>
            </a:pPr>
            <a:r>
              <a:rPr lang="pt-PT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PT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mpresas </a:t>
            </a:r>
            <a:r>
              <a:rPr lang="pt-PT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recentemente constituídas:</a:t>
            </a:r>
            <a:r>
              <a:rPr lang="pt-P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Empresas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Água e 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Saneamento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Lunda Norte, Lunda Sul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Cuanza Sul, Bengo e outras,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uma quota mensal de </a:t>
            </a:r>
            <a:r>
              <a:rPr lang="pt-P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75.000,00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(setenta e cinco mil kwanzas); </a:t>
            </a:r>
          </a:p>
          <a:p>
            <a:pPr algn="just"/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87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2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444136" y="2682124"/>
            <a:ext cx="8198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Nosso desafio é Melhorar os Serviços de Fornecimento de energia e Águas</a:t>
            </a:r>
            <a:endParaRPr lang="pt-P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305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20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8415" y="1508918"/>
            <a:ext cx="6079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P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legeu-se os responsáveis dos núcleos de apoio a AEASA </a:t>
            </a:r>
            <a:endParaRPr lang="pt-P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356187"/>
              </p:ext>
            </p:extLst>
          </p:nvPr>
        </p:nvGraphicFramePr>
        <p:xfrm>
          <a:off x="531223" y="2954991"/>
          <a:ext cx="8111616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8482">
                  <a:extLst>
                    <a:ext uri="{9D8B030D-6E8A-4147-A177-3AD203B41FA5}">
                      <a16:colId xmlns:a16="http://schemas.microsoft.com/office/drawing/2014/main" val="1575240582"/>
                    </a:ext>
                  </a:extLst>
                </a:gridCol>
                <a:gridCol w="5923134">
                  <a:extLst>
                    <a:ext uri="{9D8B030D-6E8A-4147-A177-3AD203B41FA5}">
                      <a16:colId xmlns:a16="http://schemas.microsoft.com/office/drawing/2014/main" val="2137119629"/>
                    </a:ext>
                  </a:extLst>
                </a:gridCol>
              </a:tblGrid>
              <a:tr h="452845">
                <a:tc>
                  <a:txBody>
                    <a:bodyPr/>
                    <a:lstStyle/>
                    <a:p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Presidente</a:t>
                      </a:r>
                      <a:endParaRPr lang="pt-PT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pt-PT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Sra</a:t>
                      </a:r>
                      <a:r>
                        <a:rPr lang="pt-PT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pt-PT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Vância</a:t>
                      </a:r>
                      <a:r>
                        <a:rPr lang="pt-PT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Costa – EPAL- </a:t>
                      </a:r>
                      <a:r>
                        <a:rPr lang="pt-PT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E.P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endParaRPr lang="pt-PT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490056"/>
                  </a:ext>
                </a:extLst>
              </a:tr>
              <a:tr h="347353">
                <a:tc>
                  <a:txBody>
                    <a:bodyPr/>
                    <a:lstStyle/>
                    <a:p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Vice-Presidente</a:t>
                      </a:r>
                      <a:endParaRPr lang="pt-PT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Sra.</a:t>
                      </a:r>
                      <a:r>
                        <a:rPr lang="pt-PT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Arlete Samba Paca - </a:t>
                      </a:r>
                      <a:r>
                        <a:rPr lang="pt-PT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Empresa de Água e Saneamento da Lunda Norte</a:t>
                      </a:r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PT" sz="2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endParaRPr lang="pt-PT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9230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Secretaria Geral</a:t>
                      </a:r>
                      <a:endParaRPr lang="pt-PT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Sra. </a:t>
                      </a:r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Odete </a:t>
                      </a:r>
                      <a:r>
                        <a:rPr lang="pt-PT" sz="20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Camati</a:t>
                      </a:r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pt-PT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Empresa de Água e Saneamento da Lunda Sul</a:t>
                      </a:r>
                      <a:endParaRPr lang="pt-PT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9678926"/>
                  </a:ext>
                </a:extLst>
              </a:tr>
            </a:tbl>
          </a:graphicData>
        </a:graphic>
      </p:graphicFrame>
      <p:sp>
        <p:nvSpPr>
          <p:cNvPr id="11" name="Retângulo 10"/>
          <p:cNvSpPr/>
          <p:nvPr/>
        </p:nvSpPr>
        <p:spPr>
          <a:xfrm>
            <a:off x="468415" y="2398494"/>
            <a:ext cx="5697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latin typeface="Times New Roman" panose="02020603050405020304" pitchFamily="18" charset="0"/>
              </a:rPr>
              <a:t>Composição da Núcleo </a:t>
            </a:r>
            <a:r>
              <a:rPr lang="pt-PT" b="1" dirty="0" smtClean="0">
                <a:latin typeface="Times New Roman" panose="02020603050405020304" pitchFamily="18" charset="0"/>
              </a:rPr>
              <a:t>de Mulheres (Rede de Mulheres)</a:t>
            </a:r>
            <a:endParaRPr lang="pt-PT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21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97024"/>
              </p:ext>
            </p:extLst>
          </p:nvPr>
        </p:nvGraphicFramePr>
        <p:xfrm>
          <a:off x="444137" y="2641665"/>
          <a:ext cx="8198702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749">
                  <a:extLst>
                    <a:ext uri="{9D8B030D-6E8A-4147-A177-3AD203B41FA5}">
                      <a16:colId xmlns:a16="http://schemas.microsoft.com/office/drawing/2014/main" val="1575240582"/>
                    </a:ext>
                  </a:extLst>
                </a:gridCol>
                <a:gridCol w="6726953">
                  <a:extLst>
                    <a:ext uri="{9D8B030D-6E8A-4147-A177-3AD203B41FA5}">
                      <a16:colId xmlns:a16="http://schemas.microsoft.com/office/drawing/2014/main" val="21371196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Presidente</a:t>
                      </a:r>
                      <a:endParaRPr lang="pt-PT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pt-PT" sz="24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Sr</a:t>
                      </a:r>
                      <a:r>
                        <a:rPr lang="pt-PT" sz="24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pt-PT" sz="2400" b="1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Helder</a:t>
                      </a:r>
                      <a:r>
                        <a:rPr lang="pt-PT" sz="24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Cunha – EPAL- </a:t>
                      </a:r>
                      <a:r>
                        <a:rPr lang="pt-PT" sz="24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E.P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endParaRPr lang="pt-PT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490056"/>
                  </a:ext>
                </a:extLst>
              </a:tr>
              <a:tr h="347353">
                <a:tc>
                  <a:txBody>
                    <a:bodyPr/>
                    <a:lstStyle/>
                    <a:p>
                      <a:r>
                        <a:rPr lang="pt-PT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Vice Presidente</a:t>
                      </a:r>
                      <a:endParaRPr lang="pt-PT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t-PT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Representante </a:t>
                      </a:r>
                      <a:r>
                        <a:rPr lang="pt-PT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</a:t>
                      </a:r>
                      <a:r>
                        <a:rPr lang="pt-PT" sz="2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24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Empresa de Água e Saneamento de </a:t>
                      </a:r>
                      <a:r>
                        <a:rPr lang="pt-PT" sz="24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Benguela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pt-PT" sz="2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9230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Secretario </a:t>
                      </a:r>
                      <a:endParaRPr lang="pt-PT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t-PT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 Yuri </a:t>
                      </a:r>
                      <a:r>
                        <a:rPr lang="pt-PT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Maurício Lopes da </a:t>
                      </a:r>
                      <a:r>
                        <a:rPr lang="pt-PT" sz="24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Empresa de Água e Saneamento da Lunda Norte</a:t>
                      </a:r>
                      <a:r>
                        <a:rPr lang="pt-PT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PT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9678926"/>
                  </a:ext>
                </a:extLst>
              </a:tr>
            </a:tbl>
          </a:graphicData>
        </a:graphic>
      </p:graphicFrame>
      <p:sp>
        <p:nvSpPr>
          <p:cNvPr id="12" name="Retângulo 11"/>
          <p:cNvSpPr/>
          <p:nvPr/>
        </p:nvSpPr>
        <p:spPr>
          <a:xfrm>
            <a:off x="444137" y="1798017"/>
            <a:ext cx="45288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 smtClean="0">
                <a:latin typeface="Times New Roman" panose="02020603050405020304" pitchFamily="18" charset="0"/>
              </a:rPr>
              <a:t>Composição </a:t>
            </a:r>
            <a:r>
              <a:rPr lang="pt-PT" sz="2400" b="1" dirty="0">
                <a:latin typeface="Times New Roman" panose="02020603050405020304" pitchFamily="18" charset="0"/>
              </a:rPr>
              <a:t>da </a:t>
            </a:r>
            <a:r>
              <a:rPr lang="pt-PT" sz="2400" b="1" dirty="0" smtClean="0">
                <a:latin typeface="Times New Roman" panose="02020603050405020304" pitchFamily="18" charset="0"/>
              </a:rPr>
              <a:t>Núcleo de Jovens</a:t>
            </a:r>
            <a:endParaRPr lang="pt-PT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21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22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783968"/>
              </p:ext>
            </p:extLst>
          </p:nvPr>
        </p:nvGraphicFramePr>
        <p:xfrm>
          <a:off x="1473716" y="2329903"/>
          <a:ext cx="5832775" cy="38809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942">
                  <a:extLst>
                    <a:ext uri="{9D8B030D-6E8A-4147-A177-3AD203B41FA5}">
                      <a16:colId xmlns:a16="http://schemas.microsoft.com/office/drawing/2014/main" val="228856304"/>
                    </a:ext>
                  </a:extLst>
                </a:gridCol>
                <a:gridCol w="3307117">
                  <a:extLst>
                    <a:ext uri="{9D8B030D-6E8A-4147-A177-3AD203B41FA5}">
                      <a16:colId xmlns:a16="http://schemas.microsoft.com/office/drawing/2014/main" val="1317228154"/>
                    </a:ext>
                  </a:extLst>
                </a:gridCol>
                <a:gridCol w="1944716">
                  <a:extLst>
                    <a:ext uri="{9D8B030D-6E8A-4147-A177-3AD203B41FA5}">
                      <a16:colId xmlns:a16="http://schemas.microsoft.com/office/drawing/2014/main" val="3901152981"/>
                    </a:ext>
                  </a:extLst>
                </a:gridCol>
              </a:tblGrid>
              <a:tr h="2454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Nº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Empresas</a:t>
                      </a:r>
                      <a:endParaRPr lang="pt-PT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0532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Luanda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3175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Benguela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4258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Uíge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3747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Cunene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16158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Lunda-Sul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7488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Lunda - Norte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966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Huambo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41050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</a:t>
                      </a:r>
                      <a:endParaRPr lang="pt-PT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8799811"/>
                  </a:ext>
                </a:extLst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822959" y="1730202"/>
            <a:ext cx="64835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 smtClean="0">
                <a:latin typeface="Times New Roman" panose="02020603050405020304" pitchFamily="18" charset="0"/>
              </a:rPr>
              <a:t>            Núcleo </a:t>
            </a:r>
            <a:r>
              <a:rPr lang="pt-PT" b="1" dirty="0">
                <a:latin typeface="Times New Roman" panose="02020603050405020304" pitchFamily="18" charset="0"/>
              </a:rPr>
              <a:t>de Mulheres (Rede de Mulheres</a:t>
            </a:r>
            <a:r>
              <a:rPr lang="pt-PT" b="1" dirty="0" smtClean="0">
                <a:latin typeface="Times New Roman" panose="02020603050405020304" pitchFamily="18" charset="0"/>
              </a:rPr>
              <a:t>)</a:t>
            </a:r>
            <a:endParaRPr lang="pt-PT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83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23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735494"/>
              </p:ext>
            </p:extLst>
          </p:nvPr>
        </p:nvGraphicFramePr>
        <p:xfrm>
          <a:off x="1263059" y="2064276"/>
          <a:ext cx="5821998" cy="4565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0062">
                  <a:extLst>
                    <a:ext uri="{9D8B030D-6E8A-4147-A177-3AD203B41FA5}">
                      <a16:colId xmlns:a16="http://schemas.microsoft.com/office/drawing/2014/main" val="4099201145"/>
                    </a:ext>
                  </a:extLst>
                </a:gridCol>
                <a:gridCol w="2173396">
                  <a:extLst>
                    <a:ext uri="{9D8B030D-6E8A-4147-A177-3AD203B41FA5}">
                      <a16:colId xmlns:a16="http://schemas.microsoft.com/office/drawing/2014/main" val="1826696000"/>
                    </a:ext>
                  </a:extLst>
                </a:gridCol>
                <a:gridCol w="1146789">
                  <a:extLst>
                    <a:ext uri="{9D8B030D-6E8A-4147-A177-3AD203B41FA5}">
                      <a16:colId xmlns:a16="http://schemas.microsoft.com/office/drawing/2014/main" val="1059829223"/>
                    </a:ext>
                  </a:extLst>
                </a:gridCol>
                <a:gridCol w="1711751">
                  <a:extLst>
                    <a:ext uri="{9D8B030D-6E8A-4147-A177-3AD203B41FA5}">
                      <a16:colId xmlns:a16="http://schemas.microsoft.com/office/drawing/2014/main" val="176549644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Nº.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Empresas</a:t>
                      </a:r>
                      <a:endParaRPr lang="pt-PT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Género</a:t>
                      </a:r>
                      <a:endParaRPr lang="pt-PT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30671"/>
                  </a:ext>
                </a:extLst>
              </a:tr>
              <a:tr h="20790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Masculino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Feminino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657473"/>
                  </a:ext>
                </a:extLst>
              </a:tr>
              <a:tr h="2079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Benguela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607017"/>
                  </a:ext>
                </a:extLst>
              </a:tr>
              <a:tr h="295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Bié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8074615"/>
                  </a:ext>
                </a:extLst>
              </a:tr>
              <a:tr h="2079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Cunene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9276970"/>
                  </a:ext>
                </a:extLst>
              </a:tr>
              <a:tr h="2079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Huambo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2732471"/>
                  </a:ext>
                </a:extLst>
              </a:tr>
              <a:tr h="2079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Malange</a:t>
                      </a:r>
                      <a:endParaRPr lang="pt-PT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5057319"/>
                  </a:ext>
                </a:extLst>
              </a:tr>
              <a:tr h="2079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Luanda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341173"/>
                  </a:ext>
                </a:extLst>
              </a:tr>
              <a:tr h="2079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Lunda-Sul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3414310"/>
                  </a:ext>
                </a:extLst>
              </a:tr>
              <a:tr h="2079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Lunda-Norte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663236"/>
                  </a:ext>
                </a:extLst>
              </a:tr>
              <a:tr h="2079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Lobito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714366"/>
                  </a:ext>
                </a:extLst>
              </a:tr>
              <a:tr h="207907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Subtotal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641</a:t>
                      </a:r>
                      <a:endParaRPr lang="pt-PT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pt-PT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1339023"/>
                  </a:ext>
                </a:extLst>
              </a:tr>
              <a:tr h="207907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PT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053749"/>
                  </a:ext>
                </a:extLst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1263059" y="1505143"/>
            <a:ext cx="28651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latin typeface="Times New Roman" panose="02020603050405020304" pitchFamily="18" charset="0"/>
              </a:rPr>
              <a:t>Núcleo de Jovens</a:t>
            </a:r>
            <a:endParaRPr lang="pt-PT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74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24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sp>
        <p:nvSpPr>
          <p:cNvPr id="7" name="Retângulo 6"/>
          <p:cNvSpPr/>
          <p:nvPr/>
        </p:nvSpPr>
        <p:spPr>
          <a:xfrm>
            <a:off x="444137" y="1626294"/>
            <a:ext cx="819870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P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pt-PT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bordou-se a questão da possibilidade de atrair investidores para criação de fabricas para a produção de produtos </a:t>
            </a:r>
            <a:r>
              <a:rPr lang="pt-PT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químicos e outros;</a:t>
            </a:r>
            <a:endParaRPr lang="pt-PT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PT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P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pt-PT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ealizou-se a primeira oficina técnica onde a EPAL-E.P, apresentou as formas que tem vindo a </a:t>
            </a:r>
            <a:r>
              <a:rPr lang="pt-PT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realizar </a:t>
            </a:r>
            <a:r>
              <a:rPr lang="pt-PT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para a redução de custos operacionais;</a:t>
            </a:r>
          </a:p>
          <a:p>
            <a:pPr algn="just"/>
            <a:endParaRPr lang="pt-PT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apresentado e aprovado o plano de </a:t>
            </a:r>
            <a:r>
              <a:rPr lang="pt-P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IIº Semestre de 2018</a:t>
            </a:r>
            <a:endParaRPr lang="pt-PT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PT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PT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t-PT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5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25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sp>
        <p:nvSpPr>
          <p:cNvPr id="7" name="Retângulo 6"/>
          <p:cNvSpPr/>
          <p:nvPr/>
        </p:nvSpPr>
        <p:spPr>
          <a:xfrm>
            <a:off x="444137" y="1343453"/>
            <a:ext cx="819870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reunião do </a:t>
            </a:r>
            <a:r>
              <a:rPr lang="pt-PT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Huambo  </a:t>
            </a:r>
            <a:r>
              <a:rPr lang="pt-PT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produziu as </a:t>
            </a:r>
            <a:r>
              <a:rPr lang="pt-PT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seguintes </a:t>
            </a:r>
            <a:r>
              <a:rPr lang="pt-PT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recomendações</a:t>
            </a:r>
            <a:r>
              <a:rPr lang="pt-P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pt-PT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sz="2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PT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pt-P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comissão técnica </a:t>
            </a:r>
            <a:r>
              <a:rPr lang="pt-PT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deverá apresentar na próxima reunião </a:t>
            </a:r>
            <a:r>
              <a:rPr lang="pt-PT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propostas </a:t>
            </a:r>
            <a:r>
              <a:rPr lang="pt-PT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concretas sobre  </a:t>
            </a:r>
            <a:r>
              <a:rPr lang="pt-P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 formas de </a:t>
            </a:r>
            <a:r>
              <a:rPr lang="pt-PT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atrair investidores;</a:t>
            </a:r>
          </a:p>
          <a:p>
            <a:pPr algn="just"/>
            <a:endParaRPr lang="pt-PT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PT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pt-PT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comissão técnica deverá preparar os termos de </a:t>
            </a:r>
            <a:r>
              <a:rPr lang="pt-PT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referência </a:t>
            </a:r>
            <a:r>
              <a:rPr lang="pt-PT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para a realização primeiro </a:t>
            </a:r>
            <a:r>
              <a:rPr lang="pt-P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encontro técnico </a:t>
            </a:r>
            <a:r>
              <a:rPr lang="pt-PT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 AEASA;</a:t>
            </a:r>
          </a:p>
          <a:p>
            <a:pPr algn="just"/>
            <a:endParaRPr lang="pt-PT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PT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 </a:t>
            </a:r>
            <a:r>
              <a:rPr lang="pt-PT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empresas deverão criar as condições para o inicio em Agosto do pagamento da </a:t>
            </a:r>
            <a:r>
              <a:rPr lang="pt-PT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quotização;</a:t>
            </a:r>
          </a:p>
          <a:p>
            <a:pPr algn="just"/>
            <a:endParaRPr lang="pt-PT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Realização de visitas mensais de acompanhamento  as empresas associadas  sobretudo as mais ausentes nos encontros.</a:t>
            </a:r>
            <a:endParaRPr lang="pt-P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pt-PT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39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26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sp>
        <p:nvSpPr>
          <p:cNvPr id="7" name="Retângulo 6"/>
          <p:cNvSpPr/>
          <p:nvPr/>
        </p:nvSpPr>
        <p:spPr>
          <a:xfrm>
            <a:off x="444137" y="2057817"/>
            <a:ext cx="8198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Próximas </a:t>
            </a:r>
            <a:r>
              <a:rPr lang="pt-PT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Acções</a:t>
            </a:r>
            <a:r>
              <a:rPr lang="pt-P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realizar</a:t>
            </a:r>
            <a:endParaRPr lang="pt-PT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28925" y="3148729"/>
            <a:ext cx="7198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Executar o Plano de </a:t>
            </a:r>
            <a:r>
              <a:rPr lang="pt-PT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</a:t>
            </a:r>
            <a:r>
              <a:rPr lang="pt-P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IIº Semestre 2018</a:t>
            </a:r>
            <a:endParaRPr lang="pt-P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06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330926" y="401215"/>
          <a:ext cx="8630192" cy="6429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47">
                  <a:extLst>
                    <a:ext uri="{9D8B030D-6E8A-4147-A177-3AD203B41FA5}">
                      <a16:colId xmlns:a16="http://schemas.microsoft.com/office/drawing/2014/main" val="284403738"/>
                    </a:ext>
                  </a:extLst>
                </a:gridCol>
                <a:gridCol w="3457561">
                  <a:extLst>
                    <a:ext uri="{9D8B030D-6E8A-4147-A177-3AD203B41FA5}">
                      <a16:colId xmlns:a16="http://schemas.microsoft.com/office/drawing/2014/main" val="3740405815"/>
                    </a:ext>
                  </a:extLst>
                </a:gridCol>
                <a:gridCol w="386647">
                  <a:extLst>
                    <a:ext uri="{9D8B030D-6E8A-4147-A177-3AD203B41FA5}">
                      <a16:colId xmlns:a16="http://schemas.microsoft.com/office/drawing/2014/main" val="2706616193"/>
                    </a:ext>
                  </a:extLst>
                </a:gridCol>
                <a:gridCol w="403782">
                  <a:extLst>
                    <a:ext uri="{9D8B030D-6E8A-4147-A177-3AD203B41FA5}">
                      <a16:colId xmlns:a16="http://schemas.microsoft.com/office/drawing/2014/main" val="2263445144"/>
                    </a:ext>
                  </a:extLst>
                </a:gridCol>
                <a:gridCol w="425483">
                  <a:extLst>
                    <a:ext uri="{9D8B030D-6E8A-4147-A177-3AD203B41FA5}">
                      <a16:colId xmlns:a16="http://schemas.microsoft.com/office/drawing/2014/main" val="1457578178"/>
                    </a:ext>
                  </a:extLst>
                </a:gridCol>
                <a:gridCol w="425483">
                  <a:extLst>
                    <a:ext uri="{9D8B030D-6E8A-4147-A177-3AD203B41FA5}">
                      <a16:colId xmlns:a16="http://schemas.microsoft.com/office/drawing/2014/main" val="1239488623"/>
                    </a:ext>
                  </a:extLst>
                </a:gridCol>
                <a:gridCol w="410065">
                  <a:extLst>
                    <a:ext uri="{9D8B030D-6E8A-4147-A177-3AD203B41FA5}">
                      <a16:colId xmlns:a16="http://schemas.microsoft.com/office/drawing/2014/main" val="3177453744"/>
                    </a:ext>
                  </a:extLst>
                </a:gridCol>
                <a:gridCol w="404353">
                  <a:extLst>
                    <a:ext uri="{9D8B030D-6E8A-4147-A177-3AD203B41FA5}">
                      <a16:colId xmlns:a16="http://schemas.microsoft.com/office/drawing/2014/main" val="1951945609"/>
                    </a:ext>
                  </a:extLst>
                </a:gridCol>
                <a:gridCol w="627090">
                  <a:extLst>
                    <a:ext uri="{9D8B030D-6E8A-4147-A177-3AD203B41FA5}">
                      <a16:colId xmlns:a16="http://schemas.microsoft.com/office/drawing/2014/main" val="2617397308"/>
                    </a:ext>
                  </a:extLst>
                </a:gridCol>
                <a:gridCol w="668211">
                  <a:extLst>
                    <a:ext uri="{9D8B030D-6E8A-4147-A177-3AD203B41FA5}">
                      <a16:colId xmlns:a16="http://schemas.microsoft.com/office/drawing/2014/main" val="1512592226"/>
                    </a:ext>
                  </a:extLst>
                </a:gridCol>
                <a:gridCol w="1034870">
                  <a:extLst>
                    <a:ext uri="{9D8B030D-6E8A-4147-A177-3AD203B41FA5}">
                      <a16:colId xmlns:a16="http://schemas.microsoft.com/office/drawing/2014/main" val="722741071"/>
                    </a:ext>
                  </a:extLst>
                </a:gridCol>
              </a:tblGrid>
              <a:tr h="14275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Nº.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Actividades a realizar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Meses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Responsável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Participantes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extLst>
                  <a:ext uri="{0D108BD9-81ED-4DB2-BD59-A6C34878D82A}">
                    <a16:rowId xmlns:a16="http://schemas.microsoft.com/office/drawing/2014/main" val="962329621"/>
                  </a:ext>
                </a:extLst>
              </a:tr>
              <a:tr h="142758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Jul.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Ago.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Set.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Out.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Nov.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Dez.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960353"/>
                  </a:ext>
                </a:extLst>
              </a:tr>
              <a:tr h="207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P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Visita as Estruturas de Água e Saneamento da Província do </a:t>
                      </a:r>
                      <a:r>
                        <a:rPr lang="pt-PT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Moxico</a:t>
                      </a:r>
                      <a:endParaRPr lang="pt-PT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t-P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Luena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Núcleo Técnico</a:t>
                      </a:r>
                      <a:endParaRPr lang="pt-P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extLst>
                  <a:ext uri="{0D108BD9-81ED-4DB2-BD59-A6C34878D82A}">
                    <a16:rowId xmlns:a16="http://schemas.microsoft.com/office/drawing/2014/main" val="2725322421"/>
                  </a:ext>
                </a:extLst>
              </a:tr>
              <a:tr h="285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Participação no Conselho Consultivo  do MINEA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Luena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Nucl. Jovens e Rede Mulheres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extLst>
                  <a:ext uri="{0D108BD9-81ED-4DB2-BD59-A6C34878D82A}">
                    <a16:rowId xmlns:a16="http://schemas.microsoft.com/office/drawing/2014/main" val="1832563324"/>
                  </a:ext>
                </a:extLst>
              </a:tr>
              <a:tr h="285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Participação na 79º do  Conselho Técnico e Cientifico da  Associação Africana de Água (CTC - AfWA/AAE)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16-20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indicar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indicar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extLst>
                  <a:ext uri="{0D108BD9-81ED-4DB2-BD59-A6C34878D82A}">
                    <a16:rowId xmlns:a16="http://schemas.microsoft.com/office/drawing/2014/main" val="2229448277"/>
                  </a:ext>
                </a:extLst>
              </a:tr>
              <a:tr h="285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Apresentação da Candidatura do Lobito para organização da 82º do CTC – AfWA /AAE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16-20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Kampala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(Uganda)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indicar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EAS - Lobito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extLst>
                  <a:ext uri="{0D108BD9-81ED-4DB2-BD59-A6C34878D82A}">
                    <a16:rowId xmlns:a16="http://schemas.microsoft.com/office/drawing/2014/main" val="36891452"/>
                  </a:ext>
                </a:extLst>
              </a:tr>
              <a:tr h="285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Visita a Empresa de Água e Saneamento do Bengo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Caxito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Núcleo Técnico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extLst>
                  <a:ext uri="{0D108BD9-81ED-4DB2-BD59-A6C34878D82A}">
                    <a16:rowId xmlns:a16="http://schemas.microsoft.com/office/drawing/2014/main" val="3178732304"/>
                  </a:ext>
                </a:extLst>
              </a:tr>
              <a:tr h="285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Visita a Empresa de Agua e Saneamento do Cuanza Norte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Núcleo Técnico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extLst>
                  <a:ext uri="{0D108BD9-81ED-4DB2-BD59-A6C34878D82A}">
                    <a16:rowId xmlns:a16="http://schemas.microsoft.com/office/drawing/2014/main" val="183577980"/>
                  </a:ext>
                </a:extLst>
              </a:tr>
              <a:tr h="285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Elaboração e remessa aos membros do Relatório da Participação no  79º CTC - AfWA/AAE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extLst>
                  <a:ext uri="{0D108BD9-81ED-4DB2-BD59-A6C34878D82A}">
                    <a16:rowId xmlns:a16="http://schemas.microsoft.com/office/drawing/2014/main" val="1901110155"/>
                  </a:ext>
                </a:extLst>
              </a:tr>
              <a:tr h="285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t-P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Visita a Empresa de Água e Saneamento do Cuanza Sul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Núcleo Técnico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extLst>
                  <a:ext uri="{0D108BD9-81ED-4DB2-BD59-A6C34878D82A}">
                    <a16:rowId xmlns:a16="http://schemas.microsoft.com/office/drawing/2014/main" val="3035616583"/>
                  </a:ext>
                </a:extLst>
              </a:tr>
              <a:tr h="285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Preparação da participação no IWA Tokyo-  Japão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Núcleo Técnico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extLst>
                  <a:ext uri="{0D108BD9-81ED-4DB2-BD59-A6C34878D82A}">
                    <a16:rowId xmlns:a16="http://schemas.microsoft.com/office/drawing/2014/main" val="2750789920"/>
                  </a:ext>
                </a:extLst>
              </a:tr>
              <a:tr h="285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Participação no IWA – Tokyo – Japão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indicar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indicar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extLst>
                  <a:ext uri="{0D108BD9-81ED-4DB2-BD59-A6C34878D82A}">
                    <a16:rowId xmlns:a16="http://schemas.microsoft.com/office/drawing/2014/main" val="3344498538"/>
                  </a:ext>
                </a:extLst>
              </a:tr>
              <a:tr h="285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Visita a Empresa de Agua e Saneamento da Huila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25-26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Lubango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Núcleo Técnico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extLst>
                  <a:ext uri="{0D108BD9-81ED-4DB2-BD59-A6C34878D82A}">
                    <a16:rowId xmlns:a16="http://schemas.microsoft.com/office/drawing/2014/main" val="3103644060"/>
                  </a:ext>
                </a:extLst>
              </a:tr>
              <a:tr h="285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Elaboração e remessa aos membros do Relatório da Participação no   IWA – Tokyo - Japão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extLst>
                  <a:ext uri="{0D108BD9-81ED-4DB2-BD59-A6C34878D82A}">
                    <a16:rowId xmlns:a16="http://schemas.microsoft.com/office/drawing/2014/main" val="4027174747"/>
                  </a:ext>
                </a:extLst>
              </a:tr>
              <a:tr h="285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Reunião da AEASA 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23-24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Saurimo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(L. Sul)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EAS –L.Sul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AEASA e convidados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extLst>
                  <a:ext uri="{0D108BD9-81ED-4DB2-BD59-A6C34878D82A}">
                    <a16:rowId xmlns:a16="http://schemas.microsoft.com/office/drawing/2014/main" val="2447926775"/>
                  </a:ext>
                </a:extLst>
              </a:tr>
              <a:tr h="285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Elaboração o Relatório Anual  Actividades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Luanda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Estruturas da AEASA (on line)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extLst>
                  <a:ext uri="{0D108BD9-81ED-4DB2-BD59-A6C34878D82A}">
                    <a16:rowId xmlns:a16="http://schemas.microsoft.com/office/drawing/2014/main" val="1950924980"/>
                  </a:ext>
                </a:extLst>
              </a:tr>
              <a:tr h="285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Elaboração do Plano de Actividades para 2019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Luanda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Estruturas da AEASA (on line)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extLst>
                  <a:ext uri="{0D108BD9-81ED-4DB2-BD59-A6C34878D82A}">
                    <a16:rowId xmlns:a16="http://schemas.microsoft.com/office/drawing/2014/main" val="1018327836"/>
                  </a:ext>
                </a:extLst>
              </a:tr>
              <a:tr h="3964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Preparação do Dossier para inscrição da AEASA e Empresas na AfWA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Luanda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Estruturas da AEASA (on line)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extLst>
                  <a:ext uri="{0D108BD9-81ED-4DB2-BD59-A6C34878D82A}">
                    <a16:rowId xmlns:a16="http://schemas.microsoft.com/office/drawing/2014/main" val="550633938"/>
                  </a:ext>
                </a:extLst>
              </a:tr>
              <a:tr h="285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Preparação da participação no 80º  CTC – AfWA /AAE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indicar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indicar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indicar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extLst>
                  <a:ext uri="{0D108BD9-81ED-4DB2-BD59-A6C34878D82A}">
                    <a16:rowId xmlns:a16="http://schemas.microsoft.com/office/drawing/2014/main" val="1074163889"/>
                  </a:ext>
                </a:extLst>
              </a:tr>
              <a:tr h="285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Realização de Seminário sobre Exploração de ETA´s e ETAR´s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 e EAS- Huambo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Técnicos da Empresas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extLst>
                  <a:ext uri="{0D108BD9-81ED-4DB2-BD59-A6C34878D82A}">
                    <a16:rowId xmlns:a16="http://schemas.microsoft.com/office/drawing/2014/main" val="914234971"/>
                  </a:ext>
                </a:extLst>
              </a:tr>
              <a:tr h="428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Visita a EAS do Bié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26-30</a:t>
                      </a:r>
                      <a:endParaRPr lang="pt-P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Kuito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(Bié)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 e EAS-Bié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Participantes ao Seminário do Huambo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extLst>
                  <a:ext uri="{0D108BD9-81ED-4DB2-BD59-A6C34878D82A}">
                    <a16:rowId xmlns:a16="http://schemas.microsoft.com/office/drawing/2014/main" val="2414552474"/>
                  </a:ext>
                </a:extLst>
              </a:tr>
              <a:tr h="3964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Acompanhamento do  Plano de </a:t>
                      </a:r>
                      <a:r>
                        <a:rPr lang="pt-PT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Actividades</a:t>
                      </a:r>
                      <a:r>
                        <a:rPr lang="pt-P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estruturas da </a:t>
                      </a:r>
                      <a:r>
                        <a:rPr lang="pt-PT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AEASA</a:t>
                      </a:r>
                      <a:endParaRPr lang="pt-P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t-P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t-P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t-P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endParaRPr lang="pt-PT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PT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16" marR="46216" marT="0" marB="0"/>
                </a:tc>
                <a:extLst>
                  <a:ext uri="{0D108BD9-81ED-4DB2-BD59-A6C34878D82A}">
                    <a16:rowId xmlns:a16="http://schemas.microsoft.com/office/drawing/2014/main" val="1673823069"/>
                  </a:ext>
                </a:extLst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088572" y="62661"/>
            <a:ext cx="58282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Plano </a:t>
            </a:r>
            <a:r>
              <a:rPr lang="pt-P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P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</a:t>
            </a:r>
            <a:r>
              <a:rPr lang="pt-P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o IIº Semestre -  2018</a:t>
            </a:r>
            <a:endParaRPr lang="pt-P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77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28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sp>
        <p:nvSpPr>
          <p:cNvPr id="9" name="Retângulo 8"/>
          <p:cNvSpPr/>
          <p:nvPr/>
        </p:nvSpPr>
        <p:spPr>
          <a:xfrm>
            <a:off x="866452" y="3051456"/>
            <a:ext cx="73540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4800" b="1" dirty="0" smtClean="0">
                <a:latin typeface="Times New Roman" panose="02020603050405020304" pitchFamily="18" charset="0"/>
              </a:rPr>
              <a:t>Obrigado pela atenção</a:t>
            </a:r>
            <a:endParaRPr lang="pt-PT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45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3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444137" y="1505143"/>
            <a:ext cx="80285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Sumário</a:t>
            </a:r>
            <a:r>
              <a:rPr lang="pt-PT" sz="2400" dirty="0" smtClean="0"/>
              <a:t> </a:t>
            </a:r>
          </a:p>
          <a:p>
            <a:endParaRPr lang="pt-P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pt-P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da Associação das Empresa de Agua e Saneamento de Angola;</a:t>
            </a:r>
          </a:p>
          <a:p>
            <a:pPr marL="342900" indent="-342900">
              <a:buAutoNum type="arabicPeriod"/>
            </a:pPr>
            <a:endParaRPr lang="pt-P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pt-P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Cumprimento </a:t>
            </a:r>
            <a:r>
              <a:rPr lang="pt-P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pt-PT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Recomendação do 7º Concelho Consultivo realizado nos dias 5 e 6 de Junho de </a:t>
            </a:r>
            <a:r>
              <a:rPr lang="pt-PT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2017, na Cidade do Namibe;</a:t>
            </a:r>
          </a:p>
          <a:p>
            <a:pPr marL="342900" indent="-342900">
              <a:buAutoNum type="arabicPeriod"/>
            </a:pPr>
            <a:endParaRPr lang="pt-PT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pt-P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pt-P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Próximas </a:t>
            </a:r>
            <a:r>
              <a:rPr lang="pt-PT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Acções</a:t>
            </a:r>
            <a:r>
              <a:rPr lang="pt-P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realizar.</a:t>
            </a:r>
            <a:endParaRPr lang="pt-P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55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4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sp>
        <p:nvSpPr>
          <p:cNvPr id="9" name="Retângulo 8"/>
          <p:cNvSpPr/>
          <p:nvPr/>
        </p:nvSpPr>
        <p:spPr>
          <a:xfrm>
            <a:off x="444137" y="1412193"/>
            <a:ext cx="819870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t-P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da Associação das Empresa de Agua e Saneamento de Angola</a:t>
            </a:r>
          </a:p>
          <a:p>
            <a:pPr algn="just"/>
            <a:endParaRPr lang="pt-PT" sz="2400" b="1" u="sng" dirty="0">
              <a:latin typeface="Times New Roman" panose="02020603050405020304" pitchFamily="18" charset="0"/>
            </a:endParaRPr>
          </a:p>
          <a:p>
            <a:pPr algn="just"/>
            <a:r>
              <a:rPr lang="pt-PT" sz="2400" b="1" dirty="0" smtClean="0">
                <a:latin typeface="Times New Roman" panose="02020603050405020304" pitchFamily="18" charset="0"/>
              </a:rPr>
              <a:t>1.1. Designação</a:t>
            </a:r>
          </a:p>
          <a:p>
            <a:pPr algn="just"/>
            <a:endParaRPr lang="pt-PT" sz="2400" b="1" u="sng" dirty="0" smtClean="0">
              <a:latin typeface="Times New Roman" panose="02020603050405020304" pitchFamily="18" charset="0"/>
            </a:endParaRPr>
          </a:p>
          <a:p>
            <a:pPr algn="just"/>
            <a:r>
              <a:rPr lang="pt-PT" sz="2400" b="1" u="sng" dirty="0" smtClean="0">
                <a:latin typeface="Times New Roman" panose="02020603050405020304" pitchFamily="18" charset="0"/>
              </a:rPr>
              <a:t>A </a:t>
            </a:r>
            <a:r>
              <a:rPr lang="pt-PT" sz="2400" b="1" u="sng" dirty="0">
                <a:latin typeface="Times New Roman" panose="02020603050405020304" pitchFamily="18" charset="0"/>
              </a:rPr>
              <a:t>ASSOCIAÇÃO DAS EMPRESAS DE ÁGUA E SANEMAENTO DE ANGOLA</a:t>
            </a:r>
            <a:r>
              <a:rPr lang="pt-PT" sz="2400" u="sng" dirty="0">
                <a:latin typeface="Times New Roman" panose="02020603050405020304" pitchFamily="18" charset="0"/>
              </a:rPr>
              <a:t>, </a:t>
            </a:r>
            <a:r>
              <a:rPr lang="pt-PT" sz="2400" dirty="0">
                <a:latin typeface="Times New Roman" panose="02020603050405020304" pitchFamily="18" charset="0"/>
              </a:rPr>
              <a:t>abreviadamente designada por, </a:t>
            </a:r>
            <a:r>
              <a:rPr lang="pt-PT" sz="2400" b="1" u="sng" dirty="0">
                <a:latin typeface="Times New Roman" panose="02020603050405020304" pitchFamily="18" charset="0"/>
              </a:rPr>
              <a:t>(AEASA)</a:t>
            </a:r>
            <a:r>
              <a:rPr lang="pt-PT" sz="2400" b="1" dirty="0">
                <a:latin typeface="Times New Roman" panose="02020603050405020304" pitchFamily="18" charset="0"/>
              </a:rPr>
              <a:t>, </a:t>
            </a:r>
            <a:r>
              <a:rPr lang="pt-PT" sz="2400" dirty="0">
                <a:latin typeface="Times New Roman" panose="02020603050405020304" pitchFamily="18" charset="0"/>
              </a:rPr>
              <a:t>é uma Associação Angolana, sem fins lucrativos e cuja actividade duração por tempo determinado, constituída em harmonia e em conformidade com o estabelecido pelo regime jurídico das associações e rege-se por um estatuto próprio.</a:t>
            </a:r>
          </a:p>
          <a:p>
            <a:pPr algn="just"/>
            <a:endParaRPr lang="pt-PT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5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sp>
        <p:nvSpPr>
          <p:cNvPr id="9" name="Retângulo 8"/>
          <p:cNvSpPr/>
          <p:nvPr/>
        </p:nvSpPr>
        <p:spPr>
          <a:xfrm>
            <a:off x="444137" y="1412193"/>
            <a:ext cx="819870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PT" sz="2400" b="1" u="sng" dirty="0">
              <a:latin typeface="Times New Roman" panose="02020603050405020304" pitchFamily="18" charset="0"/>
            </a:endParaRPr>
          </a:p>
          <a:p>
            <a:pPr algn="just"/>
            <a:r>
              <a:rPr lang="pt-PT" sz="2400" b="1" dirty="0" smtClean="0">
                <a:latin typeface="Times New Roman" panose="02020603050405020304" pitchFamily="18" charset="0"/>
              </a:rPr>
              <a:t>1.2. Existência </a:t>
            </a:r>
          </a:p>
          <a:p>
            <a:pPr algn="just"/>
            <a:endParaRPr lang="pt-PT" dirty="0" smtClean="0">
              <a:latin typeface="Times New Roman" panose="02020603050405020304" pitchFamily="18" charset="0"/>
            </a:endParaRPr>
          </a:p>
          <a:p>
            <a:pPr algn="just"/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AEASA foi existe desde </a:t>
            </a:r>
            <a:r>
              <a:rPr lang="pt-PT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pt-PT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Abril de 2016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P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acto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realizado em Luanda onde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participaram os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Presidentes dos Conselhos de Administração das Empresas do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Sector, Coordenadores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Comissões Instaladoras e </a:t>
            </a:r>
            <a:r>
              <a:rPr lang="pt-P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Directores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Provinciais de Energia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Água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quinze (15) Províncias do Pais.</a:t>
            </a:r>
          </a:p>
        </p:txBody>
      </p:sp>
    </p:spTree>
    <p:extLst>
      <p:ext uri="{BB962C8B-B14F-4D97-AF65-F5344CB8AC3E}">
        <p14:creationId xmlns:p14="http://schemas.microsoft.com/office/powerpoint/2010/main" val="391847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6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sp>
        <p:nvSpPr>
          <p:cNvPr id="7" name="Retângulo 6"/>
          <p:cNvSpPr/>
          <p:nvPr/>
        </p:nvSpPr>
        <p:spPr>
          <a:xfrm>
            <a:off x="444137" y="1343453"/>
            <a:ext cx="819870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pt-P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b="1" dirty="0" smtClean="0">
                <a:latin typeface="Times New Roman" panose="02020603050405020304" pitchFamily="18" charset="0"/>
              </a:rPr>
              <a:t>1.3. </a:t>
            </a:r>
            <a:r>
              <a:rPr lang="pt-PT" sz="2400" b="1" dirty="0" err="1" smtClean="0">
                <a:latin typeface="Times New Roman" panose="02020603050405020304" pitchFamily="18" charset="0"/>
              </a:rPr>
              <a:t>Objectivos</a:t>
            </a:r>
            <a:r>
              <a:rPr lang="pt-PT" sz="2400" b="1" dirty="0" smtClean="0">
                <a:latin typeface="Times New Roman" panose="02020603050405020304" pitchFamily="18" charset="0"/>
              </a:rPr>
              <a:t> da AEASA</a:t>
            </a:r>
            <a:endParaRPr lang="pt-PT" sz="2400" b="1" dirty="0" smtClean="0">
              <a:latin typeface="Times New Roman" panose="02020603050405020304" pitchFamily="18" charset="0"/>
            </a:endParaRPr>
          </a:p>
          <a:p>
            <a:endParaRPr lang="pt-PT" sz="2400" dirty="0">
              <a:latin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pt-PT" sz="2400" dirty="0" smtClean="0">
                <a:latin typeface="Times New Roman" panose="02020603050405020304" pitchFamily="18" charset="0"/>
              </a:rPr>
              <a:t>Agregar </a:t>
            </a:r>
            <a:r>
              <a:rPr lang="pt-PT" sz="2400" dirty="0">
                <a:latin typeface="Times New Roman" panose="02020603050405020304" pitchFamily="18" charset="0"/>
              </a:rPr>
              <a:t>todos os agentes e Entidades ligadas à gestão de </a:t>
            </a:r>
            <a:r>
              <a:rPr lang="pt-PT" sz="2400" dirty="0" smtClean="0">
                <a:latin typeface="Times New Roman" panose="02020603050405020304" pitchFamily="18" charset="0"/>
              </a:rPr>
              <a:t>sistemas de </a:t>
            </a:r>
            <a:r>
              <a:rPr lang="pt-PT" sz="2400" dirty="0">
                <a:latin typeface="Times New Roman" panose="02020603050405020304" pitchFamily="18" charset="0"/>
              </a:rPr>
              <a:t>água e saneamento</a:t>
            </a:r>
            <a:r>
              <a:rPr lang="pt-PT" sz="2400" dirty="0" smtClean="0">
                <a:latin typeface="Times New Roman" panose="02020603050405020304" pitchFamily="18" charset="0"/>
              </a:rPr>
              <a:t>;</a:t>
            </a:r>
          </a:p>
          <a:p>
            <a:pPr algn="just"/>
            <a:endParaRPr lang="pt-PT" sz="2400" dirty="0" smtClean="0">
              <a:latin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pt-PT" sz="2400" dirty="0" smtClean="0">
                <a:latin typeface="Times New Roman" panose="02020603050405020304" pitchFamily="18" charset="0"/>
              </a:rPr>
              <a:t>Promover </a:t>
            </a:r>
            <a:r>
              <a:rPr lang="pt-PT" sz="2400" dirty="0">
                <a:latin typeface="Times New Roman" panose="02020603050405020304" pitchFamily="18" charset="0"/>
              </a:rPr>
              <a:t>um espaço de dialogo e concertação entre os </a:t>
            </a:r>
            <a:r>
              <a:rPr lang="pt-PT" sz="2400" dirty="0" smtClean="0">
                <a:latin typeface="Times New Roman" panose="02020603050405020304" pitchFamily="18" charset="0"/>
              </a:rPr>
              <a:t>membros, sobre </a:t>
            </a:r>
            <a:r>
              <a:rPr lang="pt-PT" sz="2400" dirty="0">
                <a:latin typeface="Times New Roman" panose="02020603050405020304" pitchFamily="18" charset="0"/>
              </a:rPr>
              <a:t>águas, saneamento e ambiente</a:t>
            </a:r>
            <a:r>
              <a:rPr lang="pt-PT" sz="2400" dirty="0" smtClean="0">
                <a:latin typeface="Times New Roman" panose="02020603050405020304" pitchFamily="18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endParaRPr lang="pt-PT" sz="2400" dirty="0">
              <a:latin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pt-PT" sz="2400" dirty="0" smtClean="0">
                <a:latin typeface="Times New Roman" panose="02020603050405020304" pitchFamily="18" charset="0"/>
              </a:rPr>
              <a:t>Aprovar </a:t>
            </a:r>
            <a:r>
              <a:rPr lang="pt-PT" sz="2400" dirty="0">
                <a:latin typeface="Times New Roman" panose="02020603050405020304" pitchFamily="18" charset="0"/>
              </a:rPr>
              <a:t>medidas de âmbito nacional para prevenção de </a:t>
            </a:r>
            <a:r>
              <a:rPr lang="pt-PT" sz="2400" dirty="0" smtClean="0">
                <a:latin typeface="Times New Roman" panose="02020603050405020304" pitchFamily="18" charset="0"/>
              </a:rPr>
              <a:t>situações susceptiveis </a:t>
            </a:r>
            <a:r>
              <a:rPr lang="pt-PT" sz="2400" dirty="0">
                <a:latin typeface="Times New Roman" panose="02020603050405020304" pitchFamily="18" charset="0"/>
              </a:rPr>
              <a:t>de pôr em risco a qualidade da água para o </a:t>
            </a:r>
            <a:r>
              <a:rPr lang="pt-PT" sz="2400" dirty="0" smtClean="0">
                <a:latin typeface="Times New Roman" panose="02020603050405020304" pitchFamily="18" charset="0"/>
              </a:rPr>
              <a:t>consumo humano </a:t>
            </a:r>
            <a:r>
              <a:rPr lang="pt-PT" sz="2400" dirty="0">
                <a:latin typeface="Times New Roman" panose="02020603050405020304" pitchFamily="18" charset="0"/>
              </a:rPr>
              <a:t>e saúde publica com impacto </a:t>
            </a:r>
            <a:r>
              <a:rPr lang="pt-PT" sz="2400" dirty="0" smtClean="0">
                <a:latin typeface="Times New Roman" panose="02020603050405020304" pitchFamily="18" charset="0"/>
              </a:rPr>
              <a:t>social</a:t>
            </a:r>
            <a:r>
              <a:rPr lang="pt-PT" sz="2400" dirty="0">
                <a:latin typeface="Times New Roman" panose="02020603050405020304" pitchFamily="18" charset="0"/>
              </a:rPr>
              <a:t>.</a:t>
            </a:r>
            <a:endParaRPr lang="pt-PT" sz="2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0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7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445580"/>
              </p:ext>
            </p:extLst>
          </p:nvPr>
        </p:nvGraphicFramePr>
        <p:xfrm>
          <a:off x="444138" y="2611932"/>
          <a:ext cx="8198701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2571">
                  <a:extLst>
                    <a:ext uri="{9D8B030D-6E8A-4147-A177-3AD203B41FA5}">
                      <a16:colId xmlns:a16="http://schemas.microsoft.com/office/drawing/2014/main" val="68919672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737524953"/>
                    </a:ext>
                  </a:extLst>
                </a:gridCol>
                <a:gridCol w="2842930">
                  <a:extLst>
                    <a:ext uri="{9D8B030D-6E8A-4147-A177-3AD203B41FA5}">
                      <a16:colId xmlns:a16="http://schemas.microsoft.com/office/drawing/2014/main" val="1669737761"/>
                    </a:ext>
                  </a:extLst>
                </a:gridCol>
              </a:tblGrid>
              <a:tr h="656217"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Órgãos da AEASA</a:t>
                      </a:r>
                      <a:endParaRPr lang="pt-P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Órgãos de apoio</a:t>
                      </a:r>
                      <a:r>
                        <a:rPr lang="pt-PT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AEASA</a:t>
                      </a:r>
                      <a:endParaRPr lang="pt-P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Núcleos de Apoio</a:t>
                      </a:r>
                      <a:endParaRPr lang="pt-PT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645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smtClean="0">
                          <a:latin typeface="Times New Roman" panose="02020603050405020304" pitchFamily="18" charset="0"/>
                        </a:rPr>
                        <a:t>Assembleia Geral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>
                          <a:latin typeface="Times New Roman" panose="02020603050405020304" pitchFamily="18" charset="0"/>
                        </a:rPr>
                        <a:t>Secretário Executivo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Núcleo de Mulheres</a:t>
                      </a:r>
                      <a:endParaRPr lang="pt-P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391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smtClean="0">
                          <a:latin typeface="Times New Roman" panose="02020603050405020304" pitchFamily="18" charset="0"/>
                        </a:rPr>
                        <a:t>Conselho de </a:t>
                      </a:r>
                      <a:r>
                        <a:rPr lang="pt-PT" sz="2000" dirty="0" err="1" smtClean="0">
                          <a:latin typeface="Times New Roman" panose="02020603050405020304" pitchFamily="18" charset="0"/>
                        </a:rPr>
                        <a:t>Direcção</a:t>
                      </a:r>
                      <a:endParaRPr lang="pt-PT" sz="2000" dirty="0" smtClean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>
                          <a:latin typeface="Times New Roman" panose="02020603050405020304" pitchFamily="18" charset="0"/>
                        </a:rPr>
                        <a:t>Comissão Disciplinar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Núcleo de Jovens</a:t>
                      </a:r>
                      <a:endParaRPr lang="pt-P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386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smtClean="0">
                          <a:latin typeface="Times New Roman" panose="02020603050405020304" pitchFamily="18" charset="0"/>
                        </a:rPr>
                        <a:t>Conselho Fiscal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>
                          <a:latin typeface="Times New Roman" panose="02020603050405020304" pitchFamily="18" charset="0"/>
                        </a:rPr>
                        <a:t>Comissão Técnica e Científica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405526"/>
                  </a:ext>
                </a:extLst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357051" y="1394314"/>
            <a:ext cx="82857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sz="2400" b="1" dirty="0" smtClean="0">
              <a:latin typeface="Times New Roman" panose="02020603050405020304" pitchFamily="18" charset="0"/>
            </a:endParaRPr>
          </a:p>
          <a:p>
            <a:r>
              <a:rPr lang="pt-PT" sz="2400" b="1" dirty="0" smtClean="0">
                <a:latin typeface="Times New Roman" panose="02020603050405020304" pitchFamily="18" charset="0"/>
              </a:rPr>
              <a:t>1.</a:t>
            </a:r>
            <a:r>
              <a:rPr lang="pt-PT" sz="2400" b="1" dirty="0">
                <a:latin typeface="Times New Roman" panose="02020603050405020304" pitchFamily="18" charset="0"/>
              </a:rPr>
              <a:t>4</a:t>
            </a:r>
            <a:r>
              <a:rPr lang="pt-PT" sz="2400" b="1" dirty="0" smtClean="0">
                <a:latin typeface="Times New Roman" panose="02020603050405020304" pitchFamily="18" charset="0"/>
              </a:rPr>
              <a:t>. Órgãos da </a:t>
            </a:r>
            <a:r>
              <a:rPr lang="pt-PT" sz="2400" b="1" dirty="0">
                <a:latin typeface="Times New Roman" panose="02020603050405020304" pitchFamily="18" charset="0"/>
              </a:rPr>
              <a:t>AEASA</a:t>
            </a:r>
          </a:p>
        </p:txBody>
      </p:sp>
    </p:spTree>
    <p:extLst>
      <p:ext uri="{BB962C8B-B14F-4D97-AF65-F5344CB8AC3E}">
        <p14:creationId xmlns:p14="http://schemas.microsoft.com/office/powerpoint/2010/main" val="69638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8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sp>
        <p:nvSpPr>
          <p:cNvPr id="11" name="Retângulo 10"/>
          <p:cNvSpPr/>
          <p:nvPr/>
        </p:nvSpPr>
        <p:spPr>
          <a:xfrm>
            <a:off x="444137" y="1503877"/>
            <a:ext cx="81987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sz="2400" b="1" dirty="0" smtClean="0">
              <a:latin typeface="Times New Roman" panose="02020603050405020304" pitchFamily="18" charset="0"/>
            </a:endParaRPr>
          </a:p>
          <a:p>
            <a:r>
              <a:rPr lang="pt-PT" sz="2400" b="1" dirty="0" smtClean="0">
                <a:latin typeface="Times New Roman" panose="02020603050405020304" pitchFamily="18" charset="0"/>
              </a:rPr>
              <a:t>1.5. Composição da Assembleia </a:t>
            </a:r>
            <a:r>
              <a:rPr lang="pt-PT" sz="2400" b="1" dirty="0" smtClean="0">
                <a:latin typeface="Times New Roman" panose="02020603050405020304" pitchFamily="18" charset="0"/>
              </a:rPr>
              <a:t>Geral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859992"/>
              </p:ext>
            </p:extLst>
          </p:nvPr>
        </p:nvGraphicFramePr>
        <p:xfrm>
          <a:off x="522514" y="2815461"/>
          <a:ext cx="8198702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9463">
                  <a:extLst>
                    <a:ext uri="{9D8B030D-6E8A-4147-A177-3AD203B41FA5}">
                      <a16:colId xmlns:a16="http://schemas.microsoft.com/office/drawing/2014/main" val="1575240582"/>
                    </a:ext>
                  </a:extLst>
                </a:gridCol>
                <a:gridCol w="6509239">
                  <a:extLst>
                    <a:ext uri="{9D8B030D-6E8A-4147-A177-3AD203B41FA5}">
                      <a16:colId xmlns:a16="http://schemas.microsoft.com/office/drawing/2014/main" val="21371196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Presidente</a:t>
                      </a:r>
                      <a:endParaRPr lang="pt-PT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Sra</a:t>
                      </a:r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Emília Fernandes, Presidente do Conselho de Administração da Empresa de Água e Saneamento do Uíge</a:t>
                      </a:r>
                      <a:endParaRPr lang="pt-PT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490056"/>
                  </a:ext>
                </a:extLst>
              </a:tr>
              <a:tr h="347353">
                <a:tc>
                  <a:txBody>
                    <a:bodyPr/>
                    <a:lstStyle/>
                    <a:p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1º Vogal</a:t>
                      </a:r>
                      <a:endParaRPr lang="pt-PT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pt-PT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230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2º</a:t>
                      </a:r>
                      <a:r>
                        <a:rPr lang="pt-PT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Vogal</a:t>
                      </a:r>
                      <a:endParaRPr lang="pt-PT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pt-PT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678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02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4137" y="214898"/>
            <a:ext cx="8198702" cy="1108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243" y="250979"/>
            <a:ext cx="1358411" cy="1003982"/>
          </a:xfrm>
          <a:prstGeom prst="rect">
            <a:avLst/>
          </a:prstGeom>
        </p:spPr>
      </p:pic>
      <p:pic>
        <p:nvPicPr>
          <p:cNvPr id="6" name="Picture 245"/>
          <p:cNvPicPr/>
          <p:nvPr/>
        </p:nvPicPr>
        <p:blipFill>
          <a:blip r:embed="rId3"/>
          <a:stretch>
            <a:fillRect/>
          </a:stretch>
        </p:blipFill>
        <p:spPr>
          <a:xfrm>
            <a:off x="614271" y="303390"/>
            <a:ext cx="1057775" cy="8991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842180" y="517491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50"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REPÚBLICA DE ANGOLA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630555" indent="-6350" algn="ctr">
              <a:lnSpc>
                <a:spcPct val="107000"/>
              </a:lnSpc>
              <a:spcAft>
                <a:spcPts val="1055"/>
              </a:spcAft>
            </a:pPr>
            <a:r>
              <a:rPr lang="pt-PT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MINISTÉRIO DA ENERGIA E ÁGUAS </a:t>
            </a:r>
            <a:endParaRPr lang="pt-PT" sz="1600" dirty="0">
              <a:solidFill>
                <a:srgbClr val="00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85439" y="6446203"/>
            <a:ext cx="2057400" cy="365125"/>
          </a:xfrm>
        </p:spPr>
        <p:txBody>
          <a:bodyPr/>
          <a:lstStyle/>
          <a:p>
            <a:fld id="{A541A318-5364-409D-8CEA-6D0E993BD0DA}" type="slidenum">
              <a:rPr lang="pt-PT" smtClean="0"/>
              <a:t>9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44137" y="6451201"/>
            <a:ext cx="8198702" cy="365125"/>
          </a:xfrm>
        </p:spPr>
        <p:txBody>
          <a:bodyPr/>
          <a:lstStyle/>
          <a:p>
            <a:pPr algn="l"/>
            <a:r>
              <a:rPr lang="pt-PT" dirty="0" smtClean="0"/>
              <a:t>Associação das Empresas de Água e Saneamento de Angola                              Saurimo, aos 12 de Setembro de 2018</a:t>
            </a:r>
            <a:endParaRPr lang="pt-PT" dirty="0"/>
          </a:p>
        </p:txBody>
      </p:sp>
      <p:sp>
        <p:nvSpPr>
          <p:cNvPr id="13" name="Retângulo 12"/>
          <p:cNvSpPr/>
          <p:nvPr/>
        </p:nvSpPr>
        <p:spPr>
          <a:xfrm>
            <a:off x="444137" y="1959317"/>
            <a:ext cx="56421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 smtClean="0">
                <a:latin typeface="Times New Roman" panose="02020603050405020304" pitchFamily="18" charset="0"/>
              </a:rPr>
              <a:t>1.6</a:t>
            </a:r>
            <a:r>
              <a:rPr lang="pt-PT" sz="2400" b="1" dirty="0" smtClean="0">
                <a:latin typeface="Times New Roman" panose="02020603050405020304" pitchFamily="18" charset="0"/>
              </a:rPr>
              <a:t>. </a:t>
            </a:r>
            <a:r>
              <a:rPr lang="pt-PT" sz="2400" b="1" dirty="0" smtClean="0">
                <a:latin typeface="Times New Roman" panose="02020603050405020304" pitchFamily="18" charset="0"/>
              </a:rPr>
              <a:t>Composição do </a:t>
            </a:r>
            <a:r>
              <a:rPr lang="pt-PT" sz="2400" b="1" dirty="0" smtClean="0">
                <a:latin typeface="Times New Roman" panose="02020603050405020304" pitchFamily="18" charset="0"/>
              </a:rPr>
              <a:t>Conselho </a:t>
            </a:r>
            <a:r>
              <a:rPr lang="pt-PT" sz="2400" b="1" dirty="0">
                <a:latin typeface="Times New Roman" panose="02020603050405020304" pitchFamily="18" charset="0"/>
              </a:rPr>
              <a:t>de </a:t>
            </a:r>
            <a:r>
              <a:rPr lang="pt-PT" sz="2400" b="1" dirty="0" err="1">
                <a:latin typeface="Times New Roman" panose="02020603050405020304" pitchFamily="18" charset="0"/>
              </a:rPr>
              <a:t>Direcção</a:t>
            </a:r>
            <a:endParaRPr lang="pt-PT" sz="24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306540"/>
              </p:ext>
            </p:extLst>
          </p:nvPr>
        </p:nvGraphicFramePr>
        <p:xfrm>
          <a:off x="444137" y="2680699"/>
          <a:ext cx="8198702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297">
                  <a:extLst>
                    <a:ext uri="{9D8B030D-6E8A-4147-A177-3AD203B41FA5}">
                      <a16:colId xmlns:a16="http://schemas.microsoft.com/office/drawing/2014/main" val="596741735"/>
                    </a:ext>
                  </a:extLst>
                </a:gridCol>
                <a:gridCol w="6474405">
                  <a:extLst>
                    <a:ext uri="{9D8B030D-6E8A-4147-A177-3AD203B41FA5}">
                      <a16:colId xmlns:a16="http://schemas.microsoft.com/office/drawing/2014/main" val="2630080615"/>
                    </a:ext>
                  </a:extLst>
                </a:gridCol>
              </a:tblGrid>
              <a:tr h="680810">
                <a:tc>
                  <a:txBody>
                    <a:bodyPr/>
                    <a:lstStyle/>
                    <a:p>
                      <a:pPr algn="just"/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Presidente</a:t>
                      </a:r>
                      <a:endParaRPr lang="pt-PT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</a:t>
                      </a:r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pt-PT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Diogenes</a:t>
                      </a:r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Orsini</a:t>
                      </a:r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Presidente do Conselho de Administração da Empresa Publica de Águas - </a:t>
                      </a:r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EPAL-E.P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pt-PT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725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Vice Presidente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</a:t>
                      </a:r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Jaime Alberto, </a:t>
                      </a:r>
                      <a:r>
                        <a:rPr lang="pt-P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Presidente do Conselho de Administração da Empresa de Água e Saneamento </a:t>
                      </a:r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</a:t>
                      </a:r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Benguela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pt-PT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805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Secretario Executivo</a:t>
                      </a:r>
                      <a:endParaRPr lang="pt-PT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</a:t>
                      </a:r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Domingos Januário de Almeida, da EPAL-E.P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438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95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2437</Words>
  <Application>Microsoft Office PowerPoint</Application>
  <PresentationFormat>Apresentação no Ecrã (4:3)</PresentationFormat>
  <Paragraphs>591</Paragraphs>
  <Slides>28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Century Gothic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Administrador</dc:creator>
  <cp:lastModifiedBy>Administrador</cp:lastModifiedBy>
  <cp:revision>17</cp:revision>
  <dcterms:created xsi:type="dcterms:W3CDTF">2018-09-11T10:02:28Z</dcterms:created>
  <dcterms:modified xsi:type="dcterms:W3CDTF">2018-09-12T05:38:45Z</dcterms:modified>
</cp:coreProperties>
</file>