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302" r:id="rId14"/>
    <p:sldId id="275" r:id="rId15"/>
    <p:sldId id="276" r:id="rId16"/>
    <p:sldId id="268" r:id="rId17"/>
    <p:sldId id="277" r:id="rId18"/>
    <p:sldId id="278" r:id="rId19"/>
    <p:sldId id="279" r:id="rId20"/>
    <p:sldId id="281" r:id="rId21"/>
    <p:sldId id="282" r:id="rId22"/>
    <p:sldId id="270" r:id="rId23"/>
    <p:sldId id="295" r:id="rId24"/>
    <p:sldId id="297" r:id="rId25"/>
    <p:sldId id="298" r:id="rId26"/>
    <p:sldId id="283" r:id="rId27"/>
    <p:sldId id="290" r:id="rId28"/>
    <p:sldId id="299" r:id="rId29"/>
    <p:sldId id="291" r:id="rId30"/>
    <p:sldId id="300" r:id="rId31"/>
    <p:sldId id="301" r:id="rId32"/>
    <p:sldId id="293" r:id="rId33"/>
    <p:sldId id="296" r:id="rId3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CF72-E1CA-4A38-9F3D-26E7FE2270D2}" type="datetimeFigureOut">
              <a:rPr lang="pt-PT" smtClean="0"/>
              <a:t>09/09/2018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7EE7-32D0-4CBF-85B1-489787EDA8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828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CF72-E1CA-4A38-9F3D-26E7FE2270D2}" type="datetimeFigureOut">
              <a:rPr lang="pt-PT" smtClean="0"/>
              <a:t>09/09/2018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7EE7-32D0-4CBF-85B1-489787EDA8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679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CF72-E1CA-4A38-9F3D-26E7FE2270D2}" type="datetimeFigureOut">
              <a:rPr lang="pt-PT" smtClean="0"/>
              <a:t>09/09/2018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7EE7-32D0-4CBF-85B1-489787EDA8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321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CF72-E1CA-4A38-9F3D-26E7FE2270D2}" type="datetimeFigureOut">
              <a:rPr lang="pt-PT" smtClean="0"/>
              <a:t>09/09/2018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7EE7-32D0-4CBF-85B1-489787EDA8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414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CF72-E1CA-4A38-9F3D-26E7FE2270D2}" type="datetimeFigureOut">
              <a:rPr lang="pt-PT" smtClean="0"/>
              <a:t>09/09/2018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7EE7-32D0-4CBF-85B1-489787EDA8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576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CF72-E1CA-4A38-9F3D-26E7FE2270D2}" type="datetimeFigureOut">
              <a:rPr lang="pt-PT" smtClean="0"/>
              <a:t>09/09/2018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7EE7-32D0-4CBF-85B1-489787EDA8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062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CF72-E1CA-4A38-9F3D-26E7FE2270D2}" type="datetimeFigureOut">
              <a:rPr lang="pt-PT" smtClean="0"/>
              <a:t>09/09/2018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7EE7-32D0-4CBF-85B1-489787EDA8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245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CF72-E1CA-4A38-9F3D-26E7FE2270D2}" type="datetimeFigureOut">
              <a:rPr lang="pt-PT" smtClean="0"/>
              <a:t>09/09/2018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7EE7-32D0-4CBF-85B1-489787EDA8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411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CF72-E1CA-4A38-9F3D-26E7FE2270D2}" type="datetimeFigureOut">
              <a:rPr lang="pt-PT" smtClean="0"/>
              <a:t>09/09/2018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7EE7-32D0-4CBF-85B1-489787EDA8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064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CF72-E1CA-4A38-9F3D-26E7FE2270D2}" type="datetimeFigureOut">
              <a:rPr lang="pt-PT" smtClean="0"/>
              <a:t>09/09/2018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7EE7-32D0-4CBF-85B1-489787EDA8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171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CF72-E1CA-4A38-9F3D-26E7FE2270D2}" type="datetimeFigureOut">
              <a:rPr lang="pt-PT" smtClean="0"/>
              <a:t>09/09/2018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7EE7-32D0-4CBF-85B1-489787EDA8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297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BCF72-E1CA-4A38-9F3D-26E7FE2270D2}" type="datetimeFigureOut">
              <a:rPr lang="pt-PT" smtClean="0"/>
              <a:t>09/09/2018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87EE7-32D0-4CBF-85B1-489787EDA8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1562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918648" cy="2763739"/>
          </a:xfrm>
        </p:spPr>
        <p:txBody>
          <a:bodyPr>
            <a:normAutofit fontScale="90000"/>
          </a:bodyPr>
          <a:lstStyle/>
          <a:p>
            <a:r>
              <a:rPr lang="pt-PT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8º CONSELHO CONSULTIVO MINEA 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“O NOSSO DESAFIO É MELHORAR OS SERVIÇOS DE FORNECIMENTO DE ENERGIA E ÁGUA”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2423120"/>
          </a:xfrm>
        </p:spPr>
        <p:txBody>
          <a:bodyPr>
            <a:normAutofit fontScale="85000" lnSpcReduction="20000"/>
          </a:bodyPr>
          <a:lstStyle/>
          <a:p>
            <a:r>
              <a:rPr lang="pt-PT" dirty="0" smtClean="0"/>
              <a:t>CONTROLO E REDUÇÃO DE PERDAS NOS SISTEMAS PÚBLICOS DE ABASTECIMENTO DE ÁGUA PARA MELHORAR O FORNECIMENTO</a:t>
            </a:r>
          </a:p>
          <a:p>
            <a:endParaRPr lang="pt-PT" dirty="0" smtClean="0"/>
          </a:p>
          <a:p>
            <a:pPr algn="l"/>
            <a:r>
              <a:rPr lang="pt-PT" sz="2300" dirty="0" smtClean="0"/>
              <a:t>SAURIMO, 11-12 DE SETEMBRO DE </a:t>
            </a:r>
            <a:r>
              <a:rPr lang="pt-PT" sz="2300" dirty="0" smtClean="0"/>
              <a:t>2018</a:t>
            </a:r>
          </a:p>
          <a:p>
            <a:pPr algn="l"/>
            <a:r>
              <a:rPr lang="pt-PT" sz="2300" dirty="0" smtClean="0"/>
              <a:t>POR JOSÉ TXELECA MAFUTA</a:t>
            </a:r>
          </a:p>
          <a:p>
            <a:pPr algn="l"/>
            <a:r>
              <a:rPr lang="pt-PT" sz="2300" dirty="0" smtClean="0"/>
              <a:t>COORDENADOR DA EPAS LUNDA-SUL, E.P.</a:t>
            </a:r>
            <a:endParaRPr lang="pt-PT" sz="2300" dirty="0" smtClean="0"/>
          </a:p>
        </p:txBody>
      </p:sp>
    </p:spTree>
    <p:extLst>
      <p:ext uri="{BB962C8B-B14F-4D97-AF65-F5344CB8AC3E}">
        <p14:creationId xmlns:p14="http://schemas.microsoft.com/office/powerpoint/2010/main" val="94011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>
                <a:solidFill>
                  <a:srgbClr val="FF0000"/>
                </a:solidFill>
              </a:rPr>
              <a:t>PERDAS EM SISTEMAS DE ABASTECIMENTO DE ÁGUA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PT" dirty="0"/>
              <a:t>Quando se analisa as perdas em sistemas de abastecimento de água, tem que se deixar de lado a primeira noção que vem a mente, de que “perda” é toda a água tratada que foi produzida e se perdeu </a:t>
            </a:r>
            <a:r>
              <a:rPr lang="pt-PT" dirty="0" smtClean="0"/>
              <a:t>NA trajectória, </a:t>
            </a:r>
            <a:r>
              <a:rPr lang="pt-PT" dirty="0"/>
              <a:t>não chegando a ser consumida pelos clientes da </a:t>
            </a:r>
            <a:r>
              <a:rPr lang="pt-PT" dirty="0" smtClean="0"/>
              <a:t>Entidade Gestora. </a:t>
            </a:r>
            <a:r>
              <a:rPr lang="pt-PT" dirty="0"/>
              <a:t>O conceito de perdas, todavia, vai mais </a:t>
            </a:r>
            <a:r>
              <a:rPr lang="pt-PT" dirty="0" smtClean="0"/>
              <a:t>além. </a:t>
            </a:r>
            <a:r>
              <a:rPr lang="pt-PT" dirty="0"/>
              <a:t>Pode-se também considerar “perda”, sob o ponto de vista empresarial, todo produto (água tratada) que foi entregue e por alguma razão não foi </a:t>
            </a:r>
            <a:r>
              <a:rPr lang="pt-PT" dirty="0" smtClean="0"/>
              <a:t>facturado </a:t>
            </a:r>
            <a:r>
              <a:rPr lang="pt-PT" dirty="0"/>
              <a:t>pela </a:t>
            </a:r>
            <a:r>
              <a:rPr lang="pt-PT" dirty="0" smtClean="0"/>
              <a:t>EG, </a:t>
            </a:r>
            <a:r>
              <a:rPr lang="pt-PT" dirty="0"/>
              <a:t>não sendo contabilizado como receita da empresa. Dessa forma, </a:t>
            </a:r>
            <a:r>
              <a:rPr lang="pt-PT" dirty="0" smtClean="0"/>
              <a:t>podem </a:t>
            </a:r>
            <a:r>
              <a:rPr lang="pt-PT" dirty="0"/>
              <a:t>ser identificados dois tipos de perdas: 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499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PERDAS REAIS 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t-PT" dirty="0" smtClean="0"/>
          </a:p>
          <a:p>
            <a:pPr marL="0" indent="0" algn="just">
              <a:buNone/>
            </a:pPr>
            <a:r>
              <a:rPr lang="pt-PT" dirty="0" smtClean="0"/>
              <a:t>Corresponde </a:t>
            </a:r>
            <a:r>
              <a:rPr lang="pt-PT" dirty="0"/>
              <a:t>ao volume de água produzido que não chega ao consumidor final. Pode ocorrer devido a </a:t>
            </a:r>
            <a:r>
              <a:rPr lang="pt-PT" dirty="0" smtClean="0"/>
              <a:t>ruptura </a:t>
            </a:r>
            <a:r>
              <a:rPr lang="pt-PT" dirty="0"/>
              <a:t>nas adutoras, redes de distribuição e </a:t>
            </a:r>
            <a:r>
              <a:rPr lang="pt-PT" dirty="0" smtClean="0"/>
              <a:t>reservatórios. Quando </a:t>
            </a:r>
            <a:r>
              <a:rPr lang="pt-PT" dirty="0"/>
              <a:t>se trata de perdas reais, dois pontos devem ser destacados pela sua extrema importância. O primeiro deles está relacionado à conservação dos recursos naturais, já que quanto menores forem as perdas reais, menores serão as necessidades de explorar ou ampliar as captações de água. Essas obras requerem altos investimentos e resultam em grande impacto ambiental. O outro ponto se refere à saúde pública, pois </a:t>
            </a:r>
            <a:r>
              <a:rPr lang="pt-PT" dirty="0" smtClean="0"/>
              <a:t>essas rupturas associadas </a:t>
            </a:r>
            <a:r>
              <a:rPr lang="pt-PT" dirty="0"/>
              <a:t>à despressurização do sistema (manutenção ou intermitência no </a:t>
            </a:r>
            <a:r>
              <a:rPr lang="pt-PT" dirty="0" smtClean="0"/>
              <a:t>abastecimento, como acontece em muitas cidades do nosso Pais, senão, a maioria) </a:t>
            </a:r>
            <a:r>
              <a:rPr lang="pt-PT" dirty="0"/>
              <a:t>podem levar à entrada de agentes nocivos na </a:t>
            </a:r>
            <a:r>
              <a:rPr lang="pt-PT" dirty="0" smtClean="0"/>
              <a:t>canalização</a:t>
            </a:r>
            <a:r>
              <a:rPr lang="pt-PT" dirty="0"/>
              <a:t>, resultando em doenças ocasionadas por contaminação. Podemos citar também que as Perdas Reais carregam consigo uma série de custos associados, tais como produção e transporte da água tratada, energia </a:t>
            </a:r>
            <a:r>
              <a:rPr lang="pt-PT" dirty="0" smtClean="0"/>
              <a:t>eléctrica</a:t>
            </a:r>
            <a:r>
              <a:rPr lang="pt-PT" dirty="0"/>
              <a:t>, produtos químicos e </a:t>
            </a:r>
            <a:r>
              <a:rPr lang="pt-PT" dirty="0" smtClean="0"/>
              <a:t>mão de obra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1031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PERDAS REAIS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PT" dirty="0" smtClean="0"/>
              <a:t>  </a:t>
            </a:r>
            <a:endParaRPr lang="pt-PT" dirty="0"/>
          </a:p>
          <a:p>
            <a:pPr marL="0" indent="0" algn="just">
              <a:buNone/>
            </a:pPr>
            <a:r>
              <a:rPr lang="pt-PT" dirty="0"/>
              <a:t>Os principais pontos de ocorrência de </a:t>
            </a:r>
            <a:r>
              <a:rPr lang="pt-PT" dirty="0" smtClean="0"/>
              <a:t>rupturas </a:t>
            </a:r>
            <a:r>
              <a:rPr lang="pt-PT" dirty="0"/>
              <a:t>no sistema de abastecimento de água são nas estruturas </a:t>
            </a:r>
            <a:r>
              <a:rPr lang="pt-PT" dirty="0" smtClean="0"/>
              <a:t>das </a:t>
            </a:r>
            <a:r>
              <a:rPr lang="pt-PT" dirty="0" err="1" smtClean="0"/>
              <a:t>ETA’s</a:t>
            </a:r>
            <a:r>
              <a:rPr lang="pt-PT" dirty="0"/>
              <a:t>, </a:t>
            </a:r>
            <a:r>
              <a:rPr lang="pt-PT" dirty="0" smtClean="0"/>
              <a:t>nas  </a:t>
            </a:r>
            <a:r>
              <a:rPr lang="pt-PT" dirty="0"/>
              <a:t>tubulações das linhas de adução e da rede de distribuição e seus </a:t>
            </a:r>
            <a:r>
              <a:rPr lang="pt-PT" dirty="0" smtClean="0"/>
              <a:t>acessórios, </a:t>
            </a:r>
            <a:r>
              <a:rPr lang="pt-PT" dirty="0"/>
              <a:t>nas estruturas dos reservatórios </a:t>
            </a:r>
            <a:r>
              <a:rPr lang="pt-PT" dirty="0" smtClean="0"/>
              <a:t> sectoriais </a:t>
            </a:r>
            <a:r>
              <a:rPr lang="pt-PT" dirty="0"/>
              <a:t>e nos equipamentos das estações </a:t>
            </a:r>
            <a:r>
              <a:rPr lang="pt-PT" dirty="0" smtClean="0"/>
              <a:t> elevatórias. O </a:t>
            </a:r>
            <a:r>
              <a:rPr lang="pt-PT" dirty="0"/>
              <a:t>maior número de ocorrência e volume perdido são nas redes de </a:t>
            </a:r>
            <a:r>
              <a:rPr lang="pt-PT" dirty="0" smtClean="0"/>
              <a:t>distribuição. As rupturas </a:t>
            </a:r>
            <a:r>
              <a:rPr lang="pt-PT" dirty="0"/>
              <a:t>são classificados como visíveis e não visíveis. Os visíveis são </a:t>
            </a:r>
            <a:r>
              <a:rPr lang="pt-PT" dirty="0" smtClean="0"/>
              <a:t>aqueles </a:t>
            </a:r>
            <a:r>
              <a:rPr lang="pt-PT" dirty="0"/>
              <a:t>facilmente detectados por técnicos ou pela população. Já os não visíveis exigem uma gestão especial, são usados equipamentos e técnicas para a detecção das fugas, se esse procedimento não foi </a:t>
            </a:r>
            <a:r>
              <a:rPr lang="pt-PT" dirty="0" smtClean="0"/>
              <a:t>adoptado as rupturas podem </a:t>
            </a:r>
            <a:r>
              <a:rPr lang="pt-PT" dirty="0"/>
              <a:t>permanecer por anos contabilizando um enorme volume de água perdido. </a:t>
            </a:r>
          </a:p>
        </p:txBody>
      </p:sp>
    </p:spTree>
    <p:extLst>
      <p:ext uri="{BB962C8B-B14F-4D97-AF65-F5344CB8AC3E}">
        <p14:creationId xmlns:p14="http://schemas.microsoft.com/office/powerpoint/2010/main" val="308835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7"/>
            <a:ext cx="3528392" cy="470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762" y="620688"/>
            <a:ext cx="425218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44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AVALIAÇÃO DE PERDAS REAIS 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/>
              <a:t>A quantificação das perdas é uma apuração relativamente fácil de ser feita, pois é obtida simplesmente pela diferença entre o "volume disponibilizado ao sistema" e os "volumes </a:t>
            </a:r>
            <a:r>
              <a:rPr lang="pt-PT" dirty="0" smtClean="0"/>
              <a:t>autorizados“, entretanto</a:t>
            </a:r>
            <a:r>
              <a:rPr lang="pt-PT" dirty="0"/>
              <a:t>, o rateio entre Perdas Reais e Perdas Aparentes é mais complexo, e exige a </a:t>
            </a:r>
            <a:r>
              <a:rPr lang="pt-PT" dirty="0" smtClean="0"/>
              <a:t>adopção </a:t>
            </a:r>
            <a:r>
              <a:rPr lang="pt-PT" dirty="0"/>
              <a:t>de diversas hipóteses ou a realização de vários ensaios em campo. Os métodos para a determinação dos volumes relativos às Perdas Reais são apresentados a seguir. </a:t>
            </a:r>
          </a:p>
        </p:txBody>
      </p:sp>
    </p:spTree>
    <p:extLst>
      <p:ext uri="{BB962C8B-B14F-4D97-AF65-F5344CB8AC3E}">
        <p14:creationId xmlns:p14="http://schemas.microsoft.com/office/powerpoint/2010/main" val="201016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MÉTODO DO BALANÇO HÍDRICO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PT" dirty="0" smtClean="0"/>
              <a:t> </a:t>
            </a:r>
            <a:endParaRPr lang="pt-PT" dirty="0"/>
          </a:p>
          <a:p>
            <a:pPr algn="just"/>
            <a:r>
              <a:rPr lang="pt-PT" dirty="0"/>
              <a:t>Nesse método é usada a matriz do Balanço hídrico anual, de acordo com os padrões da IWA. Os volumes perdidos são calculados  a partir dos dados da macromedição e da </a:t>
            </a:r>
            <a:r>
              <a:rPr lang="pt-PT" dirty="0" smtClean="0"/>
              <a:t>micromedição </a:t>
            </a:r>
            <a:r>
              <a:rPr lang="pt-PT" dirty="0"/>
              <a:t>e de estimativas para determinar os  valores </a:t>
            </a:r>
            <a:r>
              <a:rPr lang="pt-PT" dirty="0" smtClean="0"/>
              <a:t>não medidos </a:t>
            </a:r>
            <a:r>
              <a:rPr lang="pt-PT" dirty="0"/>
              <a:t>que integram a matriz. São feitas hipóteses para determinar as Perdas </a:t>
            </a:r>
            <a:r>
              <a:rPr lang="pt-PT" dirty="0" smtClean="0"/>
              <a:t>Aparentes </a:t>
            </a:r>
            <a:r>
              <a:rPr lang="pt-PT" dirty="0"/>
              <a:t>(erros de medição, fraudes, </a:t>
            </a:r>
            <a:r>
              <a:rPr lang="pt-PT" dirty="0" err="1"/>
              <a:t>ete</a:t>
            </a:r>
            <a:r>
              <a:rPr lang="pt-PT" dirty="0"/>
              <a:t>) </a:t>
            </a:r>
            <a:r>
              <a:rPr lang="pt-PT" dirty="0" smtClean="0"/>
              <a:t>por </a:t>
            </a:r>
            <a:r>
              <a:rPr lang="pt-PT" dirty="0"/>
              <a:t>diferença, definem-se as Perdas Reais. As vantagens desse método </a:t>
            </a:r>
            <a:r>
              <a:rPr lang="pt-PT" dirty="0" smtClean="0"/>
              <a:t>são a </a:t>
            </a:r>
            <a:r>
              <a:rPr lang="pt-PT" dirty="0"/>
              <a:t>possibilidade de aplicá-lo </a:t>
            </a:r>
            <a:r>
              <a:rPr lang="pt-PT" dirty="0" smtClean="0"/>
              <a:t>neste sector.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830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PERDAS APARENTES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pt-PT" dirty="0" smtClean="0"/>
              <a:t>Corresponde </a:t>
            </a:r>
            <a:r>
              <a:rPr lang="pt-PT" dirty="0"/>
              <a:t>ao volume de água </a:t>
            </a:r>
            <a:r>
              <a:rPr lang="pt-PT" dirty="0" smtClean="0"/>
              <a:t>produzida </a:t>
            </a:r>
            <a:r>
              <a:rPr lang="pt-PT" dirty="0"/>
              <a:t>que não é </a:t>
            </a:r>
            <a:r>
              <a:rPr lang="pt-PT" dirty="0" smtClean="0"/>
              <a:t>contabilizada </a:t>
            </a:r>
            <a:r>
              <a:rPr lang="pt-PT" dirty="0"/>
              <a:t>pela </a:t>
            </a:r>
            <a:r>
              <a:rPr lang="pt-PT" dirty="0" smtClean="0"/>
              <a:t>Entidade Gestora. </a:t>
            </a:r>
            <a:r>
              <a:rPr lang="pt-PT" dirty="0"/>
              <a:t>Decorrem de erros na medição de </a:t>
            </a:r>
            <a:r>
              <a:rPr lang="pt-PT" dirty="0" smtClean="0"/>
              <a:t>hidrómetros, </a:t>
            </a:r>
            <a:r>
              <a:rPr lang="pt-PT" dirty="0"/>
              <a:t>fraudes, ligações clandestinas e falhas no cadastro comercial. Tanto as Perdas Reais </a:t>
            </a:r>
            <a:r>
              <a:rPr lang="pt-PT" dirty="0" smtClean="0"/>
              <a:t>como </a:t>
            </a:r>
            <a:r>
              <a:rPr lang="pt-PT" dirty="0"/>
              <a:t>as Perdas Aparentes representam para o consumidor um componente importante nas tarifas por eles pagas, já que as </a:t>
            </a:r>
            <a:r>
              <a:rPr lang="pt-PT" dirty="0" smtClean="0"/>
              <a:t>EG geralmente associam </a:t>
            </a:r>
            <a:r>
              <a:rPr lang="pt-PT" dirty="0"/>
              <a:t>essas perdas na sua composição de </a:t>
            </a:r>
            <a:r>
              <a:rPr lang="pt-PT" dirty="0" smtClean="0"/>
              <a:t>tarifas.  </a:t>
            </a:r>
            <a:endParaRPr lang="pt-PT" dirty="0"/>
          </a:p>
          <a:p>
            <a:pPr algn="just"/>
            <a:r>
              <a:rPr lang="pt-PT" dirty="0"/>
              <a:t>As perdas ocorrem em todas as fases do abastecimento de água, desde a sua captação até o consumidor final, passando pela reservação e tratamento. Em cada fase, as diferentes condições fazem preponderar um ou outro tipo de perda, que resultarão em </a:t>
            </a:r>
            <a:r>
              <a:rPr lang="pt-PT" dirty="0" smtClean="0"/>
              <a:t>acções </a:t>
            </a:r>
            <a:r>
              <a:rPr lang="pt-PT" dirty="0"/>
              <a:t>mais adequadas para combater cada uma dessas perdas. Em geral, as perdas podem ser avaliadas medindo-se a vazão no início e no final de uma fase, sendo que a diferença medida é a perda. A perda total no sistema em consideração é mais usualmente estimada medindo-se a vazão de saída das estações de tratamento de água, as </a:t>
            </a:r>
            <a:r>
              <a:rPr lang="pt-PT" dirty="0" err="1"/>
              <a:t>ETAs</a:t>
            </a:r>
            <a:r>
              <a:rPr lang="pt-PT" dirty="0"/>
              <a:t>, por um período de tempo, e comparadas com os volumes legítimos medidos na rede de distribuição no período considerado. Cabe dizer que medindo-se dessa forma, não se distingue as Perdas Reais das Perdas Aparentes. </a:t>
            </a:r>
          </a:p>
        </p:txBody>
      </p:sp>
    </p:spTree>
    <p:extLst>
      <p:ext uri="{BB962C8B-B14F-4D97-AF65-F5344CB8AC3E}">
        <p14:creationId xmlns:p14="http://schemas.microsoft.com/office/powerpoint/2010/main" val="102865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>
                <a:solidFill>
                  <a:srgbClr val="FF0000"/>
                </a:solidFill>
              </a:rPr>
              <a:t>INDICADORES DE PERDAS</a:t>
            </a:r>
            <a:r>
              <a:rPr lang="pt-PT" dirty="0"/>
              <a:t> </a:t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 smtClean="0"/>
              <a:t>Os </a:t>
            </a:r>
            <a:r>
              <a:rPr lang="pt-PT" dirty="0"/>
              <a:t>indicadores facilitam o estudo sobre as perdas, pois permitem </a:t>
            </a:r>
            <a:r>
              <a:rPr lang="pt-PT" dirty="0" smtClean="0"/>
              <a:t>retractar </a:t>
            </a:r>
            <a:r>
              <a:rPr lang="pt-PT" dirty="0"/>
              <a:t>as mesmas, gerenciar a evolução dos volumes perdidos, </a:t>
            </a:r>
            <a:r>
              <a:rPr lang="pt-PT" dirty="0" smtClean="0"/>
              <a:t>redireccionar acções </a:t>
            </a:r>
            <a:r>
              <a:rPr lang="pt-PT" dirty="0"/>
              <a:t>de </a:t>
            </a:r>
            <a:r>
              <a:rPr lang="pt-PT" dirty="0" smtClean="0"/>
              <a:t>controlo </a:t>
            </a:r>
            <a:r>
              <a:rPr lang="pt-PT" dirty="0"/>
              <a:t>e também comparar sistemas de abastecimento </a:t>
            </a:r>
            <a:r>
              <a:rPr lang="pt-PT" dirty="0" smtClean="0"/>
              <a:t>distintos (nas cidade onde existe mais de um sistema). Os </a:t>
            </a:r>
            <a:r>
              <a:rPr lang="pt-PT" dirty="0"/>
              <a:t>indicadores de perdas mais importantes são: </a:t>
            </a:r>
          </a:p>
        </p:txBody>
      </p:sp>
    </p:spTree>
    <p:extLst>
      <p:ext uri="{BB962C8B-B14F-4D97-AF65-F5344CB8AC3E}">
        <p14:creationId xmlns:p14="http://schemas.microsoft.com/office/powerpoint/2010/main" val="117334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a) Indicador percentual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PT" dirty="0" smtClean="0"/>
              <a:t>Relaciona </a:t>
            </a:r>
            <a:r>
              <a:rPr lang="pt-PT" dirty="0"/>
              <a:t>o volume total perdido (Perdas Reais + Aparentes) com o volume total produzido e disponibilizado no </a:t>
            </a:r>
            <a:r>
              <a:rPr lang="pt-PT" dirty="0" smtClean="0"/>
              <a:t>sistema </a:t>
            </a:r>
            <a:r>
              <a:rPr lang="pt-PT" dirty="0"/>
              <a:t>em bases anuais. É o indicador mais fácil de ser compreendido e o mais utilizado. A grande desvantagem desse indicador </a:t>
            </a:r>
            <a:r>
              <a:rPr lang="pt-PT" dirty="0" smtClean="0"/>
              <a:t>é quando queremos comparar </a:t>
            </a:r>
            <a:r>
              <a:rPr lang="pt-PT" dirty="0"/>
              <a:t>o desempenho de dois sistemas diferentes. Assim, dois sistemas com mesmo volume perdido podem apresentar índices de perdas diferentes, em função das características dos </a:t>
            </a:r>
            <a:r>
              <a:rPr lang="pt-PT" dirty="0" smtClean="0"/>
              <a:t>consumidores e da distribuição.</a:t>
            </a:r>
          </a:p>
        </p:txBody>
      </p:sp>
    </p:spTree>
    <p:extLst>
      <p:ext uri="{BB962C8B-B14F-4D97-AF65-F5344CB8AC3E}">
        <p14:creationId xmlns:p14="http://schemas.microsoft.com/office/powerpoint/2010/main" val="97537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b) Índice </a:t>
            </a:r>
            <a:r>
              <a:rPr lang="pt-PT" dirty="0">
                <a:solidFill>
                  <a:srgbClr val="FF0000"/>
                </a:solidFill>
              </a:rPr>
              <a:t>de Perdas por Ramal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Relaciona </a:t>
            </a:r>
            <a:r>
              <a:rPr lang="pt-PT" dirty="0"/>
              <a:t>o volume perdido total anual com o número médio de ramais existente na rede de distribuição, associado a um </a:t>
            </a:r>
            <a:r>
              <a:rPr lang="pt-PT" dirty="0" smtClean="0"/>
              <a:t>factor </a:t>
            </a:r>
            <a:r>
              <a:rPr lang="pt-PT" dirty="0"/>
              <a:t>de escala. Esse indicador não considera a pressão do </a:t>
            </a:r>
            <a:r>
              <a:rPr lang="pt-PT" dirty="0" smtClean="0"/>
              <a:t>sistema </a:t>
            </a:r>
            <a:r>
              <a:rPr lang="pt-PT" dirty="0"/>
              <a:t>que tem grande influência nas perdas </a:t>
            </a:r>
            <a:r>
              <a:rPr lang="pt-PT" dirty="0" smtClean="0"/>
              <a:t>reais e </a:t>
            </a:r>
            <a:r>
              <a:rPr lang="pt-PT" dirty="0"/>
              <a:t>também é recomendado onde a densidade de ramais for superior a 20 ramais/Km. </a:t>
            </a:r>
          </a:p>
        </p:txBody>
      </p:sp>
    </p:spTree>
    <p:extLst>
      <p:ext uri="{BB962C8B-B14F-4D97-AF65-F5344CB8AC3E}">
        <p14:creationId xmlns:p14="http://schemas.microsoft.com/office/powerpoint/2010/main" val="334239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BREVE HISTORIAL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PT" dirty="0" smtClean="0"/>
              <a:t>A Província da Lunda-Sul fica localizada a Nordeste de Angola e tem uma extensão de 77 000 Km2. tem uma população estimada em mais de 500.000 habitantes, maioritariamente vivendo no município de Saurimo, que é a sua capital. O clima é tropical seco e subdividido em duas estações, sendo uma seca, também denominada de estação de Cacimbo e outra chuvosa que é a mais extensa, podendo atingir 9 meses consecutivos de chuvas intensas. </a:t>
            </a:r>
          </a:p>
          <a:p>
            <a:pPr marL="0" indent="0" algn="just">
              <a:buNone/>
            </a:pPr>
            <a:r>
              <a:rPr lang="pt-PT" dirty="0" smtClean="0"/>
              <a:t>A província possui um enorme potencial hídrico, estando cercado pelos rios </a:t>
            </a:r>
            <a:r>
              <a:rPr lang="pt-PT" dirty="0" err="1" smtClean="0"/>
              <a:t>Chiumbué</a:t>
            </a:r>
            <a:r>
              <a:rPr lang="pt-PT" dirty="0" smtClean="0"/>
              <a:t>, Cassai, </a:t>
            </a:r>
            <a:r>
              <a:rPr lang="pt-PT" dirty="0" err="1" smtClean="0"/>
              <a:t>Luachimo</a:t>
            </a:r>
            <a:r>
              <a:rPr lang="pt-PT" dirty="0" smtClean="0"/>
              <a:t>, </a:t>
            </a:r>
            <a:r>
              <a:rPr lang="pt-PT" dirty="0" err="1" smtClean="0"/>
              <a:t>Chicapa</a:t>
            </a:r>
            <a:r>
              <a:rPr lang="pt-PT" dirty="0" smtClean="0"/>
              <a:t> e outros de menor dimensão.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2443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000" dirty="0" smtClean="0">
                <a:solidFill>
                  <a:srgbClr val="FF0000"/>
                </a:solidFill>
              </a:rPr>
              <a:t>c) Índice </a:t>
            </a:r>
            <a:r>
              <a:rPr lang="pt-PT" sz="4000" dirty="0">
                <a:solidFill>
                  <a:srgbClr val="FF0000"/>
                </a:solidFill>
              </a:rPr>
              <a:t>de Perdas por extensão de rede </a:t>
            </a:r>
            <a:r>
              <a:rPr lang="pt-PT" sz="3600" dirty="0"/>
              <a:t/>
            </a:r>
            <a:br>
              <a:rPr lang="pt-PT" sz="3600" dirty="0"/>
            </a:b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 smtClean="0"/>
              <a:t>Relaciona </a:t>
            </a:r>
            <a:r>
              <a:rPr lang="pt-PT" dirty="0"/>
              <a:t>o volume total perdido anual com o comprimento da rede. É adequado quando a densidade de remais é inferior a 20 ramais/Km, o que caracteriza subúrbios mais próximos à ocupação </a:t>
            </a:r>
            <a:r>
              <a:rPr lang="pt-PT" dirty="0" smtClean="0"/>
              <a:t>rural. </a:t>
            </a:r>
          </a:p>
          <a:p>
            <a:pPr marL="0" indent="0">
              <a:buNone/>
            </a:pP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98729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d) </a:t>
            </a:r>
            <a:r>
              <a:rPr lang="pt-PT" dirty="0" smtClean="0">
                <a:solidFill>
                  <a:srgbClr val="FF0000"/>
                </a:solidFill>
              </a:rPr>
              <a:t>Índice </a:t>
            </a:r>
            <a:r>
              <a:rPr lang="pt-PT" dirty="0">
                <a:solidFill>
                  <a:srgbClr val="FF0000"/>
                </a:solidFill>
              </a:rPr>
              <a:t>Infra-Estrutural de Perdas 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PT" dirty="0" smtClean="0"/>
              <a:t>É </a:t>
            </a:r>
            <a:r>
              <a:rPr lang="pt-PT" dirty="0"/>
              <a:t>a proposta mais </a:t>
            </a:r>
            <a:r>
              <a:rPr lang="pt-PT" dirty="0" smtClean="0"/>
              <a:t>actual </a:t>
            </a:r>
            <a:r>
              <a:rPr lang="pt-PT" dirty="0"/>
              <a:t>para se avaliar as perdas e comparar sistemas distintos. Relaciona o nível </a:t>
            </a:r>
            <a:r>
              <a:rPr lang="pt-PT" dirty="0" smtClean="0"/>
              <a:t>actual </a:t>
            </a:r>
            <a:r>
              <a:rPr lang="pt-PT" dirty="0"/>
              <a:t>de perdas do sistema com as perdas inevitáveis. A grande vantagem desse indicador é que ele engloba características fundamentais das redes de distribuição, como a pressão de operação da rede. Quanto mais distante do valor unitário, pior é a condição de perdas do sistema. Esse indicador ainda está em desenvolvimento para ser usado em redes de distribuição com características bem diferentes em todo o </a:t>
            </a:r>
            <a:r>
              <a:rPr lang="pt-PT" dirty="0" smtClean="0"/>
              <a:t>mundo</a:t>
            </a:r>
            <a:r>
              <a:rPr lang="pt-PT" dirty="0"/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3120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PLANO ESTRATÉGICO DE REDUÇÃO DE PERDA DE ÁGUA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t-PT" dirty="0" smtClean="0"/>
              <a:t>A sustentabilidade </a:t>
            </a:r>
            <a:r>
              <a:rPr lang="pt-PT" dirty="0"/>
              <a:t>ambiental e económica, traduzida na necessidade de uma maior eficiência dos sistemas de abastecimento de água, pressiona os governos e as entidades gestoras a definir e implementar estratégias que lhes permitam melhorar o desempenho dos seus sistemas. Os desafios ditados pelas novas políticas de poupança de água e pela </a:t>
            </a:r>
            <a:r>
              <a:rPr lang="pt-PT" dirty="0" smtClean="0"/>
              <a:t>percepção </a:t>
            </a:r>
            <a:r>
              <a:rPr lang="pt-PT" dirty="0"/>
              <a:t>de um cliente mais exigente constituem incentivos para colocar em prática estratégias de controlo e combate às perdas de água que reconhecidamente permitem a obtenção de mais-valias económicas e de maior eficiência ecológica, conduzindo à melhoria global do serviço. Estas estratégias de redução de perdas devem considerar uma cuidadosa articulação entre o investimento necessário para as colocar em prática e os custos de exploração, operação e reparação de fugas, no sentido de estabelecer a melhor relação custo-benefício, que determina o ponto de arranque ou a alavancagem para a implementação de determinada estratégia de controlo de perdas.</a:t>
            </a:r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73332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PLANO ESTRATÉGICO DE REDUÇÃO DE PERDAS DE ÁGUA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PT" dirty="0"/>
              <a:t>A </a:t>
            </a:r>
            <a:r>
              <a:rPr lang="pt-PT" dirty="0" smtClean="0"/>
              <a:t>actuação </a:t>
            </a:r>
            <a:r>
              <a:rPr lang="pt-PT" dirty="0"/>
              <a:t>articulada no sentido de reduzir os custos operacionais globais, proteger os recursos hídricos e definir as prioridades nos investimentos, requer o desenvolvimento de uma abordagem </a:t>
            </a:r>
            <a:r>
              <a:rPr lang="pt-PT" dirty="0" smtClean="0"/>
              <a:t>pró-activa </a:t>
            </a:r>
            <a:r>
              <a:rPr lang="pt-PT" dirty="0"/>
              <a:t>nas </a:t>
            </a:r>
            <a:r>
              <a:rPr lang="pt-PT" dirty="0" smtClean="0"/>
              <a:t>actividades </a:t>
            </a:r>
            <a:r>
              <a:rPr lang="pt-PT" dirty="0"/>
              <a:t>de </a:t>
            </a:r>
            <a:r>
              <a:rPr lang="pt-PT" dirty="0" smtClean="0"/>
              <a:t>detecção </a:t>
            </a:r>
            <a:r>
              <a:rPr lang="pt-PT" dirty="0"/>
              <a:t>de perdas de água. A implementação dessa estratégia deve ser suportada, gerida e constantemente analisada por uma equipa dedicada da entidade gestora, devendo ter em consideração os seguintes </a:t>
            </a:r>
            <a:r>
              <a:rPr lang="pt-PT" dirty="0" smtClean="0"/>
              <a:t>aspectos</a:t>
            </a:r>
            <a:r>
              <a:rPr lang="pt-PT" dirty="0"/>
              <a:t>: </a:t>
            </a:r>
            <a:endParaRPr lang="pt-PT" dirty="0" smtClean="0"/>
          </a:p>
          <a:p>
            <a:pPr marL="0" indent="0" algn="just">
              <a:buNone/>
            </a:pPr>
            <a:r>
              <a:rPr lang="pt-PT" dirty="0" smtClean="0"/>
              <a:t>• </a:t>
            </a:r>
            <a:r>
              <a:rPr lang="pt-PT" dirty="0"/>
              <a:t>Identificar </a:t>
            </a:r>
            <a:r>
              <a:rPr lang="pt-PT" dirty="0" err="1"/>
              <a:t>stakeholders</a:t>
            </a:r>
            <a:r>
              <a:rPr lang="pt-PT" dirty="0"/>
              <a:t> </a:t>
            </a:r>
            <a:r>
              <a:rPr lang="pt-PT" dirty="0" smtClean="0"/>
              <a:t>(investidores</a:t>
            </a:r>
            <a:r>
              <a:rPr lang="pt-PT" dirty="0" smtClean="0"/>
              <a:t>) internos </a:t>
            </a:r>
            <a:r>
              <a:rPr lang="pt-PT" dirty="0"/>
              <a:t>na </a:t>
            </a:r>
            <a:r>
              <a:rPr lang="pt-PT" dirty="0" smtClean="0"/>
              <a:t>EG</a:t>
            </a:r>
            <a:r>
              <a:rPr lang="pt-PT" dirty="0" smtClean="0"/>
              <a:t>, </a:t>
            </a:r>
            <a:r>
              <a:rPr lang="pt-PT" dirty="0"/>
              <a:t>sublinhando que a equipa da ANF não deve ser isolada num departamento separado; </a:t>
            </a:r>
            <a:endParaRPr lang="pt-PT" dirty="0" smtClean="0"/>
          </a:p>
          <a:p>
            <a:pPr marL="0" indent="0" algn="just">
              <a:buNone/>
            </a:pPr>
            <a:r>
              <a:rPr lang="pt-PT" dirty="0" smtClean="0"/>
              <a:t>• </a:t>
            </a:r>
            <a:r>
              <a:rPr lang="pt-PT" dirty="0"/>
              <a:t>Estabelecer as políticas de apoio e de gestão das perdas; </a:t>
            </a:r>
            <a:endParaRPr lang="pt-PT" dirty="0" smtClean="0"/>
          </a:p>
          <a:p>
            <a:pPr marL="0" indent="0" algn="just">
              <a:buNone/>
            </a:pPr>
            <a:r>
              <a:rPr lang="pt-PT" dirty="0" smtClean="0"/>
              <a:t>• </a:t>
            </a:r>
            <a:r>
              <a:rPr lang="pt-PT" dirty="0"/>
              <a:t>Desenvolver uma política integrada para a medição; </a:t>
            </a:r>
            <a:endParaRPr lang="pt-PT" dirty="0" smtClean="0"/>
          </a:p>
          <a:p>
            <a:pPr marL="0" indent="0" algn="just">
              <a:buNone/>
            </a:pPr>
            <a:r>
              <a:rPr lang="pt-PT" dirty="0" smtClean="0"/>
              <a:t>• </a:t>
            </a:r>
            <a:r>
              <a:rPr lang="pt-PT" dirty="0"/>
              <a:t>Calcular </a:t>
            </a:r>
            <a:r>
              <a:rPr lang="pt-PT" dirty="0" smtClean="0"/>
              <a:t>o </a:t>
            </a:r>
            <a:r>
              <a:rPr lang="pt-PT" dirty="0"/>
              <a:t>Nível Económico das Perdas (NEP), estabelecer e monitorizar o nível definido; </a:t>
            </a:r>
            <a:endParaRPr lang="pt-PT" dirty="0" smtClean="0"/>
          </a:p>
          <a:p>
            <a:pPr marL="0" indent="0" algn="just">
              <a:buNone/>
            </a:pPr>
            <a:r>
              <a:rPr lang="pt-PT" dirty="0" smtClean="0"/>
              <a:t>• </a:t>
            </a:r>
            <a:r>
              <a:rPr lang="pt-PT" dirty="0"/>
              <a:t>Disponibilizar orçamentos para a </a:t>
            </a:r>
            <a:r>
              <a:rPr lang="pt-PT" dirty="0" smtClean="0"/>
              <a:t>detecção </a:t>
            </a:r>
            <a:r>
              <a:rPr lang="pt-PT" dirty="0"/>
              <a:t>de perdas, reparações e renovações na rede; </a:t>
            </a:r>
            <a:endParaRPr lang="pt-PT" dirty="0" smtClean="0"/>
          </a:p>
          <a:p>
            <a:pPr marL="0" indent="0" algn="just">
              <a:buNone/>
            </a:pPr>
            <a:r>
              <a:rPr lang="pt-PT" dirty="0"/>
              <a:t>• Formar técnicos para </a:t>
            </a:r>
            <a:r>
              <a:rPr lang="pt-PT" dirty="0" smtClean="0"/>
              <a:t>efectuar </a:t>
            </a:r>
            <a:r>
              <a:rPr lang="pt-PT" dirty="0"/>
              <a:t>trabalhos de </a:t>
            </a:r>
            <a:r>
              <a:rPr lang="pt-PT" dirty="0" smtClean="0"/>
              <a:t>detecção </a:t>
            </a:r>
            <a:r>
              <a:rPr lang="pt-PT" dirty="0"/>
              <a:t>de fugas.</a:t>
            </a:r>
          </a:p>
        </p:txBody>
      </p:sp>
    </p:spTree>
    <p:extLst>
      <p:ext uri="{BB962C8B-B14F-4D97-AF65-F5344CB8AC3E}">
        <p14:creationId xmlns:p14="http://schemas.microsoft.com/office/powerpoint/2010/main" val="301017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>
                <a:solidFill>
                  <a:srgbClr val="FF0000"/>
                </a:solidFill>
              </a:rPr>
              <a:t>PLANO ESTRATÉGICO DE REDUÇÃO DE PERDAS DE ÁGUA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53136"/>
          </a:xfrm>
        </p:spPr>
        <p:txBody>
          <a:bodyPr>
            <a:normAutofit/>
          </a:bodyPr>
          <a:lstStyle/>
          <a:p>
            <a:r>
              <a:rPr lang="pt-PT" sz="2800" dirty="0"/>
              <a:t>Ações essenciais numa estratégia de redução de perdas</a:t>
            </a:r>
          </a:p>
        </p:txBody>
      </p:sp>
      <p:sp>
        <p:nvSpPr>
          <p:cNvPr id="4" name="Divisa 3"/>
          <p:cNvSpPr/>
          <p:nvPr/>
        </p:nvSpPr>
        <p:spPr>
          <a:xfrm>
            <a:off x="773057" y="2420888"/>
            <a:ext cx="1872208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ANALISAR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5" name="Divisa 4"/>
          <p:cNvSpPr/>
          <p:nvPr/>
        </p:nvSpPr>
        <p:spPr>
          <a:xfrm>
            <a:off x="2645265" y="2425258"/>
            <a:ext cx="2088232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QUANTIFICAR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6" name="Divisa 5"/>
          <p:cNvSpPr/>
          <p:nvPr/>
        </p:nvSpPr>
        <p:spPr>
          <a:xfrm>
            <a:off x="4733497" y="2425258"/>
            <a:ext cx="194421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COMBATER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6655892" y="2401919"/>
            <a:ext cx="1728192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REDUZIR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755576" y="3212976"/>
            <a:ext cx="374441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/>
              <a:t>_ Qual a quantidade de água perdida?</a:t>
            </a:r>
          </a:p>
          <a:p>
            <a:r>
              <a:rPr lang="pt-PT" dirty="0" smtClean="0"/>
              <a:t>_Onde é perdida a Água?</a:t>
            </a:r>
            <a:endParaRPr lang="pt-PT" dirty="0"/>
          </a:p>
        </p:txBody>
      </p:sp>
      <p:sp>
        <p:nvSpPr>
          <p:cNvPr id="9" name="Rectângulo arredondado 8"/>
          <p:cNvSpPr/>
          <p:nvPr/>
        </p:nvSpPr>
        <p:spPr>
          <a:xfrm>
            <a:off x="4716015" y="3212976"/>
            <a:ext cx="3641607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/>
              <a:t>_ Porquê é perdida a água?</a:t>
            </a:r>
          </a:p>
          <a:p>
            <a:r>
              <a:rPr lang="pt-PT" dirty="0" smtClean="0"/>
              <a:t>_Como reduzir e melhorar o desempenho da rede?</a:t>
            </a:r>
          </a:p>
          <a:p>
            <a:r>
              <a:rPr lang="pt-PT" dirty="0" smtClean="0"/>
              <a:t>_ Como manter a estratégia para as perdas</a:t>
            </a:r>
            <a:endParaRPr lang="pt-PT" dirty="0"/>
          </a:p>
        </p:txBody>
      </p:sp>
      <p:sp>
        <p:nvSpPr>
          <p:cNvPr id="10" name="Rectângulo arredondado 9"/>
          <p:cNvSpPr/>
          <p:nvPr/>
        </p:nvSpPr>
        <p:spPr>
          <a:xfrm>
            <a:off x="773057" y="4869160"/>
            <a:ext cx="374441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/>
              <a:t>_ Cálculo do balanço Hídrico</a:t>
            </a:r>
          </a:p>
          <a:p>
            <a:r>
              <a:rPr lang="pt-PT" dirty="0" smtClean="0"/>
              <a:t>_ Estudos pilotos.</a:t>
            </a:r>
            <a:endParaRPr lang="pt-PT" dirty="0"/>
          </a:p>
        </p:txBody>
      </p:sp>
      <p:sp>
        <p:nvSpPr>
          <p:cNvPr id="11" name="Rectângulo arredondado 10"/>
          <p:cNvSpPr/>
          <p:nvPr/>
        </p:nvSpPr>
        <p:spPr>
          <a:xfrm>
            <a:off x="4716015" y="4869160"/>
            <a:ext cx="364160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/>
              <a:t>_ Análise de rede e prática operacional;</a:t>
            </a:r>
          </a:p>
          <a:p>
            <a:r>
              <a:rPr lang="pt-PT" dirty="0" smtClean="0"/>
              <a:t>_ Desenvolvimento de estratégias e plano de acção;</a:t>
            </a:r>
          </a:p>
          <a:p>
            <a:r>
              <a:rPr lang="pt-PT" dirty="0" smtClean="0"/>
              <a:t>_ Formação, monitorização, operação e manutenção.</a:t>
            </a:r>
            <a:endParaRPr lang="pt-PT" dirty="0"/>
          </a:p>
        </p:txBody>
      </p:sp>
      <p:sp>
        <p:nvSpPr>
          <p:cNvPr id="12" name="Rectângulo arredondado 11"/>
          <p:cNvSpPr/>
          <p:nvPr/>
        </p:nvSpPr>
        <p:spPr>
          <a:xfrm>
            <a:off x="323528" y="3212976"/>
            <a:ext cx="36004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PT" sz="1600" dirty="0" smtClean="0"/>
              <a:t>QUESTÕES</a:t>
            </a:r>
            <a:endParaRPr lang="pt-PT" sz="1600" dirty="0"/>
          </a:p>
        </p:txBody>
      </p:sp>
      <p:sp>
        <p:nvSpPr>
          <p:cNvPr id="13" name="Rectângulo arredondado 12"/>
          <p:cNvSpPr/>
          <p:nvPr/>
        </p:nvSpPr>
        <p:spPr>
          <a:xfrm>
            <a:off x="323528" y="4869160"/>
            <a:ext cx="36004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PT" sz="1600" dirty="0" smtClean="0"/>
              <a:t>FERRAMENTAS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388794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>
                <a:solidFill>
                  <a:srgbClr val="FF0000"/>
                </a:solidFill>
              </a:rPr>
              <a:t>PLANO ESTRATÉGICO DE REDUÇÃO DE PERDAS DE ÁGUA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PT" dirty="0"/>
              <a:t>As principais razões que justificam a implantação de uma estratégia de combate às perdas de água são: </a:t>
            </a:r>
          </a:p>
          <a:p>
            <a:pPr algn="just"/>
            <a:r>
              <a:rPr lang="pt-PT" dirty="0"/>
              <a:t> Maior eficiência na gestão com benefícios em termos de redução de custos de operação e de capitais; </a:t>
            </a:r>
          </a:p>
          <a:p>
            <a:pPr algn="just"/>
            <a:r>
              <a:rPr lang="pt-PT" dirty="0"/>
              <a:t> Redução do stresse ecológico;</a:t>
            </a:r>
          </a:p>
          <a:p>
            <a:pPr algn="just"/>
            <a:r>
              <a:rPr lang="pt-PT" dirty="0"/>
              <a:t>Melhorias na medição e facturação - uma vez que uma menor ocorrência de roturas e melhor nível de desempenho podem ter resultados positivos no valor das fugas aparentes; </a:t>
            </a:r>
          </a:p>
          <a:p>
            <a:pPr algn="just"/>
            <a:r>
              <a:rPr lang="pt-PT" dirty="0"/>
              <a:t> Diminuição de danos estruturais - uma vez que as fugas podem causar espaços vazios no subsolo e, consequentemente, danos em estradas e edifícios; </a:t>
            </a:r>
          </a:p>
          <a:p>
            <a:pPr algn="just"/>
            <a:r>
              <a:rPr lang="pt-PT" dirty="0"/>
              <a:t> Redução da carga nos esgotos - visto que a água perdida normalmente se infiltra no sistema de saneamento e consequentemente aumenta o caudal afluente às Estações de Tratamento de Águas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074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>
                <a:solidFill>
                  <a:srgbClr val="FF0000"/>
                </a:solidFill>
              </a:rPr>
              <a:t>PLANO ESTRATÉGICO DE REDUÇÃO DE PERDAS DE ÁGUA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PT" dirty="0"/>
              <a:t>A elaboração deste plano é absolutamente fundamental na estratégia de combate às </a:t>
            </a:r>
            <a:r>
              <a:rPr lang="pt-PT" dirty="0" smtClean="0"/>
              <a:t>perdas reais </a:t>
            </a:r>
            <a:r>
              <a:rPr lang="pt-PT" dirty="0"/>
              <a:t>de </a:t>
            </a:r>
            <a:r>
              <a:rPr lang="pt-PT" dirty="0" smtClean="0"/>
              <a:t>água. </a:t>
            </a:r>
            <a:r>
              <a:rPr lang="pt-PT" dirty="0"/>
              <a:t>Para além de ser o documento que servirá de base de trabalho para a implementação das medidas de redução de perdas </a:t>
            </a:r>
            <a:r>
              <a:rPr lang="pt-PT" dirty="0" smtClean="0"/>
              <a:t>reais de </a:t>
            </a:r>
            <a:r>
              <a:rPr lang="pt-PT" dirty="0"/>
              <a:t>água, </a:t>
            </a:r>
            <a:r>
              <a:rPr lang="pt-PT" dirty="0"/>
              <a:t>permitirá também avaliar o impacto que essas medidas tiveram, e ajudando na redefinição de novos planos estratégicos de acção.</a:t>
            </a:r>
          </a:p>
        </p:txBody>
      </p:sp>
    </p:spTree>
    <p:extLst>
      <p:ext uri="{BB962C8B-B14F-4D97-AF65-F5344CB8AC3E}">
        <p14:creationId xmlns:p14="http://schemas.microsoft.com/office/powerpoint/2010/main" val="327524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>
                <a:solidFill>
                  <a:srgbClr val="FF0000"/>
                </a:solidFill>
              </a:rPr>
              <a:t>PLANO ESTRATÉGICO DE REDUÇÃO DE PERDAS DE ÁGUA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PT" dirty="0"/>
              <a:t>A maior percentagem de perdas reais é devida a fugas, sendo que na larga maioria dos casos estas devem-se a falhas que ocorrem durante as várias fases de vida de um sistema de abastecimento. Torna-se, portanto necessário um controlo efectivo das perdas devido a fugas nas várias condições operacionais, que implicam não só encargos financeiros como o desperdício da água. Podemos enumerar os métodos de controlo activo de perdas reais da seguinte maneira </a:t>
            </a:r>
            <a:r>
              <a:rPr lang="pt-PT" dirty="0" smtClean="0"/>
              <a:t>: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4529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>
                <a:solidFill>
                  <a:srgbClr val="FF0000"/>
                </a:solidFill>
              </a:rPr>
              <a:t>PLANO ESTRATÉGICO DE REDUÇÃO DE PERDAS DE ÁGUA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Criação </a:t>
            </a:r>
            <a:r>
              <a:rPr lang="pt-PT" dirty="0"/>
              <a:t>de </a:t>
            </a:r>
            <a:r>
              <a:rPr lang="pt-PT" dirty="0" err="1" smtClean="0"/>
              <a:t>ZMC´s</a:t>
            </a:r>
            <a:r>
              <a:rPr lang="pt-PT" dirty="0" smtClean="0"/>
              <a:t> </a:t>
            </a:r>
            <a:r>
              <a:rPr lang="pt-PT" dirty="0"/>
              <a:t>(Zona de Medição e Controlo</a:t>
            </a:r>
            <a:r>
              <a:rPr lang="pt-PT" dirty="0" smtClean="0"/>
              <a:t>);</a:t>
            </a:r>
            <a:endParaRPr lang="pt-PT" dirty="0"/>
          </a:p>
          <a:p>
            <a:pPr algn="just"/>
            <a:r>
              <a:rPr lang="pt-PT" dirty="0"/>
              <a:t>Gestão de pressões (modelação da rede);</a:t>
            </a:r>
          </a:p>
          <a:p>
            <a:pPr algn="just"/>
            <a:r>
              <a:rPr lang="pt-PT" dirty="0"/>
              <a:t>Localização de fugas (equipamentos, campanhas nocturnas, visíveis); </a:t>
            </a:r>
          </a:p>
          <a:p>
            <a:pPr algn="just"/>
            <a:r>
              <a:rPr lang="pt-PT" dirty="0"/>
              <a:t> Intervenções na Rede (localizadas e planeadas).</a:t>
            </a:r>
          </a:p>
        </p:txBody>
      </p:sp>
    </p:spTree>
    <p:extLst>
      <p:ext uri="{BB962C8B-B14F-4D97-AF65-F5344CB8AC3E}">
        <p14:creationId xmlns:p14="http://schemas.microsoft.com/office/powerpoint/2010/main" val="82546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6448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91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FF0000"/>
                </a:solidFill>
              </a:rPr>
              <a:t>BREVE HISTORIAL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PT" dirty="0" smtClean="0"/>
              <a:t>O Município de Saurimo possui aproximadamente 400,000 habitantes e em termos de abastecimento de água conta com uma Estação de Tratamento sobre o rio </a:t>
            </a:r>
            <a:r>
              <a:rPr lang="pt-PT" dirty="0" err="1" smtClean="0"/>
              <a:t>Chicapa</a:t>
            </a:r>
            <a:r>
              <a:rPr lang="pt-PT" dirty="0" smtClean="0"/>
              <a:t> inaugurada em 2010 e com uma capacidade de produção de 290 m3/h, o que para as nossas necessidades representa apenas 12%. </a:t>
            </a:r>
          </a:p>
          <a:p>
            <a:pPr marL="0" indent="0" algn="just">
              <a:buNone/>
            </a:pPr>
            <a:r>
              <a:rPr lang="pt-PT" dirty="0" smtClean="0"/>
              <a:t>A cidade antes era servida por Estação de bombagem localizada na nascente do rio Luavur e que actualmente serve para abastecer os camiões cisternas que revendem na periferia onde a nossa acção não se faz sentir.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2788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FF0000"/>
                </a:solidFill>
              </a:rPr>
              <a:t>CONSIDERAÇÕES FINAIS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PT" dirty="0"/>
              <a:t>Em virtude da pesquisa bibliográfica realizada, no âmbito desta dissertação, é possível constatar </a:t>
            </a:r>
            <a:r>
              <a:rPr lang="pt-PT" dirty="0" smtClean="0"/>
              <a:t>a importância </a:t>
            </a:r>
            <a:r>
              <a:rPr lang="pt-PT" dirty="0"/>
              <a:t>das perdas reais de água na eficiência de um SAA. Por conseguinte, como garantia </a:t>
            </a:r>
            <a:r>
              <a:rPr lang="pt-PT" dirty="0" smtClean="0"/>
              <a:t>de uma </a:t>
            </a:r>
            <a:r>
              <a:rPr lang="pt-PT" dirty="0"/>
              <a:t>boa gestão económica e técnica, a redução das perdas de água é um </a:t>
            </a:r>
            <a:r>
              <a:rPr lang="pt-PT" dirty="0" smtClean="0"/>
              <a:t>objectivo </a:t>
            </a:r>
            <a:r>
              <a:rPr lang="pt-PT" dirty="0"/>
              <a:t>primordial.</a:t>
            </a:r>
          </a:p>
          <a:p>
            <a:pPr marL="0" indent="0" algn="just">
              <a:buNone/>
            </a:pPr>
            <a:r>
              <a:rPr lang="pt-PT" dirty="0"/>
              <a:t>Apesar da ocorrência de perdas de água em fugas e/ou roturas nas redes de abastecimento de </a:t>
            </a:r>
            <a:r>
              <a:rPr lang="pt-PT" dirty="0" smtClean="0"/>
              <a:t>água serem </a:t>
            </a:r>
            <a:r>
              <a:rPr lang="pt-PT" dirty="0"/>
              <a:t>inevitáveis, é possível reduzi-las, em resultado de um controlo e monitorização suficientes. </a:t>
            </a:r>
            <a:r>
              <a:rPr lang="pt-PT" dirty="0" smtClean="0"/>
              <a:t>O ponto </a:t>
            </a:r>
            <a:r>
              <a:rPr lang="pt-PT" dirty="0"/>
              <a:t>de partida passará pela medição zonada, procedendo-se assim, à </a:t>
            </a:r>
            <a:r>
              <a:rPr lang="pt-PT" dirty="0" smtClean="0"/>
              <a:t>divisão </a:t>
            </a:r>
            <a:r>
              <a:rPr lang="pt-PT" dirty="0"/>
              <a:t>das várias zonas </a:t>
            </a:r>
            <a:r>
              <a:rPr lang="pt-PT" dirty="0" smtClean="0"/>
              <a:t>de acordo </a:t>
            </a:r>
            <a:r>
              <a:rPr lang="pt-PT" dirty="0"/>
              <a:t>com as exigências e características presentes. Os custos associados, todavia elevados e </a:t>
            </a:r>
            <a:r>
              <a:rPr lang="pt-PT" dirty="0" smtClean="0"/>
              <a:t>não ao alcance </a:t>
            </a:r>
            <a:r>
              <a:rPr lang="pt-PT" dirty="0"/>
              <a:t>de todas as EG, serão recuperados com o aumento da </a:t>
            </a:r>
            <a:r>
              <a:rPr lang="pt-PT" dirty="0" smtClean="0"/>
              <a:t>facturação </a:t>
            </a:r>
            <a:r>
              <a:rPr lang="pt-PT" dirty="0"/>
              <a:t>ou pelo menos pelo </a:t>
            </a:r>
            <a:r>
              <a:rPr lang="pt-PT" dirty="0" smtClean="0"/>
              <a:t>não desperdício </a:t>
            </a:r>
            <a:r>
              <a:rPr lang="pt-PT" dirty="0"/>
              <a:t>de água que dá entrada no </a:t>
            </a:r>
            <a:r>
              <a:rPr lang="pt-PT" dirty="0" smtClean="0"/>
              <a:t>sistema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182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FF0000"/>
                </a:solidFill>
              </a:rPr>
              <a:t>CONSIDERAÇÕES FINAIS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PT" dirty="0" smtClean="0"/>
              <a:t> </a:t>
            </a:r>
            <a:r>
              <a:rPr lang="pt-PT" dirty="0"/>
              <a:t>Por vezes uma simples redução das perdas de água</a:t>
            </a:r>
          </a:p>
          <a:p>
            <a:pPr marL="0" indent="0" algn="just">
              <a:buNone/>
            </a:pPr>
            <a:r>
              <a:rPr lang="pt-PT" dirty="0"/>
              <a:t>poderá exigir a existência de reservatórios com </a:t>
            </a:r>
            <a:r>
              <a:rPr lang="pt-PT" dirty="0" smtClean="0"/>
              <a:t> capacidades </a:t>
            </a:r>
            <a:r>
              <a:rPr lang="pt-PT" dirty="0"/>
              <a:t>inferiores, evitando-se gastos </a:t>
            </a:r>
            <a:r>
              <a:rPr lang="pt-PT" dirty="0" smtClean="0"/>
              <a:t>com construções </a:t>
            </a:r>
            <a:r>
              <a:rPr lang="pt-PT" dirty="0"/>
              <a:t>de reservatórios de maior capacidade ou reforço dos já existentes.</a:t>
            </a:r>
          </a:p>
          <a:p>
            <a:pPr marL="0" indent="0" algn="just">
              <a:buNone/>
            </a:pPr>
            <a:r>
              <a:rPr lang="pt-PT" dirty="0"/>
              <a:t>Da análise, permite a retirada de conclusões </a:t>
            </a:r>
            <a:r>
              <a:rPr lang="pt-PT" dirty="0" smtClean="0"/>
              <a:t> relativamente </a:t>
            </a:r>
            <a:r>
              <a:rPr lang="pt-PT" dirty="0"/>
              <a:t>às potenciais perdas de </a:t>
            </a:r>
            <a:r>
              <a:rPr lang="pt-PT" dirty="0" smtClean="0"/>
              <a:t>água existentes </a:t>
            </a:r>
            <a:r>
              <a:rPr lang="pt-PT" dirty="0"/>
              <a:t>na rede, sendo a análise muito mais valiosa no caso de existência de ZMC. Assim, </a:t>
            </a:r>
            <a:r>
              <a:rPr lang="pt-PT" dirty="0" smtClean="0"/>
              <a:t>é possível </a:t>
            </a:r>
            <a:r>
              <a:rPr lang="pt-PT" dirty="0"/>
              <a:t>verificar a existência ou não de fugas </a:t>
            </a:r>
            <a:r>
              <a:rPr lang="pt-PT" dirty="0" smtClean="0"/>
              <a:t>numa determinada </a:t>
            </a:r>
            <a:r>
              <a:rPr lang="pt-PT" dirty="0"/>
              <a:t>zona, com um número reduzido </a:t>
            </a:r>
            <a:r>
              <a:rPr lang="pt-PT" dirty="0" smtClean="0"/>
              <a:t>de clientes</a:t>
            </a:r>
            <a:r>
              <a:rPr lang="pt-PT" dirty="0"/>
              <a:t>, localizando-se logo à partida a fuga, caso exista.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4136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>
                <a:solidFill>
                  <a:srgbClr val="FF0000"/>
                </a:solidFill>
              </a:rPr>
              <a:t>CONSIDERAÇÕES FINAIS</a:t>
            </a:r>
            <a:r>
              <a:rPr lang="pt-PT" dirty="0"/>
              <a:t> </a:t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PT" dirty="0"/>
              <a:t> </a:t>
            </a:r>
            <a:r>
              <a:rPr lang="pt-PT" dirty="0" smtClean="0"/>
              <a:t>As acções </a:t>
            </a:r>
            <a:r>
              <a:rPr lang="pt-PT" dirty="0"/>
              <a:t>para a redução de perdas nos sistemas de abastecimento de água  resultam no incremento da performance </a:t>
            </a:r>
            <a:r>
              <a:rPr lang="pt-PT" dirty="0" smtClean="0"/>
              <a:t>económica </a:t>
            </a:r>
            <a:r>
              <a:rPr lang="pt-PT" dirty="0"/>
              <a:t>das </a:t>
            </a:r>
            <a:r>
              <a:rPr lang="pt-PT" dirty="0" err="1" smtClean="0"/>
              <a:t>EG’s</a:t>
            </a:r>
            <a:r>
              <a:rPr lang="pt-PT" dirty="0" smtClean="0"/>
              <a:t>, </a:t>
            </a:r>
            <a:r>
              <a:rPr lang="pt-PT" dirty="0"/>
              <a:t>levando a tarifas mais baixas à </a:t>
            </a:r>
            <a:r>
              <a:rPr lang="pt-PT" dirty="0" smtClean="0"/>
              <a:t>população e fazendo jus ao lema deste 8º CC, com a redução de perdas melhoramos a distribuição. Do </a:t>
            </a:r>
            <a:r>
              <a:rPr lang="pt-PT" dirty="0"/>
              <a:t>ponto de vista ambiental, o </a:t>
            </a:r>
            <a:r>
              <a:rPr lang="pt-PT" dirty="0" smtClean="0"/>
              <a:t>controlo </a:t>
            </a:r>
            <a:r>
              <a:rPr lang="pt-PT" dirty="0"/>
              <a:t>das perdas reais em rede é fundamental para a preservação </a:t>
            </a:r>
            <a:r>
              <a:rPr lang="pt-PT" dirty="0" smtClean="0"/>
              <a:t>das fontes, </a:t>
            </a:r>
            <a:r>
              <a:rPr lang="pt-PT" dirty="0"/>
              <a:t>já que a água (adequada ao uso humano) é um bem escasso nas regiões de maior consumo.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0578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9600" b="1" dirty="0" smtClean="0"/>
              <a:t>OBRIGADO</a:t>
            </a:r>
            <a:endParaRPr lang="pt-PT" sz="9600" b="1" dirty="0"/>
          </a:p>
        </p:txBody>
      </p:sp>
    </p:spTree>
    <p:extLst>
      <p:ext uri="{BB962C8B-B14F-4D97-AF65-F5344CB8AC3E}">
        <p14:creationId xmlns:p14="http://schemas.microsoft.com/office/powerpoint/2010/main" val="109303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FF0000"/>
                </a:solidFill>
              </a:rPr>
              <a:t>BREVE HISTORIAL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A rede hidráulica é mista entre aço galvanizado, </a:t>
            </a:r>
            <a:r>
              <a:rPr lang="pt-PT" dirty="0" err="1" smtClean="0"/>
              <a:t>pvc</a:t>
            </a:r>
            <a:r>
              <a:rPr lang="pt-PT" dirty="0" smtClean="0"/>
              <a:t> e </a:t>
            </a:r>
            <a:r>
              <a:rPr lang="pt-PT" dirty="0" err="1" smtClean="0"/>
              <a:t>ppr</a:t>
            </a:r>
            <a:r>
              <a:rPr lang="pt-PT" dirty="0"/>
              <a:t> </a:t>
            </a:r>
            <a:r>
              <a:rPr lang="pt-PT" dirty="0" smtClean="0"/>
              <a:t>com uma extensão de 72 Km. A malha de aço galvanizado por ser colonial e a de PVC devido à fraca qualidade do material, tem apresentado muitas rupturas na rede hidráulica, daí derivando enormes perdas de água.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1333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INTRODUÇÃO 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pt-PT" dirty="0"/>
          </a:p>
          <a:p>
            <a:pPr algn="just"/>
            <a:r>
              <a:rPr lang="pt-PT" sz="5800" dirty="0"/>
              <a:t>A disponibilidade de recursos hídricos é, </a:t>
            </a:r>
            <a:r>
              <a:rPr lang="pt-PT" sz="5800" dirty="0" smtClean="0"/>
              <a:t>actualmente, objecto </a:t>
            </a:r>
            <a:r>
              <a:rPr lang="pt-PT" sz="5800" dirty="0"/>
              <a:t>de preocupação do poder público e da população. A distribuição demográfica irregular, a poluição das águas e a pouca disponibilidade de recursos nas áreas de maior necessidade aumentam as pressões sobre </a:t>
            </a:r>
            <a:r>
              <a:rPr lang="pt-PT" sz="5800" dirty="0" smtClean="0"/>
              <a:t>as fontes existentes</a:t>
            </a:r>
            <a:r>
              <a:rPr lang="pt-PT" sz="5800" dirty="0"/>
              <a:t>. </a:t>
            </a:r>
          </a:p>
          <a:p>
            <a:pPr marL="0" indent="0" algn="just">
              <a:buNone/>
            </a:pPr>
            <a:r>
              <a:rPr lang="pt-PT" sz="5800" dirty="0"/>
              <a:t> </a:t>
            </a:r>
          </a:p>
          <a:p>
            <a:pPr algn="just"/>
            <a:r>
              <a:rPr lang="pt-PT" sz="5800" dirty="0"/>
              <a:t>O crescimento demográfico leva à necessidade de ampliação dos sistemas de abastecimento e captação de água. </a:t>
            </a:r>
          </a:p>
          <a:p>
            <a:pPr algn="just"/>
            <a:r>
              <a:rPr lang="pt-PT" sz="5800" dirty="0"/>
              <a:t>O funcionamento das redes e dos </a:t>
            </a:r>
            <a:r>
              <a:rPr lang="pt-PT" sz="5800" dirty="0" smtClean="0"/>
              <a:t>equipamentos </a:t>
            </a:r>
            <a:r>
              <a:rPr lang="pt-PT" sz="5800" dirty="0"/>
              <a:t>é idealizado. Entende-se que, com a rede devidamente estabelecida, o funcionamento do sistema é automático e perfeito. Porém tanto a precisão dos instrumentos e equipamentos utilizados quanto a manutenção e operação dos mesmos é questionável</a:t>
            </a:r>
          </a:p>
        </p:txBody>
      </p:sp>
    </p:spTree>
    <p:extLst>
      <p:ext uri="{BB962C8B-B14F-4D97-AF65-F5344CB8AC3E}">
        <p14:creationId xmlns:p14="http://schemas.microsoft.com/office/powerpoint/2010/main" val="285379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INTRODUÇÃO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PT" dirty="0"/>
              <a:t>Todas as redes de distribuição e abastecimento de água apresentam perdas </a:t>
            </a:r>
            <a:r>
              <a:rPr lang="pt-PT" dirty="0" smtClean="0"/>
              <a:t>de </a:t>
            </a:r>
            <a:r>
              <a:rPr lang="pt-PT" dirty="0"/>
              <a:t>maior ou menor dimensão. Estatisticamente, verifica-se que estas perdas são mais significativas em sistemas de distribuição, nomeadamente em ambientes urbanos. Contudo, apesar de não existirem redes de abastecimento perfeitas, a larga maioria das redes de distribuição existentes apresentam níveis de perdas de água muito elevados, que estão acima dos valores </a:t>
            </a:r>
            <a:r>
              <a:rPr lang="pt-PT" dirty="0" smtClean="0"/>
              <a:t>aceitáveis.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1714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INTRODUÇÃO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PT" dirty="0"/>
              <a:t>Os valores de perdas de água registados pela generalidade das entidades gestoras do sector de abastecimento de água, estão em níveis que chegam a atingir, e em alguns casos ultrapassar, os 50%. As perdas de água são indubitavelmente a principal fonte de ineficácia das entidades gestoras de redes de abastecimento de água, e este facto tem graves implicações quer na eficiência dessas entidades, quer na qualidade do serviço prestado aos seus clientes. </a:t>
            </a:r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2313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INTRODUÇÃO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PT" dirty="0"/>
              <a:t>A definição de um plano de </a:t>
            </a:r>
            <a:r>
              <a:rPr lang="pt-PT" dirty="0" smtClean="0"/>
              <a:t>acção </a:t>
            </a:r>
            <a:r>
              <a:rPr lang="pt-PT" dirty="0"/>
              <a:t>para o combate às perdas de água constitui um </a:t>
            </a:r>
            <a:r>
              <a:rPr lang="pt-PT" dirty="0" smtClean="0"/>
              <a:t> </a:t>
            </a:r>
            <a:r>
              <a:rPr lang="pt-PT" dirty="0"/>
              <a:t>passo primordial, que permitirá estabelecer as linhas de orientação estratégica de todo o processo. Deste modo, para cada entidade gestora, deve ser elaborado, executado e actualizado de forma sistemática, um Plano Estratégico de Redução de Perdas de Água dos sistemas de </a:t>
            </a:r>
            <a:r>
              <a:rPr lang="pt-PT" dirty="0" smtClean="0"/>
              <a:t>abastecimento. </a:t>
            </a:r>
            <a:r>
              <a:rPr lang="pt-PT" dirty="0"/>
              <a:t>Este plano de </a:t>
            </a:r>
            <a:r>
              <a:rPr lang="pt-PT" dirty="0" smtClean="0"/>
              <a:t>acção </a:t>
            </a:r>
            <a:r>
              <a:rPr lang="pt-PT" dirty="0"/>
              <a:t>de curto, médio e longo prazo, correspondente às várias etapas sequenciais que forem delineadas, será o documento que servirá de base para a definição de todas as </a:t>
            </a:r>
            <a:r>
              <a:rPr lang="pt-PT" dirty="0" smtClean="0"/>
              <a:t>acções </a:t>
            </a:r>
            <a:r>
              <a:rPr lang="pt-PT" dirty="0"/>
              <a:t>que serão implementadas, tendo em vista a redução das perdas de água. </a:t>
            </a:r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4571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INTRODUÇÃO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PT" dirty="0" smtClean="0"/>
              <a:t>As rupturas </a:t>
            </a:r>
            <a:r>
              <a:rPr lang="pt-PT" dirty="0"/>
              <a:t>representam, inclusive, uma ameaça à saúde da população, uma vez que qualquer despressurização no sistema por exemplo devido à manutenção do sistema pode levar à contaminação da água. Este problema já levou a mortes e doenças diversas </a:t>
            </a:r>
            <a:r>
              <a:rPr lang="pt-PT" dirty="0" smtClean="0"/>
              <a:t>não só em Angola, mas em </a:t>
            </a:r>
            <a:r>
              <a:rPr lang="pt-PT" dirty="0"/>
              <a:t>todo o </a:t>
            </a:r>
            <a:r>
              <a:rPr lang="pt-PT" dirty="0" smtClean="0"/>
              <a:t>mundo. </a:t>
            </a: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6612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2986</Words>
  <Application>Microsoft Office PowerPoint</Application>
  <PresentationFormat>Apresentação no Ecrã (4:3)</PresentationFormat>
  <Paragraphs>110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33</vt:i4>
      </vt:variant>
    </vt:vector>
  </HeadingPairs>
  <TitlesOfParts>
    <vt:vector size="34" baseType="lpstr">
      <vt:lpstr>Tema do Office</vt:lpstr>
      <vt:lpstr>8º CONSELHO CONSULTIVO MINEA  “O NOSSO DESAFIO É MELHORAR OS SERVIÇOS DE FORNECIMENTO DE ENERGIA E ÁGUA”</vt:lpstr>
      <vt:lpstr>BREVE HISTORIAL</vt:lpstr>
      <vt:lpstr>BREVE HISTORIAL</vt:lpstr>
      <vt:lpstr>BREVE HISTORIAL</vt:lpstr>
      <vt:lpstr>INTRODUÇÃO </vt:lpstr>
      <vt:lpstr>INTRODUÇÃO</vt:lpstr>
      <vt:lpstr>INTRODUÇÃO</vt:lpstr>
      <vt:lpstr>INTRODUÇÃO</vt:lpstr>
      <vt:lpstr>INTRODUÇÃO</vt:lpstr>
      <vt:lpstr>PERDAS EM SISTEMAS DE ABASTECIMENTO DE ÁGUA</vt:lpstr>
      <vt:lpstr>PERDAS REAIS </vt:lpstr>
      <vt:lpstr>PERDAS REAIS</vt:lpstr>
      <vt:lpstr>Apresentação do PowerPoint</vt:lpstr>
      <vt:lpstr>AVALIAÇÃO DE PERDAS REAIS  </vt:lpstr>
      <vt:lpstr>MÉTODO DO BALANÇO HÍDRICO</vt:lpstr>
      <vt:lpstr>PERDAS APARENTES</vt:lpstr>
      <vt:lpstr>INDICADORES DE PERDAS  </vt:lpstr>
      <vt:lpstr>a) Indicador percentual</vt:lpstr>
      <vt:lpstr>b) Índice de Perdas por Ramal </vt:lpstr>
      <vt:lpstr>c) Índice de Perdas por extensão de rede  </vt:lpstr>
      <vt:lpstr>d) Índice Infra-Estrutural de Perdas  </vt:lpstr>
      <vt:lpstr>PLANO ESTRATÉGICO DE REDUÇÃO DE PERDA DE ÁGUA</vt:lpstr>
      <vt:lpstr>PLANO ESTRATÉGICO DE REDUÇÃO DE PERDAS DE ÁGUA</vt:lpstr>
      <vt:lpstr>PLANO ESTRATÉGICO DE REDUÇÃO DE PERDAS DE ÁGUA</vt:lpstr>
      <vt:lpstr>PLANO ESTRATÉGICO DE REDUÇÃO DE PERDAS DE ÁGUA</vt:lpstr>
      <vt:lpstr>PLANO ESTRATÉGICO DE REDUÇÃO DE PERDAS DE ÁGUA</vt:lpstr>
      <vt:lpstr>PLANO ESTRATÉGICO DE REDUÇÃO DE PERDAS DE ÁGUA</vt:lpstr>
      <vt:lpstr>PLANO ESTRATÉGICO DE REDUÇÃO DE PERDAS DE ÁGUA</vt:lpstr>
      <vt:lpstr>Apresentação do PowerPoint</vt:lpstr>
      <vt:lpstr>CONSIDERAÇÕES FINAIS </vt:lpstr>
      <vt:lpstr>CONSIDERAÇÕES FINAIS </vt:lpstr>
      <vt:lpstr>CONSIDERAÇÕES FINAIS 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59</cp:revision>
  <dcterms:created xsi:type="dcterms:W3CDTF">2018-07-24T06:39:05Z</dcterms:created>
  <dcterms:modified xsi:type="dcterms:W3CDTF">2018-09-09T13:19:50Z</dcterms:modified>
</cp:coreProperties>
</file>