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90" r:id="rId4"/>
    <p:sldId id="261" r:id="rId5"/>
    <p:sldId id="293" r:id="rId6"/>
    <p:sldId id="276" r:id="rId7"/>
    <p:sldId id="279" r:id="rId8"/>
    <p:sldId id="278" r:id="rId9"/>
    <p:sldId id="292" r:id="rId10"/>
    <p:sldId id="281" r:id="rId11"/>
    <p:sldId id="286" r:id="rId12"/>
    <p:sldId id="283" r:id="rId13"/>
    <p:sldId id="285" r:id="rId14"/>
    <p:sldId id="287" r:id="rId15"/>
    <p:sldId id="268" r:id="rId16"/>
    <p:sldId id="273" r:id="rId17"/>
    <p:sldId id="274" r:id="rId18"/>
    <p:sldId id="289" r:id="rId19"/>
    <p:sldId id="294" r:id="rId20"/>
    <p:sldId id="275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84767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Total de Residências Cadastradas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750</c:v>
                </c:pt>
                <c:pt idx="1">
                  <c:v>3590</c:v>
                </c:pt>
                <c:pt idx="6">
                  <c:v>4340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Residências Conectadas a Rede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222</c:v>
                </c:pt>
                <c:pt idx="1">
                  <c:v>877</c:v>
                </c:pt>
                <c:pt idx="6">
                  <c:v>1099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Resiências Não Conectadas a Rede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  <c:pt idx="0">
                  <c:v>528</c:v>
                </c:pt>
                <c:pt idx="1">
                  <c:v>2713</c:v>
                </c:pt>
                <c:pt idx="6">
                  <c:v>3241</c:v>
                </c:pt>
              </c:numCache>
            </c:numRef>
          </c:val>
        </c:ser>
        <c:axId val="106501248"/>
        <c:axId val="106502784"/>
      </c:barChart>
      <c:catAx>
        <c:axId val="106501248"/>
        <c:scaling>
          <c:orientation val="minMax"/>
        </c:scaling>
        <c:axPos val="b"/>
        <c:tickLblPos val="nextTo"/>
        <c:crossAx val="106502784"/>
        <c:crosses val="autoZero"/>
        <c:auto val="1"/>
        <c:lblAlgn val="ctr"/>
        <c:lblOffset val="100"/>
      </c:catAx>
      <c:valAx>
        <c:axId val="106502784"/>
        <c:scaling>
          <c:orientation val="minMax"/>
        </c:scaling>
        <c:axPos val="l"/>
        <c:majorGridlines/>
        <c:numFmt formatCode="General" sourceLinked="1"/>
        <c:tickLblPos val="nextTo"/>
        <c:crossAx val="1065012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Domestico Social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45</c:v>
                </c:pt>
                <c:pt idx="1">
                  <c:v>100</c:v>
                </c:pt>
                <c:pt idx="6">
                  <c:v>145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Domestico Escalão 1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15</c:v>
                </c:pt>
                <c:pt idx="1">
                  <c:v>68</c:v>
                </c:pt>
                <c:pt idx="6">
                  <c:v>83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Domestico Escalão 2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Comercio e Serviços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Plan1!$E$2:$E$8</c:f>
              <c:numCache>
                <c:formatCode>General</c:formatCode>
                <c:ptCount val="7"/>
                <c:pt idx="0">
                  <c:v>2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Industria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Plan1!$F$2:$F$8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Plan1!$A$2:$A$8</c:f>
              <c:strCache>
                <c:ptCount val="7"/>
                <c:pt idx="0">
                  <c:v>Mbanza Kongo</c:v>
                </c:pt>
                <c:pt idx="1">
                  <c:v>Soyo</c:v>
                </c:pt>
                <c:pt idx="2">
                  <c:v>Nzeto</c:v>
                </c:pt>
                <c:pt idx="3">
                  <c:v>Kuimba</c:v>
                </c:pt>
                <c:pt idx="4">
                  <c:v>Nóqui</c:v>
                </c:pt>
                <c:pt idx="5">
                  <c:v>Tomboco</c:v>
                </c:pt>
                <c:pt idx="6">
                  <c:v>Total</c:v>
                </c:pt>
              </c:strCache>
            </c:strRef>
          </c:cat>
          <c:val>
            <c:numRef>
              <c:f>Plan1!$G$2:$G$8</c:f>
              <c:numCache>
                <c:formatCode>General</c:formatCode>
                <c:ptCount val="7"/>
                <c:pt idx="0">
                  <c:v>62</c:v>
                </c:pt>
                <c:pt idx="1">
                  <c:v>168</c:v>
                </c:pt>
                <c:pt idx="6">
                  <c:v>230</c:v>
                </c:pt>
              </c:numCache>
            </c:numRef>
          </c:val>
        </c:ser>
        <c:axId val="106700800"/>
        <c:axId val="106702336"/>
      </c:barChart>
      <c:catAx>
        <c:axId val="106700800"/>
        <c:scaling>
          <c:orientation val="minMax"/>
        </c:scaling>
        <c:axPos val="b"/>
        <c:tickLblPos val="nextTo"/>
        <c:crossAx val="106702336"/>
        <c:crosses val="autoZero"/>
        <c:auto val="1"/>
        <c:lblAlgn val="ctr"/>
        <c:lblOffset val="100"/>
      </c:catAx>
      <c:valAx>
        <c:axId val="106702336"/>
        <c:scaling>
          <c:orientation val="minMax"/>
        </c:scaling>
        <c:axPos val="l"/>
        <c:majorGridlines/>
        <c:numFmt formatCode="General" sourceLinked="1"/>
        <c:tickLblPos val="nextTo"/>
        <c:crossAx val="1067008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6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82B0-BF74-4845-BAA6-B28C272BD3E8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6352F-EBC2-4888-B8BC-DB75DB1FAD3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8CBAB2-34CA-4307-942C-99BD7164B007}" type="datetimeFigureOut">
              <a:rPr lang="pt-PT" smtClean="0"/>
              <a:pPr/>
              <a:t>11/09/2018</a:t>
            </a:fld>
            <a:endParaRPr lang="pt-PT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4CDDB0-4AF0-471B-97CE-EE7AEFB11B8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2636912"/>
            <a:ext cx="9144000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EMPRESA DE ÁGUAS E SANEAMENTO DO ZAIRE-EP</a:t>
            </a:r>
            <a:endParaRPr lang="pt-PT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357301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8º Conselho Consultivo –MINEA/SAURIMO/2018</a:t>
            </a:r>
            <a:endParaRPr lang="pt-PT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4149081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Tema:O NOSSO GRANDE DESAFIO É GARANTIR E PRESTAR    MELHORES SERVIÇOS DE FORNECIMENTO DE ÁGUAS  </a:t>
            </a:r>
          </a:p>
          <a:p>
            <a:endParaRPr lang="pt-PT" sz="20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PROCESSO DE CADASTRAMENTO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Processo de cadastramento de residências, instituições públicas e privadas, comerciais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está em curso, particularmente nos municípios de Mbanza kongo e soyo.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A actividade iniciou no dia 05 de Junho de 2018, foram cadastradas e registadas 4.340 residências, nas quais 1.099 estão conectadas a rede pública e 3.241 residências não ligadas a rede de distribuição de água. O mapa que segue mostra o detalha de cada município.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2644140"/>
          <a:ext cx="8568952" cy="3511089"/>
        </p:xfrm>
        <a:graphic>
          <a:graphicData uri="http://schemas.openxmlformats.org/drawingml/2006/table">
            <a:tbl>
              <a:tblPr/>
              <a:tblGrid>
                <a:gridCol w="1956626"/>
                <a:gridCol w="2376743"/>
                <a:gridCol w="1924935"/>
                <a:gridCol w="2310648"/>
              </a:tblGrid>
              <a:tr h="71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RESIDENCIAS </a:t>
                      </a: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CADASTRADAS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RESIDENCIAS CONECTADAS A REDE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RESIDENCIAS NÃO CONECTADAS A REDE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MB/KONGO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528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SOYO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3.590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877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2.713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NZETO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KUIMBA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NOQUI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TOMBOCO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4.340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1099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3.241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PROCESSO DE CADASTRAMENTO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1115616" y="1052736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GESTÃO COMERCIAL</a:t>
            </a:r>
            <a:endParaRPr lang="pt-PT" sz="20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 Departamento Comercial é responsável pela ponte entre a empresa e os clientes e, com isso, deve promover, realizar e controlar a venda dos produtos e/ou serviços da empresa. Essa área é responsável no período pré venda, a própria venda e pós venda. É necessário prospectar clientes, garantir a venda e assegurar que o cliente está satisfeito e que continuará comprando os produtos da empresa.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As principais actividades do Departamento Comercial são: controlar e indicar o desempenho dos vendedores, definir as áreas de venda, prospectar clientes, elaborar e negociar propostas de venda, analisar o mercado, analisar as condições da empresa e propor melhorias nas vendas da empresa, intermediar as relações da empresa com os clientes, entre outras.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378904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CADASTRAMENTO,FACTURAÇÃO, COBRANÇA E CONTRATOS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 salientar que a Comissão instaladora esta evidenciando esforços na aquisição e instalação do Sistema Informático na empresa, para proceder com a celebração de contratos com os consumidores que já beneficiam deste precioso líquido e posteriormente começarem com a facturação e cobranças de água. neste preciso momento está se efectuar o trabalho de cadastramento das residências e celebração de contratos nos municípios de Mbanza Kongo e Soyo.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CONTRATOS CELEBRADOS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3" y="1268761"/>
          <a:ext cx="8784975" cy="4176466"/>
        </p:xfrm>
        <a:graphic>
          <a:graphicData uri="http://schemas.openxmlformats.org/drawingml/2006/table">
            <a:tbl>
              <a:tblPr/>
              <a:tblGrid>
                <a:gridCol w="1417828"/>
                <a:gridCol w="1182450"/>
                <a:gridCol w="1313113"/>
                <a:gridCol w="1056421"/>
                <a:gridCol w="1056421"/>
                <a:gridCol w="1473430"/>
                <a:gridCol w="1285312"/>
              </a:tblGrid>
              <a:tr h="59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pt-BR" sz="1800" b="1" i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pt-BR" sz="1800" b="1" i="1" dirty="0" smtClean="0">
                          <a:latin typeface="Calibri"/>
                          <a:ea typeface="Calibri"/>
                          <a:cs typeface="Arial"/>
                        </a:rPr>
                        <a:t>CATEGORIAS </a:t>
                      </a:r>
                      <a:r>
                        <a:rPr lang="pt-BR" sz="1800" b="1" i="1" dirty="0">
                          <a:latin typeface="Calibri"/>
                          <a:ea typeface="Calibri"/>
                          <a:cs typeface="Arial"/>
                        </a:rPr>
                        <a:t>DE CONSUMIDORES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Domestico Social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Domestico Escalão 1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Domest. Esc 2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Comercio e Serviço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Industria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Mb/kongo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Soyo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Nzeto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Kuimba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Noqui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Tomboco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2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CONTRATOS CELEBRADOS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124744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639632"/>
            <a:ext cx="8532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 Comunicação Institucional é uma área da comunicação integrada, responsável pela construção da identidade, imagem e divulgação da empresa para os públicos interno e externo.  Através dela é possível, por meio de planeamentos, implementações, gerenciamento e uso de tecnologias, estruturar toda a comunicação da organização. Esta ferramenta é totalmente relacionada aos aspectos corporativos e enfatiza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acções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voltadas para a missão, visão, valores e filosofia da empresa.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2852936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Sendo assim, a Comunicação Institucional tem como principal objetivo tornar comum aos públicos, o conceito, a cultura e a personalidade da empresa através do intercâmbio de informações, obtendo assim, clientes internos informados e público externo satisfeito foi assim que a empresa desenvolveu um conjunto de atividades de sensibilização das populações sobre o consumo de água, como a celebração de contratos para os consumidores que já beneficiam de água potável nos municípios de Mbanza Kongo e Soyo, na pessoa do Seu Coordenador Adjunto para Administração, fez-se um trabalho de sensibilização na emissora local, tanto em português como em dialeto, explicando as populações que doravante passarão a pagar a água que consomem.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COMUNICAÇÃO, IMAGEM E APOIO INSTITUCIONAL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CONSTRANGIMENTOS</a:t>
            </a:r>
            <a:endParaRPr lang="pt-PT" sz="20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5405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EASZ-EP não possui meios rolantes e equipamentos técnicos próprios, indispensáveis nas actividades operacionais.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Concomitantemente, não possui stocks de materiais acessórios nos seus armazéns, de que é indispensável para a intervenção imediata nas avarias, por falta de meios financeiros para a compra a grosso dos mesmos, de forma planificada e em tempo oportuno, obrigando-se, sempre que ocorra situações de avarias nos equipamentos e roturas nas redes dos Sistemas de Abastecimento de água.  A empresa trabalha com os fundos provenientes de contratos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aumentando assim o volume do passivo a curto praso ou seja as dividas que devem ser já reembolsados.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259632" y="260648"/>
            <a:ext cx="6840760" cy="6480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AS PERSPECTIVAS</a:t>
            </a:r>
            <a:endParaRPr lang="pt-PT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48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compromissos da Empresa para este ano, centram-se no Plano de Acção, que orienta as suas actividades para o desenvolvimento sustentável de abastecimento de água à população da Província do Zaire, conforme se segue: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Melhorar  a prestação de serviço publico com o reconhecimento pela população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Garantir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qualidade e eficiência operacional da empresa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Garantir a eficiência do novo modelo tarifário.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Garantir o retorno dos investimentos.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Atingir a meta dos 7(Sete)mil clientes antes do ano 2020 </a:t>
            </a:r>
            <a:endParaRPr kumimoji="0" lang="pt-PT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Adquirir meios materiais, rolantes, m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á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quinas e equipamentos inform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á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tico (Computadores), instala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ç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ão de um Software para a empresa.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Assegurar a manuten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ç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ão dos equipamentos das ETAs, das Redes de Distribui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ç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ão de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á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gua e a limpeza regular dos Reservat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ó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rios de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á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gua e dos recintos das Infraestruturas de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Calibri" pitchFamily="34" charset="0"/>
              </a:rPr>
              <a:t>á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gua;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Expandir a Representação de EASZ-EP para todas sedes municipais,  organizar e criar as condições para o seu funcionamento.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AS PERSPECTIVAS</a:t>
            </a:r>
            <a:endParaRPr lang="pt-PT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887397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Conceber e aplicar uma estratégia que favoreça a entrada de receitas na empresa através de acções de sensibilização e de fiscalização permanentes dos clientes no âmbito de abastecimento e consumo de água;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Realizar visitas às outras direcções das empresas de água existentes noutras Províncias do País para a troca de experiência.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Garantir a sustentabilidade do futuro da empresa com a redução de custos e aumento das receitas através da venda da água;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Optimizar a aplicação dos recursos, visando o equilíbrio económico e financeiro da empresa.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Cadastrar a nível da Província um número total de 7 Mil Consumidores e a celebração dos seus contratos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Aproximar os serviços aos nossos clientes (criando lojas comerciais)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Aperfeiçoamento de Infraestruturas proprias em todas as Sedes Municipais.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226483"/>
            <a:ext cx="8712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MINEA, propor a publicação da Empresa no diário da República de Angola e a nomeação do respectivo Conselho de Administração.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IRSEA,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propor para a ascultação, discussão e possível aprovação de uma tabela de preços uniforme de;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aseline="0" dirty="0" smtClean="0">
                <a:latin typeface="Arial" pitchFamily="34" charset="0"/>
                <a:cs typeface="Arial" pitchFamily="34" charset="0"/>
              </a:rPr>
              <a:t>    - Celebração de Contratos por Categorias</a:t>
            </a:r>
            <a:endParaRPr kumimoji="0" lang="pt-PT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aseline="0" dirty="0" smtClean="0">
                <a:latin typeface="Arial" pitchFamily="34" charset="0"/>
                <a:cs typeface="Arial" pitchFamily="34" charset="0"/>
              </a:rPr>
              <a:t>    - Encargos de religações e multas por fraude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a) Taxa de religação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aseline="0" dirty="0" smtClean="0">
                <a:latin typeface="Arial" pitchFamily="34" charset="0"/>
                <a:cs typeface="Arial" pitchFamily="34" charset="0"/>
              </a:rPr>
              <a:t>      b) Multa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s por fraude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000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- Encargos com a prestação das cauções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aseline="0" dirty="0" smtClean="0">
                <a:latin typeface="Arial" pitchFamily="34" charset="0"/>
                <a:cs typeface="Arial" pitchFamily="34" charset="0"/>
              </a:rPr>
              <a:t>    - Encargos de multas por danificação de equipamentos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SUGESTÕES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3688" y="-84489"/>
            <a:ext cx="5472608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EMPRESA DE ÁGUAS E SANEAMENTO DO ZAIRE-EP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315509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I- INTRODUÇÃO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Prov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ncia do Zaire, com uma extensão de 40.130 Km2 tem a sua capital a cidade de Mbanza kongo, dividindo se administrativamente em 6(seis) munic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pios que, por sua vez, subdividem em 25 comunas e 711 aldeias, conta actualmente com 567.225 habitantes(fonte INE).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II- APRESENTAÇÃO  DA EMPRESA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empresa de Aguas e Saneamento aqui apresentada foi projectada como empresa publica de média dimensão</a:t>
            </a:r>
            <a:r>
              <a:rPr lang="pt-PT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PT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 despacho nº 499/16, de 26 de Agosto de 2016, de Sua Excelência Senhor Governador Provincial o Engº José Joana André "Joanes", foi criada a primeira Comissão Instaladora da EASZ-EP, que iníciou com os trabalhos da constituição da Empresa de Águas e Saneamento na Província do Zaire, por inconveniencia de funções, houve a necessidade de restruturação da mesma , facto que deu lugar a indicação a segunda, por despacho nº441/18 de 15 de Maio de 2108, do Senhor Governador.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67544" y="836712"/>
            <a:ext cx="8352928" cy="3960440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MUITO OBRIGADO</a:t>
            </a:r>
          </a:p>
          <a:p>
            <a:pPr algn="ctr"/>
            <a:endParaRPr lang="pt-PT" sz="4400" b="1" dirty="0" smtClean="0"/>
          </a:p>
          <a:p>
            <a:pPr algn="ctr"/>
            <a:r>
              <a:rPr lang="pt-PT" sz="3600" dirty="0" smtClean="0"/>
              <a:t>Lema: Somos a Vida, Crescimento, Desenvolvimento e Bem Estar</a:t>
            </a:r>
            <a:endParaRPr lang="pt-PT" sz="3600" dirty="0"/>
          </a:p>
        </p:txBody>
      </p:sp>
      <p:pic>
        <p:nvPicPr>
          <p:cNvPr id="6" name="Imagem 5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3688" y="-84489"/>
            <a:ext cx="5472608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EMPRESA DE ÁGUAS E SANEAMENTO DO ZAIRE-EP</a:t>
            </a: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1975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III- ESTRATÉGIA DA ORGANIZAÇÃO:</a:t>
            </a:r>
          </a:p>
          <a:p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Missão: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Garantir a gestão completa e eficaz do ciclo urbano da água, criando valor económico e social, focada no cliente, desenvolvendo boas práticas ambientais, de gestão e de motivação interna. 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b="1" dirty="0" smtClean="0">
                <a:latin typeface="Arial" pitchFamily="34" charset="0"/>
                <a:cs typeface="Arial" pitchFamily="34" charset="0"/>
              </a:rPr>
              <a:t>Visão: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Ser uma empresa gestora do ciclo urbano da água, de referência e reconhecimento internacional. </a:t>
            </a: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Valores: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Sentido de serviço público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Equidade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Sustentabilidade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Transparência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Confiança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Inovação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- Excelência 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79767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83671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cs typeface="Times New Roman" pitchFamily="18" charset="0"/>
              </a:rPr>
              <a:t>IV- ACTIVIDADE CHAVE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b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Produção (Captação), armazenamento, tratamento, distribuição e comercialização de água a nível da Província.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cs typeface="Times New Roman" pitchFamily="18" charset="0"/>
              </a:rPr>
              <a:t>V- OBJECTIVO DA EMPRESA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Incrementar e expandir o acesso da população e das empresas a água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Maximizar a qualidade e eficiência de serviços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Reduzir as perdas técnicas e comerciais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Capacitação de Recusrsos Humanos, tendo em conta os novos desafios.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b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b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70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b="1" dirty="0" smtClean="0">
                <a:latin typeface="Calibri" pitchFamily="34" charset="0"/>
                <a:cs typeface="Times New Roman" pitchFamily="18" charset="0"/>
              </a:rPr>
              <a:t>VI- ACTIVIDADE REALIZADAS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PT" sz="28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A Comissão Instaladora da EASZ-EP, cumpriu escrupulosamente com todas as orientações documentais para a criação da empresa em referencia, aguardando somente a publicação  da mesma no Diário da Republica de Angola e a Nomeação do respectivo Conselho de Administração.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E como tal demos continuidade de outros serviços como: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PT" sz="28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-Tratamento do NIF Nº </a:t>
            </a:r>
            <a:r>
              <a:rPr lang="pt-PT" sz="2800" b="1" dirty="0" smtClean="0">
                <a:latin typeface="Calibri" pitchFamily="34" charset="0"/>
                <a:cs typeface="Times New Roman" pitchFamily="18" charset="0"/>
              </a:rPr>
              <a:t>7000004480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-Abertura de contas: </a:t>
            </a:r>
            <a:r>
              <a:rPr lang="pt-PT" sz="2800" b="1" dirty="0" smtClean="0">
                <a:latin typeface="Calibri" pitchFamily="34" charset="0"/>
                <a:cs typeface="Times New Roman" pitchFamily="18" charset="0"/>
              </a:rPr>
              <a:t>BPC,BAI, Banco Sol e  Banco Economico(por </a:t>
            </a: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enquanto)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-Cadastramento de residências, com e sem ligações a rede publica de distribuição de agua potável.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-Actualizalizaçao de infraestruturas ligadas ao sistema de abastecimento de aguas(Em todas  as sedes municipais)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-Celebração de Contratos.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-Efectuamos comunicados e a publicitação de actividades da empresa(Continua)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-Encontros de sensibilização, esclarecimento e auscultação  a população ,dando a conhecer as nossas actividades e serviços.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dirty="0" smtClean="0">
                <a:latin typeface="Calibri" pitchFamily="34" charset="0"/>
                <a:cs typeface="Times New Roman" pitchFamily="18" charset="0"/>
              </a:rPr>
              <a:t>- Encontros de apresentação da nova tarifa de preços.</a:t>
            </a:r>
            <a:endParaRPr lang="pt-PT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3" name="Imagem 2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91423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VII- FORÇA DE TRABALHO POR NÍVEL HIERÁRQUICO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a realização de diversas actividades laborais durante o período em referência, a força laboral existente nos diferentes níveis hierárquicos apresenta-se conforme o quadro abaixo.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RECURSOS HUMANOS</a:t>
            </a:r>
            <a:endParaRPr lang="pt-PT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518" y="2348878"/>
          <a:ext cx="8568955" cy="3384381"/>
        </p:xfrm>
        <a:graphic>
          <a:graphicData uri="http://schemas.openxmlformats.org/drawingml/2006/table">
            <a:tbl>
              <a:tblPr/>
              <a:tblGrid>
                <a:gridCol w="1328370"/>
                <a:gridCol w="2362065"/>
                <a:gridCol w="1775075"/>
                <a:gridCol w="1775075"/>
                <a:gridCol w="1328370"/>
              </a:tblGrid>
              <a:tr h="37063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Nº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CARGOS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63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SEXO</a:t>
                      </a:r>
                      <a:endParaRPr lang="pt-PT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63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Masc.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Fem.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Coordenador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0 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Coordenador Adjunto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latin typeface="Calibri"/>
                          <a:ea typeface="Times New Roman"/>
                          <a:cs typeface="Times New Roman"/>
                        </a:rPr>
                        <a:t>Chefes</a:t>
                      </a:r>
                      <a:r>
                        <a:rPr lang="es-ES" sz="1800" dirty="0">
                          <a:latin typeface="Calibri"/>
                          <a:ea typeface="Times New Roman"/>
                          <a:cs typeface="Times New Roman"/>
                        </a:rPr>
                        <a:t> Departamento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Chefes de Áreas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Times New Roman"/>
                        </a:rPr>
                        <a:t>Trabalhadores de Base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PT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PT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pt-PT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PT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7" marR="442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VIII- FORÇA DE TRABALHO POR NÍVEL DE ESCOLARIDADE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força de trabalho por nível de escolaridade numa organização é um dos principais indicadores que espelha as competências nela existentes e das quais, uma vez aproveitadas de maneira eficiente e eficazmente com os demais recursos, poderão proporcionar o alcance melhores resultados face os objectivos planificados. O quadro a seguir, apresenta a força de trabalho da empresa por nível de escolaridade, onde se pode identificar que 9 são técnicos superiores, 4 técnicos médios e 6 técnicos básicos, o que reforça a necessidade de conceber e desenvolver um plano de formação adequado para os técnicos da empresa de forma a corresponder com os desafios do futuro.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3068960"/>
          <a:ext cx="8712967" cy="2808316"/>
        </p:xfrm>
        <a:graphic>
          <a:graphicData uri="http://schemas.openxmlformats.org/drawingml/2006/table">
            <a:tbl>
              <a:tblPr/>
              <a:tblGrid>
                <a:gridCol w="819080"/>
                <a:gridCol w="4595227"/>
                <a:gridCol w="3298660"/>
              </a:tblGrid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</a:t>
                      </a:r>
                      <a:endParaRPr lang="pt-PT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DESCRIÇÃO</a:t>
                      </a:r>
                      <a:endParaRPr lang="pt-PT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HABILITAÇÕES LITERÁRIAS</a:t>
                      </a:r>
                      <a:endParaRPr lang="pt-PT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Mestrados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Licenciados(varias áreas do saber)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Bacharéis(varias </a:t>
                      </a: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areas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Técnicos 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Médios(Varias </a:t>
                      </a: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areas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Técnicos Básicos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PT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259632" y="260648"/>
            <a:ext cx="6840760" cy="476672"/>
          </a:xfrm>
          <a:prstGeom prst="roundRect">
            <a:avLst>
              <a:gd name="adj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PRINCIPAIS INFRAESTRUTURAS</a:t>
            </a:r>
            <a:endParaRPr lang="pt-PT" sz="20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340873"/>
            <a:ext cx="8640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IX- INFRAESTRUTURAS POR</a:t>
            </a:r>
            <a:r>
              <a:rPr kumimoji="0" lang="pt-P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MUNICÍPIO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</a:t>
            </a:r>
            <a:r>
              <a:rPr kumimoji="0" lang="pt-P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MBANZA KONGO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Captação de Água a partir do rio Luege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(Uma) Estação</a:t>
            </a:r>
            <a:r>
              <a:rPr kumimoji="0" lang="pt-PT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Tratamento de Água (ETA)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(Um)</a:t>
            </a: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Reservatório elevado e um Apoiado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SOYO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Captação  de Água a partir da Lagoa Mvuembanga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(duas) Estações de Tratamento de Água (ETAs)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 (quatro) Reservatórios Apoiados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(dois) Reservatórios Elevados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260649"/>
            <a:ext cx="85689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NZETO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Captação de Água a partir do rio Bridge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Estação de tratamento de Água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( dois) Reservatórios Apoiados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(um) Reservatório  elevado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TOMBOCO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Captação de Água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(dois) Reservatórios Elevados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(um) Reservatório apoiado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NÓQUI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(uma) Captação de Água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1(um) Reservatório Apoiado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KUIMBA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Imagem 2" descr="G:\ZAIRE FOLHA Logotipo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6254552"/>
            <a:ext cx="64807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746</TotalTime>
  <Words>1866</Words>
  <Application>Microsoft Office PowerPoint</Application>
  <PresentationFormat>Apresentação na tela (4:3)</PresentationFormat>
  <Paragraphs>288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Concurso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86</cp:revision>
  <dcterms:created xsi:type="dcterms:W3CDTF">2018-08-20T15:42:53Z</dcterms:created>
  <dcterms:modified xsi:type="dcterms:W3CDTF">2018-09-11T22:08:06Z</dcterms:modified>
</cp:coreProperties>
</file>