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8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F089A83-2E6A-AF4E-8E91-F1AB68B5C293}" type="datetimeFigureOut">
              <a:rPr lang="en-US" smtClean="0"/>
              <a:t>9/11/18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878DA4-3AC1-F94E-9755-375917D645FF}" type="slidenum">
              <a:rPr lang="en-US" smtClean="0"/>
              <a:t>‹nº›</a:t>
            </a:fld>
            <a:endParaRPr lang="en-US"/>
          </a:p>
        </p:txBody>
      </p:sp>
    </p:spTree>
    <p:extLst>
      <p:ext uri="{BB962C8B-B14F-4D97-AF65-F5344CB8AC3E}">
        <p14:creationId xmlns:p14="http://schemas.microsoft.com/office/powerpoint/2010/main" val="27159508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C23E63-0D6F-C04A-AED8-B7878283A600}" type="datetimeFigureOut">
              <a:rPr lang="en-US" smtClean="0"/>
              <a:t>9/11/18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CC8ED5-5E60-114D-A35D-DB38424C4653}" type="slidenum">
              <a:rPr lang="en-US" smtClean="0"/>
              <a:t>‹nº›</a:t>
            </a:fld>
            <a:endParaRPr lang="en-US"/>
          </a:p>
        </p:txBody>
      </p:sp>
    </p:spTree>
    <p:extLst>
      <p:ext uri="{BB962C8B-B14F-4D97-AF65-F5344CB8AC3E}">
        <p14:creationId xmlns:p14="http://schemas.microsoft.com/office/powerpoint/2010/main" val="15045689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CC8ED5-5E60-114D-A35D-DB38424C4653}" type="slidenum">
              <a:rPr lang="en-US" smtClean="0"/>
              <a:t>5</a:t>
            </a:fld>
            <a:endParaRPr lang="en-US"/>
          </a:p>
        </p:txBody>
      </p:sp>
    </p:spTree>
    <p:extLst>
      <p:ext uri="{BB962C8B-B14F-4D97-AF65-F5344CB8AC3E}">
        <p14:creationId xmlns:p14="http://schemas.microsoft.com/office/powerpoint/2010/main" val="3022115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pt-PT"/>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PT"/>
              <a:t>Click to edit Master subtitle style</a:t>
            </a:r>
            <a:endParaRPr kumimoji="0" lang="en-US"/>
          </a:p>
        </p:txBody>
      </p:sp>
      <p:sp>
        <p:nvSpPr>
          <p:cNvPr id="7" name="Date Placeholder 6"/>
          <p:cNvSpPr>
            <a:spLocks noGrp="1"/>
          </p:cNvSpPr>
          <p:nvPr>
            <p:ph type="dt" sz="half" idx="10"/>
          </p:nvPr>
        </p:nvSpPr>
        <p:spPr/>
        <p:txBody>
          <a:bodyPr/>
          <a:lstStyle/>
          <a:p>
            <a:fld id="{644F017A-C902-184E-9321-82772F4B4BC1}" type="datetime1">
              <a:rPr lang="en-US" smtClean="0"/>
              <a:t>9/11/18</a:t>
            </a:fld>
            <a:endParaRPr lang="en-US"/>
          </a:p>
        </p:txBody>
      </p:sp>
      <p:sp>
        <p:nvSpPr>
          <p:cNvPr id="20" name="Footer Placeholder 19"/>
          <p:cNvSpPr>
            <a:spLocks noGrp="1"/>
          </p:cNvSpPr>
          <p:nvPr>
            <p:ph type="ftr" sz="quarter" idx="11"/>
          </p:nvPr>
        </p:nvSpPr>
        <p:spPr/>
        <p:txBody>
          <a:bodyPr/>
          <a:lstStyle/>
          <a:p>
            <a:endParaRPr kumimoji="0" lang="en-US"/>
          </a:p>
        </p:txBody>
      </p:sp>
      <p:sp>
        <p:nvSpPr>
          <p:cNvPr id="10" name="Slide Number Placeholder 9"/>
          <p:cNvSpPr>
            <a:spLocks noGrp="1"/>
          </p:cNvSpPr>
          <p:nvPr>
            <p:ph type="sldNum" sz="quarter" idx="12"/>
          </p:nvPr>
        </p:nvSpPr>
        <p:spPr/>
        <p:txBody>
          <a:bodyPr/>
          <a:lstStyle/>
          <a:p>
            <a:fld id="{6294C92D-0306-4E69-9CD3-20855E849650}" type="slidenum">
              <a:rPr kumimoji="0" lang="en-US" smtClean="0"/>
              <a:t>‹nº›</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PT"/>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4" name="Date Placeholder 3"/>
          <p:cNvSpPr>
            <a:spLocks noGrp="1"/>
          </p:cNvSpPr>
          <p:nvPr>
            <p:ph type="dt" sz="half" idx="10"/>
          </p:nvPr>
        </p:nvSpPr>
        <p:spPr/>
        <p:txBody>
          <a:bodyPr/>
          <a:lstStyle/>
          <a:p>
            <a:fld id="{CD5CF810-FDE6-E640-88E9-5DCA2649E5A7}" type="datetime1">
              <a:rPr lang="en-US" smtClean="0"/>
              <a:t>9/11/18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‹nº›</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pt-PT"/>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4" name="Date Placeholder 3"/>
          <p:cNvSpPr>
            <a:spLocks noGrp="1"/>
          </p:cNvSpPr>
          <p:nvPr>
            <p:ph type="dt" sz="half" idx="10"/>
          </p:nvPr>
        </p:nvSpPr>
        <p:spPr/>
        <p:txBody>
          <a:bodyPr/>
          <a:lstStyle/>
          <a:p>
            <a:fld id="{5A90674D-1973-0140-A878-08E6D0348A2D}" type="datetime1">
              <a:rPr lang="en-US" smtClean="0"/>
              <a:t>9/11/18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‹nº›</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PT"/>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4" name="Date Placeholder 3"/>
          <p:cNvSpPr>
            <a:spLocks noGrp="1"/>
          </p:cNvSpPr>
          <p:nvPr>
            <p:ph type="dt" sz="half" idx="10"/>
          </p:nvPr>
        </p:nvSpPr>
        <p:spPr/>
        <p:txBody>
          <a:bodyPr/>
          <a:lstStyle/>
          <a:p>
            <a:fld id="{20E5FCA1-63E9-7048-B6DB-087B2B7EFCB1}" type="datetime1">
              <a:rPr lang="en-US" smtClean="0"/>
              <a:t>9/11/18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‹nº›</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t-PT"/>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PT"/>
              <a:t>Click to edit Master text styles</a:t>
            </a:r>
          </a:p>
        </p:txBody>
      </p:sp>
      <p:sp>
        <p:nvSpPr>
          <p:cNvPr id="4" name="Date Placeholder 3"/>
          <p:cNvSpPr>
            <a:spLocks noGrp="1"/>
          </p:cNvSpPr>
          <p:nvPr>
            <p:ph type="dt" sz="half" idx="10"/>
          </p:nvPr>
        </p:nvSpPr>
        <p:spPr/>
        <p:txBody>
          <a:bodyPr/>
          <a:lstStyle/>
          <a:p>
            <a:fld id="{0018C376-7F18-5D40-BF6A-CEE29D58449C}" type="datetime1">
              <a:rPr lang="en-US" smtClean="0"/>
              <a:t>9/11/18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‹nº›</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pt-PT"/>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5" name="Date Placeholder 4"/>
          <p:cNvSpPr>
            <a:spLocks noGrp="1"/>
          </p:cNvSpPr>
          <p:nvPr>
            <p:ph type="dt" sz="half" idx="10"/>
          </p:nvPr>
        </p:nvSpPr>
        <p:spPr/>
        <p:txBody>
          <a:bodyPr/>
          <a:lstStyle/>
          <a:p>
            <a:fld id="{F7A2C0E7-0EE4-0D4B-8B87-A89701641D9D}" type="datetime1">
              <a:rPr lang="en-US" smtClean="0"/>
              <a:t>9/11/18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‹nº›</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t-PT"/>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PT"/>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PT"/>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7" name="Date Placeholder 6"/>
          <p:cNvSpPr>
            <a:spLocks noGrp="1"/>
          </p:cNvSpPr>
          <p:nvPr>
            <p:ph type="dt" sz="half" idx="10"/>
          </p:nvPr>
        </p:nvSpPr>
        <p:spPr/>
        <p:txBody>
          <a:bodyPr/>
          <a:lstStyle/>
          <a:p>
            <a:fld id="{3984C9AC-F6EE-254C-947A-D45096D64CBE}" type="datetime1">
              <a:rPr lang="en-US" smtClean="0"/>
              <a:t>9/11/18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294C92D-0306-4E69-9CD3-20855E849650}" type="slidenum">
              <a:rPr kumimoji="0" lang="en-US" smtClean="0"/>
              <a:t>‹nº›</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pt-PT"/>
              <a:t>Click to edit Master title style</a:t>
            </a:r>
            <a:endParaRPr kumimoji="0" lang="en-US"/>
          </a:p>
        </p:txBody>
      </p:sp>
      <p:sp>
        <p:nvSpPr>
          <p:cNvPr id="3" name="Date Placeholder 2"/>
          <p:cNvSpPr>
            <a:spLocks noGrp="1"/>
          </p:cNvSpPr>
          <p:nvPr>
            <p:ph type="dt" sz="half" idx="10"/>
          </p:nvPr>
        </p:nvSpPr>
        <p:spPr/>
        <p:txBody>
          <a:bodyPr/>
          <a:lstStyle/>
          <a:p>
            <a:fld id="{3230F0A5-671B-8F40-A5B7-594EFDA8FDCB}" type="datetime1">
              <a:rPr lang="en-US" smtClean="0"/>
              <a:t>9/11/18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t>‹nº›</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9F0D7B48-F0AC-9943-B5A7-7DA8E156C1F5}" type="datetime1">
              <a:rPr lang="en-US" smtClean="0"/>
              <a:t>9/11/18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t>‹nº›</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t-PT"/>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PT"/>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PT"/>
              <a:t>Click to edit Master text styles</a:t>
            </a:r>
          </a:p>
          <a:p>
            <a:pPr lvl="1" eaLnBrk="1" latinLnBrk="0" hangingPunct="1"/>
            <a:r>
              <a:rPr lang="pt-PT"/>
              <a:t>Second level</a:t>
            </a:r>
          </a:p>
          <a:p>
            <a:pPr lvl="2" eaLnBrk="1" latinLnBrk="0" hangingPunct="1"/>
            <a:r>
              <a:rPr lang="pt-PT"/>
              <a:t>Third level</a:t>
            </a:r>
          </a:p>
          <a:p>
            <a:pPr lvl="3" eaLnBrk="1" latinLnBrk="0" hangingPunct="1"/>
            <a:r>
              <a:rPr lang="pt-PT"/>
              <a:t>Fourth level</a:t>
            </a:r>
          </a:p>
          <a:p>
            <a:pPr lvl="4" eaLnBrk="1" latinLnBrk="0" hangingPunct="1"/>
            <a:r>
              <a:rPr lang="pt-PT"/>
              <a:t>Fifth level</a:t>
            </a:r>
            <a:endParaRPr kumimoji="0" lang="en-US"/>
          </a:p>
        </p:txBody>
      </p:sp>
      <p:sp>
        <p:nvSpPr>
          <p:cNvPr id="5" name="Date Placeholder 4"/>
          <p:cNvSpPr>
            <a:spLocks noGrp="1"/>
          </p:cNvSpPr>
          <p:nvPr>
            <p:ph type="dt" sz="half" idx="10"/>
          </p:nvPr>
        </p:nvSpPr>
        <p:spPr/>
        <p:txBody>
          <a:bodyPr/>
          <a:lstStyle/>
          <a:p>
            <a:fld id="{822F7EF2-EE90-624E-86A1-7CB673FA0097}" type="datetime1">
              <a:rPr lang="en-US" smtClean="0"/>
              <a:t>9/11/18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‹nº›</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t-PT"/>
              <a:t>Click to edit Master title style</a:t>
            </a:r>
            <a:endParaRPr kumimoji="0" lang="en-US"/>
          </a:p>
        </p:txBody>
      </p:sp>
      <p:sp>
        <p:nvSpPr>
          <p:cNvPr id="5" name="Date Placeholder 4"/>
          <p:cNvSpPr>
            <a:spLocks noGrp="1"/>
          </p:cNvSpPr>
          <p:nvPr>
            <p:ph type="dt" sz="half" idx="10"/>
          </p:nvPr>
        </p:nvSpPr>
        <p:spPr/>
        <p:txBody>
          <a:bodyPr/>
          <a:lstStyle/>
          <a:p>
            <a:fld id="{8B1271C2-341A-684B-85D0-C003C4D34D3E}" type="datetime1">
              <a:rPr lang="en-US" smtClean="0"/>
              <a:t>9/11/18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‹nº›</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t-PT"/>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t-PT"/>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pt-PT"/>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pt-PT"/>
              <a:t>Click to edit Master text styles</a:t>
            </a:r>
          </a:p>
          <a:p>
            <a:pPr lvl="1" eaLnBrk="1" latinLnBrk="0" hangingPunct="1"/>
            <a:r>
              <a:rPr kumimoji="0" lang="pt-PT"/>
              <a:t>Second level</a:t>
            </a:r>
          </a:p>
          <a:p>
            <a:pPr lvl="2" eaLnBrk="1" latinLnBrk="0" hangingPunct="1"/>
            <a:r>
              <a:rPr kumimoji="0" lang="pt-PT"/>
              <a:t>Third level</a:t>
            </a:r>
          </a:p>
          <a:p>
            <a:pPr lvl="3" eaLnBrk="1" latinLnBrk="0" hangingPunct="1"/>
            <a:r>
              <a:rPr kumimoji="0" lang="pt-PT"/>
              <a:t>Fourth level</a:t>
            </a:r>
          </a:p>
          <a:p>
            <a:pPr lvl="4" eaLnBrk="1" latinLnBrk="0" hangingPunct="1"/>
            <a:r>
              <a:rPr kumimoji="0" lang="pt-PT"/>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640CF955-3ED4-1D48-AD42-B15298054CC4}" type="datetime1">
              <a:rPr lang="en-US" smtClean="0"/>
              <a:t>9/11/18</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‹nº›</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400" dirty="0"/>
              <a:t>    EMPRESA PUBLICA DE ÁGUAS E SANEAMENTO DO NAMIBE</a:t>
            </a:r>
          </a:p>
        </p:txBody>
      </p:sp>
      <p:sp>
        <p:nvSpPr>
          <p:cNvPr id="3" name="Subtitle 2"/>
          <p:cNvSpPr>
            <a:spLocks noGrp="1"/>
          </p:cNvSpPr>
          <p:nvPr>
            <p:ph type="subTitle" idx="1"/>
          </p:nvPr>
        </p:nvSpPr>
        <p:spPr>
          <a:xfrm>
            <a:off x="1432560" y="3169703"/>
            <a:ext cx="7406640" cy="1053142"/>
          </a:xfrm>
        </p:spPr>
        <p:txBody>
          <a:bodyPr>
            <a:normAutofit/>
          </a:bodyPr>
          <a:lstStyle/>
          <a:p>
            <a:pPr algn="ctr"/>
            <a:r>
              <a:rPr lang="en-US" sz="2400" dirty="0"/>
              <a:t>8° CONSELHO CONSULTIVO DO MINISTÉRIO DE ENERGIA E ÁGUAS - 2018</a:t>
            </a:r>
          </a:p>
        </p:txBody>
      </p:sp>
      <p:pic>
        <p:nvPicPr>
          <p:cNvPr id="4" name="Imagem 2" descr="C:\Users\JCassesse\Desktop\SGQ_EPASN\Logo\Prancheta-13.png"/>
          <p:cNvPicPr/>
          <p:nvPr/>
        </p:nvPicPr>
        <p:blipFill>
          <a:blip r:embed="rId2">
            <a:extLst>
              <a:ext uri="{28A0092B-C50C-407E-A947-70E740481C1C}">
                <a14:useLocalDpi xmlns:a14="http://schemas.microsoft.com/office/drawing/2010/main" val="0"/>
              </a:ext>
            </a:extLst>
          </a:blip>
          <a:srcRect/>
          <a:stretch>
            <a:fillRect/>
          </a:stretch>
        </p:blipFill>
        <p:spPr bwMode="auto">
          <a:xfrm>
            <a:off x="1432560" y="220742"/>
            <a:ext cx="5274310" cy="1281430"/>
          </a:xfrm>
          <a:prstGeom prst="rect">
            <a:avLst/>
          </a:prstGeom>
          <a:noFill/>
          <a:ln>
            <a:noFill/>
          </a:ln>
        </p:spPr>
      </p:pic>
      <p:sp>
        <p:nvSpPr>
          <p:cNvPr id="5" name="Slide Number Placeholder 4"/>
          <p:cNvSpPr>
            <a:spLocks noGrp="1"/>
          </p:cNvSpPr>
          <p:nvPr>
            <p:ph type="sldNum" sz="quarter" idx="12"/>
          </p:nvPr>
        </p:nvSpPr>
        <p:spPr/>
        <p:txBody>
          <a:bodyPr/>
          <a:lstStyle/>
          <a:p>
            <a:fld id="{6294C92D-0306-4E69-9CD3-20855E849650}" type="slidenum">
              <a:rPr kumimoji="0" lang="en-US" smtClean="0"/>
              <a:t>1</a:t>
            </a:fld>
            <a:endParaRPr kumimoji="0" lang="en-US"/>
          </a:p>
        </p:txBody>
      </p:sp>
    </p:spTree>
    <p:extLst>
      <p:ext uri="{BB962C8B-B14F-4D97-AF65-F5344CB8AC3E}">
        <p14:creationId xmlns:p14="http://schemas.microsoft.com/office/powerpoint/2010/main" val="1181130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90418"/>
            <a:ext cx="7498080" cy="1143000"/>
          </a:xfrm>
        </p:spPr>
        <p:txBody>
          <a:bodyPr>
            <a:normAutofit/>
          </a:bodyPr>
          <a:lstStyle/>
          <a:p>
            <a:pPr algn="ctr"/>
            <a:r>
              <a:rPr lang="pt-PT" sz="2000" b="1" dirty="0">
                <a:effectLst/>
              </a:rPr>
              <a:t>SUSTENTABILIDADE TÉCNICA DOS SISTEMAS DE ABASTECIMENTO DE ÁGUA E PONTOS DE ÁGUA NA PROVINCIA DO NAMIBE</a:t>
            </a:r>
            <a:r>
              <a:rPr lang="en-US" sz="2000" dirty="0">
                <a:effectLst/>
              </a:rPr>
              <a:t> </a:t>
            </a:r>
            <a:endParaRPr lang="en-US" sz="2000" dirty="0"/>
          </a:p>
        </p:txBody>
      </p:sp>
      <p:sp>
        <p:nvSpPr>
          <p:cNvPr id="3" name="Content Placeholder 2"/>
          <p:cNvSpPr>
            <a:spLocks noGrp="1"/>
          </p:cNvSpPr>
          <p:nvPr>
            <p:ph idx="1"/>
          </p:nvPr>
        </p:nvSpPr>
        <p:spPr>
          <a:xfrm>
            <a:off x="1344168" y="2176319"/>
            <a:ext cx="7498080" cy="4800600"/>
          </a:xfrm>
        </p:spPr>
        <p:txBody>
          <a:bodyPr>
            <a:normAutofit/>
          </a:bodyPr>
          <a:lstStyle/>
          <a:p>
            <a:r>
              <a:rPr lang="pt-PT" sz="2000" b="1" dirty="0"/>
              <a:t>ENQUADRAMENTO</a:t>
            </a:r>
          </a:p>
          <a:p>
            <a:endParaRPr lang="en-US" sz="2000" dirty="0"/>
          </a:p>
          <a:p>
            <a:pPr algn="just"/>
            <a:r>
              <a:rPr lang="pt-PT" sz="1800" dirty="0"/>
              <a:t>O trabalho da EPASN (EMPRESA PUBLICA DE ÁGUA E SANEAMENTO) ,  vai ao encontro da prestação de serviços de saneamento, com vistas a contribuir para melhoria da qualidade de vida da população e do desenvolvimento socioeconómico na cidade de Moçâmedes, Provincia do Namibe.</a:t>
            </a:r>
            <a:endParaRPr lang="en-US" sz="1800" dirty="0"/>
          </a:p>
          <a:p>
            <a:pPr algn="just"/>
            <a:r>
              <a:rPr lang="pt-PT" sz="1800" dirty="0"/>
              <a:t>Desde 2014, o Ministério de Energia e Águas, DNA, permitiram o início da 1ª fase de reabilitação e Reforço dos sistemas de Abastecimento de Água e Saneamento da cidade de Moçâmedes em busca do objectivo principal de melhorar estes serviços.</a:t>
            </a:r>
            <a:r>
              <a:rPr lang="en-US" sz="1800" dirty="0"/>
              <a:t> </a:t>
            </a:r>
          </a:p>
        </p:txBody>
      </p:sp>
      <p:sp>
        <p:nvSpPr>
          <p:cNvPr id="4" name="Slide Number Placeholder 3"/>
          <p:cNvSpPr>
            <a:spLocks noGrp="1"/>
          </p:cNvSpPr>
          <p:nvPr>
            <p:ph type="sldNum" sz="quarter" idx="12"/>
          </p:nvPr>
        </p:nvSpPr>
        <p:spPr/>
        <p:txBody>
          <a:bodyPr/>
          <a:lstStyle/>
          <a:p>
            <a:fld id="{6294C92D-0306-4E69-9CD3-20855E849650}" type="slidenum">
              <a:rPr kumimoji="0" lang="en-US" smtClean="0"/>
              <a:t>2</a:t>
            </a:fld>
            <a:endParaRPr kumimoji="0" lang="en-US"/>
          </a:p>
        </p:txBody>
      </p:sp>
      <p:pic>
        <p:nvPicPr>
          <p:cNvPr id="6" name="Imagem 2" descr="C:\Users\JCassesse\Desktop\SGQ_EPASN\Logo\Prancheta-13.png">
            <a:extLst>
              <a:ext uri="{FF2B5EF4-FFF2-40B4-BE49-F238E27FC236}">
                <a16:creationId xmlns:a16="http://schemas.microsoft.com/office/drawing/2014/main" id="{72DE8B5E-95EB-274B-ACBC-1917E8D557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35608" y="-13998"/>
            <a:ext cx="2951665" cy="623598"/>
          </a:xfrm>
          <a:prstGeom prst="rect">
            <a:avLst/>
          </a:prstGeom>
          <a:noFill/>
          <a:ln>
            <a:noFill/>
          </a:ln>
        </p:spPr>
      </p:pic>
    </p:spTree>
    <p:extLst>
      <p:ext uri="{BB962C8B-B14F-4D97-AF65-F5344CB8AC3E}">
        <p14:creationId xmlns:p14="http://schemas.microsoft.com/office/powerpoint/2010/main" val="1452923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pt-PT" sz="2200" b="1" dirty="0">
                <a:effectLst/>
              </a:rPr>
              <a:t>BALANÇO GERAL</a:t>
            </a:r>
            <a:br>
              <a:rPr lang="en-US" dirty="0">
                <a:effectLst/>
              </a:rPr>
            </a:br>
            <a:endParaRPr lang="en-US" dirty="0"/>
          </a:p>
        </p:txBody>
      </p:sp>
      <p:sp>
        <p:nvSpPr>
          <p:cNvPr id="3" name="Content Placeholder 2"/>
          <p:cNvSpPr>
            <a:spLocks noGrp="1"/>
          </p:cNvSpPr>
          <p:nvPr>
            <p:ph idx="1"/>
          </p:nvPr>
        </p:nvSpPr>
        <p:spPr/>
        <p:txBody>
          <a:bodyPr>
            <a:normAutofit fontScale="92500" lnSpcReduction="10000"/>
          </a:bodyPr>
          <a:lstStyle/>
          <a:p>
            <a:pPr algn="just"/>
            <a:r>
              <a:rPr lang="pt-PT" sz="2400" dirty="0"/>
              <a:t>A EPASN presta serviços de fornecimento de água tratada, tratamento e disposição final de esgotos.</a:t>
            </a:r>
            <a:endParaRPr lang="en-US" sz="2400" dirty="0"/>
          </a:p>
          <a:p>
            <a:pPr algn="just"/>
            <a:r>
              <a:rPr lang="pt-PT" sz="2400" dirty="0"/>
              <a:t>Com a recente intervenção da DNA no Sistema de Saneamento de águas Residuais, conseguimos passar da operação manual para o modo automático, em funcionamento 24H00. </a:t>
            </a:r>
            <a:endParaRPr lang="en-US" sz="2400" dirty="0"/>
          </a:p>
          <a:p>
            <a:pPr algn="just"/>
            <a:r>
              <a:rPr lang="pt-PT" sz="2400" dirty="0"/>
              <a:t>A actuação da Empresa está presente em;</a:t>
            </a:r>
            <a:endParaRPr lang="en-US" sz="2400" dirty="0"/>
          </a:p>
          <a:p>
            <a:pPr algn="just"/>
            <a:r>
              <a:rPr lang="pt-PT" sz="2400" dirty="0"/>
              <a:t>MOÇÂMEDES</a:t>
            </a:r>
            <a:endParaRPr lang="en-US" sz="2400" dirty="0"/>
          </a:p>
          <a:p>
            <a:pPr algn="just"/>
            <a:r>
              <a:rPr lang="pt-PT" sz="2400" dirty="0"/>
              <a:t>BIBALA</a:t>
            </a:r>
            <a:endParaRPr lang="en-US" sz="2400" dirty="0"/>
          </a:p>
          <a:p>
            <a:pPr algn="just"/>
            <a:r>
              <a:rPr lang="pt-PT" sz="2400" dirty="0"/>
              <a:t>CAMUCUIO</a:t>
            </a:r>
          </a:p>
          <a:p>
            <a:pPr algn="just"/>
            <a:r>
              <a:rPr lang="en-US" dirty="0"/>
              <a:t> </a:t>
            </a:r>
            <a:r>
              <a:rPr lang="pt-PT" sz="2200" dirty="0"/>
              <a:t>Para o mesmo tratamento seguir-se-á ao Município do Tômbwa e o Município do Virei</a:t>
            </a:r>
            <a:r>
              <a:rPr lang="pt-PT" dirty="0"/>
              <a:t>.</a:t>
            </a:r>
            <a:endParaRPr lang="en-US" dirty="0"/>
          </a:p>
          <a:p>
            <a:endParaRPr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3</a:t>
            </a:fld>
            <a:endParaRPr kumimoji="0" lang="en-US"/>
          </a:p>
        </p:txBody>
      </p:sp>
      <p:pic>
        <p:nvPicPr>
          <p:cNvPr id="6" name="Imagem 2" descr="C:\Users\JCassesse\Desktop\SGQ_EPASN\Logo\Prancheta-13.png">
            <a:extLst>
              <a:ext uri="{FF2B5EF4-FFF2-40B4-BE49-F238E27FC236}">
                <a16:creationId xmlns:a16="http://schemas.microsoft.com/office/drawing/2014/main" id="{F1E6D075-669C-5B47-8BF5-265C0A9310E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38765" y="393363"/>
            <a:ext cx="2246456" cy="595664"/>
          </a:xfrm>
          <a:prstGeom prst="rect">
            <a:avLst/>
          </a:prstGeom>
          <a:noFill/>
          <a:ln>
            <a:noFill/>
          </a:ln>
        </p:spPr>
      </p:pic>
    </p:spTree>
    <p:extLst>
      <p:ext uri="{BB962C8B-B14F-4D97-AF65-F5344CB8AC3E}">
        <p14:creationId xmlns:p14="http://schemas.microsoft.com/office/powerpoint/2010/main" val="36796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pt-PT" sz="2000" b="1" dirty="0">
                <a:effectLst/>
              </a:rPr>
              <a:t>INDICADORES OPERACIONAIS</a:t>
            </a:r>
            <a:br>
              <a:rPr lang="en-US" sz="2000" dirty="0">
                <a:effectLst/>
              </a:rPr>
            </a:br>
            <a:endParaRPr lang="en-US" sz="2000" dirty="0"/>
          </a:p>
        </p:txBody>
      </p:sp>
      <p:sp>
        <p:nvSpPr>
          <p:cNvPr id="3" name="Content Placeholder 2"/>
          <p:cNvSpPr>
            <a:spLocks noGrp="1"/>
          </p:cNvSpPr>
          <p:nvPr>
            <p:ph idx="1"/>
          </p:nvPr>
        </p:nvSpPr>
        <p:spPr/>
        <p:txBody>
          <a:bodyPr>
            <a:normAutofit/>
          </a:bodyPr>
          <a:lstStyle/>
          <a:p>
            <a:pPr marL="82296" indent="0">
              <a:buNone/>
            </a:pPr>
            <a:endParaRPr lang="pt-PT" sz="1900" b="1" dirty="0"/>
          </a:p>
          <a:p>
            <a:pPr algn="ctr"/>
            <a:r>
              <a:rPr lang="pt-PT" sz="1900" b="1" dirty="0"/>
              <a:t>POPULAÇÃO ATENDIDA COM ABASTECIMENTO DE ÁGUA</a:t>
            </a:r>
          </a:p>
          <a:p>
            <a:r>
              <a:rPr lang="pt-PT" sz="1900" b="1" dirty="0"/>
              <a:t>MUNICÍPIO</a:t>
            </a:r>
            <a:endParaRPr lang="en-US" sz="1900" dirty="0"/>
          </a:p>
          <a:p>
            <a:endParaRPr lang="pt-PT" sz="1900" dirty="0"/>
          </a:p>
          <a:p>
            <a:r>
              <a:rPr lang="pt-PT" sz="1900" b="1" dirty="0"/>
              <a:t>MOÇÂMEDES</a:t>
            </a:r>
            <a:endParaRPr lang="en-US" sz="1900" b="1" dirty="0"/>
          </a:p>
          <a:p>
            <a:r>
              <a:rPr lang="pt-PT" sz="1800" dirty="0"/>
              <a:t>Com o Projecto de construção e expansão da rede de distribuição beneficiará mais de 100.000 HABITANTES</a:t>
            </a:r>
            <a:endParaRPr lang="en-US" sz="1800" dirty="0"/>
          </a:p>
          <a:p>
            <a:r>
              <a:rPr lang="pt-PT" sz="1900" b="1" dirty="0"/>
              <a:t>BIBALA</a:t>
            </a:r>
            <a:endParaRPr lang="en-US" sz="1900" b="1" dirty="0"/>
          </a:p>
          <a:p>
            <a:r>
              <a:rPr lang="pt-PT" sz="1800" dirty="0"/>
              <a:t>Com o projecto de águas, a perspectiva de abastecimento beneficiará mais de 12.000 habitantes</a:t>
            </a:r>
            <a:r>
              <a:rPr lang="pt-PT" sz="1900" dirty="0"/>
              <a:t>.</a:t>
            </a:r>
            <a:endParaRPr lang="en-US" sz="1900" dirty="0"/>
          </a:p>
          <a:p>
            <a:r>
              <a:rPr lang="pt-PT" sz="1900" b="1" dirty="0"/>
              <a:t>CAMUCUIO</a:t>
            </a:r>
            <a:endParaRPr lang="en-US" sz="1900" b="1" dirty="0"/>
          </a:p>
          <a:p>
            <a:r>
              <a:rPr lang="pt-PT" sz="1800" dirty="0"/>
              <a:t>Com o projecto de águas, a perspectiva de abastecimento beneficiará mais de 3.000 habitantes</a:t>
            </a:r>
            <a:r>
              <a:rPr lang="pt-PT" sz="1900" dirty="0"/>
              <a:t>.</a:t>
            </a:r>
            <a:endParaRPr lang="en-US" sz="1900"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4</a:t>
            </a:fld>
            <a:endParaRPr kumimoji="0" lang="en-US"/>
          </a:p>
        </p:txBody>
      </p:sp>
      <p:pic>
        <p:nvPicPr>
          <p:cNvPr id="4" name="Imagem 2" descr="C:\Users\JCassesse\Desktop\SGQ_EPASN\Logo\Prancheta-13.png">
            <a:extLst>
              <a:ext uri="{FF2B5EF4-FFF2-40B4-BE49-F238E27FC236}">
                <a16:creationId xmlns:a16="http://schemas.microsoft.com/office/drawing/2014/main" id="{02F3A449-FCBF-FD42-8E54-7821EDDD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24076" y="0"/>
            <a:ext cx="2246456" cy="595664"/>
          </a:xfrm>
          <a:prstGeom prst="rect">
            <a:avLst/>
          </a:prstGeom>
          <a:noFill/>
          <a:ln>
            <a:noFill/>
          </a:ln>
        </p:spPr>
      </p:pic>
    </p:spTree>
    <p:extLst>
      <p:ext uri="{BB962C8B-B14F-4D97-AF65-F5344CB8AC3E}">
        <p14:creationId xmlns:p14="http://schemas.microsoft.com/office/powerpoint/2010/main" val="3439824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pt-PT" sz="2000" b="1" dirty="0">
                <a:effectLst/>
              </a:rPr>
              <a:t>SUSTENTABILIDADE DA EPASN</a:t>
            </a:r>
            <a:endParaRPr lang="en-US" sz="2000" dirty="0">
              <a:effectLst/>
            </a:endParaRPr>
          </a:p>
        </p:txBody>
      </p:sp>
      <p:sp>
        <p:nvSpPr>
          <p:cNvPr id="3" name="Content Placeholder 2"/>
          <p:cNvSpPr>
            <a:spLocks noGrp="1"/>
          </p:cNvSpPr>
          <p:nvPr>
            <p:ph idx="1"/>
          </p:nvPr>
        </p:nvSpPr>
        <p:spPr/>
        <p:txBody>
          <a:bodyPr/>
          <a:lstStyle/>
          <a:p>
            <a:endParaRPr lang="pt-PT" sz="1800" dirty="0"/>
          </a:p>
          <a:p>
            <a:endParaRPr lang="pt-PT" sz="1800" dirty="0"/>
          </a:p>
          <a:p>
            <a:pPr algn="just"/>
            <a:r>
              <a:rPr lang="pt-PT" sz="1800" dirty="0"/>
              <a:t>Para garantir o funcionamento da EPASN, além das medidas de optimização do sistema, principalmente a diminuição das perdas de água durante o tratamento e solução das rupturas nas rede de distribuição, contamos com a entrada da Assistência Técnica II  (AT II), num período de 3 anos.</a:t>
            </a:r>
          </a:p>
          <a:p>
            <a:pPr marL="82296" indent="0" algn="just">
              <a:buNone/>
            </a:pPr>
            <a:r>
              <a:rPr lang="pt-PT" sz="1800" dirty="0"/>
              <a:t>    Os técnicos da Empresa acompanham durante todo o dia  os resultados da  água que saí da estação de tratamento para distribuição à população, atendendo aos parâmetros recomendados.</a:t>
            </a:r>
          </a:p>
          <a:p>
            <a:pPr marL="82296" indent="0" algn="just">
              <a:buNone/>
            </a:pPr>
            <a:r>
              <a:rPr lang="pt-PT" sz="1800" dirty="0"/>
              <a:t>    Os trabalhos de campo visam fazer um levantamento das áreas ainda com necessidades de abastecimento dentro do perímetro da rede nova para proposta e tomada de decisões de expansão das redes de distribuição.  </a:t>
            </a:r>
            <a:endParaRPr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5</a:t>
            </a:fld>
            <a:endParaRPr kumimoji="0" lang="en-US"/>
          </a:p>
        </p:txBody>
      </p:sp>
      <p:pic>
        <p:nvPicPr>
          <p:cNvPr id="6" name="Imagem 2" descr="C:\Users\JCassesse\Desktop\SGQ_EPASN\Logo\Prancheta-13.png">
            <a:extLst>
              <a:ext uri="{FF2B5EF4-FFF2-40B4-BE49-F238E27FC236}">
                <a16:creationId xmlns:a16="http://schemas.microsoft.com/office/drawing/2014/main" id="{B8836535-0F13-F44C-B63D-90D32DCE7D2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35314" y="186469"/>
            <a:ext cx="2246456" cy="595664"/>
          </a:xfrm>
          <a:prstGeom prst="rect">
            <a:avLst/>
          </a:prstGeom>
          <a:noFill/>
          <a:ln>
            <a:noFill/>
          </a:ln>
        </p:spPr>
      </p:pic>
    </p:spTree>
    <p:extLst>
      <p:ext uri="{BB962C8B-B14F-4D97-AF65-F5344CB8AC3E}">
        <p14:creationId xmlns:p14="http://schemas.microsoft.com/office/powerpoint/2010/main" val="1671594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30530"/>
            <a:ext cx="7498080" cy="687107"/>
          </a:xfrm>
        </p:spPr>
        <p:txBody>
          <a:bodyPr>
            <a:normAutofit/>
          </a:bodyPr>
          <a:lstStyle/>
          <a:p>
            <a:pPr algn="ctr"/>
            <a:r>
              <a:rPr lang="pt-PT" sz="2000" b="1" dirty="0">
                <a:effectLst/>
              </a:rPr>
              <a:t>RECEITA OPERACIONAL BRUTA</a:t>
            </a:r>
            <a:br>
              <a:rPr lang="en-US" sz="2000" dirty="0">
                <a:effectLst/>
              </a:rPr>
            </a:br>
            <a:endParaRPr lang="en-US" sz="2000" dirty="0"/>
          </a:p>
        </p:txBody>
      </p:sp>
      <p:sp>
        <p:nvSpPr>
          <p:cNvPr id="3" name="Content Placeholder 2"/>
          <p:cNvSpPr>
            <a:spLocks noGrp="1"/>
          </p:cNvSpPr>
          <p:nvPr>
            <p:ph idx="1"/>
          </p:nvPr>
        </p:nvSpPr>
        <p:spPr/>
        <p:txBody>
          <a:bodyPr/>
          <a:lstStyle/>
          <a:p>
            <a:pPr algn="just"/>
            <a:endParaRPr lang="pt-PT" sz="1800" dirty="0"/>
          </a:p>
          <a:p>
            <a:pPr algn="just"/>
            <a:endParaRPr lang="pt-PT" sz="1800" dirty="0"/>
          </a:p>
          <a:p>
            <a:pPr algn="just"/>
            <a:endParaRPr lang="pt-PT" sz="1800" dirty="0"/>
          </a:p>
          <a:p>
            <a:pPr algn="just"/>
            <a:r>
              <a:rPr lang="pt-PT" sz="1800" dirty="0"/>
              <a:t>No exercício do ano 2017 em relação ao ano 2016</a:t>
            </a:r>
          </a:p>
          <a:p>
            <a:pPr algn="just"/>
            <a:r>
              <a:rPr lang="pt-PT" sz="1800" dirty="0"/>
              <a:t>registamos um crescimento na arrecadação de receitas devido a aplicação do reajuste tarifário.</a:t>
            </a:r>
          </a:p>
          <a:p>
            <a:pPr algn="just"/>
            <a:r>
              <a:rPr lang="pt-PT" sz="1800" dirty="0"/>
              <a:t>Durante o ano de 2018, em curso, nos dois últimos meses, já com a aplicação do novo modelo tarifário, registamos uma subida na arrecadação de receitas.</a:t>
            </a:r>
          </a:p>
          <a:p>
            <a:pPr algn="just"/>
            <a:r>
              <a:rPr lang="pt-PT" sz="1800" dirty="0"/>
              <a:t>Contudo, são realizados trabalhos de sensibilização do deveres do consumidor para com a Empresa.</a:t>
            </a:r>
            <a:endParaRPr lang="en-US" sz="1800" dirty="0"/>
          </a:p>
          <a:p>
            <a:endParaRPr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6</a:t>
            </a:fld>
            <a:endParaRPr kumimoji="0" lang="en-US"/>
          </a:p>
        </p:txBody>
      </p:sp>
      <p:pic>
        <p:nvPicPr>
          <p:cNvPr id="6" name="Imagem 2" descr="C:\Users\JCassesse\Desktop\SGQ_EPASN\Logo\Prancheta-13.png">
            <a:extLst>
              <a:ext uri="{FF2B5EF4-FFF2-40B4-BE49-F238E27FC236}">
                <a16:creationId xmlns:a16="http://schemas.microsoft.com/office/drawing/2014/main" id="{DF270688-5FB0-5249-9CD2-FA9E2FCC306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36464" y="134866"/>
            <a:ext cx="2246456" cy="595664"/>
          </a:xfrm>
          <a:prstGeom prst="rect">
            <a:avLst/>
          </a:prstGeom>
          <a:noFill/>
          <a:ln>
            <a:noFill/>
          </a:ln>
        </p:spPr>
      </p:pic>
    </p:spTree>
    <p:extLst>
      <p:ext uri="{BB962C8B-B14F-4D97-AF65-F5344CB8AC3E}">
        <p14:creationId xmlns:p14="http://schemas.microsoft.com/office/powerpoint/2010/main" val="2577120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168" y="247650"/>
            <a:ext cx="7498080" cy="1143000"/>
          </a:xfrm>
        </p:spPr>
        <p:txBody>
          <a:bodyPr>
            <a:normAutofit/>
          </a:bodyPr>
          <a:lstStyle/>
          <a:p>
            <a:pPr algn="ctr"/>
            <a:r>
              <a:rPr lang="pt-PT" sz="2000" b="1" dirty="0">
                <a:effectLst/>
              </a:rPr>
              <a:t>DESPESAS OPERACIONAIS</a:t>
            </a:r>
            <a:r>
              <a:rPr lang="en-US" sz="2000" dirty="0">
                <a:effectLst/>
              </a:rPr>
              <a:t> </a:t>
            </a:r>
            <a:endParaRPr lang="en-US" sz="2000" dirty="0"/>
          </a:p>
        </p:txBody>
      </p:sp>
      <p:sp>
        <p:nvSpPr>
          <p:cNvPr id="3" name="Content Placeholder 2"/>
          <p:cNvSpPr>
            <a:spLocks noGrp="1"/>
          </p:cNvSpPr>
          <p:nvPr>
            <p:ph idx="1"/>
          </p:nvPr>
        </p:nvSpPr>
        <p:spPr>
          <a:xfrm>
            <a:off x="1435608" y="2405132"/>
            <a:ext cx="7498080" cy="3843267"/>
          </a:xfrm>
        </p:spPr>
        <p:txBody>
          <a:bodyPr/>
          <a:lstStyle/>
          <a:p>
            <a:pPr algn="just"/>
            <a:endParaRPr lang="pt-PT" sz="1800" dirty="0"/>
          </a:p>
          <a:p>
            <a:pPr algn="just"/>
            <a:endParaRPr lang="pt-PT" sz="1800" dirty="0"/>
          </a:p>
          <a:p>
            <a:pPr algn="just"/>
            <a:r>
              <a:rPr lang="pt-PT" sz="1800" dirty="0"/>
              <a:t>A despesa significativa é com a energia devido aos valores acumulados durante anos tidas como divida. Outras despesas com os técnicos recrutados e de manutenção corrente que estavam sob a responsabilidade do empreiteiro, Empresa da CEIC.  </a:t>
            </a:r>
            <a:endParaRPr lang="en-US" sz="1800" dirty="0"/>
          </a:p>
          <a:p>
            <a:endParaRPr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7</a:t>
            </a:fld>
            <a:endParaRPr kumimoji="0" lang="en-US"/>
          </a:p>
        </p:txBody>
      </p:sp>
      <p:pic>
        <p:nvPicPr>
          <p:cNvPr id="6" name="Imagem 2" descr="C:\Users\JCassesse\Desktop\SGQ_EPASN\Logo\Prancheta-13.png">
            <a:extLst>
              <a:ext uri="{FF2B5EF4-FFF2-40B4-BE49-F238E27FC236}">
                <a16:creationId xmlns:a16="http://schemas.microsoft.com/office/drawing/2014/main" id="{7325F09D-BB70-4A43-9F67-170B12D400B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35313" y="13937"/>
            <a:ext cx="2246456" cy="595664"/>
          </a:xfrm>
          <a:prstGeom prst="rect">
            <a:avLst/>
          </a:prstGeom>
          <a:noFill/>
          <a:ln>
            <a:noFill/>
          </a:ln>
        </p:spPr>
      </p:pic>
    </p:spTree>
    <p:extLst>
      <p:ext uri="{BB962C8B-B14F-4D97-AF65-F5344CB8AC3E}">
        <p14:creationId xmlns:p14="http://schemas.microsoft.com/office/powerpoint/2010/main" val="110818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pt-PT" sz="2000" b="1" dirty="0">
                <a:effectLst/>
              </a:rPr>
              <a:t>AGRADECIMENTOS</a:t>
            </a:r>
            <a:br>
              <a:rPr lang="en-US" sz="2000" dirty="0">
                <a:effectLst/>
              </a:rPr>
            </a:br>
            <a:endParaRPr lang="en-US" sz="2000" dirty="0"/>
          </a:p>
        </p:txBody>
      </p:sp>
      <p:sp>
        <p:nvSpPr>
          <p:cNvPr id="3" name="Content Placeholder 2"/>
          <p:cNvSpPr>
            <a:spLocks noGrp="1"/>
          </p:cNvSpPr>
          <p:nvPr>
            <p:ph idx="1"/>
          </p:nvPr>
        </p:nvSpPr>
        <p:spPr/>
        <p:txBody>
          <a:bodyPr>
            <a:normAutofit/>
          </a:bodyPr>
          <a:lstStyle/>
          <a:p>
            <a:pPr algn="just"/>
            <a:endParaRPr lang="pt-PT" sz="1800" dirty="0"/>
          </a:p>
          <a:p>
            <a:pPr algn="just"/>
            <a:endParaRPr lang="pt-PT" sz="1800" dirty="0"/>
          </a:p>
          <a:p>
            <a:pPr algn="just"/>
            <a:endParaRPr lang="pt-PT" sz="1800" dirty="0"/>
          </a:p>
          <a:p>
            <a:pPr algn="just"/>
            <a:r>
              <a:rPr lang="pt-PT" sz="1800" dirty="0"/>
              <a:t>A EPASN, agradece ao  Ministério de Energia e Águas, Sua Ex. cia Ministro  Engenheiro João Borges, Sua Ex. cia Secretário de Estado das Águas, Engenheiro Luis Felipe da Silva, Ex. mo Director Nacional, Engenheiro Lucrécio Costa, Chefe de Departamento Nacional de Águas Senhor António Quaresma e a equipa de Engenheiros que com afinco tornaram possível a realização de obras de suma importância para a expansão contínua dos serviços de abastecimento de água e saneamento de águas residuais na Província do Namibe.</a:t>
            </a:r>
            <a:r>
              <a:rPr lang="en-US" sz="1800" dirty="0"/>
              <a:t> </a:t>
            </a:r>
          </a:p>
        </p:txBody>
      </p:sp>
      <p:sp>
        <p:nvSpPr>
          <p:cNvPr id="4" name="Slide Number Placeholder 3"/>
          <p:cNvSpPr>
            <a:spLocks noGrp="1"/>
          </p:cNvSpPr>
          <p:nvPr>
            <p:ph type="sldNum" sz="quarter" idx="12"/>
          </p:nvPr>
        </p:nvSpPr>
        <p:spPr/>
        <p:txBody>
          <a:bodyPr/>
          <a:lstStyle/>
          <a:p>
            <a:fld id="{6294C92D-0306-4E69-9CD3-20855E849650}" type="slidenum">
              <a:rPr kumimoji="0" lang="en-US" smtClean="0"/>
              <a:t>8</a:t>
            </a:fld>
            <a:endParaRPr kumimoji="0" lang="en-US"/>
          </a:p>
        </p:txBody>
      </p:sp>
      <p:pic>
        <p:nvPicPr>
          <p:cNvPr id="6" name="Imagem 2" descr="C:\Users\JCassesse\Desktop\SGQ_EPASN\Logo\Prancheta-13.png">
            <a:extLst>
              <a:ext uri="{FF2B5EF4-FFF2-40B4-BE49-F238E27FC236}">
                <a16:creationId xmlns:a16="http://schemas.microsoft.com/office/drawing/2014/main" id="{8DE138FD-6298-1046-882C-E8F0FDC9BD1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38765" y="393363"/>
            <a:ext cx="2246456" cy="595664"/>
          </a:xfrm>
          <a:prstGeom prst="rect">
            <a:avLst/>
          </a:prstGeom>
          <a:noFill/>
          <a:ln>
            <a:noFill/>
          </a:ln>
        </p:spPr>
      </p:pic>
    </p:spTree>
    <p:extLst>
      <p:ext uri="{BB962C8B-B14F-4D97-AF65-F5344CB8AC3E}">
        <p14:creationId xmlns:p14="http://schemas.microsoft.com/office/powerpoint/2010/main" val="1407970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239</TotalTime>
  <Words>606</Words>
  <Application>Microsoft Office PowerPoint</Application>
  <PresentationFormat>Apresentação no Ecrã (4:3)</PresentationFormat>
  <Paragraphs>58</Paragraphs>
  <Slides>8</Slides>
  <Notes>1</Notes>
  <HiddenSlides>0</HiddenSlides>
  <MMClips>0</MMClips>
  <ScaleCrop>false</ScaleCrop>
  <HeadingPairs>
    <vt:vector size="4" baseType="variant">
      <vt:variant>
        <vt:lpstr>Tema</vt:lpstr>
      </vt:variant>
      <vt:variant>
        <vt:i4>1</vt:i4>
      </vt:variant>
      <vt:variant>
        <vt:lpstr>Títulos dos diapositivos</vt:lpstr>
      </vt:variant>
      <vt:variant>
        <vt:i4>8</vt:i4>
      </vt:variant>
    </vt:vector>
  </HeadingPairs>
  <TitlesOfParts>
    <vt:vector size="9" baseType="lpstr">
      <vt:lpstr>Solstice</vt:lpstr>
      <vt:lpstr>    EMPRESA PUBLICA DE ÁGUAS E SANEAMENTO DO NAMIBE</vt:lpstr>
      <vt:lpstr>SUSTENTABILIDADE TÉCNICA DOS SISTEMAS DE ABASTECIMENTO DE ÁGUA E PONTOS DE ÁGUA NA PROVINCIA DO NAMIBE </vt:lpstr>
      <vt:lpstr>BALANÇO GERAL </vt:lpstr>
      <vt:lpstr>INDICADORES OPERACIONAIS </vt:lpstr>
      <vt:lpstr>SUSTENTABILIDADE DA EPASN</vt:lpstr>
      <vt:lpstr>RECEITA OPERACIONAL BRUTA </vt:lpstr>
      <vt:lpstr>DESPESAS OPERACIONAIS </vt:lpstr>
      <vt:lpstr>AGRADECIMENTOS </vt:lpstr>
    </vt:vector>
  </TitlesOfParts>
  <Company>Arlindo Mendes Tavares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EMPRESA PUBLICA DE ÁGUAS E SANEAMENTO DO NAMIBE</dc:title>
  <dc:creator>Arlindo Mendes Tavares</dc:creator>
  <cp:lastModifiedBy>Arlindo Mendes Tavares</cp:lastModifiedBy>
  <cp:revision>16</cp:revision>
  <dcterms:created xsi:type="dcterms:W3CDTF">2018-08-12T07:07:45Z</dcterms:created>
  <dcterms:modified xsi:type="dcterms:W3CDTF">2018-09-11T07:44:35Z</dcterms:modified>
</cp:coreProperties>
</file>