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4" r:id="rId21"/>
  </p:sldIdLst>
  <p:sldSz cx="9144000" cy="5143500" type="screen16x9"/>
  <p:notesSz cx="6858000" cy="9144000"/>
  <p:embeddedFontLs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Caveat" panose="020B0604020202020204" charset="0"/>
      <p:regular r:id="rId31"/>
      <p:bold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4C0436-9A69-4792-9C61-CFFE4C209B99}">
  <a:tblStyle styleId="{014C0436-9A69-4792-9C61-CFFE4C209B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194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780dce0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780dce0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3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e240ebe0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e240ebe0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526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e33cffa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e33cffa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79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780dce04_1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d780dce04_1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949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780dce04_1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d780dce04_1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27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d780dce04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d780dce04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94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d7d48a302_0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d7d48a302_0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363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7d48a302_0_1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d7d48a302_0_1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031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d7d48a302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d7d48a302_0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10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d780dce04_1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d780dce04_1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65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d780dce04_1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d780dce04_1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88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780dce04_1_1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780dce04_1_1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946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d7d48a302_0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d7d48a302_0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2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7d48a30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7d48a30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3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780dce0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780dce0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71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7d48a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7d48a3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63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de33cff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de33cff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46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780dce04_1_1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d780dce04_1_1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58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780dce04_1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d780dce04_1_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26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aec625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daec625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7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t="16489" b="20645"/>
          <a:stretch/>
        </p:blipFill>
        <p:spPr>
          <a:xfrm>
            <a:off x="0" y="1726800"/>
            <a:ext cx="9144000" cy="26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11150" y="258257"/>
            <a:ext cx="82224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Melhoria do Fornecimento de Água da Província de Luanda</a:t>
            </a:r>
            <a:endParaRPr sz="20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u="sng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Indicadores de Desempenho Operacional e Desafios Futuros (2018-2022)</a:t>
            </a:r>
            <a:endParaRPr b="1" u="sng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8.º Conselho Consultivo MINEA</a:t>
            </a:r>
            <a:endParaRPr sz="10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Saurimo, </a:t>
            </a:r>
            <a:r>
              <a:rPr lang="pt-PT" sz="1000" b="1" dirty="0" smtClean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11 </a:t>
            </a:r>
            <a:r>
              <a:rPr lang="pt-PT" sz="10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pt-PT" sz="1000" b="1" dirty="0" smtClean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12 </a:t>
            </a:r>
            <a:r>
              <a:rPr lang="pt-PT" sz="10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de Agosto de 2018</a:t>
            </a:r>
            <a:endParaRPr sz="10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l="8766" t="37791" r="8840" b="38130"/>
          <a:stretch/>
        </p:blipFill>
        <p:spPr>
          <a:xfrm>
            <a:off x="3703825" y="4566950"/>
            <a:ext cx="134690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 l="4773" t="29344" r="5322" b="28872"/>
          <a:stretch/>
        </p:blipFill>
        <p:spPr>
          <a:xfrm>
            <a:off x="2390625" y="4525900"/>
            <a:ext cx="846882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7292650" y="4407000"/>
            <a:ext cx="1851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b="1">
                <a:solidFill>
                  <a:srgbClr val="0944A1"/>
                </a:solidFill>
                <a:latin typeface="Montserrat"/>
                <a:ea typeface="Montserrat"/>
                <a:cs typeface="Montserrat"/>
                <a:sym typeface="Montserrat"/>
              </a:rPr>
              <a:t>Quedas do Rio de Chiumbue</a:t>
            </a:r>
            <a:endParaRPr sz="700" b="1">
              <a:solidFill>
                <a:srgbClr val="0944A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>
                <a:solidFill>
                  <a:srgbClr val="0944A1"/>
                </a:solidFill>
                <a:latin typeface="Montserrat"/>
                <a:ea typeface="Montserrat"/>
                <a:cs typeface="Montserrat"/>
                <a:sym typeface="Montserrat"/>
              </a:rPr>
              <a:t>7 Maravilhas de Angola</a:t>
            </a:r>
            <a:endParaRPr sz="700">
              <a:solidFill>
                <a:srgbClr val="0944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3524" y="4543550"/>
            <a:ext cx="88001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t="11449" b="68068"/>
          <a:stretch/>
        </p:blipFill>
        <p:spPr>
          <a:xfrm>
            <a:off x="-250" y="0"/>
            <a:ext cx="9143999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7147725" y="47813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218825" y="1304000"/>
            <a:ext cx="54801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Evolução da Cobrança de Água (</a:t>
            </a:r>
            <a:r>
              <a:rPr lang="pt-PT" sz="1800" b="1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AKz</a:t>
            </a: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2016 - 1.º Semestre 2018</a:t>
            </a:r>
            <a:endParaRPr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4814175" y="2054300"/>
            <a:ext cx="39756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Condicionantes</a:t>
            </a: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Deficiências da base de dados de clientes;</a:t>
            </a:r>
            <a:endParaRPr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Ineficiência dos serviços de pagamento;</a:t>
            </a:r>
            <a:endParaRPr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Falta de cultura de pagamento regular;</a:t>
            </a:r>
            <a:endParaRPr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Irregularidade no pagamento das dívidas de instituições públicas;</a:t>
            </a:r>
            <a:endParaRPr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Risco de crescimento de venda ilegal de água.</a:t>
            </a:r>
            <a:endParaRPr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218825" y="696313"/>
            <a:ext cx="698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Indicadores Operacionais e Financeiros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22" title="Points score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825" y="2048350"/>
            <a:ext cx="4595346" cy="28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-25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7304700" y="505575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90;p18"/>
          <p:cNvSpPr/>
          <p:nvPr/>
        </p:nvSpPr>
        <p:spPr>
          <a:xfrm>
            <a:off x="0" y="1189989"/>
            <a:ext cx="1843655" cy="669000"/>
          </a:xfrm>
          <a:prstGeom prst="homePlate">
            <a:avLst>
              <a:gd name="adj" fmla="val 50000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Captação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291;p18"/>
          <p:cNvSpPr/>
          <p:nvPr/>
        </p:nvSpPr>
        <p:spPr>
          <a:xfrm>
            <a:off x="3055155" y="1189775"/>
            <a:ext cx="1718280" cy="669000"/>
          </a:xfrm>
          <a:prstGeom prst="chevron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Adução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292;p18"/>
          <p:cNvSpPr/>
          <p:nvPr/>
        </p:nvSpPr>
        <p:spPr>
          <a:xfrm>
            <a:off x="5969235" y="1189775"/>
            <a:ext cx="1718280" cy="669000"/>
          </a:xfrm>
          <a:prstGeom prst="chevron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Distribuição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93;p18"/>
          <p:cNvSpPr/>
          <p:nvPr/>
        </p:nvSpPr>
        <p:spPr>
          <a:xfrm>
            <a:off x="1606606" y="1189775"/>
            <a:ext cx="1718280" cy="669000"/>
          </a:xfrm>
          <a:prstGeom prst="chevron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Tratamento</a:t>
            </a:r>
            <a:endParaRPr sz="9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294;p18"/>
          <p:cNvSpPr/>
          <p:nvPr/>
        </p:nvSpPr>
        <p:spPr>
          <a:xfrm>
            <a:off x="4503851" y="1189775"/>
            <a:ext cx="1718280" cy="669000"/>
          </a:xfrm>
          <a:prstGeom prst="chevron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Armazenamento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295;p18"/>
          <p:cNvSpPr/>
          <p:nvPr/>
        </p:nvSpPr>
        <p:spPr>
          <a:xfrm>
            <a:off x="7425348" y="1189775"/>
            <a:ext cx="1718280" cy="669000"/>
          </a:xfrm>
          <a:prstGeom prst="chevron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Comercialização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" name="Google Shape;296;p18"/>
          <p:cNvGraphicFramePr/>
          <p:nvPr>
            <p:extLst>
              <p:ext uri="{D42A27DB-BD31-4B8C-83A1-F6EECF244321}">
                <p14:modId xmlns:p14="http://schemas.microsoft.com/office/powerpoint/2010/main" val="365834929"/>
              </p:ext>
            </p:extLst>
          </p:nvPr>
        </p:nvGraphicFramePr>
        <p:xfrm>
          <a:off x="592770" y="2040713"/>
          <a:ext cx="8276913" cy="173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0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60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60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4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Agua Captada </a:t>
                      </a:r>
                      <a:r>
                        <a:rPr lang="en" sz="800" b="1" dirty="0" smtClean="0">
                          <a:solidFill>
                            <a:srgbClr val="1C1C1C"/>
                          </a:solidFill>
                        </a:rPr>
                        <a:t>(m</a:t>
                      </a:r>
                      <a:r>
                        <a:rPr lang="en" sz="800" b="1" baseline="30000" dirty="0" smtClean="0">
                          <a:solidFill>
                            <a:srgbClr val="1C1C1C"/>
                          </a:solidFill>
                        </a:rPr>
                        <a:t>3</a:t>
                      </a: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)</a:t>
                      </a:r>
                      <a:endParaRPr sz="800" b="1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Agua Tratada </a:t>
                      </a:r>
                      <a:r>
                        <a:rPr lang="en" sz="800" b="1" dirty="0" smtClean="0">
                          <a:solidFill>
                            <a:srgbClr val="1C1C1C"/>
                          </a:solidFill>
                        </a:rPr>
                        <a:t>(m</a:t>
                      </a:r>
                      <a:r>
                        <a:rPr lang="en" sz="800" b="1" baseline="30000" dirty="0" smtClean="0">
                          <a:solidFill>
                            <a:srgbClr val="1C1C1C"/>
                          </a:solidFill>
                        </a:rPr>
                        <a:t>3</a:t>
                      </a: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)</a:t>
                      </a:r>
                      <a:endParaRPr sz="800" b="1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Agua  Distribuida </a:t>
                      </a:r>
                      <a:r>
                        <a:rPr lang="en" sz="800" b="1" dirty="0" smtClean="0">
                          <a:solidFill>
                            <a:srgbClr val="1C1C1C"/>
                          </a:solidFill>
                        </a:rPr>
                        <a:t>(m</a:t>
                      </a:r>
                      <a:r>
                        <a:rPr lang="en" sz="800" b="1" baseline="30000" dirty="0" smtClean="0">
                          <a:solidFill>
                            <a:srgbClr val="1C1C1C"/>
                          </a:solidFill>
                        </a:rPr>
                        <a:t>3</a:t>
                      </a: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)</a:t>
                      </a:r>
                      <a:endParaRPr sz="800" b="1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27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" sz="900" dirty="0" smtClean="0">
                          <a:solidFill>
                            <a:srgbClr val="1C1C1C"/>
                          </a:solidFill>
                        </a:rPr>
                        <a:t>252.028.695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284.695.620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352.112.580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184.593.452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213.521.715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281.690.064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147.674.762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170.817.372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 smtClean="0">
                          <a:solidFill>
                            <a:srgbClr val="1C1C1C"/>
                          </a:solidFill>
                        </a:rPr>
                        <a:t>225.352.051 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Agua Facturada </a:t>
                      </a:r>
                      <a:r>
                        <a:rPr lang="en" sz="800" b="1" dirty="0" smtClean="0">
                          <a:solidFill>
                            <a:srgbClr val="1C1C1C"/>
                          </a:solidFill>
                        </a:rPr>
                        <a:t>(m</a:t>
                      </a:r>
                      <a:r>
                        <a:rPr lang="en" sz="800" b="1" baseline="30000" dirty="0" smtClean="0">
                          <a:solidFill>
                            <a:srgbClr val="1C1C1C"/>
                          </a:solidFill>
                        </a:rPr>
                        <a:t>3</a:t>
                      </a: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)</a:t>
                      </a:r>
                      <a:endParaRPr sz="800" b="1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Perdas Totais </a:t>
                      </a:r>
                      <a:r>
                        <a:rPr lang="en" sz="800" b="1" dirty="0" smtClean="0">
                          <a:solidFill>
                            <a:srgbClr val="1C1C1C"/>
                          </a:solidFill>
                        </a:rPr>
                        <a:t>(m</a:t>
                      </a:r>
                      <a:r>
                        <a:rPr lang="en" sz="800" b="1" baseline="30000" dirty="0" smtClean="0">
                          <a:solidFill>
                            <a:srgbClr val="1C1C1C"/>
                          </a:solidFill>
                        </a:rPr>
                        <a:t>3</a:t>
                      </a:r>
                      <a:r>
                        <a:rPr lang="en" sz="800" b="1" dirty="0">
                          <a:solidFill>
                            <a:srgbClr val="1C1C1C"/>
                          </a:solidFill>
                        </a:rPr>
                        <a:t>)</a:t>
                      </a:r>
                      <a:endParaRPr sz="800" b="1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110.756.071</a:t>
                      </a:r>
                      <a:endParaRPr lang="pt-PT"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128.113.029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180.281.641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73.837.381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85.408.686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rgbClr val="1C1C1C"/>
                          </a:solidFill>
                        </a:rPr>
                        <a:t>101.408.423</a:t>
                      </a:r>
                      <a:endParaRPr sz="9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solidFill>
                          <a:srgbClr val="1C1C1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Google Shape;297;p18"/>
          <p:cNvSpPr/>
          <p:nvPr/>
        </p:nvSpPr>
        <p:spPr>
          <a:xfrm>
            <a:off x="160550" y="2426383"/>
            <a:ext cx="358500" cy="135158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bg1"/>
                </a:solidFill>
              </a:rPr>
              <a:t>operacional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9" name="Google Shape;298;p18"/>
          <p:cNvSpPr/>
          <p:nvPr/>
        </p:nvSpPr>
        <p:spPr>
          <a:xfrm>
            <a:off x="160550" y="3882043"/>
            <a:ext cx="358500" cy="93073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bg1"/>
                </a:solidFill>
              </a:rPr>
              <a:t>Financeiro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0" name="Google Shape;299;p18"/>
          <p:cNvSpPr/>
          <p:nvPr/>
        </p:nvSpPr>
        <p:spPr>
          <a:xfrm>
            <a:off x="160550" y="2040725"/>
            <a:ext cx="358500" cy="37018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58875"/>
              </p:ext>
            </p:extLst>
          </p:nvPr>
        </p:nvGraphicFramePr>
        <p:xfrm>
          <a:off x="590000" y="3882044"/>
          <a:ext cx="8279685" cy="930730"/>
        </p:xfrm>
        <a:graphic>
          <a:graphicData uri="http://schemas.openxmlformats.org/drawingml/2006/table">
            <a:tbl>
              <a:tblPr/>
              <a:tblGrid>
                <a:gridCol w="919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1455">
                <a:tc gridSpan="3"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Agua </a:t>
                      </a:r>
                      <a:r>
                        <a:rPr lang="pt-PT" sz="8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Facturada</a:t>
                      </a:r>
                      <a:r>
                        <a:rPr lang="pt-PT" sz="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pt-PT" sz="800" b="1" i="0" u="none" strike="noStrike" cap="non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 </a:t>
                      </a:r>
                      <a:r>
                        <a:rPr lang="pt-PT" sz="800" b="1" i="0" u="none" strike="noStrike" cap="none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AKz</a:t>
                      </a:r>
                      <a:r>
                        <a:rPr lang="pt-PT" sz="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Agua </a:t>
                      </a:r>
                      <a:r>
                        <a:rPr lang="pt-PT" sz="800" b="1" i="0" u="none" strike="noStrike" cap="non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Cobrada </a:t>
                      </a:r>
                      <a:r>
                        <a:rPr lang="pt-PT" sz="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(M </a:t>
                      </a:r>
                      <a:r>
                        <a:rPr lang="pt-PT" sz="800" b="1" i="0" u="none" strike="noStrike" cap="none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AKz</a:t>
                      </a:r>
                      <a:r>
                        <a:rPr lang="pt-PT" sz="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800" b="1" i="0" u="none" strike="noStrike" cap="non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Nº Clientes</a:t>
                      </a:r>
                      <a:endParaRPr lang="pt-PT" sz="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75">
                <a:tc>
                  <a:txBody>
                    <a:bodyPr/>
                    <a:lstStyle/>
                    <a:p>
                      <a:pPr algn="ctr" rtl="0" fontAlgn="t"/>
                      <a:r>
                        <a:rPr lang="pt-PT" sz="900" b="0" i="0" u="none" strike="noStrike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</a:rPr>
                        <a:t>19.249.625</a:t>
                      </a:r>
                      <a:endParaRPr lang="pt-PT" sz="900" b="0" i="0" u="none" strike="noStrike" dirty="0">
                        <a:solidFill>
                          <a:srgbClr val="1C1C1C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PT" sz="900" b="0" i="0" u="none" strike="noStrike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</a:rPr>
                        <a:t>40.031.648</a:t>
                      </a:r>
                      <a:endParaRPr lang="pt-PT" sz="900" b="0" i="0" u="none" strike="noStrike" dirty="0">
                        <a:solidFill>
                          <a:srgbClr val="1C1C1C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PT" sz="900" b="0" i="0" u="none" strike="noStrike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</a:rPr>
                        <a:t>52.812.041</a:t>
                      </a:r>
                      <a:endParaRPr lang="pt-PT" sz="900" b="0" i="0" u="none" strike="noStrike" dirty="0">
                        <a:solidFill>
                          <a:srgbClr val="1C1C1C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</a:rPr>
                        <a:t>8.226.949</a:t>
                      </a:r>
                      <a:endParaRPr lang="pt-PT" sz="900" b="0" i="0" u="none" strike="noStrike" dirty="0">
                        <a:solidFill>
                          <a:srgbClr val="1C1C1C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</a:rPr>
                        <a:t>27.498.727</a:t>
                      </a:r>
                      <a:endParaRPr lang="pt-PT" sz="900" b="0" i="0" u="none" strike="noStrike" dirty="0">
                        <a:solidFill>
                          <a:srgbClr val="1C1C1C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</a:rPr>
                        <a:t>41.884.923</a:t>
                      </a:r>
                      <a:endParaRPr lang="pt-PT" sz="900" b="0" i="0" u="none" strike="noStrike" dirty="0">
                        <a:solidFill>
                          <a:srgbClr val="1C1C1C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</a:rPr>
                        <a:t>476.385</a:t>
                      </a:r>
                      <a:endParaRPr lang="pt-PT" sz="900" b="0" i="0" u="none" strike="noStrike" dirty="0">
                        <a:solidFill>
                          <a:srgbClr val="1C1C1C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</a:rPr>
                        <a:t>581.356</a:t>
                      </a:r>
                      <a:endParaRPr lang="pt-PT" sz="900" b="0" i="0" u="none" strike="noStrike" dirty="0">
                        <a:solidFill>
                          <a:srgbClr val="1C1C1C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</a:rPr>
                        <a:t>657.683</a:t>
                      </a:r>
                      <a:endParaRPr lang="pt-PT" sz="900" b="0" i="0" u="none" strike="noStrike" dirty="0">
                        <a:solidFill>
                          <a:srgbClr val="1C1C1C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Google Shape;256;p17"/>
          <p:cNvSpPr txBox="1">
            <a:spLocks/>
          </p:cNvSpPr>
          <p:nvPr/>
        </p:nvSpPr>
        <p:spPr>
          <a:xfrm>
            <a:off x="295825" y="136627"/>
            <a:ext cx="34680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pt-PT" sz="1200" b="1" dirty="0" smtClean="0">
                <a:solidFill>
                  <a:srgbClr val="002060"/>
                </a:solidFill>
              </a:rPr>
              <a:t>Empresa Pública de Águas, EPAL – E.P.</a:t>
            </a:r>
          </a:p>
          <a:p>
            <a:endParaRPr lang="pt-PT" sz="800" b="1" dirty="0" smtClean="0">
              <a:solidFill>
                <a:srgbClr val="002060"/>
              </a:solidFill>
            </a:endParaRPr>
          </a:p>
          <a:p>
            <a:r>
              <a:rPr lang="pt-PT" sz="2400" b="1" dirty="0" smtClean="0">
                <a:solidFill>
                  <a:schemeClr val="accent3"/>
                </a:solidFill>
              </a:rPr>
              <a:t>Cadeia de Valor</a:t>
            </a:r>
            <a:endParaRPr lang="pt-PT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/>
        </p:nvSpPr>
        <p:spPr>
          <a:xfrm>
            <a:off x="-25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 t="38660" b="18148"/>
          <a:stretch/>
        </p:blipFill>
        <p:spPr>
          <a:xfrm>
            <a:off x="0" y="3115075"/>
            <a:ext cx="9144000" cy="22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7304700" y="505575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24" title="Points score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5947" y="3183124"/>
            <a:ext cx="3667101" cy="20435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0" name="Google Shape;220;p24"/>
          <p:cNvGraphicFramePr/>
          <p:nvPr>
            <p:extLst>
              <p:ext uri="{D42A27DB-BD31-4B8C-83A1-F6EECF244321}">
                <p14:modId xmlns:p14="http://schemas.microsoft.com/office/powerpoint/2010/main" val="12267934"/>
              </p:ext>
            </p:extLst>
          </p:nvPr>
        </p:nvGraphicFramePr>
        <p:xfrm>
          <a:off x="198725" y="594713"/>
          <a:ext cx="8746050" cy="2318125"/>
        </p:xfrm>
        <a:graphic>
          <a:graphicData uri="http://schemas.openxmlformats.org/drawingml/2006/table">
            <a:tbl>
              <a:tblPr>
                <a:noFill/>
                <a:tableStyleId>{014C0436-9A69-4792-9C61-CFFE4C209B99}</a:tableStyleId>
              </a:tblPr>
              <a:tblGrid>
                <a:gridCol w="14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07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Descrição</a:t>
                      </a:r>
                      <a:endParaRPr sz="1000" b="1" dirty="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2016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2017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2018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2019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2020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2021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2022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População (</a:t>
                      </a:r>
                      <a:r>
                        <a:rPr lang="pt-PT" sz="1000" b="1" dirty="0" err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hab</a:t>
                      </a:r>
                      <a:r>
                        <a:rPr lang="pt-PT" sz="1000" b="1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.)</a:t>
                      </a:r>
                      <a:endParaRPr sz="1000" b="1" dirty="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7.368.360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7.589.411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7.817.093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8.051.606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8.293.154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8.541.949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8.798.207</a:t>
                      </a:r>
                      <a:endParaRPr sz="1000" dirty="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Produção (</a:t>
                      </a: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000" baseline="30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146.993.198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157.737.912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184.593.452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213.521.715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281.690.064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460.129.293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487.195.722</a:t>
                      </a:r>
                      <a:endParaRPr sz="1000" dirty="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Distribuição (</a:t>
                      </a: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000" baseline="30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107.971.918</a:t>
                      </a:r>
                      <a:endParaRPr sz="1000" dirty="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107.831.119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147.674.762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170.817.372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225.352.051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391.109.899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414.116.364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5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b="1" i="1" dirty="0" err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Percapita</a:t>
                      </a:r>
                      <a:r>
                        <a:rPr lang="pt-PT" sz="900" b="1" i="1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pt-PT" sz="700" b="1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pt-PT" sz="700" b="1" dirty="0" err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lit</a:t>
                      </a:r>
                      <a:r>
                        <a:rPr lang="pt-PT" sz="700" b="1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./</a:t>
                      </a:r>
                      <a:r>
                        <a:rPr lang="pt-PT" sz="700" b="1" dirty="0" err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hab</a:t>
                      </a:r>
                      <a:r>
                        <a:rPr lang="pt-PT" sz="700" b="1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./dia)</a:t>
                      </a:r>
                      <a:endParaRPr sz="700" b="1" dirty="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39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52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125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129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5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Clientes (num.)</a:t>
                      </a:r>
                      <a:endParaRPr sz="1000" b="1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450.600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465.270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476.385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581.356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657.356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789.539</a:t>
                      </a:r>
                      <a:endParaRPr sz="100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1C1C1C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915.239</a:t>
                      </a:r>
                      <a:endParaRPr sz="1000" dirty="0">
                        <a:solidFill>
                          <a:srgbClr val="1C1C1C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1" name="Google Shape;221;p24"/>
          <p:cNvSpPr txBox="1"/>
          <p:nvPr/>
        </p:nvSpPr>
        <p:spPr>
          <a:xfrm>
            <a:off x="198725" y="112088"/>
            <a:ext cx="698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Principais Resultados Históricos e Desafios Futuros</a:t>
            </a:r>
            <a:endParaRPr b="1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24" title="Points scored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569" y="3185820"/>
            <a:ext cx="3541295" cy="203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/>
        </p:nvSpPr>
        <p:spPr>
          <a:xfrm>
            <a:off x="-25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25"/>
          <p:cNvPicPr preferRelativeResize="0"/>
          <p:nvPr/>
        </p:nvPicPr>
        <p:blipFill rotWithShape="1">
          <a:blip r:embed="rId3">
            <a:alphaModFix/>
          </a:blip>
          <a:srcRect t="11449" b="68068"/>
          <a:stretch/>
        </p:blipFill>
        <p:spPr>
          <a:xfrm>
            <a:off x="-250" y="0"/>
            <a:ext cx="9143999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/>
          <p:nvPr/>
        </p:nvSpPr>
        <p:spPr>
          <a:xfrm>
            <a:off x="7304700" y="479335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564633" y="1304000"/>
            <a:ext cx="1915517" cy="2284000"/>
            <a:chOff x="3154233" y="1304000"/>
            <a:chExt cx="1915517" cy="2284000"/>
          </a:xfrm>
        </p:grpSpPr>
        <p:sp>
          <p:nvSpPr>
            <p:cNvPr id="233" name="Google Shape;233;p25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2016</a:t>
              </a:r>
              <a:endParaRPr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25"/>
            <p:cNvSpPr txBox="1"/>
            <p:nvPr/>
          </p:nvSpPr>
          <p:spPr>
            <a:xfrm>
              <a:off x="3386750" y="1304000"/>
              <a:ext cx="1683000" cy="14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b="1" dirty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Reforço e Melhoria da Produção e Distribuição de Água</a:t>
              </a:r>
              <a:endParaRPr sz="1000" b="1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000" dirty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Aumento da produção (</a:t>
              </a:r>
              <a:r>
                <a:rPr lang="pt-PT" sz="1000" dirty="0" err="1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ETA’s</a:t>
              </a:r>
              <a:r>
                <a:rPr lang="pt-PT" sz="1000" dirty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pt-PT" sz="1000" dirty="0" err="1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Kifangondo</a:t>
              </a:r>
              <a:r>
                <a:rPr lang="pt-PT" sz="1000" dirty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pt-PT" sz="1000" dirty="0" err="1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Capari</a:t>
              </a:r>
              <a:r>
                <a:rPr lang="pt-PT" sz="1000" dirty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, Bom Jesus) da distribuição (</a:t>
              </a:r>
              <a:r>
                <a:rPr lang="pt-PT" sz="1000" dirty="0" err="1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CD’s</a:t>
              </a:r>
              <a:r>
                <a:rPr lang="pt-PT" sz="1000" dirty="0">
                  <a:solidFill>
                    <a:srgbClr val="1155CC"/>
                  </a:solidFill>
                  <a:latin typeface="Roboto"/>
                  <a:ea typeface="Roboto"/>
                  <a:cs typeface="Roboto"/>
                  <a:sym typeface="Roboto"/>
                </a:rPr>
                <a:t> reabilitados)</a:t>
              </a:r>
              <a:endParaRPr sz="1000" b="1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36" name="Google Shape;236;p25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237" name="Google Shape;237;p25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8" name="Google Shape;238;p25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39" name="Google Shape;239;p25"/>
          <p:cNvGrpSpPr/>
          <p:nvPr/>
        </p:nvGrpSpPr>
        <p:grpSpPr>
          <a:xfrm>
            <a:off x="1828196" y="2702596"/>
            <a:ext cx="1928204" cy="2392504"/>
            <a:chOff x="1828196" y="2702596"/>
            <a:chExt cx="1928204" cy="2392504"/>
          </a:xfrm>
        </p:grpSpPr>
        <p:sp>
          <p:nvSpPr>
            <p:cNvPr id="240" name="Google Shape;240;p25"/>
            <p:cNvSpPr/>
            <p:nvPr/>
          </p:nvSpPr>
          <p:spPr>
            <a:xfrm>
              <a:off x="2191011" y="3079475"/>
              <a:ext cx="1294800" cy="1335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 txBox="1"/>
            <p:nvPr/>
          </p:nvSpPr>
          <p:spPr>
            <a:xfrm>
              <a:off x="18281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2017</a:t>
              </a:r>
              <a:endParaRPr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25"/>
            <p:cNvSpPr txBox="1"/>
            <p:nvPr/>
          </p:nvSpPr>
          <p:spPr>
            <a:xfrm>
              <a:off x="2073400" y="3503000"/>
              <a:ext cx="1683000" cy="15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Reforço e Melhoria da Produção e Distribuição de Água</a:t>
              </a:r>
              <a:endParaRPr sz="10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0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Reabilitação e aumento da capacidade de reserva dos CD’s (Cazenga, Maianga, Marçal, Benfica 1, Km 9 e Panguila)</a:t>
              </a:r>
              <a:endParaRPr sz="10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43" name="Google Shape;243;p25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244" name="Google Shape;244;p25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5" name="Google Shape;245;p25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" name="Google Shape;246;p25"/>
          <p:cNvGrpSpPr/>
          <p:nvPr/>
        </p:nvGrpSpPr>
        <p:grpSpPr>
          <a:xfrm>
            <a:off x="3154233" y="1304000"/>
            <a:ext cx="1915517" cy="2284000"/>
            <a:chOff x="3154233" y="1304000"/>
            <a:chExt cx="1915517" cy="2284000"/>
          </a:xfrm>
        </p:grpSpPr>
        <p:sp>
          <p:nvSpPr>
            <p:cNvPr id="247" name="Google Shape;247;p25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200" b="1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1200" b="1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25"/>
            <p:cNvSpPr txBox="1"/>
            <p:nvPr/>
          </p:nvSpPr>
          <p:spPr>
            <a:xfrm>
              <a:off x="3386750" y="1304000"/>
              <a:ext cx="1683000" cy="14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b="1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Reforço e Melhoria da Produção e Distribuição de Água</a:t>
              </a:r>
              <a:endParaRPr sz="1000" b="1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00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Melhoria da performance da produção e distribuição e continuidade de implementação do Plano de Acção 2016/2017</a:t>
              </a:r>
              <a:endParaRPr sz="1000" b="1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50" name="Google Shape;250;p25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251" name="Google Shape;251;p25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2" name="Google Shape;252;p25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53" name="Google Shape;253;p25"/>
          <p:cNvGrpSpPr/>
          <p:nvPr/>
        </p:nvGrpSpPr>
        <p:grpSpPr>
          <a:xfrm>
            <a:off x="4413187" y="2702596"/>
            <a:ext cx="1935013" cy="2339404"/>
            <a:chOff x="4413187" y="2702596"/>
            <a:chExt cx="1935013" cy="2339404"/>
          </a:xfrm>
        </p:grpSpPr>
        <p:sp>
          <p:nvSpPr>
            <p:cNvPr id="254" name="Google Shape;254;p25"/>
            <p:cNvSpPr/>
            <p:nvPr/>
          </p:nvSpPr>
          <p:spPr>
            <a:xfrm>
              <a:off x="4780421" y="3079475"/>
              <a:ext cx="1294800" cy="1335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25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256" name="Google Shape;256;p25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57" name="Google Shape;257;p25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" name="Google Shape;258;p25"/>
            <p:cNvSpPr txBox="1"/>
            <p:nvPr/>
          </p:nvSpPr>
          <p:spPr>
            <a:xfrm>
              <a:off x="4413187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200" b="1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 sz="1200" b="1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25"/>
            <p:cNvSpPr txBox="1"/>
            <p:nvPr/>
          </p:nvSpPr>
          <p:spPr>
            <a:xfrm>
              <a:off x="4665200" y="3503000"/>
              <a:ext cx="1683000" cy="15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b="1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Ampliação dos Sistemas Existentes e Melhoria da Produção</a:t>
              </a:r>
              <a:endParaRPr sz="1000" b="1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000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Ampliação da ETA Candelabro (210 mil m3/dia) e Instalação das ETA’s Compactas Cabala (144 m3/dia) e Ramiros (1.034 m3/dia)</a:t>
              </a:r>
              <a:endParaRPr sz="1000" b="1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0" name="Google Shape;260;p25"/>
          <p:cNvGrpSpPr/>
          <p:nvPr/>
        </p:nvGrpSpPr>
        <p:grpSpPr>
          <a:xfrm>
            <a:off x="5707757" y="1388500"/>
            <a:ext cx="1953768" cy="2199500"/>
            <a:chOff x="5707757" y="1388500"/>
            <a:chExt cx="1953768" cy="2199500"/>
          </a:xfrm>
        </p:grpSpPr>
        <p:sp>
          <p:nvSpPr>
            <p:cNvPr id="261" name="Google Shape;261;p25"/>
            <p:cNvSpPr/>
            <p:nvPr/>
          </p:nvSpPr>
          <p:spPr>
            <a:xfrm>
              <a:off x="6075125" y="3079475"/>
              <a:ext cx="12948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" name="Google Shape;262;p25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263" name="Google Shape;263;p25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64" name="Google Shape;264;p25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265;p25"/>
            <p:cNvSpPr txBox="1"/>
            <p:nvPr/>
          </p:nvSpPr>
          <p:spPr>
            <a:xfrm>
              <a:off x="5707757" y="3216600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200" b="1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200" b="1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25"/>
            <p:cNvSpPr txBox="1"/>
            <p:nvPr/>
          </p:nvSpPr>
          <p:spPr>
            <a:xfrm>
              <a:off x="5978525" y="1388500"/>
              <a:ext cx="1683000" cy="14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b="1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Ampliação dos Sistemas Existentes</a:t>
              </a:r>
              <a:endParaRPr sz="1000" b="1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000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Ampliação da ETA Kifangondo (210 mil m3/dia), ETA Kilamba (120 mil m3/dia) e ETA Calumbo (86 mil m3/dia)</a:t>
              </a:r>
              <a:endParaRPr sz="1000" b="1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7" name="Google Shape;267;p25"/>
          <p:cNvGrpSpPr/>
          <p:nvPr/>
        </p:nvGrpSpPr>
        <p:grpSpPr>
          <a:xfrm>
            <a:off x="7003996" y="2702596"/>
            <a:ext cx="2142441" cy="2060703"/>
            <a:chOff x="7003996" y="2702596"/>
            <a:chExt cx="2142441" cy="2060703"/>
          </a:xfrm>
        </p:grpSpPr>
        <p:sp>
          <p:nvSpPr>
            <p:cNvPr id="268" name="Google Shape;268;p25"/>
            <p:cNvSpPr/>
            <p:nvPr/>
          </p:nvSpPr>
          <p:spPr>
            <a:xfrm>
              <a:off x="7369837" y="3079475"/>
              <a:ext cx="1776600" cy="1335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" name="Google Shape;269;p25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270" name="Google Shape;270;p25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1" name="Google Shape;271;p25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" name="Google Shape;272;p25"/>
            <p:cNvSpPr txBox="1"/>
            <p:nvPr/>
          </p:nvSpPr>
          <p:spPr>
            <a:xfrm>
              <a:off x="70039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200" b="1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2021</a:t>
              </a:r>
              <a:endParaRPr sz="1200" b="1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25"/>
            <p:cNvSpPr txBox="1"/>
            <p:nvPr/>
          </p:nvSpPr>
          <p:spPr>
            <a:xfrm>
              <a:off x="7256975" y="3502999"/>
              <a:ext cx="1683000" cy="12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b="1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Exploração de Novos Sistemas de Água</a:t>
              </a:r>
              <a:endParaRPr sz="1000" b="1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PT" sz="1000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Arranque da primeira fase do Sistema 4 Bita (259 mil m3/dia) e Sistema 5 Quilonga Grande (259 mil m3/dia)</a:t>
              </a:r>
              <a:endParaRPr sz="1000" b="1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4" name="Google Shape;274;p25"/>
          <p:cNvSpPr txBox="1"/>
          <p:nvPr/>
        </p:nvSpPr>
        <p:spPr>
          <a:xfrm>
            <a:off x="33570" y="846213"/>
            <a:ext cx="698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Principais </a:t>
            </a:r>
            <a:r>
              <a:rPr lang="pt-PT" sz="1800" b="1" dirty="0" err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Acções</a:t>
            </a:r>
            <a:r>
              <a:rPr lang="pt-PT" sz="18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Realizadas e Desafios Futuros</a:t>
            </a:r>
            <a:endParaRPr sz="1800" b="1" dirty="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/>
          <p:nvPr/>
        </p:nvSpPr>
        <p:spPr>
          <a:xfrm>
            <a:off x="-250" y="0"/>
            <a:ext cx="9144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 smtClean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90" y="573844"/>
            <a:ext cx="7138757" cy="44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 txBox="1"/>
          <p:nvPr/>
        </p:nvSpPr>
        <p:spPr>
          <a:xfrm>
            <a:off x="7304700" y="479335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87450" y="147431"/>
            <a:ext cx="6073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Área de Serviço dos Centros de Distribuição</a:t>
            </a:r>
            <a:endParaRPr sz="1800" b="1" dirty="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1" name="Google Shape;291;p27"/>
          <p:cNvPicPr preferRelativeResize="0"/>
          <p:nvPr/>
        </p:nvPicPr>
        <p:blipFill rotWithShape="1">
          <a:blip r:embed="rId3">
            <a:alphaModFix/>
          </a:blip>
          <a:srcRect t="11449" b="70673"/>
          <a:stretch/>
        </p:blipFill>
        <p:spPr>
          <a:xfrm>
            <a:off x="-250" y="0"/>
            <a:ext cx="9143999" cy="11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7"/>
          <p:cNvSpPr txBox="1"/>
          <p:nvPr/>
        </p:nvSpPr>
        <p:spPr>
          <a:xfrm>
            <a:off x="7177200" y="48186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96" name="Google Shape;296;p27"/>
          <p:cNvGraphicFramePr/>
          <p:nvPr>
            <p:extLst>
              <p:ext uri="{D42A27DB-BD31-4B8C-83A1-F6EECF244321}">
                <p14:modId xmlns:p14="http://schemas.microsoft.com/office/powerpoint/2010/main" val="897293547"/>
              </p:ext>
            </p:extLst>
          </p:nvPr>
        </p:nvGraphicFramePr>
        <p:xfrm>
          <a:off x="127475" y="1106575"/>
          <a:ext cx="8889025" cy="3855390"/>
        </p:xfrm>
        <a:graphic>
          <a:graphicData uri="http://schemas.openxmlformats.org/drawingml/2006/table">
            <a:tbl>
              <a:tblPr>
                <a:noFill/>
                <a:tableStyleId>{014C0436-9A69-4792-9C61-CFFE4C209B99}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N.º</a:t>
                      </a:r>
                      <a:endParaRPr sz="1000" b="1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Designação</a:t>
                      </a:r>
                      <a:endParaRPr sz="1000" b="1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Cap.</a:t>
                      </a:r>
                      <a:endParaRPr sz="1000" b="1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Ex. Fís. (%)</a:t>
                      </a:r>
                      <a:endParaRPr sz="1000" b="1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Ex. Fin. (%)</a:t>
                      </a:r>
                      <a:endParaRPr sz="1000" b="1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Nota</a:t>
                      </a:r>
                      <a:endParaRPr sz="1000" b="1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Construção da ETA Candelabro (Fase 3)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90.000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/d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11,00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efectivação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do acordo de financiamento 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CD Candelabro e Condutas Adutoras DN 800 mm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10.000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55,05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efectivação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do acordo de financiamento </a:t>
                      </a:r>
                      <a:endParaRPr sz="16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Reforço de Água Bruta a ETA Luanda Sudeste - Cassaque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30,02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efectivação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do acordo de financiamento </a:t>
                      </a:r>
                      <a:endParaRPr sz="16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Reforço de Sistema Periféricos e Rede Distribuição Zango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89,00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efectivação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do acordo de financiamento </a:t>
                      </a:r>
                      <a:endParaRPr sz="16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CD Morar e Sistema de Segurança de Condutas Adutoras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10.000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76,15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efectivação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do acordo de financiamento </a:t>
                      </a:r>
                      <a:endParaRPr sz="16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Centro de Formação e Treinamento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52,35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efectivação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do acordo de financiamento </a:t>
                      </a:r>
                      <a:endParaRPr sz="16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Centro de Distribuição de Água de Viana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30.000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43,93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Regista morosidade na liquidação das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facturas</a:t>
                      </a:r>
                      <a:endParaRPr sz="105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CD Vila Flor e  Conduta DN 500 ETA Kilamba - CD V. Flor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76,03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22,63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Regista morosidade na liquidação das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facturas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Centro de Distribuição de Água da Sapú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85,35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18,58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Regista morosidade na liquidação das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facturas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Centro de Distribuição de Água do Aeroporto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2.500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94,00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36,86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Regista morosidade na liquidação das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facturas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7" name="Google Shape;297;p27"/>
          <p:cNvSpPr txBox="1"/>
          <p:nvPr/>
        </p:nvSpPr>
        <p:spPr>
          <a:xfrm>
            <a:off x="30375" y="650156"/>
            <a:ext cx="698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rgbClr val="073763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pt-PT" dirty="0">
                <a:sym typeface="Montserrat"/>
              </a:rPr>
              <a:t>Ponto de Situação dos Principais </a:t>
            </a:r>
            <a:r>
              <a:rPr lang="pt-PT" dirty="0" err="1">
                <a:sym typeface="Montserrat"/>
              </a:rPr>
              <a:t>Projectos</a:t>
            </a:r>
            <a:endParaRPr dirty="0"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3" name="Google Shape;303;p28"/>
          <p:cNvPicPr preferRelativeResize="0"/>
          <p:nvPr/>
        </p:nvPicPr>
        <p:blipFill rotWithShape="1">
          <a:blip r:embed="rId3">
            <a:alphaModFix/>
          </a:blip>
          <a:srcRect t="11449" b="70673"/>
          <a:stretch/>
        </p:blipFill>
        <p:spPr>
          <a:xfrm>
            <a:off x="-250" y="0"/>
            <a:ext cx="9143999" cy="11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/>
          <p:nvPr/>
        </p:nvSpPr>
        <p:spPr>
          <a:xfrm>
            <a:off x="7147725" y="48575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08" name="Google Shape;308;p28"/>
          <p:cNvGraphicFramePr/>
          <p:nvPr>
            <p:extLst>
              <p:ext uri="{D42A27DB-BD31-4B8C-83A1-F6EECF244321}">
                <p14:modId xmlns:p14="http://schemas.microsoft.com/office/powerpoint/2010/main" val="213357697"/>
              </p:ext>
            </p:extLst>
          </p:nvPr>
        </p:nvGraphicFramePr>
        <p:xfrm>
          <a:off x="127238" y="1106575"/>
          <a:ext cx="8889025" cy="3946830"/>
        </p:xfrm>
        <a:graphic>
          <a:graphicData uri="http://schemas.openxmlformats.org/drawingml/2006/table">
            <a:tbl>
              <a:tblPr>
                <a:noFill/>
                <a:tableStyleId>{014C0436-9A69-4792-9C61-CFFE4C209B99}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N.º</a:t>
                      </a:r>
                      <a:endParaRPr sz="1000" b="1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Designação</a:t>
                      </a:r>
                      <a:endParaRPr sz="1000" b="1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Cap.</a:t>
                      </a:r>
                      <a:endParaRPr sz="1000" b="1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Ex. Fís. (%)</a:t>
                      </a:r>
                      <a:endParaRPr sz="1000" b="1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Ex. Fin. (%)</a:t>
                      </a:r>
                      <a:endParaRPr sz="1000" b="1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Nota</a:t>
                      </a:r>
                      <a:endParaRPr sz="1000" b="1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Q1 – Captação, EB, ETA e Conduta Elevatória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/dia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4,12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efectivação do acordo de financiamento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Q2 - Implantação de Condutas Adutoras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92 Km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lang="pt-PT" sz="900" baseline="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-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indicação de fonte de financiamento</a:t>
                      </a:r>
                      <a:endParaRPr sz="105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Q3 - Construção do CD Cacuaco II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35.000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22,20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efectivação do acordo de financiamento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Q4 - Construção do CD Zango 1 e 2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20,00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efectivação do acordo de financiamento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Q5  - Construção do CD Novo Aeroporto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40.000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27,05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efectivação do acordo de financiamento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Q6 - Construção do CD Km 30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indicação de fonte de financiamento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Q7 - Construção do CD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Capalanga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10.000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indicação de fonte de financiamento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Q8 - Construção do CD Bom Jesus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50.000 </a:t>
                      </a:r>
                      <a:r>
                        <a:rPr lang="pt-PT" sz="12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efectivação do acordo de financiamento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Q9 - Ampliação do CD Polo Industrial de Viana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20.000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45,70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efectivação do acordo de financiamento 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Q10 - Construção da ETAP Quilonga Grande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51.840 </a:t>
                      </a:r>
                      <a:r>
                        <a:rPr lang="pt-PT" sz="12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/dia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4,12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</a:t>
                      </a:r>
                      <a:r>
                        <a:rPr lang="pt-PT" sz="900" dirty="0" err="1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efectivação</a:t>
                      </a:r>
                      <a:r>
                        <a:rPr lang="pt-PT" sz="900" dirty="0">
                          <a:solidFill>
                            <a:schemeClr val="lt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do acordo de financiamento </a:t>
                      </a:r>
                      <a:endParaRPr sz="900" dirty="0">
                        <a:solidFill>
                          <a:schemeClr val="lt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9" name="Google Shape;309;p28"/>
          <p:cNvSpPr txBox="1"/>
          <p:nvPr/>
        </p:nvSpPr>
        <p:spPr>
          <a:xfrm>
            <a:off x="-35335" y="687663"/>
            <a:ext cx="8450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pt-PT" sz="18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Ponto de Situação dos Principais </a:t>
            </a:r>
            <a:r>
              <a:rPr lang="pt-PT" sz="1800" b="1" dirty="0" err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Projectos</a:t>
            </a:r>
            <a:r>
              <a:rPr lang="pt-PT" sz="18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(S5 - </a:t>
            </a:r>
            <a:r>
              <a:rPr lang="pt-PT" sz="1800" b="1" dirty="0" err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Quilonga</a:t>
            </a:r>
            <a:r>
              <a:rPr lang="pt-PT" sz="18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Grande)</a:t>
            </a:r>
            <a:endParaRPr sz="1800" b="1" dirty="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5" name="Google Shape;315;p29"/>
          <p:cNvPicPr preferRelativeResize="0"/>
          <p:nvPr/>
        </p:nvPicPr>
        <p:blipFill rotWithShape="1">
          <a:blip r:embed="rId3">
            <a:alphaModFix/>
          </a:blip>
          <a:srcRect t="11449" b="68068"/>
          <a:stretch/>
        </p:blipFill>
        <p:spPr>
          <a:xfrm>
            <a:off x="-250" y="0"/>
            <a:ext cx="9143999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 txBox="1"/>
          <p:nvPr/>
        </p:nvSpPr>
        <p:spPr>
          <a:xfrm>
            <a:off x="7147725" y="47813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20" name="Google Shape;320;p29"/>
          <p:cNvGraphicFramePr/>
          <p:nvPr>
            <p:extLst>
              <p:ext uri="{D42A27DB-BD31-4B8C-83A1-F6EECF244321}">
                <p14:modId xmlns:p14="http://schemas.microsoft.com/office/powerpoint/2010/main" val="3668208501"/>
              </p:ext>
            </p:extLst>
          </p:nvPr>
        </p:nvGraphicFramePr>
        <p:xfrm>
          <a:off x="98000" y="1465325"/>
          <a:ext cx="8889025" cy="3063200"/>
        </p:xfrm>
        <a:graphic>
          <a:graphicData uri="http://schemas.openxmlformats.org/drawingml/2006/table">
            <a:tbl>
              <a:tblPr>
                <a:noFill/>
                <a:tableStyleId>{014C0436-9A69-4792-9C61-CFFE4C209B99}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N.º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Designação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Cap.</a:t>
                      </a:r>
                      <a:endParaRPr sz="1000" b="1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Ex. Fís. (%)</a:t>
                      </a:r>
                      <a:endParaRPr sz="1000" b="1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Ex. Fin. (%)</a:t>
                      </a:r>
                      <a:endParaRPr sz="1000" b="1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Nota</a:t>
                      </a:r>
                      <a:endParaRPr sz="1000" b="1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B1 – Captação, EB, ETA e Conduta Elevatória 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lang="pt-PT" sz="12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/dia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Decorre a negociação do financiamento (BM)</a:t>
                      </a:r>
                      <a:endParaRPr sz="105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B2 - Implantação de Condutas Adutoras 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82 Km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Decorre a negociação do financiamento (BM)</a:t>
                      </a:r>
                      <a:endParaRPr sz="105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B3 - Construção do CD Bita 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50.000 </a:t>
                      </a:r>
                      <a:r>
                        <a:rPr lang="pt-PT" sz="12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lang="pt-PT" sz="900" baseline="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efectivação do acordo de financiamento 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B4 - Construção do CD Cabolombo II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30.000 </a:t>
                      </a:r>
                      <a:r>
                        <a:rPr lang="pt-PT" sz="12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44,60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15,00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Aguarda efectivação do acordo de financiamento 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B5  - Construção do CD Ramiros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10.000 </a:t>
                      </a:r>
                      <a:r>
                        <a:rPr lang="pt-PT" sz="12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Decorre a negociação do financiamento (BM)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B6 - Construção do CD Mundial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10.000 </a:t>
                      </a:r>
                      <a:r>
                        <a:rPr lang="pt-PT" sz="12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Decorre a negociação do financiamento (BM)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B7 - Construção da ETAP Bita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51.840 </a:t>
                      </a:r>
                      <a:r>
                        <a:rPr lang="pt-PT" sz="12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pt-PT" sz="1200" baseline="300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pt-PT" sz="90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/dia</a:t>
                      </a:r>
                      <a:endParaRPr sz="90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 smtClean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- -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900" dirty="0">
                          <a:solidFill>
                            <a:schemeClr val="bg1"/>
                          </a:solidFill>
                          <a:latin typeface="Proxima Nova" panose="020B0604020202020204" charset="0"/>
                          <a:ea typeface="Montserrat"/>
                          <a:cs typeface="Montserrat"/>
                          <a:sym typeface="Montserrat"/>
                        </a:rPr>
                        <a:t>Decorre a negociação do financiamento (BM)</a:t>
                      </a:r>
                      <a:endParaRPr sz="900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1" name="Google Shape;321;p29"/>
          <p:cNvSpPr txBox="1"/>
          <p:nvPr/>
        </p:nvSpPr>
        <p:spPr>
          <a:xfrm>
            <a:off x="0" y="773000"/>
            <a:ext cx="8450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Ponto de Situação dos Principais </a:t>
            </a:r>
            <a:r>
              <a:rPr lang="pt-PT" sz="1800" b="1" dirty="0" err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Projectos</a:t>
            </a:r>
            <a:r>
              <a:rPr lang="pt-PT" sz="18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(S4 - Bita)</a:t>
            </a:r>
            <a:endParaRPr sz="1800" b="1" dirty="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285;p18"/>
          <p:cNvPicPr preferRelativeResize="0"/>
          <p:nvPr/>
        </p:nvPicPr>
        <p:blipFill rotWithShape="1">
          <a:blip r:embed="rId3">
            <a:alphaModFix/>
          </a:blip>
          <a:srcRect l="778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0"/>
          <p:cNvSpPr txBox="1"/>
          <p:nvPr/>
        </p:nvSpPr>
        <p:spPr>
          <a:xfrm>
            <a:off x="7304700" y="479335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305;p19"/>
          <p:cNvSpPr txBox="1">
            <a:spLocks/>
          </p:cNvSpPr>
          <p:nvPr/>
        </p:nvSpPr>
        <p:spPr>
          <a:xfrm>
            <a:off x="152977" y="1356738"/>
            <a:ext cx="2557980" cy="356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algn="ctr"/>
            <a:r>
              <a:rPr lang="pt-PT" sz="1400" dirty="0" smtClean="0"/>
              <a:t>O Plano de </a:t>
            </a:r>
            <a:r>
              <a:rPr lang="pt-PT" sz="1400" dirty="0" err="1" smtClean="0"/>
              <a:t>Acção</a:t>
            </a:r>
            <a:r>
              <a:rPr lang="pt-PT" sz="1400" dirty="0" smtClean="0"/>
              <a:t> do Sector (2018-2022) estabelece as prioridades e </a:t>
            </a:r>
            <a:r>
              <a:rPr lang="pt-PT" sz="1400" dirty="0" err="1" smtClean="0"/>
              <a:t>projectos</a:t>
            </a:r>
            <a:r>
              <a:rPr lang="pt-PT" sz="1400" dirty="0" smtClean="0"/>
              <a:t> para o desenvolvimento do Sector nos próximos 5 anos, alinhados ao Programa de Governo. </a:t>
            </a:r>
            <a:br>
              <a:rPr lang="pt-PT" sz="1400" dirty="0" smtClean="0"/>
            </a:br>
            <a:r>
              <a:rPr lang="pt-PT" sz="1400" dirty="0" smtClean="0"/>
              <a:t> </a:t>
            </a:r>
            <a:br>
              <a:rPr lang="pt-PT" sz="1400" dirty="0" smtClean="0"/>
            </a:br>
            <a:r>
              <a:rPr lang="pt-PT" sz="2000" b="1" dirty="0" smtClean="0">
                <a:solidFill>
                  <a:srgbClr val="FFC000"/>
                </a:solidFill>
              </a:rPr>
              <a:t>Investimento Global de USD 5.953 Mil Milhões.</a:t>
            </a:r>
            <a:r>
              <a:rPr lang="pt-PT" sz="1600" b="1" dirty="0" smtClean="0">
                <a:solidFill>
                  <a:schemeClr val="accent5"/>
                </a:solidFill>
              </a:rPr>
              <a:t/>
            </a:r>
            <a:br>
              <a:rPr lang="pt-PT" sz="1600" b="1" dirty="0" smtClean="0">
                <a:solidFill>
                  <a:schemeClr val="accent5"/>
                </a:solidFill>
              </a:rPr>
            </a:br>
            <a:r>
              <a:rPr lang="pt-PT" sz="1200" dirty="0" smtClean="0"/>
              <a:t/>
            </a:r>
            <a:br>
              <a:rPr lang="pt-PT" sz="1200" dirty="0" smtClean="0"/>
            </a:b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2" name="Google Shape;305;p19"/>
          <p:cNvSpPr txBox="1">
            <a:spLocks/>
          </p:cNvSpPr>
          <p:nvPr/>
        </p:nvSpPr>
        <p:spPr>
          <a:xfrm>
            <a:off x="2863933" y="1302130"/>
            <a:ext cx="5965146" cy="361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PT" sz="1400" b="1" dirty="0" smtClean="0">
                <a:solidFill>
                  <a:srgbClr val="FFC000"/>
                </a:solidFill>
              </a:rPr>
              <a:t>1. Expansão do Abastecimento de Água </a:t>
            </a:r>
          </a:p>
          <a:p>
            <a:r>
              <a:rPr lang="pt-PT" sz="1200" dirty="0" smtClean="0"/>
              <a:t>Atingir a taxa de cobertura de 85% no abastecimento em zonas urbanas e 80% em zonas rurais até 2022 (necessário garantir a continuidade no desenvolvimento dos sistemas de abastecimento de água).</a:t>
            </a:r>
          </a:p>
          <a:p>
            <a:r>
              <a:rPr lang="pt-PT" sz="1200" dirty="0" smtClean="0"/>
              <a:t/>
            </a:r>
            <a:br>
              <a:rPr lang="pt-PT" sz="1200" dirty="0" smtClean="0"/>
            </a:br>
            <a:r>
              <a:rPr lang="pt-PT" sz="1400" b="1" dirty="0" smtClean="0">
                <a:solidFill>
                  <a:srgbClr val="FFC000"/>
                </a:solidFill>
              </a:rPr>
              <a:t>2. Gestão Sustentável do Sector da Água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r>
              <a:rPr lang="pt-PT" sz="1200" dirty="0" smtClean="0"/>
              <a:t>Gestão monitorização sustentável </a:t>
            </a:r>
            <a:r>
              <a:rPr lang="pt-PT" sz="1200" dirty="0"/>
              <a:t>e integrada dos recursos </a:t>
            </a:r>
            <a:r>
              <a:rPr lang="pt-PT" sz="1200" dirty="0" smtClean="0"/>
              <a:t>hídrico, ou seja, a gestão </a:t>
            </a:r>
            <a:r>
              <a:rPr lang="pt-PT" sz="1200" dirty="0"/>
              <a:t>mais eficiente e sustentável dos sistemas de abastecimento de água e recolha e tratamento de águas </a:t>
            </a:r>
            <a:r>
              <a:rPr lang="pt-PT" sz="1200" dirty="0" smtClean="0"/>
              <a:t>residuais.</a:t>
            </a:r>
          </a:p>
          <a:p>
            <a:r>
              <a:rPr lang="pt-PT" sz="1200" b="1" dirty="0" smtClean="0"/>
              <a:t/>
            </a:r>
            <a:br>
              <a:rPr lang="pt-PT" sz="1200" b="1" dirty="0" smtClean="0"/>
            </a:br>
            <a:r>
              <a:rPr lang="pt-PT" sz="1400" b="1" dirty="0" smtClean="0">
                <a:solidFill>
                  <a:srgbClr val="FFC000"/>
                </a:solidFill>
              </a:rPr>
              <a:t>3. Reabilitação e expansão dos Sistemas de Recolha e Tratamento de Águas Residuais</a:t>
            </a:r>
          </a:p>
          <a:p>
            <a:r>
              <a:rPr lang="pt-PT" sz="1200" dirty="0" smtClean="0"/>
              <a:t>…até </a:t>
            </a:r>
            <a:r>
              <a:rPr lang="pt-PT" sz="1200" dirty="0"/>
              <a:t>2022 </a:t>
            </a:r>
            <a:r>
              <a:rPr lang="pt-PT" sz="1200" dirty="0" smtClean="0"/>
              <a:t>deve-se assegurar </a:t>
            </a:r>
            <a:r>
              <a:rPr lang="pt-PT" sz="1200" dirty="0"/>
              <a:t>a realização dos estudos conducentes à implementação de sistemas de recolha de tratamento de </a:t>
            </a:r>
            <a:r>
              <a:rPr lang="pt-PT" sz="1200" dirty="0" smtClean="0"/>
              <a:t>águas </a:t>
            </a:r>
            <a:r>
              <a:rPr lang="pt-PT" sz="1200" dirty="0"/>
              <a:t>residuais em todas as </a:t>
            </a:r>
            <a:r>
              <a:rPr lang="pt-PT" sz="1200" dirty="0" smtClean="0"/>
              <a:t>capitais </a:t>
            </a:r>
            <a:r>
              <a:rPr lang="pt-PT" sz="1200" dirty="0"/>
              <a:t>de </a:t>
            </a:r>
            <a:r>
              <a:rPr lang="pt-PT" sz="1200" dirty="0" smtClean="0"/>
              <a:t>províncias </a:t>
            </a:r>
            <a:r>
              <a:rPr lang="pt-PT" sz="1200" dirty="0"/>
              <a:t>e dar sequência ao processo de construção de forma faseada e </a:t>
            </a:r>
            <a:r>
              <a:rPr lang="pt-PT" sz="1200" dirty="0" smtClean="0"/>
              <a:t>sustentável.</a:t>
            </a:r>
            <a:endParaRPr lang="pt-PT" sz="1200" dirty="0"/>
          </a:p>
        </p:txBody>
      </p:sp>
      <p:sp>
        <p:nvSpPr>
          <p:cNvPr id="14" name="Google Shape;306;p19"/>
          <p:cNvSpPr txBox="1">
            <a:spLocks/>
          </p:cNvSpPr>
          <p:nvPr/>
        </p:nvSpPr>
        <p:spPr>
          <a:xfrm>
            <a:off x="152977" y="442638"/>
            <a:ext cx="7570553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pt-PT" sz="1400" b="1" dirty="0" smtClean="0">
                <a:solidFill>
                  <a:schemeClr val="bg1">
                    <a:lumMod val="85000"/>
                  </a:schemeClr>
                </a:solidFill>
              </a:rPr>
              <a:t>Empresa Pública de Águas, EPAL</a:t>
            </a:r>
            <a:r>
              <a:rPr lang="pt-PT" sz="1400" b="1" dirty="0" smtClean="0">
                <a:solidFill>
                  <a:schemeClr val="accent5"/>
                </a:solidFill>
              </a:rPr>
              <a:t/>
            </a:r>
            <a:br>
              <a:rPr lang="pt-PT" sz="1400" b="1" dirty="0" smtClean="0">
                <a:solidFill>
                  <a:schemeClr val="accent5"/>
                </a:solidFill>
              </a:rPr>
            </a:br>
            <a:endParaRPr lang="pt-PT" sz="1400" b="1" dirty="0" smtClean="0">
              <a:solidFill>
                <a:schemeClr val="accent5"/>
              </a:solidFill>
            </a:endParaRPr>
          </a:p>
          <a:p>
            <a:r>
              <a:rPr lang="pt-PT" sz="2000" b="1" dirty="0" smtClean="0">
                <a:solidFill>
                  <a:schemeClr val="bg1">
                    <a:lumMod val="75000"/>
                  </a:schemeClr>
                </a:solidFill>
              </a:rPr>
              <a:t>Principais Desafios do Plano de </a:t>
            </a:r>
            <a:r>
              <a:rPr lang="pt-PT" sz="2000" b="1" dirty="0" err="1" smtClean="0">
                <a:solidFill>
                  <a:schemeClr val="bg1">
                    <a:lumMod val="75000"/>
                  </a:schemeClr>
                </a:solidFill>
              </a:rPr>
              <a:t>Acção</a:t>
            </a:r>
            <a:r>
              <a:rPr lang="pt-PT" sz="2000" b="1" dirty="0" smtClean="0">
                <a:solidFill>
                  <a:schemeClr val="bg1">
                    <a:lumMod val="75000"/>
                  </a:schemeClr>
                </a:solidFill>
              </a:rPr>
              <a:t> do Sector 2018 - 2022</a:t>
            </a:r>
            <a:endParaRPr lang="pt-PT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/>
          <p:nvPr/>
        </p:nvSpPr>
        <p:spPr>
          <a:xfrm>
            <a:off x="-25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7" name="Google Shape;3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0"/>
          <p:cNvSpPr txBox="1"/>
          <p:nvPr/>
        </p:nvSpPr>
        <p:spPr>
          <a:xfrm>
            <a:off x="7304700" y="479335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290;p18"/>
          <p:cNvGrpSpPr/>
          <p:nvPr/>
        </p:nvGrpSpPr>
        <p:grpSpPr>
          <a:xfrm>
            <a:off x="296070" y="1261975"/>
            <a:ext cx="8101128" cy="735872"/>
            <a:chOff x="291591" y="880978"/>
            <a:chExt cx="7844609" cy="735872"/>
          </a:xfrm>
        </p:grpSpPr>
        <p:sp>
          <p:nvSpPr>
            <p:cNvPr id="11" name="Google Shape;291;p18"/>
            <p:cNvSpPr txBox="1"/>
            <p:nvPr/>
          </p:nvSpPr>
          <p:spPr>
            <a:xfrm>
              <a:off x="291591" y="962182"/>
              <a:ext cx="25605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chemeClr val="lt1"/>
                </a:buClr>
                <a:buSzPts val="4800"/>
              </a:pPr>
              <a:r>
                <a:rPr lang="en" sz="3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roxima Nova"/>
                  <a:ea typeface="Proxima Nova"/>
                  <a:cs typeface="Proxima Nova"/>
                  <a:sym typeface="Roboto Medium"/>
                </a:rPr>
                <a:t>Principais</a:t>
              </a:r>
              <a:endParaRPr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Proxima Nova"/>
                <a:ea typeface="Proxima Nova"/>
                <a:cs typeface="Proxima Nova"/>
                <a:sym typeface="Roboto Medium"/>
              </a:endParaRPr>
            </a:p>
          </p:txBody>
        </p:sp>
        <p:sp>
          <p:nvSpPr>
            <p:cNvPr id="12" name="Google Shape;292;p18"/>
            <p:cNvSpPr/>
            <p:nvPr/>
          </p:nvSpPr>
          <p:spPr>
            <a:xfrm>
              <a:off x="2789780" y="880978"/>
              <a:ext cx="5285441" cy="731700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3;p18"/>
            <p:cNvSpPr txBox="1"/>
            <p:nvPr/>
          </p:nvSpPr>
          <p:spPr>
            <a:xfrm>
              <a:off x="2914400" y="1041450"/>
              <a:ext cx="5221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200"/>
                </a:spcAft>
              </a:pPr>
              <a:r>
                <a:rPr lang="en" sz="1200" dirty="0">
                  <a:solidFill>
                    <a:srgbClr val="FFFFFF"/>
                  </a:solidFill>
                </a:rPr>
                <a:t>Assegurar o alinhamento da Empresa com as estratégias do </a:t>
              </a:r>
              <a:r>
                <a:rPr lang="en" sz="1200" dirty="0" smtClean="0">
                  <a:solidFill>
                    <a:srgbClr val="FFFFFF"/>
                  </a:solidFill>
                </a:rPr>
                <a:t>Governo (Plano </a:t>
              </a:r>
              <a:r>
                <a:rPr lang="en" sz="1200" dirty="0">
                  <a:solidFill>
                    <a:srgbClr val="FFFFFF"/>
                  </a:solidFill>
                </a:rPr>
                <a:t>de Acção </a:t>
              </a:r>
              <a:r>
                <a:rPr lang="en" sz="1200" dirty="0" smtClean="0">
                  <a:solidFill>
                    <a:srgbClr val="FFFFFF"/>
                  </a:solidFill>
                </a:rPr>
                <a:t>do Sector 2018-2022 e </a:t>
              </a:r>
              <a:r>
                <a:rPr lang="en" sz="1200" dirty="0">
                  <a:solidFill>
                    <a:srgbClr val="FFFFFF"/>
                  </a:solidFill>
                </a:rPr>
                <a:t>Plano Director Geral de </a:t>
              </a:r>
              <a:r>
                <a:rPr lang="en" sz="1200" dirty="0" smtClean="0">
                  <a:solidFill>
                    <a:srgbClr val="FFFFFF"/>
                  </a:solidFill>
                </a:rPr>
                <a:t>Luanda)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" name="Google Shape;294;p18"/>
          <p:cNvGrpSpPr/>
          <p:nvPr/>
        </p:nvGrpSpPr>
        <p:grpSpPr>
          <a:xfrm>
            <a:off x="302789" y="1866095"/>
            <a:ext cx="7749390" cy="1011955"/>
            <a:chOff x="302789" y="1485095"/>
            <a:chExt cx="7749390" cy="1011955"/>
          </a:xfrm>
        </p:grpSpPr>
        <p:sp>
          <p:nvSpPr>
            <p:cNvPr id="15" name="Google Shape;295;p18"/>
            <p:cNvSpPr txBox="1"/>
            <p:nvPr/>
          </p:nvSpPr>
          <p:spPr>
            <a:xfrm>
              <a:off x="302789" y="1485095"/>
              <a:ext cx="2271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chemeClr val="lt1"/>
                </a:buClr>
                <a:buSzPts val="4800"/>
              </a:pPr>
              <a:r>
                <a:rPr lang="en" sz="3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roxima Nova"/>
                  <a:ea typeface="Proxima Nova"/>
                  <a:cs typeface="Proxima Nova"/>
                  <a:sym typeface="Roboto Medium"/>
                </a:rPr>
                <a:t>Desafios</a:t>
              </a:r>
              <a:endParaRPr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Proxima Nova"/>
                <a:ea typeface="Proxima Nova"/>
                <a:cs typeface="Proxima Nova"/>
                <a:sym typeface="Roboto Medium"/>
              </a:endParaRPr>
            </a:p>
          </p:txBody>
        </p:sp>
        <p:sp>
          <p:nvSpPr>
            <p:cNvPr id="16" name="Google Shape;296;p18"/>
            <p:cNvSpPr/>
            <p:nvPr/>
          </p:nvSpPr>
          <p:spPr>
            <a:xfrm>
              <a:off x="2865974" y="1765350"/>
              <a:ext cx="5186205" cy="731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7;p18"/>
            <p:cNvSpPr txBox="1"/>
            <p:nvPr/>
          </p:nvSpPr>
          <p:spPr>
            <a:xfrm>
              <a:off x="2914387" y="2048108"/>
              <a:ext cx="5137792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200"/>
                </a:spcAft>
              </a:pPr>
              <a:r>
                <a:rPr lang="en" sz="1200" dirty="0">
                  <a:solidFill>
                    <a:srgbClr val="FFFFFF"/>
                  </a:solidFill>
                </a:rPr>
                <a:t>Assegurar a sustentabilidade </a:t>
              </a:r>
              <a:r>
                <a:rPr lang="en" sz="1200" dirty="0" smtClean="0">
                  <a:solidFill>
                    <a:srgbClr val="FFFFFF"/>
                  </a:solidFill>
                </a:rPr>
                <a:t>econômico-financeira  </a:t>
              </a:r>
              <a:r>
                <a:rPr lang="en" sz="1200" dirty="0">
                  <a:solidFill>
                    <a:srgbClr val="FFFFFF"/>
                  </a:solidFill>
                </a:rPr>
                <a:t>da empresa e monitorizar o controlo de performance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" name="Google Shape;298;p18"/>
          <p:cNvGrpSpPr/>
          <p:nvPr/>
        </p:nvGrpSpPr>
        <p:grpSpPr>
          <a:xfrm>
            <a:off x="315585" y="2444858"/>
            <a:ext cx="7641059" cy="1320758"/>
            <a:chOff x="279883" y="2063846"/>
            <a:chExt cx="6957752" cy="1320758"/>
          </a:xfrm>
        </p:grpSpPr>
        <p:sp>
          <p:nvSpPr>
            <p:cNvPr id="19" name="Google Shape;299;p18"/>
            <p:cNvSpPr txBox="1"/>
            <p:nvPr/>
          </p:nvSpPr>
          <p:spPr>
            <a:xfrm>
              <a:off x="279883" y="2063846"/>
              <a:ext cx="2044611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chemeClr val="lt1"/>
                </a:buClr>
                <a:buSzPts val="4800"/>
              </a:pPr>
              <a:r>
                <a:rPr lang="en" sz="3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roxima Nova"/>
                  <a:ea typeface="Proxima Nova"/>
                  <a:cs typeface="Proxima Nova"/>
                  <a:sym typeface="Roboto Medium"/>
                </a:rPr>
                <a:t>2018-2022</a:t>
              </a:r>
              <a:endParaRPr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Proxima Nova"/>
                <a:ea typeface="Proxima Nova"/>
                <a:cs typeface="Proxima Nova"/>
                <a:sym typeface="Roboto Medium"/>
              </a:endParaRPr>
            </a:p>
          </p:txBody>
        </p:sp>
        <p:sp>
          <p:nvSpPr>
            <p:cNvPr id="20" name="Google Shape;300;p18"/>
            <p:cNvSpPr/>
            <p:nvPr/>
          </p:nvSpPr>
          <p:spPr>
            <a:xfrm>
              <a:off x="2612085" y="2652904"/>
              <a:ext cx="4497600" cy="7317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301;p18"/>
            <p:cNvSpPr txBox="1"/>
            <p:nvPr/>
          </p:nvSpPr>
          <p:spPr>
            <a:xfrm>
              <a:off x="2770635" y="2929213"/>
              <a:ext cx="44670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200" dirty="0">
                  <a:solidFill>
                    <a:srgbClr val="FFFFFF"/>
                  </a:solidFill>
                </a:rPr>
                <a:t>Garantir a implementação de projectos e Investimentos que concorram para a melhoria do fornecimento de água</a:t>
              </a:r>
              <a:endParaRPr sz="1200" dirty="0">
                <a:solidFill>
                  <a:srgbClr val="FFFFFF"/>
                </a:solidFill>
              </a:endParaRPr>
            </a:p>
            <a:p>
              <a:pPr>
                <a:lnSpc>
                  <a:spcPct val="115000"/>
                </a:lnSpc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" name="Google Shape;302;p18"/>
          <p:cNvGrpSpPr/>
          <p:nvPr/>
        </p:nvGrpSpPr>
        <p:grpSpPr>
          <a:xfrm>
            <a:off x="2865960" y="3911838"/>
            <a:ext cx="4653526" cy="752563"/>
            <a:chOff x="2789787" y="3530813"/>
            <a:chExt cx="4136100" cy="752563"/>
          </a:xfrm>
        </p:grpSpPr>
        <p:sp>
          <p:nvSpPr>
            <p:cNvPr id="23" name="Google Shape;303;p18"/>
            <p:cNvSpPr/>
            <p:nvPr/>
          </p:nvSpPr>
          <p:spPr>
            <a:xfrm>
              <a:off x="2789787" y="3530813"/>
              <a:ext cx="4136100" cy="7317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304;p18"/>
            <p:cNvSpPr txBox="1"/>
            <p:nvPr/>
          </p:nvSpPr>
          <p:spPr>
            <a:xfrm>
              <a:off x="2846663" y="3889775"/>
              <a:ext cx="4051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200" dirty="0">
                  <a:solidFill>
                    <a:srgbClr val="FFFFFF"/>
                  </a:solidFill>
                </a:rPr>
                <a:t>Garantir o atendimento da demanda de água e um consumo </a:t>
              </a:r>
              <a:r>
                <a:rPr lang="en" sz="1200" i="1" dirty="0">
                  <a:solidFill>
                    <a:srgbClr val="FFFFFF"/>
                  </a:solidFill>
                </a:rPr>
                <a:t>percapita </a:t>
              </a:r>
              <a:r>
                <a:rPr lang="en" sz="1200" dirty="0">
                  <a:solidFill>
                    <a:srgbClr val="FFFFFF"/>
                  </a:solidFill>
                </a:rPr>
                <a:t>acima de 115 litros de água por habitante por dia</a:t>
              </a:r>
              <a:endParaRPr sz="1200" dirty="0">
                <a:solidFill>
                  <a:srgbClr val="FFFFFF"/>
                </a:solidFill>
              </a:endParaRPr>
            </a:p>
            <a:p>
              <a:pPr>
                <a:lnSpc>
                  <a:spcPct val="115000"/>
                </a:lnSpc>
                <a:spcBef>
                  <a:spcPts val="1200"/>
                </a:spcBef>
              </a:pP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" name="Google Shape;306;p19"/>
          <p:cNvSpPr txBox="1">
            <a:spLocks/>
          </p:cNvSpPr>
          <p:nvPr/>
        </p:nvSpPr>
        <p:spPr>
          <a:xfrm>
            <a:off x="106448" y="211972"/>
            <a:ext cx="3897993" cy="60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pt-PT" sz="1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Empresa Pública de Águas, EPAL – E.P.</a:t>
            </a:r>
          </a:p>
        </p:txBody>
      </p:sp>
    </p:spTree>
    <p:extLst>
      <p:ext uri="{BB962C8B-B14F-4D97-AF65-F5344CB8AC3E}">
        <p14:creationId xmlns:p14="http://schemas.microsoft.com/office/powerpoint/2010/main" val="19126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t="11449" b="68068"/>
          <a:stretch/>
        </p:blipFill>
        <p:spPr>
          <a:xfrm>
            <a:off x="-250" y="0"/>
            <a:ext cx="9143999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147725" y="47813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18825" y="1459225"/>
            <a:ext cx="46350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Conselho de Administração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1" u="sng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Decreto Presidencial n.º 344/17 de 20 de Dezembro</a:t>
            </a:r>
            <a:endParaRPr sz="1000" b="1" u="sng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853825" y="1467385"/>
            <a:ext cx="4056600" cy="3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17500" algn="just"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2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Criada por Decreto n.º 72-A/01, de 5 de Outubro e sujeita a Lei n.º 11/13, de 03 de Setembro (Lei de Bases do Sector Empresarial Público);</a:t>
            </a:r>
            <a:endParaRPr sz="1200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17500" algn="just"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2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Pessoa </a:t>
            </a:r>
            <a:r>
              <a:rPr lang="pt-PT" sz="1200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colectiva</a:t>
            </a:r>
            <a:r>
              <a:rPr lang="pt-PT" sz="12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 do sector empresarial público, cujo </a:t>
            </a:r>
            <a:r>
              <a:rPr lang="pt-PT" sz="1200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objecto</a:t>
            </a:r>
            <a:r>
              <a:rPr lang="pt-PT" sz="12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 principal é a realização de estudos, </a:t>
            </a:r>
            <a:r>
              <a:rPr lang="pt-PT" sz="1200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projectos</a:t>
            </a:r>
            <a:r>
              <a:rPr lang="pt-PT" sz="12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operação e manutenção de sistemas de abastecimento de </a:t>
            </a:r>
            <a:r>
              <a:rPr lang="pt-PT" sz="1200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lang="pt-PT" sz="12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 água;</a:t>
            </a:r>
            <a:endParaRPr sz="1200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17500" algn="just"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2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Prestação de serviço público, nos termos das concessões outorgadas pelo Estado;</a:t>
            </a:r>
            <a:endParaRPr sz="1200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17500" algn="just"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2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Rege-se pelo seu Estatuto Orgânico, pelas normas internas complementares e demais normas de direito em vigor.</a:t>
            </a:r>
            <a:endParaRPr sz="1200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218825" y="767951"/>
            <a:ext cx="3572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da Empresa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969900" y="2095950"/>
            <a:ext cx="702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b="1">
                <a:latin typeface="Montserrat"/>
                <a:ea typeface="Montserrat"/>
                <a:cs typeface="Montserrat"/>
                <a:sym typeface="Montserrat"/>
              </a:rPr>
              <a:t>PCA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>
                <a:latin typeface="Montserrat"/>
                <a:ea typeface="Montserrat"/>
                <a:cs typeface="Montserrat"/>
                <a:sym typeface="Montserrat"/>
              </a:rPr>
              <a:t>Eng.º Diogenes Orsini Flores Diogo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69900" y="3045475"/>
            <a:ext cx="702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b="1">
                <a:latin typeface="Montserrat"/>
                <a:ea typeface="Montserrat"/>
                <a:cs typeface="Montserrat"/>
                <a:sym typeface="Montserrat"/>
              </a:rPr>
              <a:t>ADM Executiva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>
                <a:latin typeface="Montserrat"/>
                <a:ea typeface="Montserrat"/>
                <a:cs typeface="Montserrat"/>
                <a:sym typeface="Montserrat"/>
              </a:rPr>
              <a:t>Dra. Ana Eduarda de Almeida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2508038" y="2997313"/>
            <a:ext cx="702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b="1">
                <a:latin typeface="Montserrat"/>
                <a:ea typeface="Montserrat"/>
                <a:cs typeface="Montserrat"/>
                <a:sym typeface="Montserrat"/>
              </a:rPr>
              <a:t>ADM Executivo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>
                <a:latin typeface="Montserrat"/>
                <a:ea typeface="Montserrat"/>
                <a:cs typeface="Montserrat"/>
                <a:sym typeface="Montserrat"/>
              </a:rPr>
              <a:t>Eng.º Pedro Manuel Sebastião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4059275" y="2997300"/>
            <a:ext cx="702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b="1">
                <a:latin typeface="Montserrat"/>
                <a:ea typeface="Montserrat"/>
                <a:cs typeface="Montserrat"/>
                <a:sym typeface="Montserrat"/>
              </a:rPr>
              <a:t>ADM Executivo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>
                <a:latin typeface="Montserrat"/>
                <a:ea typeface="Montserrat"/>
                <a:cs typeface="Montserrat"/>
                <a:sym typeface="Montserrat"/>
              </a:rPr>
              <a:t>Eng.º Adão Manuel da Silva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984475" y="3898675"/>
            <a:ext cx="702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b="1">
                <a:latin typeface="Montserrat"/>
                <a:ea typeface="Montserrat"/>
                <a:cs typeface="Montserrat"/>
                <a:sym typeface="Montserrat"/>
              </a:rPr>
              <a:t>ADM Executivo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>
                <a:latin typeface="Montserrat"/>
                <a:ea typeface="Montserrat"/>
                <a:cs typeface="Montserrat"/>
                <a:sym typeface="Montserrat"/>
              </a:rPr>
              <a:t>Eng.º Manuel Silva Lopes da Cruz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2521875" y="3898675"/>
            <a:ext cx="702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b="1">
                <a:latin typeface="Montserrat"/>
                <a:ea typeface="Montserrat"/>
                <a:cs typeface="Montserrat"/>
                <a:sym typeface="Montserrat"/>
              </a:rPr>
              <a:t>ADM Não Executivo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>
                <a:latin typeface="Montserrat"/>
                <a:ea typeface="Montserrat"/>
                <a:cs typeface="Montserrat"/>
                <a:sym typeface="Montserrat"/>
              </a:rPr>
              <a:t>Dr. Domingos António Candeia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4059275" y="3898675"/>
            <a:ext cx="702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b="1">
                <a:latin typeface="Montserrat"/>
                <a:ea typeface="Montserrat"/>
                <a:cs typeface="Montserrat"/>
                <a:sym typeface="Montserrat"/>
              </a:rPr>
              <a:t>ADM Não Executivo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>
                <a:latin typeface="Montserrat"/>
                <a:ea typeface="Montserrat"/>
                <a:cs typeface="Montserrat"/>
                <a:sym typeface="Montserrat"/>
              </a:rPr>
              <a:t>Eng.º Armando João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l="12000" t="6919" r="12333" b="27806"/>
          <a:stretch/>
        </p:blipFill>
        <p:spPr>
          <a:xfrm>
            <a:off x="267150" y="2085012"/>
            <a:ext cx="717325" cy="73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7379" t="3695" r="8854" b="35728"/>
          <a:stretch/>
        </p:blipFill>
        <p:spPr>
          <a:xfrm>
            <a:off x="267148" y="2972097"/>
            <a:ext cx="717325" cy="7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9">
            <a:alphaModFix/>
          </a:blip>
          <a:srcRect l="4467" t="3497" r="8112" b="35893"/>
          <a:stretch/>
        </p:blipFill>
        <p:spPr>
          <a:xfrm>
            <a:off x="1697513" y="2972100"/>
            <a:ext cx="745778" cy="7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10">
            <a:alphaModFix/>
          </a:blip>
          <a:srcRect l="8427" t="5707" r="11840" b="35638"/>
          <a:stretch/>
        </p:blipFill>
        <p:spPr>
          <a:xfrm>
            <a:off x="3275675" y="2981528"/>
            <a:ext cx="745775" cy="7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1">
            <a:alphaModFix/>
          </a:blip>
          <a:srcRect l="6352" t="4244" r="9839" b="35893"/>
          <a:stretch/>
        </p:blipFill>
        <p:spPr>
          <a:xfrm>
            <a:off x="252925" y="3878550"/>
            <a:ext cx="745775" cy="7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2">
            <a:alphaModFix/>
          </a:blip>
          <a:srcRect l="5106" t="6715" r="7747" b="34172"/>
          <a:stretch/>
        </p:blipFill>
        <p:spPr>
          <a:xfrm>
            <a:off x="1680425" y="3879775"/>
            <a:ext cx="745775" cy="7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3">
            <a:alphaModFix/>
          </a:blip>
          <a:srcRect l="7026" t="6733" r="7386" b="34460"/>
          <a:stretch/>
        </p:blipFill>
        <p:spPr>
          <a:xfrm>
            <a:off x="3267125" y="3884850"/>
            <a:ext cx="745775" cy="731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31"/>
          <p:cNvPicPr preferRelativeResize="0"/>
          <p:nvPr/>
        </p:nvPicPr>
        <p:blipFill rotWithShape="1">
          <a:blip r:embed="rId3">
            <a:alphaModFix/>
          </a:blip>
          <a:srcRect l="22106" t="6302" r="108" b="3142"/>
          <a:stretch/>
        </p:blipFill>
        <p:spPr>
          <a:xfrm>
            <a:off x="0" y="-50"/>
            <a:ext cx="63456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9268" y="3846393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4605" y="1005596"/>
            <a:ext cx="1903146" cy="4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 txBox="1"/>
          <p:nvPr/>
        </p:nvSpPr>
        <p:spPr>
          <a:xfrm>
            <a:off x="90700" y="3846400"/>
            <a:ext cx="62550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3" name="Google Shape;34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8225" y="172850"/>
            <a:ext cx="1395900" cy="6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1"/>
          <p:cNvSpPr txBox="1"/>
          <p:nvPr/>
        </p:nvSpPr>
        <p:spPr>
          <a:xfrm>
            <a:off x="6824600" y="1639213"/>
            <a:ext cx="1965300" cy="1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 err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Tuasakula</a:t>
            </a:r>
            <a:r>
              <a:rPr lang="pt-PT" sz="24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!</a:t>
            </a:r>
            <a:endParaRPr sz="2400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Tuna </a:t>
            </a:r>
            <a:r>
              <a:rPr lang="pt-PT" sz="2400" dirty="0" err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Sakwila</a:t>
            </a:r>
            <a:r>
              <a:rPr lang="pt-PT" sz="24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!</a:t>
            </a:r>
            <a:endParaRPr sz="2400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 err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Nga</a:t>
            </a:r>
            <a:r>
              <a:rPr lang="pt-PT" sz="24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pt-PT" sz="2400" dirty="0" err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Sakidila</a:t>
            </a:r>
            <a:r>
              <a:rPr lang="pt-PT" sz="24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!</a:t>
            </a:r>
            <a:endParaRPr sz="2400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 err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Nda</a:t>
            </a:r>
            <a:r>
              <a:rPr lang="pt-PT" sz="24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pt-PT" sz="2400" dirty="0" err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Pandula</a:t>
            </a:r>
            <a:r>
              <a:rPr lang="pt-PT" sz="24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!</a:t>
            </a:r>
            <a:endParaRPr sz="2400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 err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Ntondele</a:t>
            </a:r>
            <a:r>
              <a:rPr lang="pt-PT" sz="2400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!</a:t>
            </a:r>
            <a:endParaRPr sz="2400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50" y="1304000"/>
            <a:ext cx="8487965" cy="37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t="11449" b="68068"/>
          <a:stretch/>
        </p:blipFill>
        <p:spPr>
          <a:xfrm>
            <a:off x="-250" y="0"/>
            <a:ext cx="9143999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7147725" y="47813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67125" y="710625"/>
            <a:ext cx="3572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Estrutura Orgânica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0" y="0"/>
            <a:ext cx="3010200" cy="51435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 smtClean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PT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população do país regista um crescimento anual de cerca de 3%. Luanda  representa cerca de 30% da população total do país com mais de</a:t>
            </a: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 milhões de habitantes e uma demanda média acima de 115 litros de água por habitante diariamente.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6073200" y="0"/>
            <a:ext cx="3070800" cy="514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 investimentos ao nível da construção de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infra-estruturas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captação, tratamento e distribuição de água requerem um planeamento apertado e uma constante atenção às movimentações demográficas da província</a:t>
            </a:r>
            <a:r>
              <a:rPr lang="pt-PT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304700" y="479335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3006300" y="0"/>
            <a:ext cx="3070800" cy="5143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24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Luanda é heterogénea: urbana,  periurbana e rural. Estes três 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factores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associados à elevada densidade populacional e a  um urbanismo territorial débil,  constituem desafios de grande  dimensão para a EPAL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50523" y="773084"/>
            <a:ext cx="2809701" cy="43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Urbanismo Territorial</a:t>
            </a:r>
            <a:endParaRPr lang="pt-PT" sz="2000" b="1" dirty="0"/>
          </a:p>
        </p:txBody>
      </p:sp>
      <p:sp>
        <p:nvSpPr>
          <p:cNvPr id="11" name="Retângulo 10"/>
          <p:cNvSpPr/>
          <p:nvPr/>
        </p:nvSpPr>
        <p:spPr>
          <a:xfrm>
            <a:off x="6100547" y="770423"/>
            <a:ext cx="2809701" cy="43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Investimento</a:t>
            </a:r>
            <a:endParaRPr lang="pt-PT" sz="2000" b="1" dirty="0"/>
          </a:p>
        </p:txBody>
      </p:sp>
      <p:sp>
        <p:nvSpPr>
          <p:cNvPr id="12" name="Retângulo 11"/>
          <p:cNvSpPr/>
          <p:nvPr/>
        </p:nvSpPr>
        <p:spPr>
          <a:xfrm>
            <a:off x="140111" y="770422"/>
            <a:ext cx="2809701" cy="43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Demografia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7147725" y="47813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56;p17"/>
          <p:cNvSpPr txBox="1">
            <a:spLocks/>
          </p:cNvSpPr>
          <p:nvPr/>
        </p:nvSpPr>
        <p:spPr>
          <a:xfrm>
            <a:off x="295825" y="136627"/>
            <a:ext cx="34680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pt-PT" sz="1200" b="1" dirty="0" smtClean="0">
                <a:solidFill>
                  <a:srgbClr val="002060"/>
                </a:solidFill>
              </a:rPr>
              <a:t>Empresa Pública de Águas, EPAL – E.P.</a:t>
            </a:r>
          </a:p>
          <a:p>
            <a:endParaRPr lang="pt-PT" sz="800" b="1" dirty="0" smtClean="0">
              <a:solidFill>
                <a:srgbClr val="002060"/>
              </a:solidFill>
            </a:endParaRPr>
          </a:p>
          <a:p>
            <a:r>
              <a:rPr lang="pt-PT" sz="2400" b="1" dirty="0" smtClean="0">
                <a:solidFill>
                  <a:schemeClr val="accent3"/>
                </a:solidFill>
              </a:rPr>
              <a:t>Mercado</a:t>
            </a:r>
            <a:endParaRPr lang="pt-PT" sz="2400" b="1" dirty="0">
              <a:solidFill>
                <a:schemeClr val="accent3"/>
              </a:solidFill>
            </a:endParaRPr>
          </a:p>
        </p:txBody>
      </p:sp>
      <p:sp>
        <p:nvSpPr>
          <p:cNvPr id="26" name="Google Shape;275;p17"/>
          <p:cNvSpPr/>
          <p:nvPr/>
        </p:nvSpPr>
        <p:spPr>
          <a:xfrm>
            <a:off x="219625" y="998854"/>
            <a:ext cx="2400900" cy="305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Superficie 18.835 km2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29" name="Google Shape;278;p17"/>
          <p:cNvSpPr/>
          <p:nvPr/>
        </p:nvSpPr>
        <p:spPr>
          <a:xfrm>
            <a:off x="37000" y="1073625"/>
            <a:ext cx="2281500" cy="756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População 7.817.093 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0" name="Google Shape;279;p17"/>
          <p:cNvSpPr txBox="1"/>
          <p:nvPr/>
        </p:nvSpPr>
        <p:spPr>
          <a:xfrm>
            <a:off x="5387833" y="4175800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3"/>
                </a:solidFill>
              </a:rPr>
              <a:t>Volume de Negocio</a:t>
            </a:r>
            <a:endParaRPr sz="1000" b="1">
              <a:solidFill>
                <a:schemeClr val="accent3"/>
              </a:solidFill>
            </a:endParaRPr>
          </a:p>
        </p:txBody>
      </p:sp>
      <p:sp>
        <p:nvSpPr>
          <p:cNvPr id="31" name="Google Shape;280;p17"/>
          <p:cNvSpPr/>
          <p:nvPr/>
        </p:nvSpPr>
        <p:spPr>
          <a:xfrm>
            <a:off x="5098708" y="4447950"/>
            <a:ext cx="1941600" cy="1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solidFill>
                  <a:schemeClr val="dk1"/>
                </a:solidFill>
              </a:rPr>
              <a:t>1.650.349.399 </a:t>
            </a:r>
            <a:r>
              <a:rPr lang="en" sz="1000" b="1" dirty="0">
                <a:solidFill>
                  <a:schemeClr val="dk1"/>
                </a:solidFill>
              </a:rPr>
              <a:t>kz</a:t>
            </a:r>
            <a:endParaRPr sz="1000" b="1" dirty="0">
              <a:solidFill>
                <a:schemeClr val="dk1"/>
              </a:solidFill>
            </a:endParaRPr>
          </a:p>
        </p:txBody>
      </p:sp>
      <p:sp>
        <p:nvSpPr>
          <p:cNvPr id="32" name="Google Shape;257;p17"/>
          <p:cNvSpPr txBox="1"/>
          <p:nvPr/>
        </p:nvSpPr>
        <p:spPr>
          <a:xfrm>
            <a:off x="1322913" y="2024975"/>
            <a:ext cx="1654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 Pontos de Captação 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Google Shape;258;p17"/>
          <p:cNvSpPr txBox="1"/>
          <p:nvPr/>
        </p:nvSpPr>
        <p:spPr>
          <a:xfrm>
            <a:off x="1322913" y="2253575"/>
            <a:ext cx="20073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Estações de Tratamento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Google Shape;259;p17"/>
          <p:cNvSpPr txBox="1"/>
          <p:nvPr/>
        </p:nvSpPr>
        <p:spPr>
          <a:xfrm>
            <a:off x="1322913" y="3404435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Distribuição Média Actual</a:t>
            </a:r>
            <a:endParaRPr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Google Shape;260;p17"/>
          <p:cNvSpPr txBox="1"/>
          <p:nvPr/>
        </p:nvSpPr>
        <p:spPr>
          <a:xfrm>
            <a:off x="1322913" y="3175835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Centros de Distribuição Existentes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Google Shape;261;p17"/>
          <p:cNvSpPr txBox="1"/>
          <p:nvPr/>
        </p:nvSpPr>
        <p:spPr>
          <a:xfrm>
            <a:off x="1322913" y="3622525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Condutas  Adutoras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Google Shape;262;p17"/>
          <p:cNvSpPr txBox="1"/>
          <p:nvPr/>
        </p:nvSpPr>
        <p:spPr>
          <a:xfrm>
            <a:off x="1322913" y="3851125"/>
            <a:ext cx="2705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Extensão Rede de Distibuição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Google Shape;263;p17"/>
          <p:cNvSpPr txBox="1"/>
          <p:nvPr/>
        </p:nvSpPr>
        <p:spPr>
          <a:xfrm>
            <a:off x="1322913" y="4079725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Lojas </a:t>
            </a:r>
            <a:r>
              <a:rPr lang="en" sz="900" b="1" dirty="0">
                <a:solidFill>
                  <a:schemeClr val="accent3">
                    <a:lumMod val="50000"/>
                  </a:schemeClr>
                </a:solidFill>
              </a:rPr>
              <a:t>Comerciais</a:t>
            </a:r>
            <a:endParaRPr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Google Shape;264;p17"/>
          <p:cNvSpPr txBox="1"/>
          <p:nvPr/>
        </p:nvSpPr>
        <p:spPr>
          <a:xfrm>
            <a:off x="1326088" y="1796375"/>
            <a:ext cx="1499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 Municipios 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Google Shape;265;p17"/>
          <p:cNvSpPr txBox="1"/>
          <p:nvPr/>
        </p:nvSpPr>
        <p:spPr>
          <a:xfrm>
            <a:off x="1322913" y="4308325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Locais de Consumo/Base de Dados</a:t>
            </a:r>
            <a:endParaRPr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Google Shape;266;p17"/>
          <p:cNvSpPr/>
          <p:nvPr/>
        </p:nvSpPr>
        <p:spPr>
          <a:xfrm>
            <a:off x="230473" y="184817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Google Shape;267;p17"/>
          <p:cNvSpPr/>
          <p:nvPr/>
        </p:nvSpPr>
        <p:spPr>
          <a:xfrm>
            <a:off x="230473" y="207677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Google Shape;268;p17"/>
          <p:cNvSpPr/>
          <p:nvPr/>
        </p:nvSpPr>
        <p:spPr>
          <a:xfrm>
            <a:off x="230473" y="230537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14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Google Shape;269;p17"/>
          <p:cNvSpPr/>
          <p:nvPr/>
        </p:nvSpPr>
        <p:spPr>
          <a:xfrm>
            <a:off x="230473" y="322763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900" b="1" dirty="0" smtClean="0">
                <a:solidFill>
                  <a:schemeClr val="accent3">
                    <a:lumMod val="50000"/>
                  </a:schemeClr>
                </a:solidFill>
              </a:rPr>
              <a:t>27</a:t>
            </a:r>
            <a:endParaRPr lang="pt-PT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Google Shape;270;p17"/>
          <p:cNvSpPr/>
          <p:nvPr/>
        </p:nvSpPr>
        <p:spPr>
          <a:xfrm>
            <a:off x="230473" y="345623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900" b="1" dirty="0">
                <a:solidFill>
                  <a:schemeClr val="accent3">
                    <a:lumMod val="50000"/>
                  </a:schemeClr>
                </a:solidFill>
              </a:rPr>
              <a:t>484.000 m</a:t>
            </a:r>
            <a:r>
              <a:rPr lang="pt-PT" sz="900" b="1" baseline="30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pt-PT" sz="900" b="1" dirty="0">
                <a:solidFill>
                  <a:schemeClr val="accent3">
                    <a:lumMod val="50000"/>
                  </a:schemeClr>
                </a:solidFill>
              </a:rPr>
              <a:t>/dia</a:t>
            </a:r>
          </a:p>
        </p:txBody>
      </p:sp>
      <p:sp>
        <p:nvSpPr>
          <p:cNvPr id="46" name="Google Shape;271;p17"/>
          <p:cNvSpPr/>
          <p:nvPr/>
        </p:nvSpPr>
        <p:spPr>
          <a:xfrm>
            <a:off x="230473" y="367432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703 km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Google Shape;272;p17"/>
          <p:cNvSpPr/>
          <p:nvPr/>
        </p:nvSpPr>
        <p:spPr>
          <a:xfrm>
            <a:off x="230473" y="390292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10.667 km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Google Shape;273;p17"/>
          <p:cNvSpPr/>
          <p:nvPr/>
        </p:nvSpPr>
        <p:spPr>
          <a:xfrm>
            <a:off x="230473" y="413152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17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9" name="Google Shape;274;p17"/>
          <p:cNvSpPr/>
          <p:nvPr/>
        </p:nvSpPr>
        <p:spPr>
          <a:xfrm>
            <a:off x="230473" y="436012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475.656</a:t>
            </a:r>
            <a:endParaRPr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0" name="Google Shape;276;p17"/>
          <p:cNvSpPr txBox="1"/>
          <p:nvPr/>
        </p:nvSpPr>
        <p:spPr>
          <a:xfrm>
            <a:off x="1322913" y="4536925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3">
                    <a:lumMod val="50000"/>
                  </a:schemeClr>
                </a:solidFill>
              </a:rPr>
              <a:t>Colaboradores</a:t>
            </a:r>
            <a:endParaRPr sz="9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" name="Google Shape;277;p17"/>
          <p:cNvSpPr/>
          <p:nvPr/>
        </p:nvSpPr>
        <p:spPr>
          <a:xfrm>
            <a:off x="230473" y="4588729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1.736</a:t>
            </a:r>
            <a:endParaRPr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Google Shape;259;p17"/>
          <p:cNvSpPr txBox="1"/>
          <p:nvPr/>
        </p:nvSpPr>
        <p:spPr>
          <a:xfrm>
            <a:off x="1322913" y="2736071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Capacidade Real Média de Produção</a:t>
            </a:r>
            <a:endParaRPr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Google Shape;260;p17"/>
          <p:cNvSpPr txBox="1"/>
          <p:nvPr/>
        </p:nvSpPr>
        <p:spPr>
          <a:xfrm>
            <a:off x="1322913" y="2507471"/>
            <a:ext cx="2166139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Capacidade Nominal de Produção</a:t>
            </a:r>
            <a:endParaRPr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Google Shape;261;p17"/>
          <p:cNvSpPr txBox="1"/>
          <p:nvPr/>
        </p:nvSpPr>
        <p:spPr>
          <a:xfrm>
            <a:off x="1322913" y="2964671"/>
            <a:ext cx="2705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Produção Média Necessária</a:t>
            </a:r>
            <a:endParaRPr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Google Shape;269;p17"/>
          <p:cNvSpPr/>
          <p:nvPr/>
        </p:nvSpPr>
        <p:spPr>
          <a:xfrm>
            <a:off x="230473" y="2559275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690.874 m</a:t>
            </a:r>
            <a:r>
              <a:rPr lang="en" sz="900" b="1" baseline="30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" sz="900" b="1" dirty="0" smtClean="0">
                <a:solidFill>
                  <a:schemeClr val="accent3">
                    <a:lumMod val="50000"/>
                  </a:schemeClr>
                </a:solidFill>
              </a:rPr>
              <a:t>/dia</a:t>
            </a:r>
            <a:endParaRPr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6" name="Google Shape;270;p17"/>
          <p:cNvSpPr/>
          <p:nvPr/>
        </p:nvSpPr>
        <p:spPr>
          <a:xfrm>
            <a:off x="230473" y="2787875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900" b="1" dirty="0" smtClean="0">
                <a:solidFill>
                  <a:schemeClr val="accent3">
                    <a:lumMod val="50000"/>
                  </a:schemeClr>
                </a:solidFill>
              </a:rPr>
              <a:t>540.000 m</a:t>
            </a:r>
            <a:r>
              <a:rPr lang="pt-PT" sz="900" b="1" baseline="30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pt-PT" sz="900" b="1" dirty="0" smtClean="0">
                <a:solidFill>
                  <a:schemeClr val="accent3">
                    <a:lumMod val="50000"/>
                  </a:schemeClr>
                </a:solidFill>
              </a:rPr>
              <a:t>/dia</a:t>
            </a:r>
            <a:endParaRPr lang="pt-PT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" name="Google Shape;271;p17"/>
          <p:cNvSpPr/>
          <p:nvPr/>
        </p:nvSpPr>
        <p:spPr>
          <a:xfrm>
            <a:off x="230473" y="3016475"/>
            <a:ext cx="1145915" cy="1777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900" b="1" dirty="0" smtClean="0">
                <a:solidFill>
                  <a:schemeClr val="accent3">
                    <a:lumMod val="50000"/>
                  </a:schemeClr>
                </a:solidFill>
              </a:rPr>
              <a:t>1 Milhão m</a:t>
            </a:r>
            <a:r>
              <a:rPr lang="pt-PT" sz="900" b="1" baseline="30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pt-PT" sz="900" b="1" dirty="0" smtClean="0">
                <a:solidFill>
                  <a:schemeClr val="accent3">
                    <a:lumMod val="50000"/>
                  </a:schemeClr>
                </a:solidFill>
              </a:rPr>
              <a:t>/dia</a:t>
            </a:r>
            <a:endParaRPr lang="pt-PT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-25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t="11449" b="68068"/>
          <a:stretch/>
        </p:blipFill>
        <p:spPr>
          <a:xfrm>
            <a:off x="-250" y="0"/>
            <a:ext cx="9143999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7147725" y="47813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315425" y="1368175"/>
            <a:ext cx="46350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Evolução da Produção de Água (m</a:t>
            </a:r>
            <a:r>
              <a:rPr lang="pt-PT" sz="1800" b="1" baseline="300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2016 - 1.º Semestre 2018</a:t>
            </a:r>
            <a:endParaRPr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18" title="Points score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604" y="2182650"/>
            <a:ext cx="4306395" cy="266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4865900" y="2118475"/>
            <a:ext cx="38394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Condicionantes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Anomalias pontuais dos equipamentos hidráulicos;</a:t>
            </a:r>
            <a:endParaRPr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Avarias pontuais dos órgãos de tratamento;</a:t>
            </a:r>
            <a:endParaRPr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Cortes pontuais de energia nas </a:t>
            </a:r>
            <a:r>
              <a:rPr lang="pt-PT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ETA’s</a:t>
            </a:r>
            <a:r>
              <a:rPr lang="pt-PT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Insuficiência de grupos geradores;</a:t>
            </a:r>
            <a:endParaRPr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Inoperância de grupos de bombagem;</a:t>
            </a:r>
            <a:endParaRPr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Constrangimentos pontuais na EB </a:t>
            </a:r>
            <a:r>
              <a:rPr lang="pt-PT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Kilamba</a:t>
            </a:r>
            <a:r>
              <a:rPr lang="pt-PT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267125" y="710625"/>
            <a:ext cx="698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Indicadores Operacionais e Financeiros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t="11449" b="68068"/>
          <a:stretch/>
        </p:blipFill>
        <p:spPr>
          <a:xfrm>
            <a:off x="-250" y="0"/>
            <a:ext cx="9143999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7147725" y="47813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242975" y="1304000"/>
            <a:ext cx="54801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Evolução da Distribuição de Água (m</a:t>
            </a:r>
            <a:r>
              <a:rPr lang="pt-PT" sz="1800" b="1" baseline="300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2016 - 1.º Semestre 2018</a:t>
            </a:r>
            <a:endParaRPr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733200" y="1886925"/>
            <a:ext cx="4129200" cy="30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Condicionantes</a:t>
            </a:r>
            <a:endParaRPr sz="13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Garimpo de água e vandalismo as condutas adutoras;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Perdas consideráveis de água na distribuição;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Estado obsolecto de parte da rede de distribuição;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Roturas frequentes na rede de distribuição;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Insuficiência de níveis nos Centros de Distribuição;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Inoperância de grupos de bombagem;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Cortes pontuais de energia;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Insuficiência de grupos geradores.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19" title="Points score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975" y="1977400"/>
            <a:ext cx="4329024" cy="29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242975" y="708363"/>
            <a:ext cx="698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Indicadores Operacionais e Financeiros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t="11449" b="68068"/>
          <a:stretch/>
        </p:blipFill>
        <p:spPr>
          <a:xfrm>
            <a:off x="-250" y="0"/>
            <a:ext cx="9143999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7147725" y="47813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218825" y="1304000"/>
            <a:ext cx="54801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Evolução da </a:t>
            </a:r>
            <a:r>
              <a:rPr lang="pt-PT" sz="1800" b="1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Facturação</a:t>
            </a: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 de Água (m</a:t>
            </a:r>
            <a:r>
              <a:rPr lang="pt-PT" sz="1800" b="1" baseline="30000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2016 - 1.º Semestre 2018</a:t>
            </a:r>
            <a:endParaRPr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4918125" y="2054300"/>
            <a:ext cx="4068900" cy="28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Condicionantes</a:t>
            </a:r>
            <a:endParaRPr sz="15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Montserrat"/>
              <a:buChar char="➔"/>
            </a:pPr>
            <a:r>
              <a:rPr lang="pt-PT" sz="15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Insuficiência da distribuição de água;</a:t>
            </a:r>
            <a:endParaRPr sz="15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Montserrat"/>
              <a:buChar char="➔"/>
            </a:pPr>
            <a:r>
              <a:rPr lang="pt-PT" sz="15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Perdas comerciais consideráveis entre a distribuição e a facturação;</a:t>
            </a:r>
            <a:endParaRPr sz="15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Montserrat"/>
              <a:buChar char="➔"/>
            </a:pPr>
            <a:r>
              <a:rPr lang="pt-PT" sz="15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Número considerável de clientes com facturação por estimativa;</a:t>
            </a:r>
            <a:endParaRPr sz="15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Montserrat"/>
              <a:buChar char="➔"/>
            </a:pPr>
            <a:r>
              <a:rPr lang="pt-PT" sz="15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Base de dados de Clientes;</a:t>
            </a:r>
            <a:endParaRPr sz="15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500"/>
              <a:buFont typeface="Montserrat"/>
              <a:buChar char="➔"/>
            </a:pPr>
            <a:r>
              <a:rPr lang="pt-PT" sz="15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Acesso inadequado em algumas zonas da cidade.</a:t>
            </a:r>
            <a:endParaRPr sz="15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218825" y="696313"/>
            <a:ext cx="698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Indicadores Operacionais e Financeiros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0" title="Points score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825" y="2084167"/>
            <a:ext cx="4575300" cy="2829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t="11449" b="68068"/>
          <a:stretch/>
        </p:blipFill>
        <p:spPr>
          <a:xfrm>
            <a:off x="-250" y="0"/>
            <a:ext cx="9143999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43" y="3593068"/>
            <a:ext cx="1193804" cy="53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224" y="79700"/>
            <a:ext cx="702776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9775" y="112088"/>
            <a:ext cx="13144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7147725" y="4781300"/>
            <a:ext cx="18393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EPAL</a:t>
            </a:r>
            <a:r>
              <a:rPr lang="pt-PT" sz="8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, juntos somos mais fortes!</a:t>
            </a:r>
            <a:endParaRPr sz="8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218825" y="1304000"/>
            <a:ext cx="54801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Evolução da </a:t>
            </a:r>
            <a:r>
              <a:rPr lang="pt-PT" sz="1800" b="1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Facturação</a:t>
            </a: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 de Água (</a:t>
            </a:r>
            <a:r>
              <a:rPr lang="pt-PT" sz="1800" b="1" dirty="0" err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AKz</a:t>
            </a:r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2016 - 1.º Semestre 2018</a:t>
            </a:r>
            <a:endParaRPr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4918125" y="1933900"/>
            <a:ext cx="4068900" cy="29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Condicionantes</a:t>
            </a:r>
            <a:endParaRPr sz="1300" b="1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Deficiência do cadastro e da base de dados de clientes;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Número considerável de clientes bloqueados;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Insuficiência da distribuição de água em áreas com potencial de facturação e cobrança;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Instabilidade de comunicações;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Morosidade no processamento de dados do sistema em uso;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Inadaptação do sistema às matrizes e processos internos actuais;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1300"/>
              <a:buFont typeface="Montserrat"/>
              <a:buChar char="➔"/>
            </a:pPr>
            <a:r>
              <a:rPr lang="pt-PT" sz="130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Falta de contadores.</a:t>
            </a:r>
            <a:endParaRPr sz="130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21" title="Points score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825" y="1988175"/>
            <a:ext cx="4604892" cy="284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218825" y="696313"/>
            <a:ext cx="698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b="1" dirty="0">
                <a:solidFill>
                  <a:srgbClr val="254061"/>
                </a:solidFill>
                <a:latin typeface="Montserrat"/>
                <a:ea typeface="Montserrat"/>
                <a:cs typeface="Montserrat"/>
                <a:sym typeface="Montserrat"/>
              </a:rPr>
              <a:t>Principais Indicadores Operacionais e Financeiros</a:t>
            </a:r>
            <a:endParaRPr sz="1800" b="1" dirty="0">
              <a:solidFill>
                <a:srgbClr val="2540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1996</Words>
  <Application>Microsoft Office PowerPoint</Application>
  <PresentationFormat>Apresentação no Ecrã (16:9)</PresentationFormat>
  <Paragraphs>498</Paragraphs>
  <Slides>20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7" baseType="lpstr">
      <vt:lpstr>Roboto</vt:lpstr>
      <vt:lpstr>Roboto Medium</vt:lpstr>
      <vt:lpstr>Montserrat</vt:lpstr>
      <vt:lpstr>Caveat</vt:lpstr>
      <vt:lpstr>Arial</vt:lpstr>
      <vt:lpstr>Proxima Nova</vt:lpstr>
      <vt:lpstr>Spearmint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Roque Saraiva</dc:creator>
  <cp:lastModifiedBy>hp</cp:lastModifiedBy>
  <cp:revision>31</cp:revision>
  <dcterms:modified xsi:type="dcterms:W3CDTF">2018-09-11T06:37:29Z</dcterms:modified>
</cp:coreProperties>
</file>