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7" r:id="rId1"/>
    <p:sldMasterId id="2147484055" r:id="rId2"/>
  </p:sldMasterIdLst>
  <p:notesMasterIdLst>
    <p:notesMasterId r:id="rId18"/>
  </p:notesMasterIdLst>
  <p:sldIdLst>
    <p:sldId id="539" r:id="rId3"/>
    <p:sldId id="554" r:id="rId4"/>
    <p:sldId id="527" r:id="rId5"/>
    <p:sldId id="528" r:id="rId6"/>
    <p:sldId id="540" r:id="rId7"/>
    <p:sldId id="454" r:id="rId8"/>
    <p:sldId id="530" r:id="rId9"/>
    <p:sldId id="552" r:id="rId10"/>
    <p:sldId id="549" r:id="rId11"/>
    <p:sldId id="553" r:id="rId12"/>
    <p:sldId id="544" r:id="rId13"/>
    <p:sldId id="546" r:id="rId14"/>
    <p:sldId id="545" r:id="rId15"/>
    <p:sldId id="442" r:id="rId16"/>
    <p:sldId id="334" r:id="rId17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917"/>
    <a:srgbClr val="D850B4"/>
    <a:srgbClr val="EBA03D"/>
    <a:srgbClr val="F7AB21"/>
    <a:srgbClr val="ECAAD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8" autoAdjust="0"/>
    <p:restoredTop sz="94706" autoAdjust="0"/>
  </p:normalViewPr>
  <p:slideViewPr>
    <p:cSldViewPr>
      <p:cViewPr varScale="1">
        <p:scale>
          <a:sx n="74" d="100"/>
          <a:sy n="74" d="100"/>
        </p:scale>
        <p:origin x="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lha_de_C_lculo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lha_de_C_lculo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Folha1!$E$5</c:f>
              <c:strCache>
                <c:ptCount val="1"/>
                <c:pt idx="0">
                  <c:v>Taxa de Electrificação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Folha1!$F$4:$P$4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Folha1!$F$5:$P$5</c:f>
              <c:numCache>
                <c:formatCode>General</c:formatCode>
                <c:ptCount val="11"/>
                <c:pt idx="0">
                  <c:v>21.5</c:v>
                </c:pt>
                <c:pt idx="1">
                  <c:v>27.4</c:v>
                </c:pt>
                <c:pt idx="2">
                  <c:v>33.299999999999997</c:v>
                </c:pt>
                <c:pt idx="3">
                  <c:v>39.199999999999996</c:v>
                </c:pt>
                <c:pt idx="4">
                  <c:v>45.099999999999994</c:v>
                </c:pt>
                <c:pt idx="5">
                  <c:v>51</c:v>
                </c:pt>
                <c:pt idx="6">
                  <c:v>59.14</c:v>
                </c:pt>
                <c:pt idx="7">
                  <c:v>67.28</c:v>
                </c:pt>
                <c:pt idx="8">
                  <c:v>75.42</c:v>
                </c:pt>
                <c:pt idx="9">
                  <c:v>76.240000000000009</c:v>
                </c:pt>
                <c:pt idx="10">
                  <c:v>77.06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777056"/>
        <c:axId val="299777448"/>
      </c:barChart>
      <c:catAx>
        <c:axId val="299777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Ano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99777448"/>
        <c:crosses val="autoZero"/>
        <c:auto val="1"/>
        <c:lblAlgn val="ctr"/>
        <c:lblOffset val="100"/>
        <c:noMultiLvlLbl val="0"/>
      </c:catAx>
      <c:valAx>
        <c:axId val="29977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Taxa de Electrificação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997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Folha1!$F$4</c:f>
              <c:strCache>
                <c:ptCount val="1"/>
                <c:pt idx="0">
                  <c:v>Demanda (MW)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Folha1!$G$2:$P$2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Folha1!$G$4:$P$4</c:f>
              <c:numCache>
                <c:formatCode>General</c:formatCode>
                <c:ptCount val="10"/>
                <c:pt idx="0">
                  <c:v>287.08999999999997</c:v>
                </c:pt>
                <c:pt idx="1">
                  <c:v>321.10000000000002</c:v>
                </c:pt>
                <c:pt idx="2">
                  <c:v>355.5</c:v>
                </c:pt>
                <c:pt idx="3">
                  <c:v>393.31</c:v>
                </c:pt>
                <c:pt idx="4">
                  <c:v>462.65</c:v>
                </c:pt>
                <c:pt idx="5">
                  <c:v>499.42</c:v>
                </c:pt>
                <c:pt idx="6">
                  <c:v>537.91999999999996</c:v>
                </c:pt>
                <c:pt idx="7">
                  <c:v>578.20000000000005</c:v>
                </c:pt>
                <c:pt idx="8">
                  <c:v>599.28</c:v>
                </c:pt>
                <c:pt idx="9">
                  <c:v>621.89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18328"/>
        <c:axId val="157721072"/>
      </c:barChart>
      <c:lineChart>
        <c:grouping val="standard"/>
        <c:varyColors val="0"/>
        <c:ser>
          <c:idx val="0"/>
          <c:order val="0"/>
          <c:tx>
            <c:strRef>
              <c:f>Folha1!$F$3</c:f>
              <c:strCache>
                <c:ptCount val="1"/>
                <c:pt idx="0">
                  <c:v>Geração Total (MW)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Folha1!$G$2:$P$2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Folha1!$G$3:$P$3</c:f>
              <c:numCache>
                <c:formatCode>General</c:formatCode>
                <c:ptCount val="10"/>
                <c:pt idx="0">
                  <c:v>110.88</c:v>
                </c:pt>
                <c:pt idx="1">
                  <c:v>130.88</c:v>
                </c:pt>
                <c:pt idx="2">
                  <c:v>178.88</c:v>
                </c:pt>
                <c:pt idx="3">
                  <c:v>178.88</c:v>
                </c:pt>
                <c:pt idx="4">
                  <c:v>249.88</c:v>
                </c:pt>
                <c:pt idx="5">
                  <c:v>249.88</c:v>
                </c:pt>
                <c:pt idx="6">
                  <c:v>249.88</c:v>
                </c:pt>
                <c:pt idx="7">
                  <c:v>249.88</c:v>
                </c:pt>
                <c:pt idx="8">
                  <c:v>222.4</c:v>
                </c:pt>
                <c:pt idx="9">
                  <c:v>222.4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18328"/>
        <c:axId val="157721072"/>
      </c:lineChart>
      <c:catAx>
        <c:axId val="157718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Anos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7721072"/>
        <c:crosses val="autoZero"/>
        <c:auto val="1"/>
        <c:lblAlgn val="ctr"/>
        <c:lblOffset val="100"/>
        <c:noMultiLvlLbl val="0"/>
      </c:catAx>
      <c:valAx>
        <c:axId val="15772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771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70685B-C365-4C46-9681-F8F4A99570C4}" type="datetimeFigureOut">
              <a:rPr lang="es-ES"/>
              <a:pPr>
                <a:defRPr/>
              </a:pPr>
              <a:t>11/09/2018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ECE1B02-EF0A-4B41-8E91-0F75859466E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20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</p:spTree>
    <p:extLst>
      <p:ext uri="{BB962C8B-B14F-4D97-AF65-F5344CB8AC3E}">
        <p14:creationId xmlns:p14="http://schemas.microsoft.com/office/powerpoint/2010/main" val="53380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50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743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1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11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646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2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15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24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9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8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53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4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CD5E-6531-40B3-B1C2-F1D7A598A80E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microsoft.com/office/2007/relationships/hdphoto" Target="../media/hdphoto2.wdp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5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73995DF4-54E1-4633-AC76-B176DAEADBD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D415-3AF6-4FA9-A8C9-D546B754705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5C735-8569-4358-8EB2-2CD7878A668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 userDrawn="1"/>
        </p:nvGrpSpPr>
        <p:grpSpPr>
          <a:xfrm>
            <a:off x="10278" y="0"/>
            <a:ext cx="8440615" cy="6858000"/>
            <a:chOff x="441782" y="0"/>
            <a:chExt cx="9144000" cy="68580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782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6"/>
            <a:stretch/>
          </p:blipFill>
          <p:spPr>
            <a:xfrm>
              <a:off x="2005644" y="185364"/>
              <a:ext cx="1471914" cy="18908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8834" y="162323"/>
            <a:ext cx="4824000" cy="795089"/>
          </a:xfrm>
        </p:spPr>
        <p:txBody>
          <a:bodyPr wrap="square" anchor="t" anchorCtr="0">
            <a:spAutoFit/>
          </a:bodyPr>
          <a:lstStyle>
            <a:lvl1pPr>
              <a:lnSpc>
                <a:spcPts val="3139"/>
              </a:lnSpc>
              <a:defRPr sz="2954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8834" y="2210551"/>
            <a:ext cx="4824000" cy="25577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62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2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38834" y="1103705"/>
            <a:ext cx="4824000" cy="294953"/>
          </a:xfrm>
        </p:spPr>
        <p:txBody>
          <a:bodyPr/>
          <a:lstStyle>
            <a:lvl1pPr marL="0" indent="0">
              <a:lnSpc>
                <a:spcPts val="2308"/>
              </a:lnSpc>
              <a:spcBef>
                <a:spcPts val="0"/>
              </a:spcBef>
              <a:buNone/>
              <a:defRPr sz="203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370062" y="-1"/>
            <a:ext cx="0" cy="244800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8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 userDrawn="1"/>
        </p:nvSpPr>
        <p:spPr>
          <a:xfrm flipV="1">
            <a:off x="1585990" y="-11875"/>
            <a:ext cx="1815837" cy="2448000"/>
          </a:xfrm>
          <a:prstGeom prst="round2SameRect">
            <a:avLst>
              <a:gd name="adj1" fmla="val 1032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0573" y="162323"/>
            <a:ext cx="4824000" cy="795089"/>
          </a:xfrm>
        </p:spPr>
        <p:txBody>
          <a:bodyPr wrap="square" anchor="t" anchorCtr="0">
            <a:spAutoFit/>
          </a:bodyPr>
          <a:lstStyle>
            <a:lvl1pPr>
              <a:lnSpc>
                <a:spcPts val="3139"/>
              </a:lnSpc>
              <a:defRPr sz="2954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0573" y="2210551"/>
            <a:ext cx="4824000" cy="25577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62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2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0573" y="1103705"/>
            <a:ext cx="4824000" cy="294953"/>
          </a:xfrm>
        </p:spPr>
        <p:txBody>
          <a:bodyPr/>
          <a:lstStyle>
            <a:lvl1pPr marL="0" indent="0">
              <a:lnSpc>
                <a:spcPts val="2308"/>
              </a:lnSpc>
              <a:spcBef>
                <a:spcPts val="0"/>
              </a:spcBef>
              <a:buNone/>
              <a:defRPr sz="203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6"/>
          <a:stretch/>
        </p:blipFill>
        <p:spPr>
          <a:xfrm>
            <a:off x="1795257" y="185364"/>
            <a:ext cx="1358690" cy="18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 userDrawn="1"/>
        </p:nvSpPr>
        <p:spPr>
          <a:xfrm flipV="1">
            <a:off x="1585990" y="-11875"/>
            <a:ext cx="1815837" cy="2448000"/>
          </a:xfrm>
          <a:prstGeom prst="round2SameRect">
            <a:avLst>
              <a:gd name="adj1" fmla="val 1032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0573" y="162323"/>
            <a:ext cx="4824000" cy="795089"/>
          </a:xfrm>
        </p:spPr>
        <p:txBody>
          <a:bodyPr wrap="square" anchor="t" anchorCtr="0">
            <a:spAutoFit/>
          </a:bodyPr>
          <a:lstStyle>
            <a:lvl1pPr>
              <a:lnSpc>
                <a:spcPts val="3139"/>
              </a:lnSpc>
              <a:defRPr sz="2954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0573" y="2210551"/>
            <a:ext cx="4824000" cy="25577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62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2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0573" y="1103705"/>
            <a:ext cx="4824000" cy="294953"/>
          </a:xfrm>
        </p:spPr>
        <p:txBody>
          <a:bodyPr/>
          <a:lstStyle>
            <a:lvl1pPr marL="0" indent="0">
              <a:lnSpc>
                <a:spcPts val="2308"/>
              </a:lnSpc>
              <a:spcBef>
                <a:spcPts val="0"/>
              </a:spcBef>
              <a:buNone/>
              <a:defRPr sz="203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6"/>
          <a:stretch/>
        </p:blipFill>
        <p:spPr>
          <a:xfrm>
            <a:off x="1795257" y="185364"/>
            <a:ext cx="1358690" cy="18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0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192"/>
            <a:ext cx="8229600" cy="892552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  <a:lvl2pPr marL="131887" indent="0">
              <a:buNone/>
              <a:defRPr>
                <a:latin typeface="Century Gothic" panose="020B0502020202020204" pitchFamily="34" charset="0"/>
              </a:defRPr>
            </a:lvl2pPr>
            <a:lvl3pPr marL="285756" indent="0">
              <a:buNone/>
              <a:defRPr>
                <a:latin typeface="Century Gothic" panose="020B0502020202020204" pitchFamily="34" charset="0"/>
              </a:defRPr>
            </a:lvl3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60000" cy="1044000"/>
          </a:xfrm>
        </p:spPr>
        <p:txBody>
          <a:bodyPr/>
          <a:lstStyle/>
          <a:p>
            <a:pPr lvl="0" defTabSz="844083" fontAlgn="base">
              <a:lnSpc>
                <a:spcPct val="100000"/>
              </a:lnSpc>
              <a:spcBef>
                <a:spcPts val="0"/>
              </a:spcBef>
            </a:pPr>
            <a:endParaRPr lang="pt-BR" sz="1846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378675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000"/>
            <a:ext cx="8247600" cy="835806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152005"/>
            <a:ext cx="8248650" cy="255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62">
                <a:solidFill>
                  <a:srgbClr val="002060"/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367586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152005"/>
            <a:ext cx="8248650" cy="255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62">
                <a:solidFill>
                  <a:srgbClr val="002060"/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262729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352426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AADDEE"/>
              </a:clrFrom>
              <a:clrTo>
                <a:srgbClr val="AADDE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white"/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353360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ACD5-6616-4C5B-AE58-0FDAD2E761D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white"/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3150276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white"/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1113802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white"/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2606533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white"/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 flipV="1">
            <a:off x="1529780" y="-935100"/>
            <a:ext cx="1384556" cy="4444113"/>
          </a:xfrm>
          <a:prstGeom prst="round2SameRect">
            <a:avLst>
              <a:gd name="adj1" fmla="val 1540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0004" y="876587"/>
            <a:ext cx="3716235" cy="820738"/>
          </a:xfrm>
        </p:spPr>
        <p:txBody>
          <a:bodyPr anchor="ctr" anchorCtr="0"/>
          <a:lstStyle>
            <a:lvl1pPr marL="0" indent="0">
              <a:lnSpc>
                <a:spcPts val="3231"/>
              </a:lnSpc>
              <a:spcBef>
                <a:spcPts val="0"/>
              </a:spcBef>
              <a:buNone/>
              <a:defRPr sz="2954" b="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769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white"/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643509"/>
            <a:ext cx="8028400" cy="205890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2017.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2188447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16200000" flipV="1">
            <a:off x="1529780" y="-935100"/>
            <a:ext cx="1384556" cy="4444113"/>
          </a:xfrm>
          <a:prstGeom prst="round2SameRect">
            <a:avLst>
              <a:gd name="adj1" fmla="val 1540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white"/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0004" y="876587"/>
            <a:ext cx="3716235" cy="820738"/>
          </a:xfrm>
        </p:spPr>
        <p:txBody>
          <a:bodyPr anchor="ctr" anchorCtr="0"/>
          <a:lstStyle>
            <a:lvl1pPr marL="0" indent="0">
              <a:lnSpc>
                <a:spcPts val="3231"/>
              </a:lnSpc>
              <a:spcBef>
                <a:spcPts val="0"/>
              </a:spcBef>
              <a:buNone/>
              <a:defRPr sz="2954" b="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4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ctângulo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riângulo isósceles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Conexão recta 14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15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47E91D74-28ED-4699-9901-504B3EAC9F4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F1D4F-CC95-481B-BA1E-8D256A739F0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FD72116E-EA49-4C91-B741-8492A468C41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F2EB3-762F-416B-9A95-8547F0EB66F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6E701-0FD4-4CE3-BA03-FE08D7A1A54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98C747D1-5EC9-4A3A-A1B9-EC16AAE2CBC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EEB87098-8450-4716-A172-564FC27096B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0" name="Marcador de Posição do Texto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fld id="{BEC21CDF-45D5-4B9D-981B-F51C89FE65F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37" r:id="rId4"/>
    <p:sldLayoutId id="2147484045" r:id="rId5"/>
    <p:sldLayoutId id="2147484038" r:id="rId6"/>
    <p:sldLayoutId id="2147484039" r:id="rId7"/>
    <p:sldLayoutId id="2147484046" r:id="rId8"/>
    <p:sldLayoutId id="2147484047" r:id="rId9"/>
    <p:sldLayoutId id="2147484040" r:id="rId10"/>
    <p:sldLayoutId id="214748404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think-cell Slide" r:id="rId18" imgW="493" imgH="493" progId="TCLayout.ActiveDocument.1">
                  <p:embed/>
                </p:oleObj>
              </mc:Choice>
              <mc:Fallback>
                <p:oleObj name="think-cell Slide" r:id="rId18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6"/>
          <a:stretch/>
        </p:blipFill>
        <p:spPr>
          <a:xfrm>
            <a:off x="8297223" y="141536"/>
            <a:ext cx="617586" cy="8594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60000" cy="1044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8229600" cy="83580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9122" y="6628053"/>
            <a:ext cx="466728" cy="12785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506F66D-3967-4DB8-9A18-525DE62AD90B}" type="slidenum">
              <a:rPr lang="en-US" sz="83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83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044000"/>
            <a:ext cx="75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9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</p:sldLayoutIdLst>
  <p:txStyles>
    <p:titleStyle>
      <a:lvl1pPr algn="l" defTabSz="844078" rtl="0" eaLnBrk="1" latinLnBrk="0" hangingPunct="1">
        <a:lnSpc>
          <a:spcPts val="2308"/>
        </a:lnSpc>
        <a:spcBef>
          <a:spcPct val="0"/>
        </a:spcBef>
        <a:buNone/>
        <a:defRPr sz="2031" b="1" kern="1200">
          <a:solidFill>
            <a:srgbClr val="0070C0"/>
          </a:solidFill>
          <a:latin typeface="Century Gothic" panose="020B0502020202020204" pitchFamily="34" charset="0"/>
          <a:ea typeface="+mj-ea"/>
          <a:cs typeface="Arial" pitchFamily="34" charset="0"/>
        </a:defRPr>
      </a:lvl1pPr>
    </p:titleStyle>
    <p:bodyStyle>
      <a:lvl1pPr marL="0" indent="0" algn="l" defTabSz="844078" rtl="0" eaLnBrk="1" latinLnBrk="0" hangingPunct="1">
        <a:spcBef>
          <a:spcPts val="1108"/>
        </a:spcBef>
        <a:buFont typeface="Arial" pitchFamily="34" charset="0"/>
        <a:buNone/>
        <a:defRPr sz="1477" kern="1200">
          <a:solidFill>
            <a:schemeClr val="tx1"/>
          </a:solidFill>
          <a:latin typeface="Century Gothic" panose="020B0502020202020204" pitchFamily="34" charset="0"/>
          <a:ea typeface="+mn-ea"/>
          <a:cs typeface="Arial" pitchFamily="34" charset="0"/>
        </a:defRPr>
      </a:lvl1pPr>
      <a:lvl2pPr marL="131887" indent="0" algn="l" defTabSz="844078" rtl="0" eaLnBrk="1" latinLnBrk="0" hangingPunct="1">
        <a:spcBef>
          <a:spcPts val="554"/>
        </a:spcBef>
        <a:buFont typeface="Arial" pitchFamily="34" charset="0"/>
        <a:buNone/>
        <a:defRPr sz="1477" kern="1200">
          <a:solidFill>
            <a:schemeClr val="tx1"/>
          </a:solidFill>
          <a:latin typeface="Century Gothic" panose="020B0502020202020204" pitchFamily="34" charset="0"/>
          <a:ea typeface="+mn-ea"/>
          <a:cs typeface="Arial" pitchFamily="34" charset="0"/>
        </a:defRPr>
      </a:lvl2pPr>
      <a:lvl3pPr marL="285756" indent="0" algn="l" defTabSz="844078" rtl="0" eaLnBrk="1" latinLnBrk="0" hangingPunct="1">
        <a:spcBef>
          <a:spcPts val="554"/>
        </a:spcBef>
        <a:buFont typeface="Arial" pitchFamily="34" charset="0"/>
        <a:buNone/>
        <a:defRPr sz="1477" kern="1200">
          <a:solidFill>
            <a:schemeClr val="tx1"/>
          </a:solidFill>
          <a:latin typeface="Century Gothic" panose="020B0502020202020204" pitchFamily="34" charset="0"/>
          <a:ea typeface="+mn-ea"/>
          <a:cs typeface="Arial" pitchFamily="34" charset="0"/>
        </a:defRPr>
      </a:lvl3pPr>
      <a:lvl4pPr marL="1477136" indent="-211019" algn="l" defTabSz="844078" rtl="0" eaLnBrk="1" latinLnBrk="0" hangingPunct="1">
        <a:spcBef>
          <a:spcPct val="20000"/>
        </a:spcBef>
        <a:buFont typeface="Arial" pitchFamily="34" charset="0"/>
        <a:buChar char="–"/>
        <a:defRPr sz="147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99175" indent="-211019" algn="l" defTabSz="844078" rtl="0" eaLnBrk="1" latinLnBrk="0" hangingPunct="1">
        <a:spcBef>
          <a:spcPct val="20000"/>
        </a:spcBef>
        <a:buFont typeface="Arial" pitchFamily="34" charset="0"/>
        <a:buChar char="»"/>
        <a:defRPr sz="147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21213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3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91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30" indent="-211019" algn="l" defTabSz="8440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34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Documento_do_Microsoft_Word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package" Target="../embeddings/Documento_do_Microsoft_Word3.docx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3189" y="553352"/>
            <a:ext cx="5147284" cy="1292662"/>
          </a:xfrm>
        </p:spPr>
        <p:txBody>
          <a:bodyPr/>
          <a:lstStyle/>
          <a:p>
            <a:pPr lvl="0" defTabSz="914400">
              <a:lnSpc>
                <a:spcPct val="100000"/>
              </a:lnSpc>
              <a:defRPr/>
            </a:pPr>
            <a:r>
              <a:rPr lang="pt-PT" sz="2800" dirty="0">
                <a:solidFill>
                  <a:sysClr val="windowText" lastClr="000000"/>
                </a:solidFill>
                <a:latin typeface="Calibri"/>
              </a:rPr>
              <a:t>Plano de Desenvolvimento da </a:t>
            </a:r>
            <a:r>
              <a:rPr lang="pt-PT" sz="2800" dirty="0" smtClean="0">
                <a:solidFill>
                  <a:sysClr val="windowText" lastClr="000000"/>
                </a:solidFill>
                <a:latin typeface="Calibri"/>
              </a:rPr>
              <a:t>Rede de Transporte da </a:t>
            </a:r>
            <a:r>
              <a:rPr lang="pt-PT" sz="2800" dirty="0">
                <a:solidFill>
                  <a:sysClr val="windowText" lastClr="000000"/>
                </a:solidFill>
                <a:latin typeface="Calibri"/>
              </a:rPr>
              <a:t>Região Leste </a:t>
            </a:r>
            <a:endParaRPr lang="en-AU" sz="4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3188" y="3235269"/>
            <a:ext cx="4824000" cy="307777"/>
          </a:xfrm>
        </p:spPr>
        <p:txBody>
          <a:bodyPr/>
          <a:lstStyle/>
          <a:p>
            <a:r>
              <a:rPr lang="pt-BR" sz="2000" dirty="0" smtClean="0"/>
              <a:t>Setembro de 2018</a:t>
            </a:r>
            <a:endParaRPr lang="pt-BR" sz="20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73188" y="2114910"/>
            <a:ext cx="5291301" cy="884858"/>
          </a:xfrm>
        </p:spPr>
        <p:txBody>
          <a:bodyPr/>
          <a:lstStyle/>
          <a:p>
            <a:r>
              <a:rPr lang="pt-BR" sz="1800" b="1" dirty="0" smtClean="0"/>
              <a:t>8º </a:t>
            </a:r>
            <a:r>
              <a:rPr lang="pt-BR" sz="2000" b="1" dirty="0" smtClean="0"/>
              <a:t>Conselho</a:t>
            </a:r>
            <a:r>
              <a:rPr lang="pt-BR" sz="1800" b="1" dirty="0" smtClean="0"/>
              <a:t> Consultivo do MINEA</a:t>
            </a:r>
          </a:p>
          <a:p>
            <a:endParaRPr lang="pt-BR" sz="1800" b="1" dirty="0"/>
          </a:p>
          <a:p>
            <a:r>
              <a:rPr lang="pt-BR" sz="1800" b="1" dirty="0" smtClean="0"/>
              <a:t>Saurimo 2018 </a:t>
            </a:r>
            <a:endParaRPr lang="pt-BR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6239"/>
            <a:ext cx="8028400" cy="198788"/>
          </a:xfrm>
          <a:prstGeom prst="rect">
            <a:avLst/>
          </a:prstGeom>
        </p:spPr>
        <p:txBody>
          <a:bodyPr wrap="square" lIns="84406" tIns="42203" rIns="84406" bIns="42203" rtlCol="0">
            <a:spAutoFit/>
          </a:bodyPr>
          <a:lstStyle/>
          <a:p>
            <a:pPr eaLnBrk="1" fontAlgn="auto" hangingPunct="1">
              <a:spcBef>
                <a:spcPts val="277"/>
              </a:spcBef>
              <a:spcAft>
                <a:spcPts val="277"/>
              </a:spcAft>
              <a:defRPr/>
            </a:pPr>
            <a:r>
              <a:rPr lang="pt-PT" sz="738" dirty="0">
                <a:solidFill>
                  <a:sysClr val="windowText" lastClr="000000"/>
                </a:solidFill>
                <a:latin typeface="Century Gothic" pitchFamily="34" charset="0"/>
              </a:rPr>
              <a:t>© 2018. Reservado, não reproduzir nem permitir o acesso a terceiros  sem a autorização prévia da RNT.</a:t>
            </a:r>
          </a:p>
        </p:txBody>
      </p:sp>
    </p:spTree>
    <p:extLst>
      <p:ext uri="{BB962C8B-B14F-4D97-AF65-F5344CB8AC3E}">
        <p14:creationId xmlns:p14="http://schemas.microsoft.com/office/powerpoint/2010/main" val="2312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10</a:t>
            </a:fld>
            <a:endParaRPr lang="es-ES_tradnl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 cstate="print"/>
          <a:srcRect l="30080" t="9158" r="30795" b="13666"/>
          <a:stretch>
            <a:fillRect/>
          </a:stretch>
        </p:blipFill>
        <p:spPr bwMode="auto">
          <a:xfrm>
            <a:off x="0" y="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843808" y="476673"/>
            <a:ext cx="2667000" cy="469478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923298" y="139570"/>
            <a:ext cx="5716919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 ASSOCIADOS AO DESENVOLVIMENTO DA REDE DE TRANSPORTE</a:t>
            </a:r>
          </a:p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521322"/>
              </p:ext>
            </p:extLst>
          </p:nvPr>
        </p:nvGraphicFramePr>
        <p:xfrm>
          <a:off x="1364692" y="711412"/>
          <a:ext cx="6308577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name="Documento" r:id="rId5" imgW="5484180" imgH="2740366" progId="Word.Document.12">
                  <p:embed/>
                </p:oleObj>
              </mc:Choice>
              <mc:Fallback>
                <p:oleObj name="Documento" r:id="rId5" imgW="5484180" imgH="2740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4692" y="711412"/>
                        <a:ext cx="6308577" cy="274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07205"/>
              </p:ext>
            </p:extLst>
          </p:nvPr>
        </p:nvGraphicFramePr>
        <p:xfrm>
          <a:off x="1362075" y="3214688"/>
          <a:ext cx="631119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Documento" r:id="rId7" imgW="5396753" imgH="3090919" progId="Word.Document.12">
                  <p:embed/>
                </p:oleObj>
              </mc:Choice>
              <mc:Fallback>
                <p:oleObj name="Documento" r:id="rId7" imgW="5396753" imgH="30909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2075" y="3214688"/>
                        <a:ext cx="6311194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Subtitle 5"/>
          <p:cNvSpPr txBox="1">
            <a:spLocks/>
          </p:cNvSpPr>
          <p:nvPr/>
        </p:nvSpPr>
        <p:spPr>
          <a:xfrm>
            <a:off x="2411760" y="6525344"/>
            <a:ext cx="777381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000" kern="120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5" charset="0"/>
              <a:buChar char="−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bg1"/>
                </a:solidFill>
              </a:rPr>
              <a:t>Investimento Total =1 322 Milhões de USD </a:t>
            </a:r>
            <a:r>
              <a:rPr lang="pt-PT" sz="1400" dirty="0" err="1" smtClean="0">
                <a:solidFill>
                  <a:schemeClr val="bg1"/>
                </a:solidFill>
              </a:rPr>
              <a:t>Aprox</a:t>
            </a:r>
            <a:r>
              <a:rPr lang="pt-PT" sz="1400" dirty="0">
                <a:solidFill>
                  <a:schemeClr val="bg1"/>
                </a:solidFill>
              </a:rPr>
              <a:t>.</a:t>
            </a:r>
            <a:r>
              <a:rPr lang="pt-PT" sz="1400" dirty="0" smtClean="0">
                <a:solidFill>
                  <a:schemeClr val="bg1"/>
                </a:solidFill>
              </a:rPr>
              <a:t> 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11</a:t>
            </a:fld>
            <a:endParaRPr lang="es-ES_tradnl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0" y="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843808" y="476673"/>
            <a:ext cx="2667000" cy="469478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74"/>
          <p:cNvSpPr/>
          <p:nvPr/>
        </p:nvSpPr>
        <p:spPr>
          <a:xfrm>
            <a:off x="7539181" y="2029440"/>
            <a:ext cx="301466" cy="0"/>
          </a:xfrm>
          <a:custGeom>
            <a:avLst/>
            <a:gdLst/>
            <a:ahLst/>
            <a:cxnLst/>
            <a:rect l="l" t="t" r="r" b="b"/>
            <a:pathLst>
              <a:path w="401954">
                <a:moveTo>
                  <a:pt x="0" y="0"/>
                </a:moveTo>
                <a:lnTo>
                  <a:pt x="401827" y="0"/>
                </a:lnTo>
              </a:path>
            </a:pathLst>
          </a:custGeom>
          <a:ln w="28575">
            <a:solidFill>
              <a:srgbClr val="D850B4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5"/>
          <p:cNvSpPr txBox="1"/>
          <p:nvPr/>
        </p:nvSpPr>
        <p:spPr>
          <a:xfrm>
            <a:off x="7956376" y="1847275"/>
            <a:ext cx="1010607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400kV</a:t>
            </a:r>
          </a:p>
        </p:txBody>
      </p:sp>
      <p:sp>
        <p:nvSpPr>
          <p:cNvPr id="12" name="object 76"/>
          <p:cNvSpPr/>
          <p:nvPr/>
        </p:nvSpPr>
        <p:spPr>
          <a:xfrm flipV="1">
            <a:off x="7539181" y="2302045"/>
            <a:ext cx="289941" cy="45719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7"/>
          <p:cNvSpPr txBox="1"/>
          <p:nvPr/>
        </p:nvSpPr>
        <p:spPr>
          <a:xfrm>
            <a:off x="7956376" y="2216607"/>
            <a:ext cx="800287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lang="es-ES_tradnl"/>
            </a:defPPr>
            <a:lvl1pPr marL="9525" eaLnBrk="1" fontAlgn="auto" hangingPunct="1">
              <a:spcBef>
                <a:spcPts val="75"/>
              </a:spcBef>
              <a:spcAft>
                <a:spcPts val="0"/>
              </a:spcAft>
              <a:defRPr sz="1600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r>
              <a:rPr dirty="0"/>
              <a:t>220kV</a:t>
            </a:r>
          </a:p>
        </p:txBody>
      </p:sp>
      <p:sp>
        <p:nvSpPr>
          <p:cNvPr id="14" name="object 76"/>
          <p:cNvSpPr/>
          <p:nvPr/>
        </p:nvSpPr>
        <p:spPr>
          <a:xfrm flipV="1">
            <a:off x="7554453" y="2656399"/>
            <a:ext cx="289941" cy="45719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77"/>
          <p:cNvSpPr txBox="1"/>
          <p:nvPr/>
        </p:nvSpPr>
        <p:spPr>
          <a:xfrm>
            <a:off x="7971648" y="2570961"/>
            <a:ext cx="800287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lang="es-ES_tradnl"/>
            </a:defPPr>
            <a:lvl1pPr marL="9525" eaLnBrk="1" fontAlgn="auto" hangingPunct="1">
              <a:spcBef>
                <a:spcPts val="75"/>
              </a:spcBef>
              <a:spcAft>
                <a:spcPts val="0"/>
              </a:spcAft>
              <a:defRPr sz="1600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r>
              <a:rPr lang="pt-PT" dirty="0" smtClean="0"/>
              <a:t>11</a:t>
            </a:r>
            <a:r>
              <a:rPr dirty="0" smtClean="0"/>
              <a:t>0kV</a:t>
            </a:r>
            <a:endParaRPr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0018"/>
            <a:ext cx="7126281" cy="4711890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1115616" y="378158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ELECTRIFICAÇÃO DE MUNICÍPIOS FRONTEIRIÇOS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179512" y="1204823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A: A PARTIR DA REDE PÚBLICA DA ZAMBIA </a:t>
            </a:r>
          </a:p>
          <a:p>
            <a:pPr algn="l"/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12</a:t>
            </a:fld>
            <a:endParaRPr lang="es-ES_tradnl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0" y="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843808" y="476673"/>
            <a:ext cx="2667000" cy="469478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0018"/>
            <a:ext cx="6840760" cy="4440917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1115616" y="378158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ELECTRIFICAÇÃO DE MUNICÍPIOS FRONTEIRIÇOS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79512" y="1204823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B: ATRAVÉS DE CENTRAIS HÍBRIDAS </a:t>
            </a:r>
          </a:p>
          <a:p>
            <a:pPr algn="l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13</a:t>
            </a:fld>
            <a:endParaRPr lang="es-ES_tradnl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0" y="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843808" y="476673"/>
            <a:ext cx="2667000" cy="469478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57366" y="1159510"/>
            <a:ext cx="635885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pt-PT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 ASSOCIADOS A CONSTRUÇÃO DA OPÇÃO A </a:t>
            </a:r>
          </a:p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30554"/>
              </p:ext>
            </p:extLst>
          </p:nvPr>
        </p:nvGraphicFramePr>
        <p:xfrm>
          <a:off x="251520" y="1523926"/>
          <a:ext cx="7704856" cy="1586339"/>
        </p:xfrm>
        <a:graphic>
          <a:graphicData uri="http://schemas.openxmlformats.org/drawingml/2006/table">
            <a:tbl>
              <a:tblPr firstRow="1" firstCol="1" bandRow="1"/>
              <a:tblGrid>
                <a:gridCol w="3615133"/>
                <a:gridCol w="406312"/>
                <a:gridCol w="299080"/>
                <a:gridCol w="481896"/>
                <a:gridCol w="1050783"/>
                <a:gridCol w="1851652"/>
              </a:tblGrid>
              <a:tr h="1872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Km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Preço/km (USD)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pt-P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(USD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</a:tr>
              <a:tr h="1834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LT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kV Chavuma – Cazombo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154.00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200,000.00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30,800,000.00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4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LT 132 kV </a:t>
                      </a:r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Chavuma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Bundas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185.00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200,000.00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37,000,000.00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49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Subtotal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67,800,000.00 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Item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Quant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Preço/</a:t>
                      </a:r>
                      <a:r>
                        <a:rPr lang="pt-P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un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(USD)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(USD) 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</a:tr>
              <a:tr h="1834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Construção de SE´s 132/30 kV - 5 MVA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10,000,000.00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20,000,000.00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49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Subtotal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20,000,000.00 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950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87,800,000.00 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42463"/>
              </p:ext>
            </p:extLst>
          </p:nvPr>
        </p:nvGraphicFramePr>
        <p:xfrm>
          <a:off x="219321" y="3951989"/>
          <a:ext cx="7665048" cy="1129266"/>
        </p:xfrm>
        <a:graphic>
          <a:graphicData uri="http://schemas.openxmlformats.org/drawingml/2006/table">
            <a:tbl>
              <a:tblPr firstRow="1" firstCol="1" bandRow="1"/>
              <a:tblGrid>
                <a:gridCol w="3568391"/>
                <a:gridCol w="681338"/>
                <a:gridCol w="1541641"/>
                <a:gridCol w="1873678"/>
              </a:tblGrid>
              <a:tr h="290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Quant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Preço/</a:t>
                      </a:r>
                      <a:r>
                        <a:rPr lang="pt-P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un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(USD)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(USD)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Construção da Central Hibrida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15, 685,</a:t>
                      </a:r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285.80 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31,370,571.60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61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Construção de Subestação </a:t>
                      </a:r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6.6/30 </a:t>
                      </a:r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kV- 5MVA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3,724,650.00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7,449,300.00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10106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38,819,871.60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8E9"/>
                    </a:solidFill>
                  </a:tcPr>
                </a:tc>
              </a:tr>
            </a:tbl>
          </a:graphicData>
        </a:graphic>
      </p:graphicFrame>
      <p:sp>
        <p:nvSpPr>
          <p:cNvPr id="21" name="Subtitle 5"/>
          <p:cNvSpPr txBox="1">
            <a:spLocks/>
          </p:cNvSpPr>
          <p:nvPr/>
        </p:nvSpPr>
        <p:spPr>
          <a:xfrm>
            <a:off x="2483768" y="5599211"/>
            <a:ext cx="777381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000" kern="120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05" charset="0"/>
              <a:buChar char="−"/>
              <a:defRPr sz="1000" kern="1200">
                <a:solidFill>
                  <a:srgbClr val="778888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pt-PT" sz="1400" dirty="0" smtClean="0">
                <a:solidFill>
                  <a:schemeClr val="bg1"/>
                </a:solidFill>
              </a:rPr>
              <a:t>POUPANÇA = 50,000,00.00 USD </a:t>
            </a:r>
            <a:r>
              <a:rPr lang="pt-PT" sz="1400" dirty="0" err="1" smtClean="0">
                <a:solidFill>
                  <a:schemeClr val="bg1"/>
                </a:solidFill>
              </a:rPr>
              <a:t>Aprox</a:t>
            </a:r>
            <a:r>
              <a:rPr lang="pt-PT" sz="1400" dirty="0" smtClean="0">
                <a:solidFill>
                  <a:schemeClr val="bg1"/>
                </a:solidFill>
              </a:rPr>
              <a:t>.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115616" y="378158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ELECTRIFICAÇÃO DE MUNICÍPIOS FRONTEIRIÇOS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157366" y="3573016"/>
            <a:ext cx="635885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pt-PT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 ASSOCIADOS A CONSTRUÇÃO DA OPÇÃO B </a:t>
            </a:r>
            <a:endParaRPr lang="pt-PT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395536" y="18864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95536" y="1134790"/>
            <a:ext cx="8229600" cy="48574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lang="en-US" sz="28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rgbClr val="00297A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16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AU" sz="2400" dirty="0" err="1" smtClean="0">
                <a:solidFill>
                  <a:schemeClr val="bg1"/>
                </a:solidFill>
              </a:rPr>
              <a:t>Realizar</a:t>
            </a:r>
            <a:r>
              <a:rPr lang="en-AU" sz="2400" dirty="0" smtClean="0">
                <a:solidFill>
                  <a:schemeClr val="bg1"/>
                </a:solidFill>
              </a:rPr>
              <a:t> Estudos de Viabilidade do Sistema de Transporte para a </a:t>
            </a:r>
            <a:r>
              <a:rPr lang="en-AU" sz="2400" dirty="0" err="1" smtClean="0">
                <a:solidFill>
                  <a:schemeClr val="bg1"/>
                </a:solidFill>
              </a:rPr>
              <a:t>Região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</a:rPr>
              <a:t>Leste</a:t>
            </a:r>
            <a:r>
              <a:rPr lang="en-AU" sz="24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AU" sz="2400" dirty="0" err="1" smtClean="0">
                <a:solidFill>
                  <a:schemeClr val="bg1"/>
                </a:solidFill>
              </a:rPr>
              <a:t>Realizar</a:t>
            </a:r>
            <a:r>
              <a:rPr lang="en-AU" sz="2400" dirty="0" smtClean="0">
                <a:solidFill>
                  <a:schemeClr val="bg1"/>
                </a:solidFill>
              </a:rPr>
              <a:t> o </a:t>
            </a:r>
            <a:r>
              <a:rPr lang="en-AU" sz="2400" dirty="0" err="1" smtClean="0">
                <a:solidFill>
                  <a:schemeClr val="bg1"/>
                </a:solidFill>
              </a:rPr>
              <a:t>Mapeamento</a:t>
            </a:r>
            <a:r>
              <a:rPr lang="en-AU" sz="2400" dirty="0" smtClean="0">
                <a:solidFill>
                  <a:schemeClr val="bg1"/>
                </a:solidFill>
              </a:rPr>
              <a:t> das </a:t>
            </a:r>
            <a:r>
              <a:rPr lang="en-AU" sz="2400" dirty="0" err="1" smtClean="0">
                <a:solidFill>
                  <a:schemeClr val="bg1"/>
                </a:solidFill>
              </a:rPr>
              <a:t>Fontes</a:t>
            </a:r>
            <a:r>
              <a:rPr lang="en-AU" sz="2400" dirty="0" smtClean="0">
                <a:solidFill>
                  <a:schemeClr val="bg1"/>
                </a:solidFill>
              </a:rPr>
              <a:t> de </a:t>
            </a:r>
            <a:r>
              <a:rPr lang="en-AU" sz="2400" dirty="0" err="1" smtClean="0">
                <a:solidFill>
                  <a:schemeClr val="bg1"/>
                </a:solidFill>
              </a:rPr>
              <a:t>Geração</a:t>
            </a:r>
            <a:r>
              <a:rPr lang="en-AU" sz="2400" dirty="0" smtClean="0">
                <a:solidFill>
                  <a:schemeClr val="bg1"/>
                </a:solidFill>
              </a:rPr>
              <a:t> na </a:t>
            </a:r>
            <a:r>
              <a:rPr lang="en-AU" sz="2400" dirty="0" err="1" smtClean="0">
                <a:solidFill>
                  <a:schemeClr val="bg1"/>
                </a:solidFill>
              </a:rPr>
              <a:t>Região</a:t>
            </a:r>
            <a:r>
              <a:rPr lang="en-AU" sz="2400" dirty="0" smtClean="0">
                <a:solidFill>
                  <a:schemeClr val="bg1"/>
                </a:solidFill>
              </a:rPr>
              <a:t> Leste;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AU" sz="2400" dirty="0" err="1" smtClean="0">
                <a:solidFill>
                  <a:schemeClr val="bg1"/>
                </a:solidFill>
              </a:rPr>
              <a:t>Realizar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</a:rPr>
              <a:t>Estudos</a:t>
            </a:r>
            <a:r>
              <a:rPr lang="en-AU" sz="2400" dirty="0" smtClean="0">
                <a:solidFill>
                  <a:schemeClr val="bg1"/>
                </a:solidFill>
              </a:rPr>
              <a:t> de </a:t>
            </a:r>
            <a:r>
              <a:rPr lang="en-AU" sz="2400" dirty="0" err="1" smtClean="0">
                <a:solidFill>
                  <a:schemeClr val="bg1"/>
                </a:solidFill>
              </a:rPr>
              <a:t>Viabilidade</a:t>
            </a:r>
            <a:r>
              <a:rPr lang="en-AU" sz="2400" dirty="0" smtClean="0">
                <a:solidFill>
                  <a:schemeClr val="bg1"/>
                </a:solidFill>
              </a:rPr>
              <a:t> dos Projectos de </a:t>
            </a:r>
            <a:r>
              <a:rPr lang="en-AU" sz="2400" dirty="0" err="1" smtClean="0">
                <a:solidFill>
                  <a:schemeClr val="bg1"/>
                </a:solidFill>
              </a:rPr>
              <a:t>Geração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</a:rPr>
              <a:t>já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</a:rPr>
              <a:t>Identificados</a:t>
            </a:r>
            <a:r>
              <a:rPr lang="en-AU" sz="2400" dirty="0" smtClean="0">
                <a:solidFill>
                  <a:schemeClr val="bg1"/>
                </a:solidFill>
              </a:rPr>
              <a:t>; 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AU" sz="2400" dirty="0" err="1">
                <a:solidFill>
                  <a:schemeClr val="bg1"/>
                </a:solidFill>
              </a:rPr>
              <a:t>Promover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smtClean="0">
                <a:solidFill>
                  <a:schemeClr val="bg1"/>
                </a:solidFill>
              </a:rPr>
              <a:t>Projectos </a:t>
            </a:r>
            <a:r>
              <a:rPr lang="en-AU" sz="2400" dirty="0">
                <a:solidFill>
                  <a:schemeClr val="bg1"/>
                </a:solidFill>
              </a:rPr>
              <a:t>de </a:t>
            </a:r>
            <a:r>
              <a:rPr lang="en-AU" sz="2400" dirty="0" smtClean="0">
                <a:solidFill>
                  <a:schemeClr val="bg1"/>
                </a:solidFill>
              </a:rPr>
              <a:t>Energia </a:t>
            </a:r>
            <a:r>
              <a:rPr lang="en-AU" sz="2400" dirty="0" err="1">
                <a:solidFill>
                  <a:schemeClr val="bg1"/>
                </a:solidFill>
              </a:rPr>
              <a:t>R</a:t>
            </a:r>
            <a:r>
              <a:rPr lang="en-AU" sz="2400" dirty="0" err="1" smtClean="0">
                <a:solidFill>
                  <a:schemeClr val="bg1"/>
                </a:solidFill>
              </a:rPr>
              <a:t>enováveis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  <a:r>
              <a:rPr lang="en-AU" sz="2400" dirty="0">
                <a:solidFill>
                  <a:schemeClr val="bg1"/>
                </a:solidFill>
              </a:rPr>
              <a:t>na </a:t>
            </a:r>
            <a:r>
              <a:rPr lang="en-AU" sz="2400" dirty="0" err="1">
                <a:solidFill>
                  <a:schemeClr val="bg1"/>
                </a:solidFill>
              </a:rPr>
              <a:t>Região</a:t>
            </a:r>
            <a:r>
              <a:rPr lang="en-AU" sz="2400" dirty="0">
                <a:solidFill>
                  <a:schemeClr val="bg1"/>
                </a:solidFill>
              </a:rPr>
              <a:t> Leste (</a:t>
            </a:r>
            <a:r>
              <a:rPr lang="en-AU" sz="2400" dirty="0" err="1">
                <a:solidFill>
                  <a:schemeClr val="bg1"/>
                </a:solidFill>
              </a:rPr>
              <a:t>Biomassa</a:t>
            </a:r>
            <a:r>
              <a:rPr lang="en-AU" sz="2400" dirty="0">
                <a:solidFill>
                  <a:schemeClr val="bg1"/>
                </a:solidFill>
              </a:rPr>
              <a:t>, Solar </a:t>
            </a:r>
            <a:r>
              <a:rPr lang="en-AU" sz="2400" dirty="0" err="1">
                <a:solidFill>
                  <a:schemeClr val="bg1"/>
                </a:solidFill>
              </a:rPr>
              <a:t>Fotovoltaica</a:t>
            </a:r>
            <a:r>
              <a:rPr lang="en-AU" sz="2400" dirty="0">
                <a:solidFill>
                  <a:schemeClr val="bg1"/>
                </a:solidFill>
              </a:rPr>
              <a:t>, </a:t>
            </a:r>
            <a:r>
              <a:rPr lang="en-AU" sz="2400" dirty="0" err="1">
                <a:solidFill>
                  <a:schemeClr val="bg1"/>
                </a:solidFill>
              </a:rPr>
              <a:t>etc</a:t>
            </a:r>
            <a:r>
              <a:rPr lang="en-AU" sz="2400" dirty="0" smtClean="0">
                <a:solidFill>
                  <a:schemeClr val="bg1"/>
                </a:solidFill>
              </a:rPr>
              <a:t>);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AU" sz="2400" dirty="0" err="1" smtClean="0">
                <a:solidFill>
                  <a:schemeClr val="bg1"/>
                </a:solidFill>
              </a:rPr>
              <a:t>Concluir</a:t>
            </a:r>
            <a:r>
              <a:rPr lang="en-AU" sz="2400" dirty="0" smtClean="0">
                <a:solidFill>
                  <a:schemeClr val="bg1"/>
                </a:solidFill>
              </a:rPr>
              <a:t> os Estudos de Viabilidade de </a:t>
            </a:r>
            <a:r>
              <a:rPr lang="en-AU" sz="2400" dirty="0" err="1" smtClean="0">
                <a:solidFill>
                  <a:schemeClr val="bg1"/>
                </a:solidFill>
              </a:rPr>
              <a:t>Forneceimento</a:t>
            </a:r>
            <a:r>
              <a:rPr lang="en-AU" sz="2400" dirty="0" smtClean="0">
                <a:solidFill>
                  <a:schemeClr val="bg1"/>
                </a:solidFill>
              </a:rPr>
              <a:t> de Energia para os </a:t>
            </a:r>
            <a:r>
              <a:rPr lang="en-AU" sz="2400" dirty="0" err="1" smtClean="0">
                <a:solidFill>
                  <a:schemeClr val="bg1"/>
                </a:solidFill>
              </a:rPr>
              <a:t>Município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</a:rPr>
              <a:t>Fronteiriços</a:t>
            </a:r>
            <a:r>
              <a:rPr lang="en-AU" sz="2400" dirty="0" smtClean="0">
                <a:solidFill>
                  <a:schemeClr val="bg1"/>
                </a:solidFill>
              </a:rPr>
              <a:t>.</a:t>
            </a:r>
            <a:endParaRPr lang="en-AU" sz="2400" dirty="0">
              <a:solidFill>
                <a:schemeClr val="bg1"/>
              </a:solidFill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1800" dirty="0" smtClean="0"/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1800" dirty="0" smtClean="0"/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1800" dirty="0">
              <a:solidFill>
                <a:srgbClr val="0070C0"/>
              </a:solidFill>
              <a:ea typeface="ＭＳ Ｐゴシック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1800" dirty="0" smtClean="0">
              <a:solidFill>
                <a:srgbClr val="0070C0"/>
              </a:solidFill>
              <a:ea typeface="ＭＳ Ｐゴシック" charset="0"/>
              <a:cs typeface="+mn-cs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1800" dirty="0" smtClean="0">
              <a:solidFill>
                <a:srgbClr val="0070C0"/>
              </a:solidFill>
              <a:ea typeface="ＭＳ Ｐゴシック" charset="0"/>
              <a:cs typeface="+mn-cs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1800" dirty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115616" y="378158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1475656" y="908720"/>
            <a:ext cx="560285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 smtClean="0"/>
              <a:t>FIM</a:t>
            </a:r>
            <a:endParaRPr lang="es-ES_tradnl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835696" y="5159642"/>
            <a:ext cx="4752528" cy="57097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lang="pt-PT" sz="2400" i="1" dirty="0" err="1" smtClean="0">
                <a:solidFill>
                  <a:sysClr val="windowText" lastClr="000000"/>
                </a:solidFill>
                <a:latin typeface="Calibri"/>
              </a:rPr>
              <a:t>ransportando</a:t>
            </a:r>
            <a:r>
              <a:rPr lang="pt-PT" sz="2400" i="1" dirty="0" smtClean="0">
                <a:solidFill>
                  <a:sysClr val="windowText" lastClr="000000"/>
                </a:solidFill>
                <a:latin typeface="Calibri"/>
              </a:rPr>
              <a:t> Energia, Ligamos o País!</a:t>
            </a:r>
            <a:endParaRPr kumimoji="0" lang="en-AU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3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09058" y="1556792"/>
            <a:ext cx="8136904" cy="28803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2400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Estudos da Previsão</a:t>
            </a:r>
            <a:r>
              <a:rPr lang="en-AU" sz="2400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2400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en-AU" sz="2400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Demanda</a:t>
            </a:r>
            <a:endParaRPr lang="en-AU" sz="2400" dirty="0" smtClean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AU" sz="2400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Panorama sobre os Projectos </a:t>
            </a:r>
            <a:r>
              <a:rPr lang="en-AU" sz="2400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Geração</a:t>
            </a:r>
            <a:endParaRPr lang="en-AU" sz="2400" dirty="0" smtClean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AU" sz="2400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Plano de </a:t>
            </a:r>
            <a:r>
              <a:rPr lang="en-AU" sz="2400" dirty="0" err="1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Desenvolvimento</a:t>
            </a:r>
            <a:r>
              <a:rPr lang="en-AU" sz="2400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da Rede de </a:t>
            </a:r>
            <a:r>
              <a:rPr lang="en-AU" sz="2400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Transporte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AU" sz="2400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 err="1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Proposta</a:t>
            </a:r>
            <a:r>
              <a:rPr lang="en-AU" sz="2400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de Electrificação dos </a:t>
            </a:r>
            <a:r>
              <a:rPr lang="en-AU" sz="2400" dirty="0" err="1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Municípios</a:t>
            </a:r>
            <a:r>
              <a:rPr lang="en-AU" sz="2400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2400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Fronteiriços</a:t>
            </a:r>
            <a:endParaRPr lang="en-AU" sz="2400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AU" sz="2400" b="1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AU" sz="2400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395536" y="18864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835696" y="620688"/>
            <a:ext cx="6203032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 DA APRESENTAÇÃO</a:t>
            </a:r>
          </a:p>
          <a:p>
            <a:pPr algn="ctr"/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395536" y="18864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79512" y="1282419"/>
            <a:ext cx="814724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lang="en-US" sz="28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rgbClr val="00297A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16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Informação</a:t>
            </a:r>
            <a:r>
              <a:rPr lang="en-AU" dirty="0" smtClean="0">
                <a:solidFill>
                  <a:srgbClr val="0070C0"/>
                </a:solidFill>
                <a:ea typeface="ＭＳ Ｐゴシック" charset="0"/>
                <a:cs typeface="+mn-cs"/>
              </a:rPr>
              <a:t> </a:t>
            </a: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Demográfica</a:t>
            </a:r>
            <a:endParaRPr lang="en-AU" dirty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125960" y="474117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DA DEMANDA DA REGIÃO LESTE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2018 - 2027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65448"/>
              </p:ext>
            </p:extLst>
          </p:nvPr>
        </p:nvGraphicFramePr>
        <p:xfrm>
          <a:off x="457200" y="2006110"/>
          <a:ext cx="8229599" cy="3151080"/>
        </p:xfrm>
        <a:graphic>
          <a:graphicData uri="http://schemas.openxmlformats.org/drawingml/2006/table">
            <a:tbl>
              <a:tblPr firstRow="1" firstCol="1" lastRow="1" bandCol="1">
                <a:tableStyleId>{21E4AEA4-8DFA-4A89-87EB-49C32662AFE0}</a:tableStyleId>
              </a:tblPr>
              <a:tblGrid>
                <a:gridCol w="1356503"/>
                <a:gridCol w="594631"/>
                <a:gridCol w="613213"/>
                <a:gridCol w="634118"/>
                <a:gridCol w="613213"/>
                <a:gridCol w="613213"/>
                <a:gridCol w="634118"/>
                <a:gridCol w="634118"/>
                <a:gridCol w="634118"/>
                <a:gridCol w="634118"/>
                <a:gridCol w="634118"/>
                <a:gridCol w="634118"/>
              </a:tblGrid>
              <a:tr h="6302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effectLst/>
                        </a:rPr>
                        <a:t>Província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2017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2018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2019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2020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2021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2022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2023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2024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2025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2026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2027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</a:tr>
              <a:tr h="6302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Lunda Norte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944 165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972 183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1 001 090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1 030 631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1 060 551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1 090 897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1 121 715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1 153 060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1 185 039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1 217 767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1 251 322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</a:tr>
              <a:tr h="6302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Lunda Sul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591 237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609 851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629 213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649 133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669 413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690 073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711 130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732 600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754 520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776 925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799 837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</a:tr>
              <a:tr h="6302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Moxico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583 893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601 454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619 757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638 615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657 837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677 430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697 397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717 745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738 518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759 764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>
                          <a:effectLst/>
                        </a:rPr>
                        <a:t>781 496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</a:tr>
              <a:tr h="6302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População </a:t>
                      </a:r>
                      <a:r>
                        <a:rPr lang="pt-PT" sz="1200" u="none" strike="noStrike" dirty="0" smtClean="0">
                          <a:effectLst/>
                        </a:rPr>
                        <a:t>Total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2 119 295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2 183 488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2 250 060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2 318 379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2 387 801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2 458 400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2 530 242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2 603 405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2 678 077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2 754 456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2 832 655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2" marR="6982" marT="6982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57200" y="593566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smtClean="0">
                <a:solidFill>
                  <a:schemeClr val="bg1"/>
                </a:solidFill>
              </a:rPr>
              <a:t>Fonte: INE – Instituto Nacional de Estatística </a:t>
            </a:r>
            <a:endParaRPr lang="pt-PT" sz="1400" i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1763688" y="1896291"/>
            <a:ext cx="688504" cy="3370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arredondado 14"/>
          <p:cNvSpPr/>
          <p:nvPr/>
        </p:nvSpPr>
        <p:spPr>
          <a:xfrm>
            <a:off x="4880991" y="1897107"/>
            <a:ext cx="688504" cy="3370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arredondado 15"/>
          <p:cNvSpPr/>
          <p:nvPr/>
        </p:nvSpPr>
        <p:spPr>
          <a:xfrm>
            <a:off x="7982508" y="1906632"/>
            <a:ext cx="688504" cy="3370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87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395536" y="18864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62996" y="1537315"/>
            <a:ext cx="7979014" cy="20357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lang="en-US" sz="28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rgbClr val="00297A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16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AU" sz="1800" dirty="0" smtClean="0"/>
              <a:t>No 1º </a:t>
            </a:r>
            <a:r>
              <a:rPr lang="en-AU" sz="1800" dirty="0" err="1" smtClean="0"/>
              <a:t>Semestre</a:t>
            </a:r>
            <a:r>
              <a:rPr lang="en-AU" sz="1800" dirty="0" smtClean="0"/>
              <a:t> de 2017, a ENDE </a:t>
            </a:r>
            <a:r>
              <a:rPr lang="en-AU" sz="1800" dirty="0" err="1" smtClean="0"/>
              <a:t>registou</a:t>
            </a:r>
            <a:r>
              <a:rPr lang="en-AU" sz="1800" dirty="0" smtClean="0"/>
              <a:t> 42.113 </a:t>
            </a:r>
            <a:r>
              <a:rPr lang="en-AU" sz="1800" dirty="0" err="1" smtClean="0"/>
              <a:t>ligações</a:t>
            </a:r>
            <a:r>
              <a:rPr lang="en-AU" sz="1800" dirty="0" smtClean="0"/>
              <a:t> (21.5% Electrificação);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PT" sz="1800" dirty="0" smtClean="0"/>
              <a:t>A meta do Plano de Acção do MINEA (2017 – 2022) é de </a:t>
            </a:r>
            <a:r>
              <a:rPr lang="pt-PT" sz="1800" dirty="0"/>
              <a:t>atingir </a:t>
            </a:r>
            <a:r>
              <a:rPr lang="pt-PT" sz="1800" dirty="0" smtClean="0"/>
              <a:t>225.773</a:t>
            </a:r>
            <a:r>
              <a:rPr lang="en-US" sz="1800" dirty="0" smtClean="0"/>
              <a:t> </a:t>
            </a:r>
            <a:r>
              <a:rPr lang="en-US" sz="1800" dirty="0" err="1" smtClean="0"/>
              <a:t>ligações</a:t>
            </a:r>
            <a:r>
              <a:rPr lang="en-US" sz="1800" dirty="0" smtClean="0"/>
              <a:t> (taxa de electrificação de 51%) ;</a:t>
            </a:r>
            <a:endParaRPr lang="pt-PT" sz="1800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PT" sz="1800" dirty="0" smtClean="0"/>
              <a:t>Para 2027 estima-se uma taxa de electrificação para a região leste de cerca de  77%.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AU" sz="2000" dirty="0"/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2400" dirty="0" smtClean="0">
              <a:solidFill>
                <a:srgbClr val="0070C0"/>
              </a:solidFill>
              <a:ea typeface="ＭＳ Ｐゴシック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2400" dirty="0">
              <a:solidFill>
                <a:srgbClr val="0070C0"/>
              </a:solidFill>
              <a:ea typeface="ＭＳ Ｐゴシック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sz="2400" dirty="0" smtClean="0">
              <a:solidFill>
                <a:srgbClr val="0070C0"/>
              </a:solidFill>
              <a:ea typeface="ＭＳ Ｐゴシック" charset="0"/>
              <a:cs typeface="+mn-cs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Clr>
                <a:srgbClr val="F79646">
                  <a:lumMod val="75000"/>
                </a:srgbClr>
              </a:buClr>
              <a:buNone/>
              <a:defRPr/>
            </a:pPr>
            <a:endParaRPr lang="en-AU" dirty="0" smtClean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75" y="3782246"/>
            <a:ext cx="196837" cy="1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244277" y="1134790"/>
            <a:ext cx="814724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lang="en-US" sz="28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rgbClr val="00297A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16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solidFill>
                  <a:srgbClr val="0070C0"/>
                </a:solidFill>
                <a:ea typeface="ＭＳ Ｐゴシック" charset="0"/>
                <a:cs typeface="+mn-cs"/>
              </a:rPr>
              <a:t>Plano de </a:t>
            </a: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eletrificação</a:t>
            </a:r>
            <a:r>
              <a:rPr lang="en-AU" dirty="0" smtClean="0">
                <a:solidFill>
                  <a:srgbClr val="0070C0"/>
                </a:solidFill>
                <a:ea typeface="ＭＳ Ｐゴシック" charset="0"/>
                <a:cs typeface="+mn-cs"/>
              </a:rPr>
              <a:t> da </a:t>
            </a: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região</a:t>
            </a:r>
            <a:r>
              <a:rPr lang="en-AU" dirty="0" smtClean="0">
                <a:solidFill>
                  <a:srgbClr val="0070C0"/>
                </a:solidFill>
                <a:ea typeface="ＭＳ Ｐゴシック" charset="0"/>
                <a:cs typeface="+mn-cs"/>
              </a:rPr>
              <a:t> </a:t>
            </a: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Leste</a:t>
            </a:r>
            <a:endParaRPr lang="en-AU" dirty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1125960" y="474117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DA DEMANDA DA REGIÃO LESTE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2018 - 2027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888412"/>
              </p:ext>
            </p:extLst>
          </p:nvPr>
        </p:nvGraphicFramePr>
        <p:xfrm>
          <a:off x="890153" y="4123452"/>
          <a:ext cx="7124700" cy="230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99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5</a:t>
            </a:fld>
            <a:endParaRPr lang="es-ES_tradnl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0" y="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843808" y="476673"/>
            <a:ext cx="2667000" cy="469478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2"/>
          <a:stretch/>
        </p:blipFill>
        <p:spPr>
          <a:xfrm>
            <a:off x="539552" y="1615051"/>
            <a:ext cx="7978835" cy="452885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44277" y="1134790"/>
            <a:ext cx="814724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lang="en-US" sz="28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rgbClr val="00297A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16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Localização</a:t>
            </a:r>
            <a:r>
              <a:rPr lang="en-AU" dirty="0" smtClean="0">
                <a:solidFill>
                  <a:srgbClr val="0070C0"/>
                </a:solidFill>
                <a:ea typeface="ＭＳ Ｐゴシック" charset="0"/>
                <a:cs typeface="+mn-cs"/>
              </a:rPr>
              <a:t> </a:t>
            </a: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Geográfica</a:t>
            </a:r>
            <a:r>
              <a:rPr lang="en-AU" dirty="0" smtClean="0">
                <a:solidFill>
                  <a:srgbClr val="0070C0"/>
                </a:solidFill>
                <a:ea typeface="ＭＳ Ｐゴシック" charset="0"/>
                <a:cs typeface="+mn-cs"/>
              </a:rPr>
              <a:t> dos Projectos </a:t>
            </a:r>
            <a:r>
              <a:rPr lang="en-AU" dirty="0" err="1" smtClean="0">
                <a:solidFill>
                  <a:srgbClr val="0070C0"/>
                </a:solidFill>
                <a:ea typeface="ＭＳ Ｐゴシック" charset="0"/>
                <a:cs typeface="+mn-cs"/>
              </a:rPr>
              <a:t>Mineiros</a:t>
            </a:r>
            <a:endParaRPr lang="en-AU" dirty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125960" y="474117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DA DEMANDA DA REGIÃO LESTE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2018 - 2027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395536" y="18864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268761"/>
            <a:ext cx="814724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lang="en-US" sz="28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rgbClr val="00297A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16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>
                <a:solidFill>
                  <a:srgbClr val="0070C0"/>
                </a:solidFill>
                <a:ea typeface="ＭＳ Ｐゴシック" charset="0"/>
                <a:cs typeface="+mn-cs"/>
              </a:rPr>
              <a:t>Evolução da Demanda da Região Leste (2018 – 2027)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None/>
              <a:tabLst/>
              <a:defRPr/>
            </a:pPr>
            <a:endParaRPr lang="en-AU" dirty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20273"/>
              </p:ext>
            </p:extLst>
          </p:nvPr>
        </p:nvGraphicFramePr>
        <p:xfrm>
          <a:off x="457200" y="1844825"/>
          <a:ext cx="8437566" cy="4032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930"/>
                <a:gridCol w="1172837"/>
                <a:gridCol w="586418"/>
                <a:gridCol w="586418"/>
                <a:gridCol w="586418"/>
                <a:gridCol w="595100"/>
                <a:gridCol w="672019"/>
                <a:gridCol w="597350"/>
                <a:gridCol w="672019"/>
                <a:gridCol w="672019"/>
                <a:gridCol w="672019"/>
                <a:gridCol w="672019"/>
              </a:tblGrid>
              <a:tr h="4922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Província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Subsector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Previsão do Crescimento Anual da Demanda (MW)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231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2018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2019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2020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2023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2026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2027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</a:tr>
              <a:tr h="475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Lunda Sul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Residencial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30,8</a:t>
                      </a:r>
                      <a:endParaRPr kumimoji="0" lang="pt-P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107,91</a:t>
                      </a:r>
                    </a:p>
                  </a:txBody>
                  <a:tcPr marL="9525" marR="9525" marT="9525" marB="0" anchor="ctr"/>
                </a:tc>
              </a:tr>
              <a:tr h="43814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Industria Mineira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73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73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73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73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89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89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89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89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89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89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</a:tr>
              <a:tr h="475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Lunda Norte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Residencial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161,06</a:t>
                      </a:r>
                    </a:p>
                  </a:txBody>
                  <a:tcPr marL="9525" marR="9525" marT="9525" marB="0" anchor="ctr"/>
                </a:tc>
              </a:tr>
              <a:tr h="43814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Industria Mineira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72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72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72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72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</a:tr>
              <a:tr h="475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Moxico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Residencial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P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172,92</a:t>
                      </a:r>
                    </a:p>
                  </a:txBody>
                  <a:tcPr marL="9525" marR="9525" marT="9525" marB="0" anchor="ctr"/>
                </a:tc>
              </a:tr>
              <a:tr h="43814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Industria Mineira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</a:tr>
              <a:tr h="4756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Total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287.09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321.1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355.5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393.31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462.65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499.42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537.92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578.2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599.28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621.89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/>
                </a:tc>
              </a:tr>
            </a:tbl>
          </a:graphicData>
        </a:graphic>
      </p:graphicFrame>
      <p:sp>
        <p:nvSpPr>
          <p:cNvPr id="9" name="Text Placeholder 1"/>
          <p:cNvSpPr txBox="1">
            <a:spLocks/>
          </p:cNvSpPr>
          <p:nvPr/>
        </p:nvSpPr>
        <p:spPr>
          <a:xfrm>
            <a:off x="1125960" y="474117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DA DEMANDA DA REGIÃO LESTE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2018 - 2027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5004048" y="5445224"/>
            <a:ext cx="576064" cy="370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arredondado 9"/>
          <p:cNvSpPr/>
          <p:nvPr/>
        </p:nvSpPr>
        <p:spPr>
          <a:xfrm>
            <a:off x="8244408" y="5442619"/>
            <a:ext cx="576064" cy="370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97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395536" y="18864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196753"/>
            <a:ext cx="822960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lang="en-US" sz="28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rgbClr val="00297A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rgbClr val="00297A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 sz="20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1600" kern="1200">
                <a:solidFill>
                  <a:srgbClr val="0029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None/>
              <a:tabLst/>
              <a:defRPr/>
            </a:pPr>
            <a:endParaRPr lang="en-AU" dirty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59486"/>
              </p:ext>
            </p:extLst>
          </p:nvPr>
        </p:nvGraphicFramePr>
        <p:xfrm>
          <a:off x="251518" y="1340769"/>
          <a:ext cx="8643244" cy="5040558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237539"/>
                <a:gridCol w="1117769"/>
                <a:gridCol w="709231"/>
                <a:gridCol w="508043"/>
                <a:gridCol w="508043"/>
                <a:gridCol w="508043"/>
                <a:gridCol w="508043"/>
                <a:gridCol w="508043"/>
                <a:gridCol w="508043"/>
                <a:gridCol w="508043"/>
                <a:gridCol w="508043"/>
                <a:gridCol w="504787"/>
                <a:gridCol w="504787"/>
                <a:gridCol w="504787"/>
              </a:tblGrid>
              <a:tr h="345521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effectLst/>
                        </a:rPr>
                        <a:t>Cenário de base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effectLst/>
                        </a:rPr>
                        <a:t>Região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Tecn.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effectLst/>
                        </a:rPr>
                        <a:t>2017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2018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2019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2020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2021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2022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2023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2024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effectLst/>
                        </a:rPr>
                        <a:t>2025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 smtClean="0">
                          <a:effectLst/>
                        </a:rPr>
                        <a:t>2026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 smtClean="0">
                          <a:effectLst/>
                        </a:rPr>
                        <a:t>2027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effectLst/>
                        </a:rPr>
                        <a:t>Geração Existente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Leste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47.40</a:t>
                      </a:r>
                    </a:p>
                  </a:txBody>
                  <a:tcPr marL="9525" marR="9525" marT="9525" marB="0" anchor="ctr"/>
                </a:tc>
              </a:tr>
              <a:tr h="294517">
                <a:tc rowSpan="3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Lunda</a:t>
                      </a: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Norte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Luachimo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Hídrica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vMerge="1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Vuka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Hídrica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vMerge="1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Dundo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Hibrida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rowSpan="4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Lunda Sul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Chicapa</a:t>
                      </a: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Hídrica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vMerge="1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Saurimo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Térmica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vMerge="1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Saurimo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Hibrida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vMerge="1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Saurimo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Biomassa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Moxico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Luena (</a:t>
                      </a: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Dongfang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Térmica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vMerge="1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 Luena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Hibrida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 vMerge="1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Luena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Biomassa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0" marB="0" anchor="ctr"/>
                </a:tc>
              </a:tr>
              <a:tr h="345521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effectLst/>
                        </a:rPr>
                        <a:t>Geração </a:t>
                      </a:r>
                      <a:r>
                        <a:rPr lang="pt-PT" sz="900" kern="1200" dirty="0" smtClean="0">
                          <a:effectLst/>
                        </a:rPr>
                        <a:t>Total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kern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90,88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110,88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130,88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178,88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178,88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249,88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249,88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249,88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249,88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222,4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222,4</a:t>
                      </a:r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45521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287.09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321.1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355.5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393.31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462.65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499.42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537.92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578.2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599.28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621.89</a:t>
                      </a:r>
                    </a:p>
                  </a:txBody>
                  <a:tcPr marL="60960" marR="60960" marT="0" marB="0" anchor="ctr">
                    <a:solidFill>
                      <a:schemeClr val="accent1"/>
                    </a:solidFill>
                  </a:tcPr>
                </a:tc>
              </a:tr>
              <a:tr h="254268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Excedente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PT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-176,21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190,22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176,62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214,43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212,77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249,54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288,04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328,32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376,88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P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pt-PT" sz="9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399,49</a:t>
                      </a:r>
                      <a:endParaRPr kumimoji="0" lang="pt-P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1882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125960" y="474117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PROJECTOS DE GERAÇÃO DA REGIÃO LESTE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2018 - 2027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331640" y="2276873"/>
            <a:ext cx="770485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7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 l="30080" t="9158" r="30795" b="13666"/>
          <a:stretch>
            <a:fillRect/>
          </a:stretch>
        </p:blipFill>
        <p:spPr bwMode="auto">
          <a:xfrm>
            <a:off x="395536" y="18864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640762" y="5897539"/>
            <a:ext cx="503238" cy="365125"/>
          </a:xfrm>
        </p:spPr>
        <p:txBody>
          <a:bodyPr/>
          <a:lstStyle/>
          <a:p>
            <a:fld id="{73995DF4-54E1-4633-AC76-B176DAEADBDB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1882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125960" y="474117"/>
            <a:ext cx="7560840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EQUILÍBRIO ENERGÉTICO DA REGIÃO LESTE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2018 - 2027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276276"/>
              </p:ext>
            </p:extLst>
          </p:nvPr>
        </p:nvGraphicFramePr>
        <p:xfrm>
          <a:off x="0" y="1134788"/>
          <a:ext cx="9144000" cy="572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123728" y="157879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-400 MW</a:t>
            </a:r>
            <a:endParaRPr lang="en-US" sz="5400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8"/>
          <a:stretch/>
        </p:blipFill>
        <p:spPr>
          <a:xfrm>
            <a:off x="1235618" y="1124744"/>
            <a:ext cx="7092280" cy="5022913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5DF4-54E1-4633-AC76-B176DAEADBDB}" type="slidenum">
              <a:rPr lang="es-ES_tradnl" smtClean="0"/>
              <a:pPr/>
              <a:t>9</a:t>
            </a:fld>
            <a:endParaRPr lang="es-ES_tradnl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 cstate="print"/>
          <a:srcRect l="30080" t="9158" r="30795" b="13666"/>
          <a:stretch>
            <a:fillRect/>
          </a:stretch>
        </p:blipFill>
        <p:spPr bwMode="auto">
          <a:xfrm>
            <a:off x="0" y="0"/>
            <a:ext cx="124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843808" y="476673"/>
            <a:ext cx="2667000" cy="469478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923298" y="139570"/>
            <a:ext cx="6033078" cy="37519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es-ES_tradnl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DA REDE DE TRANSPORTE DE ELECTRICIDADE DA REGIÃO LESTE 2018 - 2027</a:t>
            </a:r>
          </a:p>
          <a:p>
            <a:pPr algn="ctr"/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74"/>
          <p:cNvSpPr/>
          <p:nvPr/>
        </p:nvSpPr>
        <p:spPr>
          <a:xfrm>
            <a:off x="7539181" y="2029440"/>
            <a:ext cx="301466" cy="0"/>
          </a:xfrm>
          <a:custGeom>
            <a:avLst/>
            <a:gdLst/>
            <a:ahLst/>
            <a:cxnLst/>
            <a:rect l="l" t="t" r="r" b="b"/>
            <a:pathLst>
              <a:path w="401954">
                <a:moveTo>
                  <a:pt x="0" y="0"/>
                </a:moveTo>
                <a:lnTo>
                  <a:pt x="401827" y="0"/>
                </a:lnTo>
              </a:path>
            </a:pathLst>
          </a:custGeom>
          <a:ln w="28575">
            <a:solidFill>
              <a:srgbClr val="D850B4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75"/>
          <p:cNvSpPr txBox="1"/>
          <p:nvPr/>
        </p:nvSpPr>
        <p:spPr>
          <a:xfrm>
            <a:off x="7956376" y="1847275"/>
            <a:ext cx="1010607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400kV</a:t>
            </a:r>
          </a:p>
        </p:txBody>
      </p:sp>
      <p:sp>
        <p:nvSpPr>
          <p:cNvPr id="13" name="object 76"/>
          <p:cNvSpPr/>
          <p:nvPr/>
        </p:nvSpPr>
        <p:spPr>
          <a:xfrm flipV="1">
            <a:off x="7539181" y="2302045"/>
            <a:ext cx="289941" cy="45719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77"/>
          <p:cNvSpPr txBox="1"/>
          <p:nvPr/>
        </p:nvSpPr>
        <p:spPr>
          <a:xfrm>
            <a:off x="7956376" y="2216607"/>
            <a:ext cx="800287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lang="es-ES_tradnl"/>
            </a:defPPr>
            <a:lvl1pPr marL="9525" eaLnBrk="1" fontAlgn="auto" hangingPunct="1">
              <a:spcBef>
                <a:spcPts val="75"/>
              </a:spcBef>
              <a:spcAft>
                <a:spcPts val="0"/>
              </a:spcAft>
              <a:defRPr sz="1600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r>
              <a:rPr dirty="0"/>
              <a:t>220kV</a:t>
            </a:r>
          </a:p>
        </p:txBody>
      </p:sp>
      <p:sp>
        <p:nvSpPr>
          <p:cNvPr id="15" name="object 76"/>
          <p:cNvSpPr/>
          <p:nvPr/>
        </p:nvSpPr>
        <p:spPr>
          <a:xfrm flipV="1">
            <a:off x="7554453" y="2656399"/>
            <a:ext cx="289941" cy="45719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77"/>
          <p:cNvSpPr txBox="1"/>
          <p:nvPr/>
        </p:nvSpPr>
        <p:spPr>
          <a:xfrm>
            <a:off x="7971648" y="2570961"/>
            <a:ext cx="800287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lang="es-ES_tradnl"/>
            </a:defPPr>
            <a:lvl1pPr marL="9525" eaLnBrk="1" fontAlgn="auto" hangingPunct="1">
              <a:spcBef>
                <a:spcPts val="75"/>
              </a:spcBef>
              <a:spcAft>
                <a:spcPts val="0"/>
              </a:spcAft>
              <a:defRPr sz="1600">
                <a:solidFill>
                  <a:prstClr val="black"/>
                </a:solidFill>
                <a:latin typeface="Calibri"/>
                <a:cs typeface="Calibri"/>
              </a:defRPr>
            </a:lvl1pPr>
          </a:lstStyle>
          <a:p>
            <a:r>
              <a:rPr lang="pt-PT" dirty="0" smtClean="0"/>
              <a:t>11</a:t>
            </a:r>
            <a:r>
              <a:rPr dirty="0" smtClean="0"/>
              <a:t>0kV</a:t>
            </a:r>
            <a:endParaRPr dirty="0"/>
          </a:p>
        </p:txBody>
      </p:sp>
      <p:sp>
        <p:nvSpPr>
          <p:cNvPr id="22" name="object 34"/>
          <p:cNvSpPr/>
          <p:nvPr/>
        </p:nvSpPr>
        <p:spPr>
          <a:xfrm>
            <a:off x="5004048" y="4725144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4"/>
          <p:cNvSpPr/>
          <p:nvPr/>
        </p:nvSpPr>
        <p:spPr>
          <a:xfrm>
            <a:off x="5382839" y="4005064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6"/>
          <p:cNvSpPr txBox="1"/>
          <p:nvPr/>
        </p:nvSpPr>
        <p:spPr>
          <a:xfrm>
            <a:off x="5510808" y="3929883"/>
            <a:ext cx="1006090" cy="2763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CH 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Chiumbue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Dala (12 MW)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25" name="Conexão reta 24"/>
          <p:cNvCxnSpPr>
            <a:endCxn id="23" idx="2"/>
          </p:cNvCxnSpPr>
          <p:nvPr/>
        </p:nvCxnSpPr>
        <p:spPr>
          <a:xfrm flipV="1">
            <a:off x="5220072" y="4131061"/>
            <a:ext cx="227030" cy="297512"/>
          </a:xfrm>
          <a:prstGeom prst="line">
            <a:avLst/>
          </a:prstGeom>
          <a:ln w="12192">
            <a:solidFill>
              <a:srgbClr val="6FAC46"/>
            </a:solidFill>
          </a:ln>
        </p:spPr>
      </p:cxnSp>
      <p:cxnSp>
        <p:nvCxnSpPr>
          <p:cNvPr id="27" name="Conexão reta 26"/>
          <p:cNvCxnSpPr>
            <a:endCxn id="22" idx="0"/>
          </p:cNvCxnSpPr>
          <p:nvPr/>
        </p:nvCxnSpPr>
        <p:spPr>
          <a:xfrm flipH="1">
            <a:off x="5068311" y="4428573"/>
            <a:ext cx="151761" cy="296571"/>
          </a:xfrm>
          <a:prstGeom prst="line">
            <a:avLst/>
          </a:prstGeom>
          <a:ln w="12192">
            <a:solidFill>
              <a:srgbClr val="6FAC46"/>
            </a:solidFill>
          </a:ln>
        </p:spPr>
      </p:cxnSp>
      <p:sp>
        <p:nvSpPr>
          <p:cNvPr id="30" name="object 56"/>
          <p:cNvSpPr txBox="1"/>
          <p:nvPr/>
        </p:nvSpPr>
        <p:spPr>
          <a:xfrm>
            <a:off x="4879794" y="4833346"/>
            <a:ext cx="100609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Luena (110/30kV)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4"/>
          <p:cNvSpPr/>
          <p:nvPr/>
        </p:nvSpPr>
        <p:spPr>
          <a:xfrm>
            <a:off x="5617438" y="1510257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6"/>
          <p:cNvSpPr txBox="1"/>
          <p:nvPr/>
        </p:nvSpPr>
        <p:spPr>
          <a:xfrm>
            <a:off x="5745964" y="1460895"/>
            <a:ext cx="100609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CH 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Luachimo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(34 MW)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33" name="Conexão reta 32"/>
          <p:cNvCxnSpPr/>
          <p:nvPr/>
        </p:nvCxnSpPr>
        <p:spPr>
          <a:xfrm>
            <a:off x="5719197" y="1591573"/>
            <a:ext cx="258451" cy="133535"/>
          </a:xfrm>
          <a:prstGeom prst="line">
            <a:avLst/>
          </a:prstGeom>
          <a:ln w="12192">
            <a:solidFill>
              <a:srgbClr val="FFFF00"/>
            </a:solidFill>
            <a:prstDash val="dash"/>
          </a:ln>
        </p:spPr>
      </p:cxnSp>
      <p:sp>
        <p:nvSpPr>
          <p:cNvPr id="37" name="object 34"/>
          <p:cNvSpPr/>
          <p:nvPr/>
        </p:nvSpPr>
        <p:spPr>
          <a:xfrm>
            <a:off x="5940152" y="1706791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6"/>
          <p:cNvSpPr txBox="1"/>
          <p:nvPr/>
        </p:nvSpPr>
        <p:spPr>
          <a:xfrm>
            <a:off x="6068678" y="1701501"/>
            <a:ext cx="100609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N’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Zagi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(60/30)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41" name="Conexão reta 40"/>
          <p:cNvCxnSpPr/>
          <p:nvPr/>
        </p:nvCxnSpPr>
        <p:spPr>
          <a:xfrm flipV="1">
            <a:off x="5504296" y="1576352"/>
            <a:ext cx="121812" cy="37000"/>
          </a:xfrm>
          <a:prstGeom prst="line">
            <a:avLst/>
          </a:prstGeom>
          <a:ln w="12192">
            <a:solidFill>
              <a:srgbClr val="FFFF00"/>
            </a:solidFill>
            <a:prstDash val="sysDot"/>
          </a:ln>
        </p:spPr>
      </p:cxnSp>
      <p:sp>
        <p:nvSpPr>
          <p:cNvPr id="44" name="object 34"/>
          <p:cNvSpPr/>
          <p:nvPr/>
        </p:nvSpPr>
        <p:spPr>
          <a:xfrm>
            <a:off x="5386633" y="1559355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6"/>
          <p:cNvSpPr txBox="1"/>
          <p:nvPr/>
        </p:nvSpPr>
        <p:spPr>
          <a:xfrm>
            <a:off x="5099968" y="1476776"/>
            <a:ext cx="324681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Dundo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object 34"/>
          <p:cNvSpPr/>
          <p:nvPr/>
        </p:nvSpPr>
        <p:spPr>
          <a:xfrm>
            <a:off x="3779912" y="2507962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6"/>
          <p:cNvSpPr txBox="1"/>
          <p:nvPr/>
        </p:nvSpPr>
        <p:spPr>
          <a:xfrm>
            <a:off x="3545737" y="2347718"/>
            <a:ext cx="100609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CH 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Vuka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(52 MW)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object 34"/>
          <p:cNvSpPr/>
          <p:nvPr/>
        </p:nvSpPr>
        <p:spPr>
          <a:xfrm>
            <a:off x="4048782" y="2570960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0" name="Conexão reta 49"/>
          <p:cNvCxnSpPr>
            <a:stCxn id="46" idx="3"/>
            <a:endCxn id="49" idx="1"/>
          </p:cNvCxnSpPr>
          <p:nvPr/>
        </p:nvCxnSpPr>
        <p:spPr>
          <a:xfrm>
            <a:off x="3908438" y="2570961"/>
            <a:ext cx="140344" cy="62998"/>
          </a:xfrm>
          <a:prstGeom prst="line">
            <a:avLst/>
          </a:prstGeom>
          <a:ln w="12192">
            <a:solidFill>
              <a:srgbClr val="6FAC46"/>
            </a:solidFill>
            <a:prstDash val="dash"/>
          </a:ln>
        </p:spPr>
      </p:cxnSp>
      <p:sp>
        <p:nvSpPr>
          <p:cNvPr id="54" name="object 56"/>
          <p:cNvSpPr txBox="1"/>
          <p:nvPr/>
        </p:nvSpPr>
        <p:spPr>
          <a:xfrm>
            <a:off x="4176036" y="2564690"/>
            <a:ext cx="1006090" cy="2763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Cuango </a:t>
            </a:r>
          </a:p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(110/30 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6" name="object 34"/>
          <p:cNvSpPr/>
          <p:nvPr/>
        </p:nvSpPr>
        <p:spPr>
          <a:xfrm>
            <a:off x="3833459" y="2956694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7" name="Conexão reta 56"/>
          <p:cNvCxnSpPr>
            <a:stCxn id="49" idx="2"/>
            <a:endCxn id="56" idx="0"/>
          </p:cNvCxnSpPr>
          <p:nvPr/>
        </p:nvCxnSpPr>
        <p:spPr>
          <a:xfrm flipH="1">
            <a:off x="3897722" y="2696957"/>
            <a:ext cx="215323" cy="259737"/>
          </a:xfrm>
          <a:prstGeom prst="line">
            <a:avLst/>
          </a:prstGeom>
          <a:ln w="12192">
            <a:solidFill>
              <a:srgbClr val="6FAC46"/>
            </a:solidFill>
            <a:prstDash val="dash"/>
          </a:ln>
        </p:spPr>
      </p:cxnSp>
      <p:sp>
        <p:nvSpPr>
          <p:cNvPr id="58" name="object 34"/>
          <p:cNvSpPr/>
          <p:nvPr/>
        </p:nvSpPr>
        <p:spPr>
          <a:xfrm>
            <a:off x="4355976" y="2879472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2" name="Conexão reta 61"/>
          <p:cNvCxnSpPr>
            <a:stCxn id="58" idx="1"/>
            <a:endCxn id="56" idx="3"/>
          </p:cNvCxnSpPr>
          <p:nvPr/>
        </p:nvCxnSpPr>
        <p:spPr>
          <a:xfrm flipH="1">
            <a:off x="3961985" y="2942471"/>
            <a:ext cx="393991" cy="77222"/>
          </a:xfrm>
          <a:prstGeom prst="line">
            <a:avLst/>
          </a:prstGeom>
          <a:ln w="12192">
            <a:solidFill>
              <a:srgbClr val="6FAC46"/>
            </a:solidFill>
            <a:prstDash val="dash"/>
          </a:ln>
        </p:spPr>
      </p:cxnSp>
      <p:sp>
        <p:nvSpPr>
          <p:cNvPr id="65" name="object 56"/>
          <p:cNvSpPr txBox="1"/>
          <p:nvPr/>
        </p:nvSpPr>
        <p:spPr>
          <a:xfrm>
            <a:off x="4450869" y="2817087"/>
            <a:ext cx="1006090" cy="2763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Capenda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Camulemba</a:t>
            </a:r>
            <a:endParaRPr lang="pt-PT" sz="825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(110/30kV)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6" name="object 56"/>
          <p:cNvSpPr txBox="1"/>
          <p:nvPr/>
        </p:nvSpPr>
        <p:spPr>
          <a:xfrm>
            <a:off x="3753507" y="3066999"/>
            <a:ext cx="58661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Xá Muteba (110/30kV)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9" name="object 34"/>
          <p:cNvSpPr/>
          <p:nvPr/>
        </p:nvSpPr>
        <p:spPr>
          <a:xfrm>
            <a:off x="4435753" y="2177242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0" name="Conexão reta 69"/>
          <p:cNvCxnSpPr/>
          <p:nvPr/>
        </p:nvCxnSpPr>
        <p:spPr>
          <a:xfrm flipH="1">
            <a:off x="4163076" y="2262099"/>
            <a:ext cx="322708" cy="330719"/>
          </a:xfrm>
          <a:prstGeom prst="line">
            <a:avLst/>
          </a:prstGeom>
          <a:ln w="12192">
            <a:solidFill>
              <a:srgbClr val="6FAC46"/>
            </a:solidFill>
            <a:prstDash val="dash"/>
          </a:ln>
        </p:spPr>
      </p:cxnSp>
      <p:sp>
        <p:nvSpPr>
          <p:cNvPr id="74" name="object 56"/>
          <p:cNvSpPr txBox="1"/>
          <p:nvPr/>
        </p:nvSpPr>
        <p:spPr>
          <a:xfrm>
            <a:off x="4214595" y="2023442"/>
            <a:ext cx="100609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Caungula</a:t>
            </a:r>
            <a:r>
              <a:rPr lang="pt-PT" sz="8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(110/30 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5" name="object 34"/>
          <p:cNvSpPr/>
          <p:nvPr/>
        </p:nvSpPr>
        <p:spPr>
          <a:xfrm>
            <a:off x="5391067" y="987914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6"/>
          <p:cNvSpPr txBox="1"/>
          <p:nvPr/>
        </p:nvSpPr>
        <p:spPr>
          <a:xfrm>
            <a:off x="5515159" y="866399"/>
            <a:ext cx="1006090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M’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Bimbi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Maya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Munene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(80 MW)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77" name="Conexão reta 76"/>
          <p:cNvCxnSpPr/>
          <p:nvPr/>
        </p:nvCxnSpPr>
        <p:spPr>
          <a:xfrm flipH="1" flipV="1">
            <a:off x="5447447" y="1119314"/>
            <a:ext cx="9417" cy="436816"/>
          </a:xfrm>
          <a:prstGeom prst="line">
            <a:avLst/>
          </a:prstGeom>
          <a:ln w="12192">
            <a:solidFill>
              <a:srgbClr val="FF0000"/>
            </a:solidFill>
            <a:prstDash val="sysDash"/>
          </a:ln>
        </p:spPr>
      </p:cxnSp>
      <p:sp>
        <p:nvSpPr>
          <p:cNvPr id="79" name="object 34"/>
          <p:cNvSpPr/>
          <p:nvPr/>
        </p:nvSpPr>
        <p:spPr>
          <a:xfrm>
            <a:off x="5565202" y="2240240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6"/>
          <p:cNvSpPr txBox="1"/>
          <p:nvPr/>
        </p:nvSpPr>
        <p:spPr>
          <a:xfrm>
            <a:off x="5688561" y="2148319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Lucapa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(220)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81" name="Conexão reta 80"/>
          <p:cNvCxnSpPr/>
          <p:nvPr/>
        </p:nvCxnSpPr>
        <p:spPr>
          <a:xfrm flipH="1" flipV="1">
            <a:off x="5455434" y="1660394"/>
            <a:ext cx="150755" cy="245443"/>
          </a:xfrm>
          <a:prstGeom prst="line">
            <a:avLst/>
          </a:prstGeom>
          <a:ln w="12192">
            <a:solidFill>
              <a:srgbClr val="FF0000"/>
            </a:solidFill>
            <a:prstDash val="sysDash"/>
          </a:ln>
        </p:spPr>
      </p:cxnSp>
      <p:cxnSp>
        <p:nvCxnSpPr>
          <p:cNvPr id="11276" name="Conexão reta 11275"/>
          <p:cNvCxnSpPr/>
          <p:nvPr/>
        </p:nvCxnSpPr>
        <p:spPr>
          <a:xfrm>
            <a:off x="5606189" y="1913773"/>
            <a:ext cx="18452" cy="326467"/>
          </a:xfrm>
          <a:prstGeom prst="line">
            <a:avLst/>
          </a:prstGeom>
          <a:ln w="12192">
            <a:solidFill>
              <a:srgbClr val="FF0000"/>
            </a:solidFill>
            <a:prstDash val="sysDash"/>
          </a:ln>
        </p:spPr>
      </p:cxnSp>
      <p:cxnSp>
        <p:nvCxnSpPr>
          <p:cNvPr id="11278" name="Conexão reta 11277"/>
          <p:cNvCxnSpPr/>
          <p:nvPr/>
        </p:nvCxnSpPr>
        <p:spPr>
          <a:xfrm>
            <a:off x="5624641" y="2359928"/>
            <a:ext cx="29601" cy="365686"/>
          </a:xfrm>
          <a:prstGeom prst="line">
            <a:avLst/>
          </a:prstGeom>
          <a:ln w="12192">
            <a:solidFill>
              <a:srgbClr val="FF0000"/>
            </a:solidFill>
            <a:prstDash val="sysDash"/>
          </a:ln>
        </p:spPr>
      </p:cxnSp>
      <p:cxnSp>
        <p:nvCxnSpPr>
          <p:cNvPr id="11280" name="Conexão reta 11279"/>
          <p:cNvCxnSpPr>
            <a:endCxn id="88" idx="0"/>
          </p:cNvCxnSpPr>
          <p:nvPr/>
        </p:nvCxnSpPr>
        <p:spPr>
          <a:xfrm flipH="1">
            <a:off x="5432224" y="2728685"/>
            <a:ext cx="219373" cy="373480"/>
          </a:xfrm>
          <a:prstGeom prst="line">
            <a:avLst/>
          </a:prstGeom>
          <a:ln w="12192">
            <a:solidFill>
              <a:srgbClr val="FF0000"/>
            </a:solidFill>
            <a:prstDash val="sysDash"/>
          </a:ln>
        </p:spPr>
      </p:cxnSp>
      <p:sp>
        <p:nvSpPr>
          <p:cNvPr id="96" name="object 56"/>
          <p:cNvSpPr txBox="1"/>
          <p:nvPr/>
        </p:nvSpPr>
        <p:spPr>
          <a:xfrm>
            <a:off x="5478299" y="3000398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Saurimo (220)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34"/>
          <p:cNvSpPr/>
          <p:nvPr/>
        </p:nvSpPr>
        <p:spPr>
          <a:xfrm>
            <a:off x="2020071" y="3046988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56"/>
          <p:cNvSpPr txBox="1"/>
          <p:nvPr/>
        </p:nvSpPr>
        <p:spPr>
          <a:xfrm>
            <a:off x="1977334" y="2809002"/>
            <a:ext cx="1006090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Capanda Elevadora (400 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11285" name="Conexão reta 11284"/>
          <p:cNvCxnSpPr>
            <a:stCxn id="97" idx="3"/>
          </p:cNvCxnSpPr>
          <p:nvPr/>
        </p:nvCxnSpPr>
        <p:spPr>
          <a:xfrm flipV="1">
            <a:off x="2148597" y="3019693"/>
            <a:ext cx="695211" cy="90294"/>
          </a:xfrm>
          <a:prstGeom prst="line">
            <a:avLst/>
          </a:prstGeom>
          <a:ln w="19812">
            <a:solidFill>
              <a:srgbClr val="D850B4"/>
            </a:solidFill>
            <a:prstDash val="sysDash"/>
          </a:ln>
        </p:spPr>
      </p:cxnSp>
      <p:cxnSp>
        <p:nvCxnSpPr>
          <p:cNvPr id="11287" name="Conexão reta 11286"/>
          <p:cNvCxnSpPr>
            <a:endCxn id="56" idx="1"/>
          </p:cNvCxnSpPr>
          <p:nvPr/>
        </p:nvCxnSpPr>
        <p:spPr>
          <a:xfrm>
            <a:off x="2843808" y="3019693"/>
            <a:ext cx="989651" cy="0"/>
          </a:xfrm>
          <a:prstGeom prst="line">
            <a:avLst/>
          </a:prstGeom>
          <a:ln w="19812">
            <a:solidFill>
              <a:srgbClr val="D850B4"/>
            </a:solidFill>
            <a:prstDash val="sysDash"/>
          </a:ln>
        </p:spPr>
      </p:cxnSp>
      <p:cxnSp>
        <p:nvCxnSpPr>
          <p:cNvPr id="11289" name="Conexão reta 11288"/>
          <p:cNvCxnSpPr/>
          <p:nvPr/>
        </p:nvCxnSpPr>
        <p:spPr>
          <a:xfrm>
            <a:off x="3945119" y="3035633"/>
            <a:ext cx="474955" cy="22484"/>
          </a:xfrm>
          <a:prstGeom prst="line">
            <a:avLst/>
          </a:prstGeom>
          <a:ln w="19812">
            <a:solidFill>
              <a:srgbClr val="D850B4"/>
            </a:solidFill>
            <a:prstDash val="sysDash"/>
          </a:ln>
        </p:spPr>
      </p:cxnSp>
      <p:cxnSp>
        <p:nvCxnSpPr>
          <p:cNvPr id="67" name="Conexão reta 66"/>
          <p:cNvCxnSpPr/>
          <p:nvPr/>
        </p:nvCxnSpPr>
        <p:spPr>
          <a:xfrm>
            <a:off x="4420239" y="3064840"/>
            <a:ext cx="489468" cy="349305"/>
          </a:xfrm>
          <a:prstGeom prst="line">
            <a:avLst/>
          </a:prstGeom>
          <a:ln w="19812">
            <a:solidFill>
              <a:srgbClr val="D850B4"/>
            </a:solidFill>
            <a:prstDash val="sysDash"/>
          </a:ln>
        </p:spPr>
      </p:cxnSp>
      <p:cxnSp>
        <p:nvCxnSpPr>
          <p:cNvPr id="71" name="Conexão reta 70"/>
          <p:cNvCxnSpPr>
            <a:endCxn id="88" idx="3"/>
          </p:cNvCxnSpPr>
          <p:nvPr/>
        </p:nvCxnSpPr>
        <p:spPr>
          <a:xfrm flipV="1">
            <a:off x="4923924" y="3165164"/>
            <a:ext cx="572563" cy="254520"/>
          </a:xfrm>
          <a:prstGeom prst="line">
            <a:avLst/>
          </a:prstGeom>
          <a:ln w="19812">
            <a:solidFill>
              <a:srgbClr val="D850B4"/>
            </a:solidFill>
            <a:prstDash val="sysDash"/>
          </a:ln>
        </p:spPr>
      </p:cxnSp>
      <p:cxnSp>
        <p:nvCxnSpPr>
          <p:cNvPr id="73" name="Conexão reta 72"/>
          <p:cNvCxnSpPr>
            <a:stCxn id="88" idx="2"/>
          </p:cNvCxnSpPr>
          <p:nvPr/>
        </p:nvCxnSpPr>
        <p:spPr>
          <a:xfrm flipH="1">
            <a:off x="5220072" y="3228162"/>
            <a:ext cx="212152" cy="632886"/>
          </a:xfrm>
          <a:prstGeom prst="line">
            <a:avLst/>
          </a:prstGeom>
          <a:ln w="12192">
            <a:solidFill>
              <a:srgbClr val="FF0000"/>
            </a:solidFill>
            <a:prstDash val="sysDash"/>
          </a:ln>
        </p:spPr>
      </p:cxnSp>
      <p:cxnSp>
        <p:nvCxnSpPr>
          <p:cNvPr id="83" name="Conexão reta 82"/>
          <p:cNvCxnSpPr>
            <a:endCxn id="22" idx="0"/>
          </p:cNvCxnSpPr>
          <p:nvPr/>
        </p:nvCxnSpPr>
        <p:spPr>
          <a:xfrm flipH="1">
            <a:off x="5068311" y="3861048"/>
            <a:ext cx="151761" cy="864096"/>
          </a:xfrm>
          <a:prstGeom prst="line">
            <a:avLst/>
          </a:prstGeom>
          <a:ln w="12192">
            <a:solidFill>
              <a:srgbClr val="FF0000"/>
            </a:solidFill>
            <a:prstDash val="sysDash"/>
          </a:ln>
        </p:spPr>
      </p:cxnSp>
      <p:sp>
        <p:nvSpPr>
          <p:cNvPr id="120" name="object 34"/>
          <p:cNvSpPr/>
          <p:nvPr/>
        </p:nvSpPr>
        <p:spPr>
          <a:xfrm>
            <a:off x="5427431" y="4516213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34"/>
          <p:cNvSpPr/>
          <p:nvPr/>
        </p:nvSpPr>
        <p:spPr>
          <a:xfrm>
            <a:off x="5885327" y="4466414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2" name="Conexão reta 71"/>
          <p:cNvCxnSpPr/>
          <p:nvPr/>
        </p:nvCxnSpPr>
        <p:spPr>
          <a:xfrm flipV="1">
            <a:off x="5115831" y="4606363"/>
            <a:ext cx="326650" cy="157332"/>
          </a:xfrm>
          <a:prstGeom prst="line">
            <a:avLst/>
          </a:prstGeom>
          <a:ln w="12192">
            <a:solidFill>
              <a:srgbClr val="6FAC46"/>
            </a:solidFill>
            <a:prstDash val="dash"/>
          </a:ln>
        </p:spPr>
      </p:cxnSp>
      <p:cxnSp>
        <p:nvCxnSpPr>
          <p:cNvPr id="78" name="Conexão reta 77"/>
          <p:cNvCxnSpPr>
            <a:stCxn id="120" idx="3"/>
            <a:endCxn id="121" idx="1"/>
          </p:cNvCxnSpPr>
          <p:nvPr/>
        </p:nvCxnSpPr>
        <p:spPr>
          <a:xfrm flipV="1">
            <a:off x="5555957" y="4529413"/>
            <a:ext cx="329370" cy="49799"/>
          </a:xfrm>
          <a:prstGeom prst="line">
            <a:avLst/>
          </a:prstGeom>
          <a:ln w="12192">
            <a:solidFill>
              <a:srgbClr val="6FAC46"/>
            </a:solidFill>
            <a:prstDash val="dash"/>
          </a:ln>
        </p:spPr>
      </p:cxnSp>
      <p:sp>
        <p:nvSpPr>
          <p:cNvPr id="82" name="object 56"/>
          <p:cNvSpPr txBox="1"/>
          <p:nvPr/>
        </p:nvSpPr>
        <p:spPr>
          <a:xfrm>
            <a:off x="5368333" y="4633522"/>
            <a:ext cx="100609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Leua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(110/30kV)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" name="object 56"/>
          <p:cNvSpPr txBox="1"/>
          <p:nvPr/>
        </p:nvSpPr>
        <p:spPr>
          <a:xfrm>
            <a:off x="6013853" y="4461356"/>
            <a:ext cx="100609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err="1" smtClean="0">
                <a:solidFill>
                  <a:prstClr val="black"/>
                </a:solidFill>
                <a:latin typeface="Calibri"/>
                <a:cs typeface="Calibri"/>
              </a:rPr>
              <a:t>Lumeje</a:t>
            </a: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 (110/30kV)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4"/>
          <p:cNvSpPr/>
          <p:nvPr/>
        </p:nvSpPr>
        <p:spPr>
          <a:xfrm>
            <a:off x="5367961" y="3102165"/>
            <a:ext cx="128526" cy="12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6"/>
          <p:cNvSpPr txBox="1"/>
          <p:nvPr/>
        </p:nvSpPr>
        <p:spPr>
          <a:xfrm>
            <a:off x="5474603" y="3563039"/>
            <a:ext cx="1006090" cy="4533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1ª Fase</a:t>
            </a:r>
          </a:p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2017</a:t>
            </a:r>
            <a:endParaRPr sz="1400" b="1" dirty="0">
              <a:solidFill>
                <a:schemeClr val="accent1"/>
              </a:solidFill>
              <a:latin typeface="Rockwell Extra Bold" panose="02060903040505020403" pitchFamily="18" charset="0"/>
              <a:cs typeface="Calibri"/>
            </a:endParaRPr>
          </a:p>
        </p:txBody>
      </p:sp>
      <p:sp>
        <p:nvSpPr>
          <p:cNvPr id="85" name="object 56"/>
          <p:cNvSpPr txBox="1"/>
          <p:nvPr/>
        </p:nvSpPr>
        <p:spPr>
          <a:xfrm>
            <a:off x="5865820" y="1072270"/>
            <a:ext cx="1006090" cy="4533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2ª Fase</a:t>
            </a:r>
          </a:p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2020</a:t>
            </a:r>
            <a:endParaRPr sz="1400" b="1" dirty="0">
              <a:solidFill>
                <a:schemeClr val="accent1"/>
              </a:solidFill>
              <a:latin typeface="Rockwell Extra Bold" panose="02060903040505020403" pitchFamily="18" charset="0"/>
              <a:cs typeface="Calibri"/>
            </a:endParaRPr>
          </a:p>
        </p:txBody>
      </p:sp>
      <p:sp>
        <p:nvSpPr>
          <p:cNvPr id="86" name="object 56"/>
          <p:cNvSpPr txBox="1"/>
          <p:nvPr/>
        </p:nvSpPr>
        <p:spPr>
          <a:xfrm>
            <a:off x="3366036" y="1893265"/>
            <a:ext cx="1006090" cy="4533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3ª Fase</a:t>
            </a:r>
          </a:p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2022</a:t>
            </a:r>
            <a:endParaRPr sz="1400" b="1" dirty="0">
              <a:solidFill>
                <a:schemeClr val="accent1"/>
              </a:solidFill>
              <a:latin typeface="Rockwell Extra Bold" panose="02060903040505020403" pitchFamily="18" charset="0"/>
              <a:cs typeface="Calibri"/>
            </a:endParaRPr>
          </a:p>
        </p:txBody>
      </p:sp>
      <p:sp>
        <p:nvSpPr>
          <p:cNvPr id="87" name="object 56"/>
          <p:cNvSpPr txBox="1"/>
          <p:nvPr/>
        </p:nvSpPr>
        <p:spPr>
          <a:xfrm>
            <a:off x="1263537" y="2358060"/>
            <a:ext cx="1703964" cy="4533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Caculo Cabaça</a:t>
            </a:r>
          </a:p>
          <a:p>
            <a:pPr marL="9525" algn="ctr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1400" b="1" dirty="0" smtClean="0">
                <a:solidFill>
                  <a:schemeClr val="accent1"/>
                </a:solidFill>
                <a:latin typeface="Rockwell Extra Bold" panose="02060903040505020403" pitchFamily="18" charset="0"/>
                <a:cs typeface="Calibri"/>
              </a:rPr>
              <a:t>2024</a:t>
            </a:r>
            <a:endParaRPr sz="1400" b="1" dirty="0">
              <a:solidFill>
                <a:schemeClr val="accent1"/>
              </a:solidFill>
              <a:latin typeface="Rockwell Extra Bold" panose="02060903040505020403" pitchFamily="18" charset="0"/>
              <a:cs typeface="Calibri"/>
            </a:endParaRPr>
          </a:p>
        </p:txBody>
      </p:sp>
      <p:sp>
        <p:nvSpPr>
          <p:cNvPr id="89" name="object 56"/>
          <p:cNvSpPr txBox="1"/>
          <p:nvPr/>
        </p:nvSpPr>
        <p:spPr>
          <a:xfrm>
            <a:off x="5607770" y="1847952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135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0" name="object 56"/>
          <p:cNvSpPr txBox="1"/>
          <p:nvPr/>
        </p:nvSpPr>
        <p:spPr>
          <a:xfrm>
            <a:off x="5641577" y="2710960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157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object 56"/>
          <p:cNvSpPr txBox="1"/>
          <p:nvPr/>
        </p:nvSpPr>
        <p:spPr>
          <a:xfrm>
            <a:off x="5256513" y="4330529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99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6"/>
          <p:cNvSpPr txBox="1"/>
          <p:nvPr/>
        </p:nvSpPr>
        <p:spPr>
          <a:xfrm>
            <a:off x="4944569" y="3584176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265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3" name="object 56"/>
          <p:cNvSpPr txBox="1"/>
          <p:nvPr/>
        </p:nvSpPr>
        <p:spPr>
          <a:xfrm>
            <a:off x="2859047" y="3021223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320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4427955" y="3249646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380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5" name="object 56"/>
          <p:cNvSpPr txBox="1"/>
          <p:nvPr/>
        </p:nvSpPr>
        <p:spPr>
          <a:xfrm>
            <a:off x="3683152" y="2721887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58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9" name="object 56"/>
          <p:cNvSpPr txBox="1"/>
          <p:nvPr/>
        </p:nvSpPr>
        <p:spPr>
          <a:xfrm>
            <a:off x="4022104" y="2838775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85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56"/>
          <p:cNvSpPr txBox="1"/>
          <p:nvPr/>
        </p:nvSpPr>
        <p:spPr>
          <a:xfrm>
            <a:off x="4358347" y="2372071"/>
            <a:ext cx="683639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</a:pPr>
            <a:r>
              <a:rPr lang="pt-PT" sz="825" dirty="0" smtClean="0">
                <a:solidFill>
                  <a:prstClr val="black"/>
                </a:solidFill>
                <a:latin typeface="Calibri"/>
                <a:cs typeface="Calibri"/>
              </a:rPr>
              <a:t>117 km</a:t>
            </a:r>
            <a:endParaRPr sz="8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7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30" grpId="0"/>
      <p:bldP spid="31" grpId="0" animBg="1"/>
      <p:bldP spid="32" grpId="0"/>
      <p:bldP spid="37" grpId="0" animBg="1"/>
      <p:bldP spid="40" grpId="0"/>
      <p:bldP spid="44" grpId="0" animBg="1"/>
      <p:bldP spid="45" grpId="0"/>
      <p:bldP spid="46" grpId="0" animBg="1"/>
      <p:bldP spid="47" grpId="0"/>
      <p:bldP spid="49" grpId="0" animBg="1"/>
      <p:bldP spid="54" grpId="0"/>
      <p:bldP spid="56" grpId="0" animBg="1"/>
      <p:bldP spid="58" grpId="0" animBg="1"/>
      <p:bldP spid="65" grpId="0"/>
      <p:bldP spid="66" grpId="0"/>
      <p:bldP spid="69" grpId="0" animBg="1"/>
      <p:bldP spid="74" grpId="0"/>
      <p:bldP spid="75" grpId="0" animBg="1"/>
      <p:bldP spid="76" grpId="0"/>
      <p:bldP spid="79" grpId="0" animBg="1"/>
      <p:bldP spid="80" grpId="0"/>
      <p:bldP spid="96" grpId="0"/>
      <p:bldP spid="97" grpId="0" animBg="1"/>
      <p:bldP spid="98" grpId="0"/>
      <p:bldP spid="120" grpId="0" animBg="1"/>
      <p:bldP spid="121" grpId="0" animBg="1"/>
      <p:bldP spid="82" grpId="0"/>
      <p:bldP spid="84" grpId="0"/>
      <p:bldP spid="88" grpId="0" animBg="1"/>
      <p:bldP spid="68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B0186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ysClr val="windowText" lastClr="000000"/>
            </a:solidFill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B00000_Templ_Letter_semGT_Port.potx" id="{8FC06605-C366-411C-B89D-BC9C9056CAC7}" vid="{F4A60821-3526-4AE8-A40C-C5EA0B3BCD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26956</TotalTime>
  <Words>1103</Words>
  <Application>Microsoft Office PowerPoint</Application>
  <PresentationFormat>Apresentação no Ecrã (4:3)</PresentationFormat>
  <Paragraphs>541</Paragraphs>
  <Slides>15</Slides>
  <Notes>15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Rockwell Extra Bold</vt:lpstr>
      <vt:lpstr>Tahoma</vt:lpstr>
      <vt:lpstr>Times New Roman</vt:lpstr>
      <vt:lpstr>Verdana</vt:lpstr>
      <vt:lpstr>Wingdings 2</vt:lpstr>
      <vt:lpstr>Energia</vt:lpstr>
      <vt:lpstr>1_CSB01860</vt:lpstr>
      <vt:lpstr>think-cell Slide</vt:lpstr>
      <vt:lpstr>Documento</vt:lpstr>
      <vt:lpstr>Plano de Desenvolvimento da Rede de Transporte da Região Leste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Leonardo Tshama</dc:creator>
  <cp:lastModifiedBy>Eudes Benevides Panzo</cp:lastModifiedBy>
  <cp:revision>1660</cp:revision>
  <dcterms:created xsi:type="dcterms:W3CDTF">2010-03-21T19:56:31Z</dcterms:created>
  <dcterms:modified xsi:type="dcterms:W3CDTF">2018-09-11T09:02:37Z</dcterms:modified>
</cp:coreProperties>
</file>