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77" r:id="rId10"/>
    <p:sldId id="263" r:id="rId11"/>
    <p:sldId id="273" r:id="rId12"/>
    <p:sldId id="274" r:id="rId13"/>
    <p:sldId id="279" r:id="rId14"/>
    <p:sldId id="275" r:id="rId15"/>
    <p:sldId id="280" r:id="rId16"/>
    <p:sldId id="276" r:id="rId17"/>
    <p:sldId id="281" r:id="rId18"/>
  </p:sldIdLst>
  <p:sldSz cx="9144000" cy="6858000" type="screen4x3"/>
  <p:notesSz cx="6877050" cy="96567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229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E32974B0-D6CD-4925-B837-67EF166BAD5E}" type="datetimeFigureOut">
              <a:rPr lang="pt-BR" smtClean="0"/>
              <a:t>11/09/18</a:t>
            </a:fld>
            <a:endParaRPr lang="pt-BR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76" tIns="47238" rIns="94476" bIns="47238" rtlCol="0" anchor="ctr"/>
          <a:lstStyle/>
          <a:p>
            <a:endParaRPr lang="pt-BR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7705" y="4586963"/>
            <a:ext cx="5501640" cy="4345543"/>
          </a:xfrm>
          <a:prstGeom prst="rect">
            <a:avLst/>
          </a:prstGeom>
        </p:spPr>
        <p:txBody>
          <a:bodyPr vert="horz" lIns="94476" tIns="47238" rIns="94476" bIns="47238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95404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4633367E-0384-4838-8D78-46F0D236283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1108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3367E-0384-4838-8D78-46F0D2362837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0927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0885-DA67-41B5-B5ED-0CB7F2AC7AC6}" type="datetime1">
              <a:rPr lang="pt-BR" smtClean="0"/>
              <a:t>11/09/18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EPASBENGO - E.P. 2018</a:t>
            </a:r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6B2E-D309-4E2D-B17B-35101363BC9F}" type="datetime1">
              <a:rPr lang="pt-BR" smtClean="0"/>
              <a:t>11/09/18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EPASBENGO - E.P. 2018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3F2E-AE3F-445E-A220-80C07082C4E1}" type="datetime1">
              <a:rPr lang="pt-BR" smtClean="0"/>
              <a:t>11/09/18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EPASBENGO - E.P. 2018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EC2C-CDFE-40F5-A631-6A4E6EDE79FC}" type="datetime1">
              <a:rPr lang="pt-BR" smtClean="0"/>
              <a:t>11/09/18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EPASBENGO - E.P. 2018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5FDF7-7D9E-424D-B4CA-5E952BFB20EE}" type="datetime1">
              <a:rPr lang="pt-BR" smtClean="0"/>
              <a:t>11/09/18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EPASBENGO - E.P. 2018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BF89-D6C3-47CB-94AD-BB7C3A267565}" type="datetime1">
              <a:rPr lang="pt-BR" smtClean="0"/>
              <a:t>11/09/18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EPASBENGO - E.P. 2018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8150-0C09-4E59-A03A-D36C6D43842E}" type="datetime1">
              <a:rPr lang="pt-BR" smtClean="0"/>
              <a:t>11/09/18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EPASBENGO - E.P. 2018</a:t>
            </a: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DEF7E-5AAB-45FF-9E04-FACA3A6455F5}" type="datetime1">
              <a:rPr lang="pt-BR" smtClean="0"/>
              <a:t>11/09/18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EPASBENGO - E.P. 2018</a:t>
            </a: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22B6-0BC1-417A-BD2F-AFB9AC17D627}" type="datetime1">
              <a:rPr lang="pt-BR" smtClean="0"/>
              <a:t>11/09/18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EPASBENGO - E.P. 2018</a:t>
            </a: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0B9-1E1E-4CB1-BB2D-2628C81CBA03}" type="datetime1">
              <a:rPr lang="pt-BR" smtClean="0"/>
              <a:t>11/09/18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EPASBENGO - E.P. 2018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2D81-4C04-4C0C-9070-B68C364E94D5}" type="datetime1">
              <a:rPr lang="pt-BR" smtClean="0"/>
              <a:t>11/09/18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EPASBENGO - E.P. 2018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394B983-3737-4E5A-A5DC-41A409CFB30D}" type="slidenum">
              <a:rPr lang="pt-BR" smtClean="0"/>
              <a:t>‹#›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89950E-D24B-42C1-98C4-FB5BF6DCED65}" type="datetime1">
              <a:rPr lang="pt-BR" smtClean="0"/>
              <a:t>11/09/18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pt-BR" smtClean="0"/>
              <a:t>EPASBENGO - E.P. 2018</a:t>
            </a:r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94B983-3737-4E5A-A5DC-41A409CFB30D}" type="slidenum">
              <a:rPr lang="pt-BR" smtClean="0"/>
              <a:t>‹#›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EPASBENGO - E.P. 2018</a:t>
            </a:r>
            <a:endParaRPr lang="pt-BR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1</a:t>
            </a:fld>
            <a:endParaRPr lang="pt-BR"/>
          </a:p>
        </p:txBody>
      </p:sp>
      <p:pic>
        <p:nvPicPr>
          <p:cNvPr id="5" name="Imagem 4" descr="C:\Users\PHD\AppData\Local\Microsoft\Windows\INetCache\Content.Word\IMG_012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573016"/>
            <a:ext cx="5904656" cy="27037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468560" y="228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7" name="Imagem 6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611560" y="723051"/>
            <a:ext cx="1150565" cy="942749"/>
          </a:xfrm>
          <a:prstGeom prst="round2DiagRect">
            <a:avLst/>
          </a:prstGeom>
          <a:ln>
            <a:noFill/>
          </a:ln>
          <a:extLst/>
        </p:spPr>
      </p:pic>
      <p:sp>
        <p:nvSpPr>
          <p:cNvPr id="9" name="Rectângulo 8"/>
          <p:cNvSpPr/>
          <p:nvPr/>
        </p:nvSpPr>
        <p:spPr>
          <a:xfrm>
            <a:off x="1762125" y="1142581"/>
            <a:ext cx="30970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PT" sz="2800" b="1" dirty="0">
                <a:solidFill>
                  <a:srgbClr val="4F81B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EPASBENGO-E.P.</a:t>
            </a:r>
            <a:endParaRPr lang="pt-PT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40024" y="1988840"/>
            <a:ext cx="782040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3000" b="1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DIAGNÓSTICO TÉCNICO DA EMPRESA PÚBLICA DE ÁGUAS E SANEAMENTO DO BENGO-EPASBENGO-EP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355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PT" sz="4000" b="1" dirty="0" smtClean="0">
                <a:latin typeface="Times New Roman" pitchFamily="18" charset="0"/>
                <a:cs typeface="Times New Roman" pitchFamily="18" charset="0"/>
              </a:rPr>
              <a:t>Área Comercial da EPAS </a:t>
            </a:r>
            <a:r>
              <a:rPr lang="pt-PT" sz="4000" b="1" dirty="0">
                <a:latin typeface="Times New Roman" pitchFamily="18" charset="0"/>
                <a:cs typeface="Times New Roman" pitchFamily="18" charset="0"/>
              </a:rPr>
              <a:t>BENGO – EP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3891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pt-PT" dirty="0">
                <a:latin typeface="Times New Roman" pitchFamily="18" charset="0"/>
                <a:cs typeface="Times New Roman" pitchFamily="18" charset="0"/>
              </a:rPr>
              <a:t>atribuições actuais deste serviço limitam-se ao seguinte: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Cadastro de Clientes (Mapeamento) dos locais de consumo, por via da recolha de informações dos titulares das residência e numeração das mesmas;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Registo dos clientes numa base do Microsoft Word;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Celebração dos contractos;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Notificação dos Clientes para o Pagamento dos Consumos;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Recebimento dos pagamentos mensais e dos contratos;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Cortes aos Clientes devedores e Clientes sem contratos;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Religação de água após pagamento da água e dos contratos;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endParaRPr lang="pt-BR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10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755576" y="6381328"/>
            <a:ext cx="3352800" cy="365125"/>
          </a:xfrm>
        </p:spPr>
        <p:txBody>
          <a:bodyPr/>
          <a:lstStyle/>
          <a:p>
            <a:r>
              <a:rPr lang="pt-BR" sz="1600" dirty="0" smtClean="0"/>
              <a:t>EPASBENGO - E.P. 2018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492424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pt-BR" sz="4000" b="1" dirty="0" smtClean="0">
                <a:latin typeface="Times New Roman" pitchFamily="18" charset="0"/>
                <a:cs typeface="Times New Roman" pitchFamily="18" charset="0"/>
              </a:rPr>
              <a:t>acturação</a:t>
            </a:r>
            <a:endParaRPr lang="pt-B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389120"/>
          </a:xfrm>
        </p:spPr>
        <p:txBody>
          <a:bodyPr/>
          <a:lstStyle/>
          <a:p>
            <a:pPr algn="just"/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Não se tem o valor real da facturação que devia ser periódica, podendo apenas fazer-se uma analogia, entre o número de clientes e o valor único cobrado mensalmente, por categoria e número de Clientes.</a:t>
            </a:r>
          </a:p>
          <a:p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016190"/>
              </p:ext>
            </p:extLst>
          </p:nvPr>
        </p:nvGraphicFramePr>
        <p:xfrm>
          <a:off x="755576" y="2852936"/>
          <a:ext cx="7632847" cy="36259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8053"/>
                <a:gridCol w="2580065"/>
                <a:gridCol w="1395447"/>
                <a:gridCol w="1611427"/>
                <a:gridCol w="1467855"/>
              </a:tblGrid>
              <a:tr h="563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N/O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Sector </a:t>
                      </a:r>
                      <a:r>
                        <a:rPr lang="pt-PT" sz="1400" dirty="0">
                          <a:effectLst/>
                        </a:rPr>
                        <a:t>de actividade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Nº </a:t>
                      </a:r>
                      <a:r>
                        <a:rPr lang="pt-PT" sz="1400" dirty="0">
                          <a:effectLst/>
                        </a:rPr>
                        <a:t>Clientes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Valor Mensal(AKZ)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pt-BR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(AKZ)</a:t>
                      </a:r>
                      <a:endParaRPr lang="pt-BR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21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01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Domestico. Social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884,25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138.827,25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45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effectLst/>
                        </a:rPr>
                        <a:t>02</a:t>
                      </a:r>
                      <a:endParaRPr lang="pt-BR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Domestico escalaão 1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2.535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1.809,00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4.585.815,00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56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effectLst/>
                        </a:rPr>
                        <a:t>03</a:t>
                      </a:r>
                      <a:endParaRPr lang="pt-BR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Domestico escalão 2 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580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3.888,00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2.255.040,00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1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04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Comercio e Serviços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pt-PT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22.248,00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1.646.352,00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05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Industria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57.267,00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171.801,00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Agrolider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90.679,50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90.679,50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06</a:t>
                      </a:r>
                      <a:endParaRPr lang="pt-BR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Girafa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150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3.675,00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551.250,00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5611"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Total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9.439.764,75</a:t>
                      </a:r>
                      <a:endParaRPr lang="pt-BR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>
          <a:xfrm>
            <a:off x="7596336" y="6492875"/>
            <a:ext cx="762000" cy="365125"/>
          </a:xfrm>
        </p:spPr>
        <p:txBody>
          <a:bodyPr/>
          <a:lstStyle/>
          <a:p>
            <a:fld id="{5394B983-3737-4E5A-A5DC-41A409CFB30D}" type="slidenum">
              <a:rPr lang="pt-BR" smtClean="0"/>
              <a:t>11</a:t>
            </a:fld>
            <a:endParaRPr lang="pt-BR" dirty="0"/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EPASBENGO - E.P. 2018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956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Constrangimentos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389120"/>
          </a:xfrm>
        </p:spPr>
        <p:txBody>
          <a:bodyPr>
            <a:normAutofit lnSpcReduction="10000"/>
          </a:bodyPr>
          <a:lstStyle/>
          <a:p>
            <a:pPr lvl="0" algn="just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Inexistência </a:t>
            </a:r>
            <a:r>
              <a:rPr lang="pt-PT" dirty="0">
                <a:latin typeface="Times New Roman" pitchFamily="18" charset="0"/>
                <a:cs typeface="Times New Roman" pitchFamily="18" charset="0"/>
              </a:rPr>
              <a:t>de um sistema informático de suporte a área comercial;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PT" dirty="0">
                <a:latin typeface="Times New Roman" pitchFamily="18" charset="0"/>
                <a:cs typeface="Times New Roman" pitchFamily="18" charset="0"/>
              </a:rPr>
              <a:t>Número reduzido de computadores para o desenvolvimento das tarefas;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Inexistência </a:t>
            </a:r>
            <a:r>
              <a:rPr lang="pt-PT" dirty="0">
                <a:latin typeface="Times New Roman" pitchFamily="18" charset="0"/>
                <a:cs typeface="Times New Roman" pitchFamily="18" charset="0"/>
              </a:rPr>
              <a:t>de Procedimentos, para as diferentes áreas de intervenção comercial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/>
            <a:r>
              <a:rPr lang="pt-PT" dirty="0">
                <a:latin typeface="Times New Roman" pitchFamily="18" charset="0"/>
                <a:cs typeface="Times New Roman" pitchFamily="18" charset="0"/>
              </a:rPr>
              <a:t>Falta de Segurança das informações processadas;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PT" dirty="0">
                <a:latin typeface="Times New Roman" pitchFamily="18" charset="0"/>
                <a:cs typeface="Times New Roman" pitchFamily="18" charset="0"/>
              </a:rPr>
              <a:t>Inexistência de lojas comercias na cidade, para garantir a proximidade da relação cliente empresa;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12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755576" y="6309320"/>
            <a:ext cx="3352800" cy="365125"/>
          </a:xfrm>
        </p:spPr>
        <p:txBody>
          <a:bodyPr/>
          <a:lstStyle/>
          <a:p>
            <a:r>
              <a:rPr lang="pt-BR" sz="1600" dirty="0" smtClean="0"/>
              <a:t>EPASBENGO - E.P. 2018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510802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>
            <a:normAutofit/>
          </a:bodyPr>
          <a:lstStyle/>
          <a:p>
            <a:pPr lvl="0" algn="just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Falta de Segurança das informações processadas;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Inexistência de lojas comercias na cidade, para garantir a proximidade da relação cliente empresa;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Ausência de uma estrutura comercial de facto, com definição concreta dos Postos de trabalho;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Exiguidade de meios humanos e materiais, para responder os serviços;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Aprimorar o conhecimento profundo do negócio.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13</a:t>
            </a:fld>
            <a:endParaRPr lang="pt-BR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sz="quarter" idx="11"/>
          </p:nvPr>
        </p:nvSpPr>
        <p:spPr>
          <a:xfrm>
            <a:off x="899592" y="6309320"/>
            <a:ext cx="3352800" cy="365125"/>
          </a:xfrm>
        </p:spPr>
        <p:txBody>
          <a:bodyPr/>
          <a:lstStyle/>
          <a:p>
            <a:r>
              <a:rPr lang="pt-BR" sz="1600" dirty="0" smtClean="0"/>
              <a:t>EPASBENGO - E.P. 2018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047725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Recomendações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Necessidade de aquisição de um aplicativo de gestão de comercial, de suporte ao negócio;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Aquisição de equipamento informático para responder os diversos serviços que compreendem a actividade comercial;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Necessidade de se processar mensalmente a facturação preferencialmente num aplicativo informático, respeitando os pressupostos do novo plano tarifário aprovado em 12 de Junho de 2018;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endParaRPr lang="pt-BR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14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827584" y="6309320"/>
            <a:ext cx="3352800" cy="365125"/>
          </a:xfrm>
        </p:spPr>
        <p:txBody>
          <a:bodyPr/>
          <a:lstStyle/>
          <a:p>
            <a:r>
              <a:rPr lang="pt-BR" sz="1600" dirty="0" smtClean="0"/>
              <a:t>EPASBENGO - E.P. 2018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425516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lvl="0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Elaboração dos procedimentos, por formas a se estabelecerem modelos, normas e regras na realização das tarefas (Atendimento ao Cliente, Cadastro e Inserção, Celebração de Contratos, Leituras, Facturação, Cobrança…);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Deve existir um maior controlo e gestão da dívida; 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Deve ser providenciada a segurança de toda informação, ou seja, ela não pode estar simplesmente em alguns computadores, para toda informação comercial produzida deve existir uma cópia em ficheiro num servidor especifico. (Garantir o BACKUP);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15</a:t>
            </a:fld>
            <a:endParaRPr lang="pt-BR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sz="quarter" idx="11"/>
          </p:nvPr>
        </p:nvSpPr>
        <p:spPr>
          <a:xfrm>
            <a:off x="827584" y="6309320"/>
            <a:ext cx="3352800" cy="365125"/>
          </a:xfrm>
        </p:spPr>
        <p:txBody>
          <a:bodyPr/>
          <a:lstStyle/>
          <a:p>
            <a:r>
              <a:rPr lang="pt-BR" sz="1600" dirty="0" smtClean="0"/>
              <a:t>EPASBENGO - E.P. 2018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951366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pt-PT" sz="3400" dirty="0" smtClean="0">
                <a:latin typeface="Times New Roman" pitchFamily="18" charset="0"/>
                <a:cs typeface="Times New Roman" pitchFamily="18" charset="0"/>
              </a:rPr>
              <a:t>Será </a:t>
            </a:r>
            <a:r>
              <a:rPr lang="pt-PT" sz="3400" dirty="0">
                <a:latin typeface="Times New Roman" pitchFamily="18" charset="0"/>
                <a:cs typeface="Times New Roman" pitchFamily="18" charset="0"/>
              </a:rPr>
              <a:t>necessário instalar-se lojas na cidade e em algumas localidades, para garantir que os serviços estejam mais próximos dos clientes;</a:t>
            </a:r>
            <a:endParaRPr lang="pt-BR" sz="3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PT" sz="3400" dirty="0">
                <a:latin typeface="Times New Roman" pitchFamily="18" charset="0"/>
                <a:cs typeface="Times New Roman" pitchFamily="18" charset="0"/>
              </a:rPr>
              <a:t>Necessidade de estruturar a área comercial com os seus diferentes serviços definindo as atribuições relativas a Atendimento, Cadastro, Facturação e cobrança.</a:t>
            </a:r>
            <a:endParaRPr lang="pt-BR" sz="3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PT" sz="3400" dirty="0">
                <a:latin typeface="Times New Roman" pitchFamily="18" charset="0"/>
                <a:cs typeface="Times New Roman" pitchFamily="18" charset="0"/>
              </a:rPr>
              <a:t>Necessidade de melhoria da capacidade operacional da área comercial, com meios de transporte, contadores, materiais e acessórios diversos.</a:t>
            </a:r>
            <a:endParaRPr lang="pt-BR" sz="3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PT" sz="3400" dirty="0">
                <a:latin typeface="Times New Roman" pitchFamily="18" charset="0"/>
                <a:cs typeface="Times New Roman" pitchFamily="18" charset="0"/>
              </a:rPr>
              <a:t>Necessidade de assegurar </a:t>
            </a:r>
            <a:r>
              <a:rPr lang="pt-PT" sz="3400" dirty="0" smtClean="0">
                <a:latin typeface="Times New Roman" pitchFamily="18" charset="0"/>
                <a:cs typeface="Times New Roman" pitchFamily="18" charset="0"/>
              </a:rPr>
              <a:t>acções </a:t>
            </a:r>
            <a:r>
              <a:rPr lang="pt-PT" sz="3400" dirty="0">
                <a:latin typeface="Times New Roman" pitchFamily="18" charset="0"/>
                <a:cs typeface="Times New Roman" pitchFamily="18" charset="0"/>
              </a:rPr>
              <a:t>de formação do pessoal afecto a área comercial.</a:t>
            </a:r>
            <a:endParaRPr lang="pt-BR" sz="3400" dirty="0">
              <a:latin typeface="Times New Roman" pitchFamily="18" charset="0"/>
              <a:cs typeface="Times New Roman" pitchFamily="18" charset="0"/>
            </a:endParaRPr>
          </a:p>
          <a:p>
            <a:endParaRPr lang="pt-BR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16</a:t>
            </a:fld>
            <a:endParaRPr lang="pt-BR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sz="quarter" idx="11"/>
          </p:nvPr>
        </p:nvSpPr>
        <p:spPr>
          <a:xfrm>
            <a:off x="755576" y="6376243"/>
            <a:ext cx="3352800" cy="365125"/>
          </a:xfrm>
        </p:spPr>
        <p:txBody>
          <a:bodyPr/>
          <a:lstStyle/>
          <a:p>
            <a:r>
              <a:rPr lang="pt-BR" sz="1600" dirty="0" smtClean="0"/>
              <a:t>EPASBENGO - E.P. 2018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710691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endParaRPr lang="pt-BR" dirty="0" smtClean="0"/>
          </a:p>
          <a:p>
            <a:pPr marL="0" indent="0" algn="ctr"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Muito Obrigado.</a:t>
            </a:r>
          </a:p>
          <a:p>
            <a:pPr marL="0" indent="0" algn="ctr"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17</a:t>
            </a:fld>
            <a:endParaRPr lang="pt-BR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sz="quarter" idx="11"/>
          </p:nvPr>
        </p:nvSpPr>
        <p:spPr>
          <a:xfrm>
            <a:off x="755576" y="6309320"/>
            <a:ext cx="3352800" cy="365125"/>
          </a:xfrm>
        </p:spPr>
        <p:txBody>
          <a:bodyPr/>
          <a:lstStyle/>
          <a:p>
            <a:r>
              <a:rPr lang="pt-BR" sz="1600" dirty="0" smtClean="0"/>
              <a:t>EPASBENGO - E.P. 2018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726441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Sistemas </a:t>
            </a:r>
            <a:r>
              <a:rPr lang="pt-BR" b="1" dirty="0">
                <a:latin typeface="Times New Roman" pitchFamily="18" charset="0"/>
                <a:cs typeface="Times New Roman" pitchFamily="18" charset="0"/>
              </a:rPr>
              <a:t>de água de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Caxito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 </a:t>
            </a:r>
            <a:r>
              <a:rPr lang="pt-BR" dirty="0" smtClean="0"/>
              <a:t>   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Composto por 4 Sistemas: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ETA Mabuba</a:t>
            </a:r>
          </a:p>
          <a:p>
            <a:pPr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ETA Açucareira</a:t>
            </a:r>
          </a:p>
          <a:p>
            <a:pPr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ETA Porto Quipiri</a:t>
            </a:r>
          </a:p>
          <a:p>
            <a:pPr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CD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Caxito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Capacidade nominal global: 7.760 m³/d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Condutas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adutoras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enterradas 300÷500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mm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Reserva nominal: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7.320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m³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Rede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 distribuição: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6.000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m³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2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755576" y="6309320"/>
            <a:ext cx="3352800" cy="365125"/>
          </a:xfrm>
        </p:spPr>
        <p:txBody>
          <a:bodyPr/>
          <a:lstStyle/>
          <a:p>
            <a:r>
              <a:rPr lang="pt-BR" sz="1600" dirty="0" smtClean="0"/>
              <a:t>EPASBENGO - E.P. 2018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542972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525963"/>
          </a:xfrm>
        </p:spPr>
        <p:txBody>
          <a:bodyPr/>
          <a:lstStyle/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Ligações domiciliares: 4.468 </a:t>
            </a:r>
          </a:p>
          <a:p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effectLst/>
                <a:latin typeface="Times New Roman" pitchFamily="18" charset="0"/>
                <a:cs typeface="Times New Roman" pitchFamily="18" charset="0"/>
              </a:rPr>
              <a:t>Mabubas                       </a:t>
            </a:r>
          </a:p>
          <a:p>
            <a:pPr marL="0" indent="0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                          3.500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Porto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Quipiri</a:t>
            </a:r>
          </a:p>
          <a:p>
            <a:endParaRPr lang="pt-BR" dirty="0"/>
          </a:p>
        </p:txBody>
      </p:sp>
      <p:sp>
        <p:nvSpPr>
          <p:cNvPr id="4" name="Chaveta à direita 3"/>
          <p:cNvSpPr/>
          <p:nvPr/>
        </p:nvSpPr>
        <p:spPr>
          <a:xfrm>
            <a:off x="2951031" y="2564904"/>
            <a:ext cx="756084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3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751148" y="6237312"/>
            <a:ext cx="3352800" cy="365125"/>
          </a:xfrm>
        </p:spPr>
        <p:txBody>
          <a:bodyPr/>
          <a:lstStyle/>
          <a:p>
            <a:r>
              <a:rPr lang="pt-BR" sz="1600" dirty="0" smtClean="0"/>
              <a:t>EPASBENGO - E.P. 2018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49140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Mabubas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848192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latin typeface="Times New Roman" pitchFamily="18" charset="0"/>
                <a:cs typeface="Times New Roman" pitchFamily="18" charset="0"/>
              </a:rPr>
              <a:t>Captação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3 Grupos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bombagem 300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m³/h (uma bomba avariada)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Conduta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300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x 400 x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500 mm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± 5 km</a:t>
            </a:r>
          </a:p>
          <a:p>
            <a:pPr marL="0" indent="0">
              <a:buNone/>
            </a:pPr>
            <a:r>
              <a:rPr lang="pt-BR" b="1" dirty="0">
                <a:latin typeface="Times New Roman" pitchFamily="18" charset="0"/>
                <a:cs typeface="Times New Roman" pitchFamily="18" charset="0"/>
              </a:rPr>
              <a:t>ETA</a:t>
            </a: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Convecional</a:t>
            </a: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Cap. Nominal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: 7.200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m³/h</a:t>
            </a: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Reservatório : 8.000 m³</a:t>
            </a: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CD Caxito : 4.000</a:t>
            </a: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Laboratório: Análise fisico, quimico</a:t>
            </a:r>
          </a:p>
          <a:p>
            <a:endParaRPr lang="pt-BR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4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683568" y="6309320"/>
            <a:ext cx="3352800" cy="365125"/>
          </a:xfrm>
        </p:spPr>
        <p:txBody>
          <a:bodyPr/>
          <a:lstStyle/>
          <a:p>
            <a:r>
              <a:rPr lang="pt-BR" sz="1600" dirty="0" smtClean="0"/>
              <a:t>EPASBENGO - E.P. 2018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4020200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Porto </a:t>
            </a:r>
            <a:r>
              <a:rPr lang="pt-BR" b="1" dirty="0">
                <a:latin typeface="Times New Roman" pitchFamily="18" charset="0"/>
                <a:cs typeface="Times New Roman" pitchFamily="18" charset="0"/>
              </a:rPr>
              <a:t>Quipiri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itchFamily="18" charset="0"/>
                <a:cs typeface="Times New Roman" pitchFamily="18" charset="0"/>
              </a:rPr>
              <a:t>Captação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2 Grupos de bombagem (submersiveis) 47 m³/h</a:t>
            </a:r>
          </a:p>
          <a:p>
            <a:pPr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8 h/dia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itchFamily="18" charset="0"/>
                <a:cs typeface="Times New Roman" pitchFamily="18" charset="0"/>
              </a:rPr>
              <a:t>ETA 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Compacta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Capacidade nominal: 1.128 m³/h</a:t>
            </a:r>
          </a:p>
          <a:p>
            <a:pPr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Reservatorio: 600 m³ (300 m³/cada)</a:t>
            </a:r>
          </a:p>
          <a:p>
            <a:pPr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Conduta: 300 mm  - Tanque elevado de 110 m³</a:t>
            </a:r>
          </a:p>
          <a:p>
            <a:endParaRPr lang="pt-BR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5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755576" y="6309320"/>
            <a:ext cx="3352800" cy="365125"/>
          </a:xfrm>
        </p:spPr>
        <p:txBody>
          <a:bodyPr/>
          <a:lstStyle/>
          <a:p>
            <a:r>
              <a:rPr lang="pt-BR" sz="1600" dirty="0" smtClean="0"/>
              <a:t>EPASBENGO - E.P. 2018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8852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Açucareira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latin typeface="Times New Roman" pitchFamily="18" charset="0"/>
                <a:cs typeface="Times New Roman" pitchFamily="18" charset="0"/>
              </a:rPr>
              <a:t>Captação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1 Bomba 50 m³/h</a:t>
            </a: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Conduta de 100 mm</a:t>
            </a: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8 h/dia</a:t>
            </a:r>
          </a:p>
          <a:p>
            <a:pPr marL="0" indent="0">
              <a:buNone/>
            </a:pPr>
            <a:r>
              <a:rPr lang="pt-BR" b="1" dirty="0">
                <a:latin typeface="Times New Roman" pitchFamily="18" charset="0"/>
                <a:cs typeface="Times New Roman" pitchFamily="18" charset="0"/>
              </a:rPr>
              <a:t>ETA</a:t>
            </a: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Compacto: 400 m³/d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Reservatório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: 170 m³ - 110 mm</a:t>
            </a: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Laboratório não equipado</a:t>
            </a:r>
          </a:p>
          <a:p>
            <a:endParaRPr lang="pt-BR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6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611560" y="6237312"/>
            <a:ext cx="3352800" cy="365125"/>
          </a:xfrm>
        </p:spPr>
        <p:txBody>
          <a:bodyPr/>
          <a:lstStyle/>
          <a:p>
            <a:r>
              <a:rPr lang="pt-BR" sz="1600" dirty="0" smtClean="0"/>
              <a:t>EPASBENGO - E.P. 2018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9365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572784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PT" sz="4000" b="1" dirty="0" smtClean="0">
                <a:latin typeface="Times New Roman" pitchFamily="18" charset="0"/>
                <a:cs typeface="Times New Roman" pitchFamily="18" charset="0"/>
              </a:rPr>
              <a:t>Constrangimentos Gerais das ETAS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Falta de procedimentos administrativos e operacionais que facilitem a gestão dos dados e operação das unidades de tratamento;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Falta de equipamentos, materiais e reagentes para análises físico-químicas;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Falta de um laboratório para monitorar os parâmetros microbiológicos;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Falta de 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meios rolantes </a:t>
            </a:r>
            <a:r>
              <a:rPr lang="pt-PT" dirty="0">
                <a:latin typeface="Times New Roman" pitchFamily="18" charset="0"/>
                <a:cs typeface="Times New Roman" pitchFamily="18" charset="0"/>
              </a:rPr>
              <a:t>para fiscalizar o funcionamento das diferentes estações de tratamento de água, dos centros de distribuição e para fazer colheita de amostras nos </a:t>
            </a:r>
            <a:r>
              <a:rPr lang="pt-PT" dirty="0" err="1">
                <a:latin typeface="Times New Roman" pitchFamily="18" charset="0"/>
                <a:cs typeface="Times New Roman" pitchFamily="18" charset="0"/>
              </a:rPr>
              <a:t>CD´s</a:t>
            </a:r>
            <a:r>
              <a:rPr lang="pt-PT" dirty="0">
                <a:latin typeface="Times New Roman" pitchFamily="18" charset="0"/>
                <a:cs typeface="Times New Roman" pitchFamily="18" charset="0"/>
              </a:rPr>
              <a:t> e rede de distribuição;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Falta de equipamentos de 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protecção </a:t>
            </a:r>
            <a:r>
              <a:rPr lang="pt-PT" dirty="0">
                <a:latin typeface="Times New Roman" pitchFamily="18" charset="0"/>
                <a:cs typeface="Times New Roman" pitchFamily="18" charset="0"/>
              </a:rPr>
              <a:t>individual para manuseamento de produtos químicos;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Falta de conhecimentos técnicos da maioria dos técnicos que operam a estação;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dirty="0">
                <a:latin typeface="Times New Roman" pitchFamily="18" charset="0"/>
                <a:cs typeface="Times New Roman" pitchFamily="18" charset="0"/>
              </a:rPr>
              <a:t>Falta de corpo de segurança.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endParaRPr lang="pt-BR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7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755576" y="6309320"/>
            <a:ext cx="3352800" cy="365125"/>
          </a:xfrm>
        </p:spPr>
        <p:txBody>
          <a:bodyPr/>
          <a:lstStyle/>
          <a:p>
            <a:r>
              <a:rPr lang="pt-BR" sz="1600" dirty="0" smtClean="0"/>
              <a:t>EPASBENGO - E.P. 2018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723092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Recomendações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389120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pt-PT" dirty="0">
                <a:latin typeface="Times New Roman" pitchFamily="18" charset="0"/>
                <a:cs typeface="Times New Roman" pitchFamily="18" charset="0"/>
              </a:rPr>
              <a:t>Formação dos técnicos no concerne a terminologias técnicas dos dispositivos e equipamentos, operação e manutenção dos equipamentos, determinação de taxas de tratamento, realização de análises físico-químicas e microbiológicas, interpretação dos resultados e definição de medidas de correcção, gestão dos dados diários;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PT" dirty="0">
                <a:latin typeface="Times New Roman" pitchFamily="18" charset="0"/>
                <a:cs typeface="Times New Roman" pitchFamily="18" charset="0"/>
              </a:rPr>
              <a:t>Recuperação da fibra 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óptica </a:t>
            </a:r>
            <a:r>
              <a:rPr lang="pt-PT" dirty="0">
                <a:latin typeface="Times New Roman" pitchFamily="18" charset="0"/>
                <a:cs typeface="Times New Roman" pitchFamily="18" charset="0"/>
              </a:rPr>
              <a:t>(ETA </a:t>
            </a:r>
            <a:r>
              <a:rPr lang="pt-PT" dirty="0" err="1">
                <a:latin typeface="Times New Roman" pitchFamily="18" charset="0"/>
                <a:cs typeface="Times New Roman" pitchFamily="18" charset="0"/>
              </a:rPr>
              <a:t>Caxito</a:t>
            </a:r>
            <a:r>
              <a:rPr lang="pt-PT" dirty="0">
                <a:latin typeface="Times New Roman" pitchFamily="18" charset="0"/>
                <a:cs typeface="Times New Roman" pitchFamily="18" charset="0"/>
              </a:rPr>
              <a:t> e Porto </a:t>
            </a:r>
            <a:r>
              <a:rPr lang="pt-PT" dirty="0" err="1">
                <a:latin typeface="Times New Roman" pitchFamily="18" charset="0"/>
                <a:cs typeface="Times New Roman" pitchFamily="18" charset="0"/>
              </a:rPr>
              <a:t>Kipiri</a:t>
            </a:r>
            <a:r>
              <a:rPr lang="pt-PT" dirty="0">
                <a:latin typeface="Times New Roman" pitchFamily="18" charset="0"/>
                <a:cs typeface="Times New Roman" pitchFamily="18" charset="0"/>
              </a:rPr>
              <a:t>);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PT" dirty="0">
                <a:latin typeface="Times New Roman" pitchFamily="18" charset="0"/>
                <a:cs typeface="Times New Roman" pitchFamily="18" charset="0"/>
              </a:rPr>
              <a:t>Fabricar tampas para as Cubas de sulfato de alumínio, cal e hipoclorito de cálcio (ETA </a:t>
            </a:r>
            <a:r>
              <a:rPr lang="pt-PT" dirty="0" err="1">
                <a:latin typeface="Times New Roman" pitchFamily="18" charset="0"/>
                <a:cs typeface="Times New Roman" pitchFamily="18" charset="0"/>
              </a:rPr>
              <a:t>Caxito</a:t>
            </a:r>
            <a:r>
              <a:rPr lang="pt-PT" dirty="0">
                <a:latin typeface="Times New Roman" pitchFamily="18" charset="0"/>
                <a:cs typeface="Times New Roman" pitchFamily="18" charset="0"/>
              </a:rPr>
              <a:t>);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PT" dirty="0">
                <a:latin typeface="Times New Roman" pitchFamily="18" charset="0"/>
                <a:cs typeface="Times New Roman" pitchFamily="18" charset="0"/>
              </a:rPr>
              <a:t>Limpeza exaustiva e tratamento ao revestimento interno das cubas (ETA </a:t>
            </a:r>
            <a:r>
              <a:rPr lang="pt-PT" dirty="0" err="1">
                <a:latin typeface="Times New Roman" pitchFamily="18" charset="0"/>
                <a:cs typeface="Times New Roman" pitchFamily="18" charset="0"/>
              </a:rPr>
              <a:t>Caxito</a:t>
            </a:r>
            <a:r>
              <a:rPr lang="pt-PT" dirty="0">
                <a:latin typeface="Times New Roman" pitchFamily="18" charset="0"/>
                <a:cs typeface="Times New Roman" pitchFamily="18" charset="0"/>
              </a:rPr>
              <a:t>);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PT" dirty="0">
                <a:latin typeface="Times New Roman" pitchFamily="18" charset="0"/>
                <a:cs typeface="Times New Roman" pitchFamily="18" charset="0"/>
              </a:rPr>
              <a:t>Tratamento superficial dos agitadores para eliminar a corrosão ou substituição dos mesmos (ETA </a:t>
            </a:r>
            <a:r>
              <a:rPr lang="pt-PT" dirty="0" err="1">
                <a:latin typeface="Times New Roman" pitchFamily="18" charset="0"/>
                <a:cs typeface="Times New Roman" pitchFamily="18" charset="0"/>
              </a:rPr>
              <a:t>Caxito</a:t>
            </a:r>
            <a:r>
              <a:rPr lang="pt-PT" dirty="0">
                <a:latin typeface="Times New Roman" pitchFamily="18" charset="0"/>
                <a:cs typeface="Times New Roman" pitchFamily="18" charset="0"/>
              </a:rPr>
              <a:t>);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endParaRPr lang="pt-BR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8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3352800" cy="365125"/>
          </a:xfrm>
        </p:spPr>
        <p:txBody>
          <a:bodyPr/>
          <a:lstStyle/>
          <a:p>
            <a:r>
              <a:rPr lang="pt-BR" sz="1600" dirty="0" smtClean="0"/>
              <a:t>EPASBENGO - E.P. 2018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018051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Aquisição de agitadores para as cubas de sulfato de alumínio, cal e hipoclorito de cálcio (ETA Açucareira);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Reposição do painel PLC dos quadros eléctricos do CD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Caxito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Aquisição de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EPI´s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EPC´s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Aquisição de meio rolante para fiscalização das unidades de tratamento e para o monitoramento da qualidade de água nos </a:t>
            </a:r>
            <a:r>
              <a:rPr lang="pt-PT" sz="2800" dirty="0" err="1" smtClean="0">
                <a:latin typeface="Times New Roman" pitchFamily="18" charset="0"/>
                <a:cs typeface="Times New Roman" pitchFamily="18" charset="0"/>
              </a:rPr>
              <a:t>CD’s</a:t>
            </a:r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 e rede distribuição;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Falta de materiais, equipamentos e ferramentas de trabalho;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PT" sz="2800" dirty="0" smtClean="0">
                <a:latin typeface="Times New Roman" pitchFamily="18" charset="0"/>
                <a:cs typeface="Times New Roman" pitchFamily="18" charset="0"/>
              </a:rPr>
              <a:t>Aquisição de sobressalentes.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B983-3737-4E5A-A5DC-41A409CFB30D}" type="slidenum">
              <a:rPr lang="pt-BR" smtClean="0"/>
              <a:t>9</a:t>
            </a:fld>
            <a:endParaRPr lang="pt-BR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3352800" cy="365125"/>
          </a:xfrm>
        </p:spPr>
        <p:txBody>
          <a:bodyPr/>
          <a:lstStyle/>
          <a:p>
            <a:r>
              <a:rPr lang="pt-BR" sz="1600" dirty="0" smtClean="0"/>
              <a:t>EPASBENGO - E.P. 2018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033408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195</TotalTime>
  <Words>1148</Words>
  <Application>Microsoft Macintosh PowerPoint</Application>
  <PresentationFormat>On-screen Show (4:3)</PresentationFormat>
  <Paragraphs>185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Fluxo</vt:lpstr>
      <vt:lpstr>PowerPoint Presentation</vt:lpstr>
      <vt:lpstr>             Sistemas de água de Caxito </vt:lpstr>
      <vt:lpstr>PowerPoint Presentation</vt:lpstr>
      <vt:lpstr>  Mabubas </vt:lpstr>
      <vt:lpstr> Porto Quipiri </vt:lpstr>
      <vt:lpstr> Açucareira </vt:lpstr>
      <vt:lpstr>  Constrangimentos Gerais das ETAS  </vt:lpstr>
      <vt:lpstr> Recomendações </vt:lpstr>
      <vt:lpstr>PowerPoint Presentation</vt:lpstr>
      <vt:lpstr> Área Comercial da EPAS BENGO – EP </vt:lpstr>
      <vt:lpstr>Facturação</vt:lpstr>
      <vt:lpstr> Constrangimentos  </vt:lpstr>
      <vt:lpstr>PowerPoint Presentation</vt:lpstr>
      <vt:lpstr> Recomendações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de água de Caxito</dc:title>
  <dc:creator>Area Administrativa</dc:creator>
  <cp:lastModifiedBy>maria da cruz gomes</cp:lastModifiedBy>
  <cp:revision>26</cp:revision>
  <cp:lastPrinted>2018-09-07T18:18:26Z</cp:lastPrinted>
  <dcterms:created xsi:type="dcterms:W3CDTF">2018-08-22T14:28:55Z</dcterms:created>
  <dcterms:modified xsi:type="dcterms:W3CDTF">2018-09-11T07:37:29Z</dcterms:modified>
</cp:coreProperties>
</file>